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69" r:id="rId2"/>
  </p:sldMasterIdLst>
  <p:notesMasterIdLst>
    <p:notesMasterId r:id="rId11"/>
  </p:notesMasterIdLst>
  <p:handoutMasterIdLst>
    <p:handoutMasterId r:id="rId12"/>
  </p:handoutMasterIdLst>
  <p:sldIdLst>
    <p:sldId id="278" r:id="rId3"/>
    <p:sldId id="285" r:id="rId4"/>
    <p:sldId id="286" r:id="rId5"/>
    <p:sldId id="287" r:id="rId6"/>
    <p:sldId id="288" r:id="rId7"/>
    <p:sldId id="289" r:id="rId8"/>
    <p:sldId id="290" r:id="rId9"/>
    <p:sldId id="291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378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928" autoAdjust="0"/>
  </p:normalViewPr>
  <p:slideViewPr>
    <p:cSldViewPr>
      <p:cViewPr varScale="1">
        <p:scale>
          <a:sx n="83" d="100"/>
          <a:sy n="83" d="100"/>
        </p:scale>
        <p:origin x="145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9D2B8-54B9-4E2D-B928-D77C1CFDFD0D}" type="datetimeFigureOut">
              <a:rPr lang="fi-FI" smtClean="0"/>
              <a:pPr/>
              <a:t>4.3.2021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42964-0EDB-4D36-AEA4-03946353C44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918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62EC5-578B-4A9C-A38A-7DF582604A86}" type="datetimeFigureOut">
              <a:rPr lang="fi-FI" smtClean="0"/>
              <a:pPr/>
              <a:t>4.3.2021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42CD9-F350-4165-AB42-8343341773F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6317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kans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1651"/>
            <a:ext cx="77724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26904" y="3060000"/>
            <a:ext cx="648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852000" y="4426838"/>
            <a:ext cx="144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4.3.2021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772000" y="4138846"/>
            <a:ext cx="36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10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579600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12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031332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13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3697880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pic>
        <p:nvPicPr>
          <p:cNvPr id="6" name="Picture 5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4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Tekstidia: tyhj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B9E0-AE4D-47F9-9DDE-55B177305E0F}" type="datetime1">
              <a:rPr lang="fi-FI" smtClean="0"/>
              <a:pPr/>
              <a:t>4.3.2021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8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dia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981075"/>
            <a:ext cx="9144000" cy="58769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FFFFFF"/>
              </a:solidFill>
            </a:endParaRPr>
          </a:p>
        </p:txBody>
      </p:sp>
      <p:pic>
        <p:nvPicPr>
          <p:cNvPr id="11" name="Bildobjekt 9" descr="logon_sipuli2_vit.png"/>
          <p:cNvPicPr>
            <a:picLocks noChangeAspect="1"/>
          </p:cNvPicPr>
          <p:nvPr userDrawn="1"/>
        </p:nvPicPr>
        <p:blipFill>
          <a:blip r:embed="rId2" cstate="print"/>
          <a:srcRect l="504" r="57983"/>
          <a:stretch>
            <a:fillRect/>
          </a:stretch>
        </p:blipFill>
        <p:spPr bwMode="auto">
          <a:xfrm>
            <a:off x="7292718" y="1556792"/>
            <a:ext cx="1851282" cy="472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899592" y="2924944"/>
            <a:ext cx="5976664" cy="1656184"/>
          </a:xfrm>
          <a:prstGeom prst="rect">
            <a:avLst/>
          </a:prstGeom>
        </p:spPr>
        <p:txBody>
          <a:bodyPr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perustyyl. napsautt.</a:t>
            </a:r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99592" y="4581128"/>
            <a:ext cx="5976664" cy="1440160"/>
          </a:xfrm>
          <a:prstGeom prst="rect">
            <a:avLst/>
          </a:prstGeom>
        </p:spPr>
        <p:txBody>
          <a:bodyPr/>
          <a:lstStyle>
            <a:lvl1pPr algn="ctr">
              <a:buClr>
                <a:schemeClr val="accent6"/>
              </a:buClr>
              <a:buFont typeface="Wingdings" pitchFamily="2" charset="2"/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3419872" y="6381328"/>
            <a:ext cx="936104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E3E4B43C-E405-4271-85DD-5BE3A0CD0BA5}" type="datetime1">
              <a:rPr lang="fi-FI" smtClean="0">
                <a:solidFill>
                  <a:srgbClr val="FFFFFF"/>
                </a:solidFill>
              </a:rPr>
              <a:pPr/>
              <a:t>4.3.2021</a:t>
            </a:fld>
            <a:endParaRPr lang="fi-FI" dirty="0">
              <a:solidFill>
                <a:srgbClr val="FFFFFF"/>
              </a:solidFill>
            </a:endParaRP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899592" y="6021288"/>
            <a:ext cx="5976664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fi-FI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818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dia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981075"/>
            <a:ext cx="9144000" cy="5876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FFFFFF"/>
              </a:solidFill>
            </a:endParaRPr>
          </a:p>
        </p:txBody>
      </p:sp>
      <p:pic>
        <p:nvPicPr>
          <p:cNvPr id="11" name="Bildobjekt 9" descr="logon_sipuli2_vit.png"/>
          <p:cNvPicPr>
            <a:picLocks noChangeAspect="1"/>
          </p:cNvPicPr>
          <p:nvPr userDrawn="1"/>
        </p:nvPicPr>
        <p:blipFill>
          <a:blip r:embed="rId2" cstate="print"/>
          <a:srcRect l="504" r="57983"/>
          <a:stretch>
            <a:fillRect/>
          </a:stretch>
        </p:blipFill>
        <p:spPr bwMode="auto">
          <a:xfrm>
            <a:off x="7292718" y="1556792"/>
            <a:ext cx="1851282" cy="472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683568" y="2924944"/>
            <a:ext cx="6048672" cy="1584176"/>
          </a:xfrm>
          <a:prstGeom prst="rect">
            <a:avLst/>
          </a:prstGeom>
        </p:spPr>
        <p:txBody>
          <a:bodyPr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683568" y="4509120"/>
            <a:ext cx="6048672" cy="1584176"/>
          </a:xfrm>
          <a:prstGeom prst="rect">
            <a:avLst/>
          </a:prstGeom>
        </p:spPr>
        <p:txBody>
          <a:bodyPr/>
          <a:lstStyle>
            <a:lvl1pPr algn="ctr">
              <a:buClr>
                <a:schemeClr val="accent6"/>
              </a:buClr>
              <a:buFont typeface="Wingdings" pitchFamily="2" charset="2"/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3203848" y="6381328"/>
            <a:ext cx="936104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5B96160-477E-4C56-93A9-AFEB34CADFEE}" type="datetime1">
              <a:rPr lang="fi-FI" smtClean="0">
                <a:solidFill>
                  <a:srgbClr val="FFFFFF"/>
                </a:solidFill>
              </a:rPr>
              <a:pPr/>
              <a:t>4.3.2021</a:t>
            </a:fld>
            <a:endParaRPr lang="fi-FI" dirty="0">
              <a:solidFill>
                <a:srgbClr val="FFFFFF"/>
              </a:solidFill>
            </a:endParaRPr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683568" y="6093296"/>
            <a:ext cx="6048672" cy="28803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fi-FI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960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dia_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981075"/>
            <a:ext cx="9144000" cy="58769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FFFFFF"/>
              </a:solidFill>
            </a:endParaRPr>
          </a:p>
        </p:txBody>
      </p:sp>
      <p:pic>
        <p:nvPicPr>
          <p:cNvPr id="11" name="Bildobjekt 9" descr="logon_sipuli2_vit.png"/>
          <p:cNvPicPr>
            <a:picLocks noChangeAspect="1"/>
          </p:cNvPicPr>
          <p:nvPr userDrawn="1"/>
        </p:nvPicPr>
        <p:blipFill>
          <a:blip r:embed="rId2" cstate="print"/>
          <a:srcRect l="504" r="57983"/>
          <a:stretch>
            <a:fillRect/>
          </a:stretch>
        </p:blipFill>
        <p:spPr bwMode="auto">
          <a:xfrm>
            <a:off x="7292718" y="1556792"/>
            <a:ext cx="1851282" cy="472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683568" y="2924944"/>
            <a:ext cx="5976664" cy="1656184"/>
          </a:xfrm>
          <a:prstGeom prst="rect">
            <a:avLst/>
          </a:prstGeom>
        </p:spPr>
        <p:txBody>
          <a:bodyPr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683568" y="4581128"/>
            <a:ext cx="5976664" cy="1440160"/>
          </a:xfrm>
          <a:prstGeom prst="rect">
            <a:avLst/>
          </a:prstGeom>
        </p:spPr>
        <p:txBody>
          <a:bodyPr/>
          <a:lstStyle>
            <a:lvl1pPr algn="ctr">
              <a:buClr>
                <a:schemeClr val="accent6"/>
              </a:buClr>
              <a:buFont typeface="Wingdings" pitchFamily="2" charset="2"/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3203848" y="6381328"/>
            <a:ext cx="936104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2617F29-EB51-4C92-9093-89AC304DB813}" type="datetime1">
              <a:rPr lang="fi-FI" smtClean="0">
                <a:solidFill>
                  <a:srgbClr val="FFFFFF"/>
                </a:solidFill>
              </a:rPr>
              <a:pPr/>
              <a:t>4.3.2021</a:t>
            </a:fld>
            <a:endParaRPr lang="fi-FI" dirty="0">
              <a:solidFill>
                <a:srgbClr val="FFFFFF"/>
              </a:solidFill>
            </a:endParaRPr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683568" y="6021288"/>
            <a:ext cx="5976664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fi-FI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458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776864" cy="64294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7782694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ian numeron paikkamerkki 9"/>
          <p:cNvSpPr>
            <a:spLocks noGrp="1"/>
          </p:cNvSpPr>
          <p:nvPr>
            <p:ph type="sldNum" sz="quarter" idx="11"/>
          </p:nvPr>
        </p:nvSpPr>
        <p:spPr>
          <a:xfrm>
            <a:off x="7740352" y="6356350"/>
            <a:ext cx="4000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385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 hankelog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776864" cy="642942"/>
          </a:xfrm>
          <a:prstGeom prst="rect">
            <a:avLst/>
          </a:prstGeom>
        </p:spPr>
        <p:txBody>
          <a:bodyPr/>
          <a:lstStyle>
            <a:lvl1pPr>
              <a:defRPr lang="fi-FI" sz="3000" dirty="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7782694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ian numeron paikkamerkki 9"/>
          <p:cNvSpPr>
            <a:spLocks noGrp="1"/>
          </p:cNvSpPr>
          <p:nvPr>
            <p:ph type="sldNum" sz="quarter" idx="11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pic>
        <p:nvPicPr>
          <p:cNvPr id="10" name="Kuva 11" descr="sosiaali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6278" y="260350"/>
            <a:ext cx="90328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Kuva 12" descr="vipuvoimaaEU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8803" y="260350"/>
            <a:ext cx="116363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1007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_ilman log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76864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611560" y="1556792"/>
            <a:ext cx="7782694" cy="4536504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ian numeron paikkamerkki 9"/>
          <p:cNvSpPr>
            <a:spLocks noGrp="1"/>
          </p:cNvSpPr>
          <p:nvPr>
            <p:ph type="sldNum" sz="quarter" idx="11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389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 ja sisältö_keskitet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584" y="1988840"/>
            <a:ext cx="7344816" cy="1470025"/>
          </a:xfrm>
          <a:prstGeom prst="rect">
            <a:avLst/>
          </a:prstGeom>
        </p:spPr>
        <p:txBody>
          <a:bodyPr/>
          <a:lstStyle>
            <a:lvl1pPr algn="ctr"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344816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740352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25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Vain iso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992888" cy="44644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7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2694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 elementillä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8100392" y="0"/>
            <a:ext cx="10436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FFFFFF"/>
              </a:solidFill>
            </a:endParaRPr>
          </a:p>
        </p:txBody>
      </p:sp>
      <p:pic>
        <p:nvPicPr>
          <p:cNvPr id="12" name="Bildobjekt 5" descr="logon_sipuli2_vit.png"/>
          <p:cNvPicPr>
            <a:picLocks noChangeAspect="1"/>
          </p:cNvPicPr>
          <p:nvPr/>
        </p:nvPicPr>
        <p:blipFill>
          <a:blip r:embed="rId2" cstate="print"/>
          <a:srcRect l="33112" r="34585"/>
          <a:stretch>
            <a:fillRect/>
          </a:stretch>
        </p:blipFill>
        <p:spPr bwMode="auto">
          <a:xfrm>
            <a:off x="8100392" y="3319463"/>
            <a:ext cx="1043608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62473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0034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8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662473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5572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1651"/>
            <a:ext cx="77724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852000" y="4428000"/>
            <a:ext cx="144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4.3.2021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772000" y="4140000"/>
            <a:ext cx="36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12" name="Alaotsikko 2"/>
          <p:cNvSpPr>
            <a:spLocks noGrp="1"/>
          </p:cNvSpPr>
          <p:nvPr>
            <p:ph type="subTitle" idx="1"/>
          </p:nvPr>
        </p:nvSpPr>
        <p:spPr>
          <a:xfrm>
            <a:off x="1322086" y="3060000"/>
            <a:ext cx="648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9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579600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20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031332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21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3697880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pic>
        <p:nvPicPr>
          <p:cNvPr id="15" name="Picture 14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 elementillä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8100392" y="0"/>
            <a:ext cx="104360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FFFFFF"/>
              </a:solidFill>
            </a:endParaRPr>
          </a:p>
        </p:txBody>
      </p:sp>
      <p:pic>
        <p:nvPicPr>
          <p:cNvPr id="12" name="Bildobjekt 5" descr="logon_sipuli2_vit.png"/>
          <p:cNvPicPr>
            <a:picLocks noChangeAspect="1"/>
          </p:cNvPicPr>
          <p:nvPr/>
        </p:nvPicPr>
        <p:blipFill>
          <a:blip r:embed="rId2" cstate="print"/>
          <a:srcRect l="33112" r="34585"/>
          <a:stretch>
            <a:fillRect/>
          </a:stretch>
        </p:blipFill>
        <p:spPr bwMode="auto">
          <a:xfrm>
            <a:off x="8100392" y="3319463"/>
            <a:ext cx="1043608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62473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0034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8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662473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336017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 elementillä_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8100392" y="0"/>
            <a:ext cx="1043608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FFFFFF"/>
              </a:solidFill>
            </a:endParaRPr>
          </a:p>
        </p:txBody>
      </p:sp>
      <p:pic>
        <p:nvPicPr>
          <p:cNvPr id="12" name="Bildobjekt 5" descr="logon_sipuli2_vit.png"/>
          <p:cNvPicPr>
            <a:picLocks noChangeAspect="1"/>
          </p:cNvPicPr>
          <p:nvPr/>
        </p:nvPicPr>
        <p:blipFill>
          <a:blip r:embed="rId2" cstate="print"/>
          <a:srcRect l="33112" r="34585"/>
          <a:stretch>
            <a:fillRect/>
          </a:stretch>
        </p:blipFill>
        <p:spPr bwMode="auto">
          <a:xfrm>
            <a:off x="8100392" y="3319463"/>
            <a:ext cx="1043608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62473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0034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8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662473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37357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 elementillä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62473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pic>
        <p:nvPicPr>
          <p:cNvPr id="8" name="Kuva 7" descr="sipuli_blue_os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53359" y="3933056"/>
            <a:ext cx="1290641" cy="2924944"/>
          </a:xfrm>
          <a:prstGeom prst="rect">
            <a:avLst/>
          </a:prstGeom>
        </p:spPr>
      </p:pic>
      <p:sp>
        <p:nvSpPr>
          <p:cNvPr id="11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662473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768078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 elementillä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62473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pic>
        <p:nvPicPr>
          <p:cNvPr id="11" name="Kuva 10" descr="sipuli_green_os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73505" y="3978713"/>
            <a:ext cx="1270495" cy="2879287"/>
          </a:xfrm>
          <a:prstGeom prst="rect">
            <a:avLst/>
          </a:prstGeom>
        </p:spPr>
      </p:pic>
      <p:sp>
        <p:nvSpPr>
          <p:cNvPr id="8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662473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33122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 elementillä_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62473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pic>
        <p:nvPicPr>
          <p:cNvPr id="8" name="Kuva 7" descr="sipuli_orange_os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0266" y="3948708"/>
            <a:ext cx="1283734" cy="2909290"/>
          </a:xfrm>
          <a:prstGeom prst="rect">
            <a:avLst/>
          </a:prstGeom>
        </p:spPr>
      </p:pic>
      <p:sp>
        <p:nvSpPr>
          <p:cNvPr id="10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662473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48209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590465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11" name="Platshållare för bild 2"/>
          <p:cNvSpPr>
            <a:spLocks noGrp="1"/>
          </p:cNvSpPr>
          <p:nvPr>
            <p:ph type="pic" idx="1"/>
          </p:nvPr>
        </p:nvSpPr>
        <p:spPr>
          <a:xfrm>
            <a:off x="7056784" y="0"/>
            <a:ext cx="205172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8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590465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303479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_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1600" y="4947046"/>
            <a:ext cx="6480720" cy="498178"/>
          </a:xfrm>
          <a:prstGeom prst="rect">
            <a:avLst/>
          </a:prstGeom>
        </p:spPr>
        <p:txBody>
          <a:bodyPr anchor="b"/>
          <a:lstStyle>
            <a:lvl1pPr algn="l">
              <a:defRPr sz="2200" b="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971600" y="1268760"/>
            <a:ext cx="6480720" cy="3600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71600" y="5511354"/>
            <a:ext cx="6480720" cy="50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7740352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8627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1520" y="260648"/>
            <a:ext cx="8640960" cy="53285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1520" y="5661248"/>
            <a:ext cx="8640960" cy="50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7740352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1163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 otsikko ja sisältöloke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352928" cy="1143000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51520" y="2564904"/>
            <a:ext cx="8373616" cy="326896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772350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2091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 Otsikko ja kaksi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568952" cy="10081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1520" y="1988841"/>
            <a:ext cx="4254624" cy="432048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0" y="1988841"/>
            <a:ext cx="4248472" cy="432048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7772350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79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ärillinen väli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4.3.2021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 Otsikot ja kaksi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640960" cy="576064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251520" y="1988840"/>
            <a:ext cx="4248472" cy="7200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51520" y="2894955"/>
            <a:ext cx="4248472" cy="3414365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buClr>
                <a:schemeClr val="accent6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4008" y="1988840"/>
            <a:ext cx="4248472" cy="71177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894955"/>
            <a:ext cx="4247455" cy="3414365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7772350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5394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5_ Otsikko ja kaksi erikokoista 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4032448" cy="792088"/>
          </a:xfrm>
          <a:prstGeom prst="rect">
            <a:avLst/>
          </a:prstGeom>
        </p:spPr>
        <p:txBody>
          <a:bodyPr anchor="b"/>
          <a:lstStyle>
            <a:lvl1pPr algn="l">
              <a:defRPr sz="2200" b="0">
                <a:solidFill>
                  <a:schemeClr val="tx1"/>
                </a:solidFill>
              </a:defRPr>
            </a:lvl1pPr>
          </a:lstStyle>
          <a:p>
            <a:r>
              <a:rPr lang="fi-FI" noProof="0"/>
              <a:t>Muokkaa perustyyl. napsautt.</a:t>
            </a:r>
            <a:endParaRPr lang="fi-FI" noProof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404665"/>
            <a:ext cx="4320480" cy="576064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1520" y="2204864"/>
            <a:ext cx="4032448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7772350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4192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7772350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47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A_kuvadia: tumm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4.3.2021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B_kuvadia: vaale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valk_kehys_tumm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4.3.2021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ekstidia: y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40000" y="1584000"/>
            <a:ext cx="8064000" cy="4140000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wrap="none"/>
          <a:lstStyle/>
          <a:p>
            <a:fld id="{E926D19E-78B6-4D02-8772-4056A94F9977}" type="datetime1">
              <a:rPr lang="fi-FI" smtClean="0"/>
              <a:pPr/>
              <a:t>4.3.2021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wrap="none" rIns="0"/>
          <a:lstStyle/>
          <a:p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wrap="none" rIns="0"/>
          <a:lstStyle>
            <a:lvl1pPr algn="l">
              <a:defRPr/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ekstidia: ka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40000" y="1584000"/>
            <a:ext cx="3924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60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11C6-550F-476F-A8E9-87059F984CC5}" type="datetime1">
              <a:rPr lang="fi-FI" smtClean="0"/>
              <a:pPr/>
              <a:t>4.3.2021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Etunimi Sukunimi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12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kstidia: yksip. väliotsikoll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584000"/>
            <a:ext cx="8064448" cy="360000"/>
          </a:xfrm>
        </p:spPr>
        <p:txBody>
          <a:bodyPr wrap="square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40000" y="1980000"/>
            <a:ext cx="8064448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FA39-4A70-4416-BD6A-317A14324BE2}" type="datetime1">
              <a:rPr lang="fi-FI" smtClean="0"/>
              <a:pPr/>
              <a:t>4.3.2021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_Tekstidia: vain otsikk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D5EEE-C8B3-43A5-8984-4E9E998B8BE3}" type="datetime1">
              <a:rPr lang="fi-FI" smtClean="0"/>
              <a:pPr/>
              <a:t>4.3.2021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1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3.xml"/><Relationship Id="rId21" Type="http://schemas.openxmlformats.org/officeDocument/2006/relationships/slideLayout" Target="../slideLayouts/slideLayout31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1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26.xml"/><Relationship Id="rId20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24" Type="http://schemas.openxmlformats.org/officeDocument/2006/relationships/image" Target="../media/image7.jpeg"/><Relationship Id="rId5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5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0.xml"/><Relationship Id="rId19" Type="http://schemas.openxmlformats.org/officeDocument/2006/relationships/slideLayout" Target="../slideLayouts/slideLayout29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40000" y="612000"/>
            <a:ext cx="8064000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584000"/>
            <a:ext cx="8064000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666284" y="6309320"/>
            <a:ext cx="108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21B48D5-7DCF-4B12-8FC3-76BB2D33A198}" type="datetime1">
              <a:rPr lang="fi-FI" smtClean="0"/>
              <a:pPr/>
              <a:t>4.3.2021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54030" y="6309320"/>
            <a:ext cx="19800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89137" y="6309320"/>
            <a:ext cx="43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59" r:id="rId3"/>
    <p:sldLayoutId id="2147483665" r:id="rId4"/>
    <p:sldLayoutId id="2147483667" r:id="rId5"/>
    <p:sldLayoutId id="2147483660" r:id="rId6"/>
    <p:sldLayoutId id="2147483661" r:id="rId7"/>
    <p:sldLayoutId id="2147483662" r:id="rId8"/>
    <p:sldLayoutId id="2147483663" r:id="rId9"/>
    <p:sldLayoutId id="2147483664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23850" y="6021388"/>
            <a:ext cx="19446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fi-FI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>
          <a:xfrm>
            <a:off x="6713538" y="6357938"/>
            <a:ext cx="810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 dirty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6C01DB-020D-41A1-AB12-9B021A8F534D}" type="datetime1">
              <a:rPr lang="fi-FI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4.3.2021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284163" y="6357938"/>
            <a:ext cx="63579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7740352" y="6381328"/>
            <a:ext cx="400050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70512E-3501-4C97-9457-F6C16E24E41E}" type="slidenum">
              <a:rPr lang="fi-FI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dirty="0">
              <a:solidFill>
                <a:prstClr val="black"/>
              </a:solidFill>
            </a:endParaRPr>
          </a:p>
        </p:txBody>
      </p:sp>
      <p:pic>
        <p:nvPicPr>
          <p:cNvPr id="8" name="Kuva 7" descr="ELY_LB01_FiSvEn_3L_B3___RGB_tresprak.jpg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179512" y="116632"/>
            <a:ext cx="405548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59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87" r:id="rId18"/>
    <p:sldLayoutId id="2147483688" r:id="rId19"/>
    <p:sldLayoutId id="2147483689" r:id="rId20"/>
    <p:sldLayoutId id="2147483690" r:id="rId21"/>
    <p:sldLayoutId id="2147483691" r:id="rId2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528" y="2240868"/>
            <a:ext cx="8136904" cy="1368152"/>
          </a:xfrm>
        </p:spPr>
        <p:txBody>
          <a:bodyPr/>
          <a:lstStyle/>
          <a:p>
            <a:pPr algn="ctr"/>
            <a:r>
              <a:rPr lang="fi-FI" sz="4800" b="1" dirty="0">
                <a:solidFill>
                  <a:schemeClr val="bg1"/>
                </a:solidFill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REACT-EU</a:t>
            </a:r>
            <a:br>
              <a:rPr lang="fi-FI" sz="4800" b="1" dirty="0">
                <a:solidFill>
                  <a:schemeClr val="bg1"/>
                </a:solidFill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fi-FI" sz="2000" b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18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Lisärahoitusta yritystukiin osana REACT-EU -toimenpiteitä </a:t>
            </a:r>
            <a:b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i-FI" sz="4800" b="1" dirty="0">
              <a:solidFill>
                <a:schemeClr val="bg1"/>
              </a:solidFill>
              <a:highlight>
                <a:srgbClr val="00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393031" y="4293096"/>
            <a:ext cx="5781873" cy="2088232"/>
          </a:xfrm>
        </p:spPr>
        <p:txBody>
          <a:bodyPr/>
          <a:lstStyle/>
          <a:p>
            <a:pPr marL="0" indent="0" algn="ctr">
              <a:buNone/>
            </a:pPr>
            <a:endParaRPr lang="fi-FI" sz="2000" b="1" dirty="0"/>
          </a:p>
          <a:p>
            <a:pPr marL="0" indent="0" algn="ctr">
              <a:buNone/>
            </a:pPr>
            <a:r>
              <a:rPr lang="fi-FI" sz="2000" b="1" dirty="0">
                <a:latin typeface="Calibri" panose="020F0502020204030204" pitchFamily="34" charset="0"/>
                <a:cs typeface="Calibri" panose="020F0502020204030204" pitchFamily="34" charset="0"/>
              </a:rPr>
              <a:t>Anne Pulkkinen</a:t>
            </a:r>
          </a:p>
          <a:p>
            <a:pPr marL="0" indent="0" algn="ctr">
              <a:buNone/>
            </a:pPr>
            <a:r>
              <a:rPr lang="fi-FI" sz="2000" b="1" dirty="0">
                <a:latin typeface="Calibri" panose="020F0502020204030204" pitchFamily="34" charset="0"/>
                <a:cs typeface="Calibri" panose="020F0502020204030204" pitchFamily="34" charset="0"/>
              </a:rPr>
              <a:t>Johtava yritysasiantuntija</a:t>
            </a:r>
          </a:p>
          <a:p>
            <a:pPr marL="0" indent="0" algn="ctr">
              <a:buNone/>
            </a:pPr>
            <a:r>
              <a:rPr lang="fi-FI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Pohjois-Pohjanmaan</a:t>
            </a:r>
            <a:r>
              <a:rPr lang="fi-FI" sz="2000" b="1" dirty="0">
                <a:latin typeface="Calibri" panose="020F0502020204030204" pitchFamily="34" charset="0"/>
                <a:cs typeface="Calibri" panose="020F0502020204030204" pitchFamily="34" charset="0"/>
              </a:rPr>
              <a:t> ELY-keskus</a:t>
            </a:r>
          </a:p>
        </p:txBody>
      </p:sp>
    </p:spTree>
    <p:extLst>
      <p:ext uri="{BB962C8B-B14F-4D97-AF65-F5344CB8AC3E}">
        <p14:creationId xmlns:p14="http://schemas.microsoft.com/office/powerpoint/2010/main" val="236829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B28F94-C85B-4654-A931-57678BE79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821" y="1261984"/>
            <a:ext cx="7312818" cy="971207"/>
          </a:xfrm>
        </p:spPr>
        <p:txBody>
          <a:bodyPr/>
          <a:lstStyle/>
          <a:p>
            <a:pPr algn="ctr"/>
            <a:r>
              <a:rPr lang="fi-FI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Mitä REACT-EU rahoitus on?</a:t>
            </a:r>
            <a:endParaRPr lang="fi-FI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0EFACCF8-50D3-4C0F-9A64-8515ABE299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3A8F41D-3429-40CA-B78F-D24C41C746B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F4B46D1-8336-4C8D-BCEB-99E78F7EE1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3821" y="1844824"/>
            <a:ext cx="6624736" cy="3937050"/>
          </a:xfrm>
        </p:spPr>
        <p:txBody>
          <a:bodyPr/>
          <a:lstStyle/>
          <a:p>
            <a:pPr algn="l"/>
            <a:endParaRPr lang="fi-FI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Lisämääräraha nykyiseen ohjelmakauteen. </a:t>
            </a:r>
            <a:endParaRPr lang="fi-FI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Painopisteenä on pk-yritysten tukeminen ja uusiutuminen covid-19 kriisistä selviytymiseksi</a:t>
            </a:r>
          </a:p>
          <a:p>
            <a:r>
              <a:rPr lang="fi-F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Rahoitus suunnataan vihreälle, digitaaliselle ja palautumiskykyä tukevalle elpymiselle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latin typeface="Calibri" panose="020F0502020204030204" pitchFamily="34" charset="0"/>
                <a:cs typeface="Calibri" panose="020F0502020204030204" pitchFamily="34" charset="0"/>
              </a:rPr>
              <a:t>Rahoitushaku on auki 26.2.2021-31.5.2021. Yritystuissa on silti käytössä jatkuva haku.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Hankkeet rahoitetaan osana unionin covid-19-pandemian johdosta toteuttamia toimia.</a:t>
            </a: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REACT-EU lisämäärärahojen myöntämisen ehtona, että eduskunta hyväksyy REACT-EU-rahoituksen vuoden 2021 lisätalousarvion ja valtioneuvosto tekee päätöksen varojen jakamisesta alueille.</a:t>
            </a: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4786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54A20A-BAEF-45C0-B8EA-4B964CFFC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Yrityksen kehittämisavustus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A79FADF7-4634-424B-924A-B593B3D6B0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AA6A8C7-CDF4-4BA9-BDFA-97AD8613C4C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1764B69-4D0A-4F35-BCDF-61285F4A26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fi-F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asvuhaluiset ja - kykyiset pk-yritykset, 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jotka kehittävät </a:t>
            </a:r>
            <a:r>
              <a:rPr lang="fi-F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kilpailukykyisiä tuotteita, palveluja ja ratkaisuja kasvaville markkinoille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fi-F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ehitystyössä tulee huomioida tuotteiden koko elinkaaren aikaiset ympäristövaikutukset.</a:t>
            </a:r>
          </a:p>
          <a:p>
            <a:r>
              <a:rPr lang="fi-F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ainopisteinä ovat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teollisuuden alan pk-yritykset ja niihin liittyvät palvelut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merkittävältä osaltaan kansainväliseen kysyntään suuntaavat matkailualan ja palvelualan pk-yritykset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hyvinvointi-, sosiaali- ja terveysalan palveluita ja toimintamalleja radikaalisti uudistavat pk-yritykset </a:t>
            </a:r>
          </a:p>
          <a:p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14471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47A11D-CC40-48F2-B3E3-C0B444D7D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Yrityksen kehittämisavustus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FEACB28F-C687-4907-A09C-FE26489370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5CF1AFF-ADCE-4730-BB53-FF320C9641D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263D9E0-1271-4326-9B47-A7003F0D19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7584" y="1916832"/>
            <a:ext cx="6624736" cy="3937050"/>
          </a:xfrm>
        </p:spPr>
        <p:txBody>
          <a:bodyPr/>
          <a:lstStyle/>
          <a:p>
            <a:pPr lvl="0">
              <a:lnSpc>
                <a:spcPct val="107000"/>
              </a:lnSpc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Mitä hankkeissa kehitetään?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vähähiilisiä, vihreää taloutta ja kiertotaloutta edistäviä tuotteita, palveluita, ratkaisuja sekä materiaalitehokkuutta ja tuotantomenetelmiä​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kaupallistamis- ja kansainvälistymisosaamista ja edistetään uuden teknologian käyttöönottoa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digitaalista osaamista, digitaalista liiketoimintaa, tuottavuutta, tekoälyn hyödyntämistä sekä kyberturvallisuutta liiketoiminnan eri vaiheissa 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liiketoimintamalleja ja ansaintamalleja osana arvoverkostoja sekä yritysekosysteemejä</a:t>
            </a:r>
            <a:r>
              <a:rPr lang="fi-F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​</a:t>
            </a: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Tukitasot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Investoinnit </a:t>
            </a:r>
            <a:r>
              <a:rPr lang="fi-FI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fi-FI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. 35 % ja kehittämishankkeet 50 %</a:t>
            </a:r>
          </a:p>
          <a:p>
            <a:r>
              <a:rPr lang="fi-FI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Käytössä on nykyisen ohjelmakauden mukaiset lait, asetukset ja rahoituslinjaukset.</a:t>
            </a:r>
          </a:p>
        </p:txBody>
      </p:sp>
    </p:spTree>
    <p:extLst>
      <p:ext uri="{BB962C8B-B14F-4D97-AF65-F5344CB8AC3E}">
        <p14:creationId xmlns:p14="http://schemas.microsoft.com/office/powerpoint/2010/main" val="2019439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5A18D9-D02A-4A8E-A306-6BBDDA125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1051817"/>
            <a:ext cx="6624736" cy="864096"/>
          </a:xfrm>
        </p:spPr>
        <p:txBody>
          <a:bodyPr/>
          <a:lstStyle/>
          <a:p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Yritysten toimintaympäristön kehittämisavustus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FFD2A6EB-C5CA-4060-8B77-D52D05B16D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34397BB-CDC9-4779-9663-A462C47B192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45A4A8C-E602-47E0-9EF0-DD00C63065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Sähköinen hakemuslomake aukeaa </a:t>
            </a:r>
            <a:r>
              <a:rPr lang="fi-F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8.3.2021 aluehallinnon asiointipalvelussa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oittoa tavoittelemattomille julkisille ja yksityisille yhteisöille sekä säätiöille hankkeisiin, joiden tarkoituksena on yritysten toimintaympäristön tai yritystoiminnan kehittymisedellytysten parantaminen.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Rahoitusta suunnataan erityisesti TKI-toimintaa mahdollistaviin ja tukeviin hankkeisiin.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Myöntämisen edellytyksenä on se, että pk-yritykset voivat hyödyntää hankkeessa syntyviä tuotoksia laajasti.</a:t>
            </a:r>
          </a:p>
        </p:txBody>
      </p:sp>
    </p:spTree>
    <p:extLst>
      <p:ext uri="{BB962C8B-B14F-4D97-AF65-F5344CB8AC3E}">
        <p14:creationId xmlns:p14="http://schemas.microsoft.com/office/powerpoint/2010/main" val="2960027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5AAB1A8-9EE5-4254-B5F0-3797ED9BA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1099516"/>
            <a:ext cx="6624736" cy="648072"/>
          </a:xfrm>
        </p:spPr>
        <p:txBody>
          <a:bodyPr/>
          <a:lstStyle/>
          <a:p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Yritysten toimintaympäristön kehittämisavustus</a:t>
            </a:r>
            <a:endParaRPr lang="fi-FI" sz="2800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A6360E5D-F3DC-4409-92E4-3FEA35C793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00392" y="6376722"/>
            <a:ext cx="400050" cy="360040"/>
          </a:xfrm>
        </p:spPr>
        <p:txBody>
          <a:bodyPr/>
          <a:lstStyle/>
          <a:p>
            <a:pPr>
              <a:defRPr/>
            </a:pPr>
            <a:fld id="{D3C89A02-2183-4EC2-9978-996C81F899C4}" type="slidenum">
              <a:rPr lang="fi-FI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239360B-9F3C-4F76-BBDB-AED278752CC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A09DC43-79D8-4995-8900-A0A7A1CEE7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Mitä hankkeissa kehitetään?</a:t>
            </a:r>
          </a:p>
          <a:p>
            <a:pPr lvl="1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kehitetään teolliseen digitalisaatioon, vihreään kasvuun, luonnonvarojen kestävään käyttöön sekä kestävään teknologiaan ja kiertotalouteen liittyvää elinkeino- ja osaamislähtöisiä ratkaisuja, käytänteitä, toimintamalleja ja testialustoja​</a:t>
            </a:r>
          </a:p>
          <a:p>
            <a:pPr lvl="1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kehitetään yritysten digitalisaatiota ja tuotteiden, palveluprosessien ja palveluiden osaamista ja testialustoja erityisesti koronapandemiasta toipumisen näkökulmasta​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kehitetään elinkaariajatteluun ja systeemiseen muutokseen liittyvää osaamista, liiketoimintaa ja testialustoja​</a:t>
            </a:r>
          </a:p>
          <a:p>
            <a:r>
              <a:rPr lang="fi-FI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Tukitasot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kehittämishankkeet </a:t>
            </a:r>
            <a:r>
              <a:rPr lang="fi-FI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80 % ja investoinnit 45 %. ​</a:t>
            </a:r>
          </a:p>
          <a:p>
            <a:pPr lvl="1"/>
            <a:endParaRPr lang="fi-FI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2853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80AFB7-6526-460C-A4AD-6554F4DD3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EAKR- ympäristöpainotteiset hankkeet</a:t>
            </a:r>
            <a:endParaRPr lang="fi-FI" sz="2800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7EC1EBFA-DA93-45AB-BD40-11DBC007CA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B7B196F-59E9-4611-ADB3-D4FCAC00ABA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ABC5BCF-01AF-4360-AC35-42DB17066C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REACT-EU EAKR - ympäristöpainotteisten hankkeiden rahoitus kohdistuu hankkeisiin, joilla parannetaan valmiuksia </a:t>
            </a:r>
            <a:r>
              <a:rPr lang="fi-F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vihreään talouteen ja hiilineutraaliin yhteiskuntaan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siirtymiseksi ja kehitetään alueiden omiin vahvuuksiin pohjautuvia elinkeinolähtöisiä </a:t>
            </a:r>
            <a:r>
              <a:rPr lang="fi-F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bio- ja kiertotalousratkaisuja ja liiketoimintamahdollisuuksia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(ml. digitalisaation tuomien mahdollisuuksien hyödyntäminen).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i-FI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Rahoitettavissa hankkeissa toteutetaan pääsääntöisesti alla mainittuja toimenpiteitä:</a:t>
            </a: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Edistetään vihreään kasvuun, luonnonvarojen kestävään käyttöön sekä kestävään teknologiaan ja kiertotalouteen liittyvää elinkeino- ja osaamislähtöistä TKI-toimintaa </a:t>
            </a: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lvl="1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Kehitetään elinkaariajatteluun ja systeemiseen muutokseen liittyvää TKI- ja liiketoimintaa  </a:t>
            </a: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9320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0C5B06-55AB-4310-9CFC-4064D734E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EAKR- ympäristöpainotteiset hankkeet</a:t>
            </a:r>
            <a:endParaRPr lang="fi-FI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15D1899D-FDFB-47BC-9204-207D98830A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C69251D-3B11-4CC5-A3F2-85B529E56F5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0777F46-68E4-4B4F-8C15-EBF38D1623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7584" y="2162624"/>
            <a:ext cx="6624736" cy="3937050"/>
          </a:xfrm>
        </p:spPr>
        <p:txBody>
          <a:bodyPr/>
          <a:lstStyle/>
          <a:p>
            <a:r>
              <a:rPr lang="fi-FI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Kohderyhmät:</a:t>
            </a:r>
            <a: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yritykset, tutkimus- ja koulutusorganisaatiot, kunnat, kuntayhtymät, julkinen sektori, kolmas sektori </a:t>
            </a:r>
          </a:p>
          <a:p>
            <a:r>
              <a:rPr lang="fi-FI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Tuensaajat:</a:t>
            </a: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tutkimus- ja koulutusorganisaatiot, yritykset ja yritysryhmät, elinkeinojen kehittämis­organisaatiot, julkisomisteiset teknologia- ja osaamiskeskukset, kunnat ja muut julkisyhteisöt, yhdistykset, järjestöt, säätiöt ja osuuskunnat</a:t>
            </a:r>
          </a:p>
          <a:p>
            <a:r>
              <a:rPr lang="fi-FI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Tuki 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pääsääntöisesti enintään 80 %. Hankkeisiin voi sisältyä investointiosio, jonka osuus voi olla enintään puolet hankkeen kokonaiskustannuksista. Investointiosion tuki on enintään 70 %. 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25985772"/>
      </p:ext>
    </p:extLst>
  </p:cSld>
  <p:clrMapOvr>
    <a:masterClrMapping/>
  </p:clrMapOvr>
</p:sld>
</file>

<file path=ppt/theme/theme1.xml><?xml version="1.0" encoding="utf-8"?>
<a:theme xmlns:a="http://schemas.openxmlformats.org/drawingml/2006/main" name="TEM_Rakennerahastot_2014-2020_mallipohja_EAKR_ESR_FI_7.14">
  <a:themeElements>
    <a:clrScheme name="TEM_Rakennerahastot">
      <a:dk1>
        <a:sysClr val="windowText" lastClr="000000"/>
      </a:dk1>
      <a:lt1>
        <a:srgbClr val="FFFFFF"/>
      </a:lt1>
      <a:dk2>
        <a:srgbClr val="646464"/>
      </a:dk2>
      <a:lt2>
        <a:srgbClr val="FFFFFF"/>
      </a:lt2>
      <a:accent1>
        <a:srgbClr val="8CBE41"/>
      </a:accent1>
      <a:accent2>
        <a:srgbClr val="5BC6E8"/>
      </a:accent2>
      <a:accent3>
        <a:srgbClr val="009FDA"/>
      </a:accent3>
      <a:accent4>
        <a:srgbClr val="5F378C"/>
      </a:accent4>
      <a:accent5>
        <a:srgbClr val="E2007A"/>
      </a:accent5>
      <a:accent6>
        <a:srgbClr val="F6921E"/>
      </a:accent6>
      <a:hlink>
        <a:srgbClr val="00549F"/>
      </a:hlink>
      <a:folHlink>
        <a:srgbClr val="00B299"/>
      </a:folHlink>
    </a:clrScheme>
    <a:fontScheme name="TEM_Rakennerahast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LY_EA02_PowerP_________RGB[1]">
  <a:themeElements>
    <a:clrScheme name="ELY-värit">
      <a:dk1>
        <a:sysClr val="windowText" lastClr="000000"/>
      </a:dk1>
      <a:lt1>
        <a:srgbClr val="FFFFFF"/>
      </a:lt1>
      <a:dk2>
        <a:srgbClr val="58585A"/>
      </a:dk2>
      <a:lt2>
        <a:srgbClr val="D8D8D8"/>
      </a:lt2>
      <a:accent1>
        <a:srgbClr val="003883"/>
      </a:accent1>
      <a:accent2>
        <a:srgbClr val="779346"/>
      </a:accent2>
      <a:accent3>
        <a:srgbClr val="D9640C"/>
      </a:accent3>
      <a:accent4>
        <a:srgbClr val="4460A5"/>
      </a:accent4>
      <a:accent5>
        <a:srgbClr val="58585A"/>
      </a:accent5>
      <a:accent6>
        <a:srgbClr val="FDD078"/>
      </a:accent6>
      <a:hlink>
        <a:srgbClr val="D9640C"/>
      </a:hlink>
      <a:folHlink>
        <a:srgbClr val="D9640C"/>
      </a:folHlink>
    </a:clrScheme>
    <a:fontScheme name="ELY_font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eema 1">
        <a:dk1>
          <a:srgbClr val="59595B"/>
        </a:dk1>
        <a:lt1>
          <a:srgbClr val="FFFFFF"/>
        </a:lt1>
        <a:dk2>
          <a:srgbClr val="0081CC"/>
        </a:dk2>
        <a:lt2>
          <a:srgbClr val="A7A8AB"/>
        </a:lt2>
        <a:accent1>
          <a:srgbClr val="859FCB"/>
        </a:accent1>
        <a:accent2>
          <a:srgbClr val="D87F82"/>
        </a:accent2>
        <a:accent3>
          <a:srgbClr val="FFFFFF"/>
        </a:accent3>
        <a:accent4>
          <a:srgbClr val="4B4B4C"/>
        </a:accent4>
        <a:accent5>
          <a:srgbClr val="C2CDE2"/>
        </a:accent5>
        <a:accent6>
          <a:srgbClr val="C47275"/>
        </a:accent6>
        <a:hlink>
          <a:srgbClr val="7FD1ED"/>
        </a:hlink>
        <a:folHlink>
          <a:srgbClr val="F7BC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TEM_Rakennerahastot_2014-2020_mallipohja_EAKR_ESR_FI_7.14</Template>
  <TotalTime>667</TotalTime>
  <Words>507</Words>
  <Application>Microsoft Office PowerPoint</Application>
  <PresentationFormat>Näytössä katseltava diaesitys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TEM_Rakennerahastot_2014-2020_mallipohja_EAKR_ESR_FI_7.14</vt:lpstr>
      <vt:lpstr>ELY_EA02_PowerP_________RGB[1]</vt:lpstr>
      <vt:lpstr>REACT-EU  Lisärahoitusta yritystukiin osana REACT-EU -toimenpiteitä   </vt:lpstr>
      <vt:lpstr>Mitä REACT-EU rahoitus on?</vt:lpstr>
      <vt:lpstr>Yrityksen kehittämisavustus</vt:lpstr>
      <vt:lpstr>Yrityksen kehittämisavustus</vt:lpstr>
      <vt:lpstr>Yritysten toimintaympäristön kehittämisavustus</vt:lpstr>
      <vt:lpstr>Yritysten toimintaympäristön kehittämisavustus</vt:lpstr>
      <vt:lpstr>EAKR- ympäristöpainotteiset hankkeet</vt:lpstr>
      <vt:lpstr>EAKR- ympäristöpainotteiset hankkeet</vt:lpstr>
    </vt:vector>
  </TitlesOfParts>
  <Company>AVI ELY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Pohjois-Pohjanmaan ELY-keskus Rahoitusyksikkö</dc:title>
  <dc:creator>A000864</dc:creator>
  <cp:lastModifiedBy>Anu Saarela</cp:lastModifiedBy>
  <cp:revision>171</cp:revision>
  <dcterms:created xsi:type="dcterms:W3CDTF">2014-08-26T10:33:01Z</dcterms:created>
  <dcterms:modified xsi:type="dcterms:W3CDTF">2021-03-04T11:25:24Z</dcterms:modified>
</cp:coreProperties>
</file>