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32" r:id="rId3"/>
    <p:sldId id="733" r:id="rId4"/>
    <p:sldId id="734" r:id="rId5"/>
    <p:sldId id="735" r:id="rId6"/>
    <p:sldId id="73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AF8AD1-B270-4E2E-BBEC-ECB1C2BD2624}" v="41" dt="2021-03-03T10:25:11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18B72-8FC0-4B81-BB62-46B606D6C69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3DDF03B-66DC-4FC2-8573-D0BEBBDAFA18}">
      <dgm:prSet phldrT="[Teksti]" custT="1"/>
      <dgm:spPr/>
      <dgm:t>
        <a:bodyPr/>
        <a:lstStyle/>
        <a:p>
          <a:pPr>
            <a:buNone/>
          </a:pPr>
          <a:r>
            <a:rPr lang="fi-FI" sz="1200" dirty="0"/>
            <a:t>Kaksi  eritystavoitetta:</a:t>
          </a:r>
          <a:endParaRPr lang="fi-FI" sz="900" b="1" dirty="0"/>
        </a:p>
        <a:p>
          <a:pPr>
            <a:buFont typeface="Arial" panose="020B0604020202020204" pitchFamily="34" charset="0"/>
            <a:buNone/>
          </a:pPr>
          <a:r>
            <a:rPr lang="fi-FI" sz="1200" b="1" dirty="0"/>
            <a:t>Erityistavoite 12.1 Pk-yritystoiminnan vahvistaminen erityisesti digitalisaation ja vihreäntalouden näkökulmasta</a:t>
          </a:r>
        </a:p>
        <a:p>
          <a:pPr>
            <a:buFont typeface="Arial" panose="020B0604020202020204" pitchFamily="34" charset="0"/>
            <a:buNone/>
          </a:pPr>
          <a:r>
            <a:rPr lang="fi-FI" sz="1200" b="1" dirty="0"/>
            <a:t>Erityistavoite 12.2 Tutkimus- ja innovaatiotoiminnan kehittäminen erityisesti digitalisaation edistämisen ja yhteiskunnan hiilineutraalisuustavoitteen toteutumisen näkökulmasta</a:t>
          </a:r>
        </a:p>
      </dgm:t>
    </dgm:pt>
    <dgm:pt modelId="{8EE5BCE1-3744-46CE-B132-5F33344A0380}" type="parTrans" cxnId="{C9CE6DDA-6285-4E2E-9685-0F098497AD97}">
      <dgm:prSet/>
      <dgm:spPr/>
      <dgm:t>
        <a:bodyPr/>
        <a:lstStyle/>
        <a:p>
          <a:endParaRPr lang="fi-FI"/>
        </a:p>
      </dgm:t>
    </dgm:pt>
    <dgm:pt modelId="{398B38FF-84ED-4A86-96B0-AF4024FD9472}" type="sibTrans" cxnId="{C9CE6DDA-6285-4E2E-9685-0F098497AD97}">
      <dgm:prSet/>
      <dgm:spPr/>
      <dgm:t>
        <a:bodyPr/>
        <a:lstStyle/>
        <a:p>
          <a:endParaRPr lang="fi-FI"/>
        </a:p>
      </dgm:t>
    </dgm:pt>
    <dgm:pt modelId="{92FAA88D-2F7E-40C1-8CF5-2D83DAE98023}">
      <dgm:prSet phldrT="[Teksti]"/>
      <dgm:spPr/>
      <dgm:t>
        <a:bodyPr/>
        <a:lstStyle/>
        <a:p>
          <a:r>
            <a:rPr lang="fi-FI" dirty="0"/>
            <a:t>Pohjois-Pohjanmaan toimenpidesuunnitelma </a:t>
          </a:r>
        </a:p>
      </dgm:t>
    </dgm:pt>
    <dgm:pt modelId="{CB005253-998C-47F7-BE67-0FAC16E62CE8}" type="parTrans" cxnId="{C1B8E24E-A37A-467A-B055-F35237DAEC28}">
      <dgm:prSet/>
      <dgm:spPr/>
      <dgm:t>
        <a:bodyPr/>
        <a:lstStyle/>
        <a:p>
          <a:endParaRPr lang="fi-FI"/>
        </a:p>
      </dgm:t>
    </dgm:pt>
    <dgm:pt modelId="{02DC8B11-7C87-4F73-A074-89ECF3ADD922}" type="sibTrans" cxnId="{C1B8E24E-A37A-467A-B055-F35237DAEC28}">
      <dgm:prSet/>
      <dgm:spPr/>
      <dgm:t>
        <a:bodyPr/>
        <a:lstStyle/>
        <a:p>
          <a:endParaRPr lang="fi-FI"/>
        </a:p>
      </dgm:t>
    </dgm:pt>
    <dgm:pt modelId="{1626003C-CC63-46D6-A6D2-7EEEBFFFF799}">
      <dgm:prSet phldrT="[Teksti]"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Yritystoiminta, vienti ja kansainvälisyys </a:t>
          </a:r>
          <a:endParaRPr lang="fi-FI" sz="1200" b="1" dirty="0">
            <a:latin typeface="+mn-lt"/>
          </a:endParaRPr>
        </a:p>
      </dgm:t>
    </dgm:pt>
    <dgm:pt modelId="{C4A408D5-00B0-42D5-A2B4-278748899E2A}" type="parTrans" cxnId="{77754D13-B3CA-41C6-A059-05868AA85E71}">
      <dgm:prSet/>
      <dgm:spPr/>
      <dgm:t>
        <a:bodyPr/>
        <a:lstStyle/>
        <a:p>
          <a:endParaRPr lang="fi-FI"/>
        </a:p>
      </dgm:t>
    </dgm:pt>
    <dgm:pt modelId="{86C8CFD6-CE50-4286-83C1-504BBAA7BC61}" type="sibTrans" cxnId="{77754D13-B3CA-41C6-A059-05868AA85E71}">
      <dgm:prSet/>
      <dgm:spPr/>
      <dgm:t>
        <a:bodyPr/>
        <a:lstStyle/>
        <a:p>
          <a:endParaRPr lang="fi-FI"/>
        </a:p>
      </dgm:t>
    </dgm:pt>
    <dgm:pt modelId="{C13E5DA3-88C5-49E3-89D2-17799F656704}">
      <dgm:prSet phldrT="[Teksti]"/>
      <dgm:spPr/>
      <dgm:t>
        <a:bodyPr/>
        <a:lstStyle/>
        <a:p>
          <a:r>
            <a:rPr lang="fi-FI" dirty="0"/>
            <a:t>Erityiset valintaperusteet</a:t>
          </a:r>
        </a:p>
      </dgm:t>
    </dgm:pt>
    <dgm:pt modelId="{393ED7C3-696C-43D5-84D8-18E73E5CE550}" type="parTrans" cxnId="{C050F044-F8EA-4D30-A2E4-540C7A6AD6B8}">
      <dgm:prSet/>
      <dgm:spPr/>
      <dgm:t>
        <a:bodyPr/>
        <a:lstStyle/>
        <a:p>
          <a:endParaRPr lang="fi-FI"/>
        </a:p>
      </dgm:t>
    </dgm:pt>
    <dgm:pt modelId="{641D1878-F6FA-4685-9DE6-38584FC497D0}" type="sibTrans" cxnId="{C050F044-F8EA-4D30-A2E4-540C7A6AD6B8}">
      <dgm:prSet/>
      <dgm:spPr/>
      <dgm:t>
        <a:bodyPr/>
        <a:lstStyle/>
        <a:p>
          <a:endParaRPr lang="fi-FI"/>
        </a:p>
      </dgm:t>
    </dgm:pt>
    <dgm:pt modelId="{0C286EC1-BEA0-438C-A30F-604806D270D4}">
      <dgm:prSet phldrT="[Teksti]" custT="1"/>
      <dgm:spPr/>
      <dgm:t>
        <a:bodyPr/>
        <a:lstStyle/>
        <a:p>
          <a:r>
            <a:rPr lang="fi-FI" sz="1200" b="1" dirty="0"/>
            <a:t>Ohjelmassa on määritelty erityisiä valintaperusteita, jotka katsotaan tukevan pandemian heikentämän talouden elpymistä</a:t>
          </a:r>
          <a:r>
            <a:rPr lang="fi-FI" sz="1400" b="1" dirty="0"/>
            <a:t>.</a:t>
          </a:r>
        </a:p>
      </dgm:t>
    </dgm:pt>
    <dgm:pt modelId="{2EA6BC13-6157-46E9-BEDB-10005F9E2C26}" type="parTrans" cxnId="{D87F80B3-3537-4D79-A36A-7A0EF6BD3AE5}">
      <dgm:prSet/>
      <dgm:spPr/>
      <dgm:t>
        <a:bodyPr/>
        <a:lstStyle/>
        <a:p>
          <a:endParaRPr lang="fi-FI"/>
        </a:p>
      </dgm:t>
    </dgm:pt>
    <dgm:pt modelId="{61687E63-B0DB-4FE4-B55E-3E956E39C319}" type="sibTrans" cxnId="{D87F80B3-3537-4D79-A36A-7A0EF6BD3AE5}">
      <dgm:prSet/>
      <dgm:spPr/>
      <dgm:t>
        <a:bodyPr/>
        <a:lstStyle/>
        <a:p>
          <a:endParaRPr lang="fi-FI"/>
        </a:p>
      </dgm:t>
    </dgm:pt>
    <dgm:pt modelId="{306B97FD-801C-4CD6-B00A-D3DF75EEFA67}">
      <dgm:prSet phldrT="[Teksti]"/>
      <dgm:spPr/>
      <dgm:t>
        <a:bodyPr/>
        <a:lstStyle/>
        <a:p>
          <a:r>
            <a:rPr lang="fi-FI" dirty="0"/>
            <a:t>TL8 REACT-EU Ohjelma-asiakirja</a:t>
          </a:r>
        </a:p>
      </dgm:t>
    </dgm:pt>
    <dgm:pt modelId="{7BA5EEEE-B163-4787-9689-2C8CCC0DA83C}" type="sibTrans" cxnId="{3C001E8F-6FB0-4555-A4C2-89A5BC9BE0A9}">
      <dgm:prSet/>
      <dgm:spPr/>
      <dgm:t>
        <a:bodyPr/>
        <a:lstStyle/>
        <a:p>
          <a:endParaRPr lang="fi-FI"/>
        </a:p>
      </dgm:t>
    </dgm:pt>
    <dgm:pt modelId="{F75FE0D6-260C-467A-87DA-BD0C91C19CC8}" type="parTrans" cxnId="{3C001E8F-6FB0-4555-A4C2-89A5BC9BE0A9}">
      <dgm:prSet/>
      <dgm:spPr/>
      <dgm:t>
        <a:bodyPr/>
        <a:lstStyle/>
        <a:p>
          <a:endParaRPr lang="fi-FI"/>
        </a:p>
      </dgm:t>
    </dgm:pt>
    <dgm:pt modelId="{5C62FB49-3599-498C-A1C5-DA43EB813FA8}">
      <dgm:prSet phldrT="[Teksti]"/>
      <dgm:spPr/>
      <dgm:t>
        <a:bodyPr/>
        <a:lstStyle/>
        <a:p>
          <a:pPr>
            <a:buNone/>
          </a:pPr>
          <a:endParaRPr lang="fi-FI" sz="900" dirty="0"/>
        </a:p>
        <a:p>
          <a:pPr>
            <a:buNone/>
          </a:pPr>
          <a:endParaRPr lang="fi-FI" sz="900" dirty="0"/>
        </a:p>
        <a:p>
          <a:pPr>
            <a:buFont typeface="Arial" panose="020B0604020202020204" pitchFamily="34" charset="0"/>
            <a:buNone/>
          </a:pPr>
          <a:endParaRPr lang="fi-FI" sz="900" dirty="0"/>
        </a:p>
        <a:p>
          <a:pPr>
            <a:buFont typeface="Arial" panose="020B0604020202020204" pitchFamily="34" charset="0"/>
            <a:buChar char="•"/>
          </a:pPr>
          <a:endParaRPr lang="fi-FI" sz="900" dirty="0"/>
        </a:p>
      </dgm:t>
    </dgm:pt>
    <dgm:pt modelId="{5B0653ED-3B5E-48EC-82D2-2FB4D8C45C11}" type="parTrans" cxnId="{38C387F7-C8CF-4B7B-9689-A03757424BE5}">
      <dgm:prSet/>
      <dgm:spPr/>
      <dgm:t>
        <a:bodyPr/>
        <a:lstStyle/>
        <a:p>
          <a:endParaRPr lang="fi-FI"/>
        </a:p>
      </dgm:t>
    </dgm:pt>
    <dgm:pt modelId="{08B488C8-BC5A-4117-B52F-697B894CB84E}" type="sibTrans" cxnId="{38C387F7-C8CF-4B7B-9689-A03757424BE5}">
      <dgm:prSet/>
      <dgm:spPr/>
      <dgm:t>
        <a:bodyPr/>
        <a:lstStyle/>
        <a:p>
          <a:endParaRPr lang="fi-FI"/>
        </a:p>
      </dgm:t>
    </dgm:pt>
    <dgm:pt modelId="{EC5DB079-657F-454C-9D04-8BAB62EF2BB3}">
      <dgm:prSet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fi-FI" sz="1200" b="1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igitalisaation hyödyntäminen</a:t>
          </a:r>
        </a:p>
      </dgm:t>
    </dgm:pt>
    <dgm:pt modelId="{914D83C7-9F26-4EB4-B05E-4191E53CDDA5}" type="parTrans" cxnId="{02E03313-A243-4210-9C65-850F4EAD360B}">
      <dgm:prSet/>
      <dgm:spPr/>
      <dgm:t>
        <a:bodyPr/>
        <a:lstStyle/>
        <a:p>
          <a:endParaRPr lang="fi-FI"/>
        </a:p>
      </dgm:t>
    </dgm:pt>
    <dgm:pt modelId="{FA391D84-6E73-4666-B149-8C50578833EE}" type="sibTrans" cxnId="{02E03313-A243-4210-9C65-850F4EAD360B}">
      <dgm:prSet/>
      <dgm:spPr/>
      <dgm:t>
        <a:bodyPr/>
        <a:lstStyle/>
        <a:p>
          <a:endParaRPr lang="fi-FI"/>
        </a:p>
      </dgm:t>
    </dgm:pt>
    <dgm:pt modelId="{C301332F-D30C-4BF6-B99C-FA306FA0B1F0}">
      <dgm:prSet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Työmarkkinoiden toimivuus, t</a:t>
          </a:r>
          <a:r>
            <a:rPr lang="fi-FI" sz="1200" b="1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yöllisyyden parantaminen ja koulutus </a:t>
          </a:r>
        </a:p>
      </dgm:t>
    </dgm:pt>
    <dgm:pt modelId="{B7A05C05-3E61-47BF-B3E1-BA287E857D9D}" type="parTrans" cxnId="{EBFB7F65-5B87-46C8-A8F9-8E89BADFAA1B}">
      <dgm:prSet/>
      <dgm:spPr/>
      <dgm:t>
        <a:bodyPr/>
        <a:lstStyle/>
        <a:p>
          <a:endParaRPr lang="fi-FI"/>
        </a:p>
      </dgm:t>
    </dgm:pt>
    <dgm:pt modelId="{842B7BAE-3AF9-4724-AD8F-DC3EFB0B68D4}" type="sibTrans" cxnId="{EBFB7F65-5B87-46C8-A8F9-8E89BADFAA1B}">
      <dgm:prSet/>
      <dgm:spPr/>
      <dgm:t>
        <a:bodyPr/>
        <a:lstStyle/>
        <a:p>
          <a:endParaRPr lang="fi-FI"/>
        </a:p>
      </dgm:t>
    </dgm:pt>
    <dgm:pt modelId="{87D31D9B-726C-435A-867B-EC302FFC4549}">
      <dgm:prSet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fi-FI" sz="1200" b="1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alouden vihreä elpyminen</a:t>
          </a:r>
        </a:p>
      </dgm:t>
    </dgm:pt>
    <dgm:pt modelId="{7353C97C-24B5-4CB2-B17F-C47DFDE15C8B}" type="parTrans" cxnId="{383E5B8B-AC4B-40B4-8E79-2EB51576E0E7}">
      <dgm:prSet/>
      <dgm:spPr/>
      <dgm:t>
        <a:bodyPr/>
        <a:lstStyle/>
        <a:p>
          <a:endParaRPr lang="fi-FI"/>
        </a:p>
      </dgm:t>
    </dgm:pt>
    <dgm:pt modelId="{BBB773DE-62F2-44C1-AF16-0FC6F45115E9}" type="sibTrans" cxnId="{383E5B8B-AC4B-40B4-8E79-2EB51576E0E7}">
      <dgm:prSet/>
      <dgm:spPr/>
      <dgm:t>
        <a:bodyPr/>
        <a:lstStyle/>
        <a:p>
          <a:endParaRPr lang="fi-FI"/>
        </a:p>
      </dgm:t>
    </dgm:pt>
    <dgm:pt modelId="{B23678C4-5CA3-4C3A-9F12-4514CBCE2591}">
      <dgm:prSet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Nuorten hyvinvointi ja osallisuus</a:t>
          </a:r>
        </a:p>
      </dgm:t>
    </dgm:pt>
    <dgm:pt modelId="{6D9E0738-8A75-44F2-BAAB-643BEEF614B1}" type="parTrans" cxnId="{99CE5F30-DB8A-4CC7-B3EF-6FD130031B6F}">
      <dgm:prSet/>
      <dgm:spPr/>
      <dgm:t>
        <a:bodyPr/>
        <a:lstStyle/>
        <a:p>
          <a:endParaRPr lang="fi-FI"/>
        </a:p>
      </dgm:t>
    </dgm:pt>
    <dgm:pt modelId="{230B8BE7-AE53-42D8-BE5D-F548D218115B}" type="sibTrans" cxnId="{99CE5F30-DB8A-4CC7-B3EF-6FD130031B6F}">
      <dgm:prSet/>
      <dgm:spPr/>
      <dgm:t>
        <a:bodyPr/>
        <a:lstStyle/>
        <a:p>
          <a:endParaRPr lang="fi-FI"/>
        </a:p>
      </dgm:t>
    </dgm:pt>
    <dgm:pt modelId="{22016941-EB25-4F2E-B668-AC076C0B39CA}">
      <dgm:prSet custT="1"/>
      <dgm:spPr/>
      <dgm:t>
        <a:bodyPr/>
        <a:lstStyle/>
        <a:p>
          <a:r>
            <a:rPr lang="fi-FI" sz="1200" b="1" dirty="0">
              <a:solidFill>
                <a:srgbClr val="2D2D2D"/>
              </a:solidFill>
              <a:latin typeface="+mn-lt"/>
              <a:cs typeface="Times New Roman" panose="02020603050405020304" pitchFamily="18" charset="0"/>
            </a:rPr>
            <a:t>Läpi suunnitelman korostuu mikro- ja pk-yritysten liiketoiminnan elpyminen   </a:t>
          </a:r>
        </a:p>
      </dgm:t>
    </dgm:pt>
    <dgm:pt modelId="{D33D61E7-BFE5-440F-9D22-3648B4F4D15B}" type="parTrans" cxnId="{00FF13C5-F91C-4C82-B43F-20B6EB8C9542}">
      <dgm:prSet/>
      <dgm:spPr/>
      <dgm:t>
        <a:bodyPr/>
        <a:lstStyle/>
        <a:p>
          <a:endParaRPr lang="fi-FI"/>
        </a:p>
      </dgm:t>
    </dgm:pt>
    <dgm:pt modelId="{A838BF9B-B13D-47D5-8FF9-5312020B9FBA}" type="sibTrans" cxnId="{00FF13C5-F91C-4C82-B43F-20B6EB8C9542}">
      <dgm:prSet/>
      <dgm:spPr/>
      <dgm:t>
        <a:bodyPr/>
        <a:lstStyle/>
        <a:p>
          <a:endParaRPr lang="fi-FI"/>
        </a:p>
      </dgm:t>
    </dgm:pt>
    <dgm:pt modelId="{220E0F02-D9A3-4F9B-887B-ADC10EAFD20F}">
      <dgm:prSet/>
      <dgm:spPr/>
      <dgm:t>
        <a:bodyPr/>
        <a:lstStyle/>
        <a:p>
          <a:endParaRPr lang="fi-FI" sz="1400" dirty="0"/>
        </a:p>
      </dgm:t>
    </dgm:pt>
    <dgm:pt modelId="{43243773-5A7D-43DA-A34D-38DAB0711EB6}" type="parTrans" cxnId="{50AAFC1A-4AC7-4C79-9641-39B827E43361}">
      <dgm:prSet/>
      <dgm:spPr/>
      <dgm:t>
        <a:bodyPr/>
        <a:lstStyle/>
        <a:p>
          <a:endParaRPr lang="fi-FI"/>
        </a:p>
      </dgm:t>
    </dgm:pt>
    <dgm:pt modelId="{60FA7AC0-F040-4FB4-8F8C-EFABB4351DDA}" type="sibTrans" cxnId="{50AAFC1A-4AC7-4C79-9641-39B827E43361}">
      <dgm:prSet/>
      <dgm:spPr/>
      <dgm:t>
        <a:bodyPr/>
        <a:lstStyle/>
        <a:p>
          <a:endParaRPr lang="fi-FI"/>
        </a:p>
      </dgm:t>
    </dgm:pt>
    <dgm:pt modelId="{48E4A517-75CC-470E-8460-B64AAE4DA564}">
      <dgm:prSet/>
      <dgm:spPr/>
      <dgm:t>
        <a:bodyPr/>
        <a:lstStyle/>
        <a:p>
          <a:endParaRPr lang="fi-FI" sz="1400" dirty="0"/>
        </a:p>
      </dgm:t>
    </dgm:pt>
    <dgm:pt modelId="{3D6C9DBF-E276-477C-A21B-D9AFF09B0D2C}" type="parTrans" cxnId="{7C553843-6859-4EC9-9E5F-C73B0DBA263B}">
      <dgm:prSet/>
      <dgm:spPr/>
      <dgm:t>
        <a:bodyPr/>
        <a:lstStyle/>
        <a:p>
          <a:endParaRPr lang="fi-FI"/>
        </a:p>
      </dgm:t>
    </dgm:pt>
    <dgm:pt modelId="{C42C2918-D0F3-4ADD-BDBE-6D472384BFFA}" type="sibTrans" cxnId="{7C553843-6859-4EC9-9E5F-C73B0DBA263B}">
      <dgm:prSet/>
      <dgm:spPr/>
      <dgm:t>
        <a:bodyPr/>
        <a:lstStyle/>
        <a:p>
          <a:endParaRPr lang="fi-FI"/>
        </a:p>
      </dgm:t>
    </dgm:pt>
    <dgm:pt modelId="{227273F5-1F0C-40AD-8282-5E44930D75EE}">
      <dgm:prSet/>
      <dgm:spPr/>
      <dgm:t>
        <a:bodyPr/>
        <a:lstStyle/>
        <a:p>
          <a:endParaRPr lang="fi-FI"/>
        </a:p>
      </dgm:t>
    </dgm:pt>
    <dgm:pt modelId="{48E9996D-96E3-4FF3-AAFE-5BD42B4FFE71}" type="parTrans" cxnId="{5E6F880B-6D56-4B5C-A0F4-D3FE4CA1CD0A}">
      <dgm:prSet/>
      <dgm:spPr/>
      <dgm:t>
        <a:bodyPr/>
        <a:lstStyle/>
        <a:p>
          <a:endParaRPr lang="fi-FI"/>
        </a:p>
      </dgm:t>
    </dgm:pt>
    <dgm:pt modelId="{72EB331F-0963-4BB5-9DC0-4882E6BD9854}" type="sibTrans" cxnId="{5E6F880B-6D56-4B5C-A0F4-D3FE4CA1CD0A}">
      <dgm:prSet/>
      <dgm:spPr/>
      <dgm:t>
        <a:bodyPr/>
        <a:lstStyle/>
        <a:p>
          <a:endParaRPr lang="fi-FI"/>
        </a:p>
      </dgm:t>
    </dgm:pt>
    <dgm:pt modelId="{AC01AE4B-32A3-4C78-9392-AC9F3C251450}" type="pres">
      <dgm:prSet presAssocID="{14F18B72-8FC0-4B81-BB62-46B606D6C690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5A0F829-9BCC-42B3-A5BF-D1FB6EA41CB8}" type="pres">
      <dgm:prSet presAssocID="{306B97FD-801C-4CD6-B00A-D3DF75EEFA67}" presName="parentText1" presStyleLbl="node1" presStyleIdx="0" presStyleCnt="4" custScaleX="107298" custLinFactNeighborX="2406" custLinFactNeighborY="-5631">
        <dgm:presLayoutVars>
          <dgm:chMax/>
          <dgm:chPref val="3"/>
          <dgm:bulletEnabled val="1"/>
        </dgm:presLayoutVars>
      </dgm:prSet>
      <dgm:spPr/>
    </dgm:pt>
    <dgm:pt modelId="{76E7D683-E43E-4C00-977B-220207212B7B}" type="pres">
      <dgm:prSet presAssocID="{306B97FD-801C-4CD6-B00A-D3DF75EEFA67}" presName="childText1" presStyleLbl="solidAlignAcc1" presStyleIdx="0" presStyleCnt="3" custScaleY="126558" custLinFactNeighborX="-4209" custLinFactNeighborY="7018">
        <dgm:presLayoutVars>
          <dgm:chMax val="0"/>
          <dgm:chPref val="0"/>
          <dgm:bulletEnabled val="1"/>
        </dgm:presLayoutVars>
      </dgm:prSet>
      <dgm:spPr/>
    </dgm:pt>
    <dgm:pt modelId="{8A5F0298-8C6D-41C3-B98B-5045028A0D9C}" type="pres">
      <dgm:prSet presAssocID="{92FAA88D-2F7E-40C1-8CF5-2D83DAE98023}" presName="parentText2" presStyleLbl="node1" presStyleIdx="1" presStyleCnt="4" custScaleX="108322" custScaleY="83753" custLinFactNeighborX="3833" custLinFactNeighborY="-11902">
        <dgm:presLayoutVars>
          <dgm:chMax/>
          <dgm:chPref val="3"/>
          <dgm:bulletEnabled val="1"/>
        </dgm:presLayoutVars>
      </dgm:prSet>
      <dgm:spPr/>
    </dgm:pt>
    <dgm:pt modelId="{0E90BD97-3C12-4D02-9847-910D02876AF6}" type="pres">
      <dgm:prSet presAssocID="{92FAA88D-2F7E-40C1-8CF5-2D83DAE98023}" presName="childText2" presStyleLbl="solidAlignAcc1" presStyleIdx="1" presStyleCnt="3" custScaleY="122464" custLinFactNeighborX="0" custLinFactNeighborY="2326">
        <dgm:presLayoutVars>
          <dgm:chMax val="0"/>
          <dgm:chPref val="0"/>
          <dgm:bulletEnabled val="1"/>
        </dgm:presLayoutVars>
      </dgm:prSet>
      <dgm:spPr/>
    </dgm:pt>
    <dgm:pt modelId="{9A5D967E-CBD8-4208-AD5A-8C9D81744BC0}" type="pres">
      <dgm:prSet presAssocID="{227273F5-1F0C-40AD-8282-5E44930D75EE}" presName="parentText3" presStyleLbl="node1" presStyleIdx="2" presStyleCnt="4" custScaleX="113701" custLinFactNeighborX="7201" custLinFactNeighborY="2807">
        <dgm:presLayoutVars>
          <dgm:chMax/>
          <dgm:chPref val="3"/>
          <dgm:bulletEnabled val="1"/>
        </dgm:presLayoutVars>
      </dgm:prSet>
      <dgm:spPr/>
    </dgm:pt>
    <dgm:pt modelId="{85992F47-7C3E-47A7-8B34-4F9613D603CD}" type="pres">
      <dgm:prSet presAssocID="{C13E5DA3-88C5-49E3-89D2-17799F656704}" presName="parentText4" presStyleLbl="node1" presStyleIdx="3" presStyleCnt="4" custLinFactNeighborX="23507" custLinFactNeighborY="-2012">
        <dgm:presLayoutVars>
          <dgm:chMax/>
          <dgm:chPref val="3"/>
          <dgm:bulletEnabled val="1"/>
        </dgm:presLayoutVars>
      </dgm:prSet>
      <dgm:spPr/>
    </dgm:pt>
    <dgm:pt modelId="{7CF12F1B-6FDF-4D14-8197-18CE36FCF4DD}" type="pres">
      <dgm:prSet presAssocID="{C13E5DA3-88C5-49E3-89D2-17799F656704}" presName="childText4" presStyleLbl="solidAlignAcc1" presStyleIdx="2" presStyleCnt="3" custScaleX="95114" custLinFactNeighborX="33372" custLinFactNeighborY="-1843">
        <dgm:presLayoutVars>
          <dgm:chMax val="0"/>
          <dgm:chPref val="0"/>
          <dgm:bulletEnabled val="1"/>
        </dgm:presLayoutVars>
      </dgm:prSet>
      <dgm:spPr/>
    </dgm:pt>
  </dgm:ptLst>
  <dgm:cxnLst>
    <dgm:cxn modelId="{7BA74400-3034-4EBC-9108-AD47B3B6CCE1}" type="presOf" srcId="{220E0F02-D9A3-4F9B-887B-ADC10EAFD20F}" destId="{7CF12F1B-6FDF-4D14-8197-18CE36FCF4DD}" srcOrd="0" destOrd="2" presId="urn:microsoft.com/office/officeart/2009/3/layout/IncreasingArrowsProcess"/>
    <dgm:cxn modelId="{F0C85701-C96F-4945-97C2-1F31E4D6D208}" type="presOf" srcId="{48E4A517-75CC-470E-8460-B64AAE4DA564}" destId="{7CF12F1B-6FDF-4D14-8197-18CE36FCF4DD}" srcOrd="0" destOrd="1" presId="urn:microsoft.com/office/officeart/2009/3/layout/IncreasingArrowsProcess"/>
    <dgm:cxn modelId="{5E6F880B-6D56-4B5C-A0F4-D3FE4CA1CD0A}" srcId="{14F18B72-8FC0-4B81-BB62-46B606D6C690}" destId="{227273F5-1F0C-40AD-8282-5E44930D75EE}" srcOrd="2" destOrd="0" parTransId="{48E9996D-96E3-4FF3-AAFE-5BD42B4FFE71}" sibTransId="{72EB331F-0963-4BB5-9DC0-4882E6BD9854}"/>
    <dgm:cxn modelId="{02E03313-A243-4210-9C65-850F4EAD360B}" srcId="{92FAA88D-2F7E-40C1-8CF5-2D83DAE98023}" destId="{EC5DB079-657F-454C-9D04-8BAB62EF2BB3}" srcOrd="1" destOrd="0" parTransId="{914D83C7-9F26-4EB4-B05E-4191E53CDDA5}" sibTransId="{FA391D84-6E73-4666-B149-8C50578833EE}"/>
    <dgm:cxn modelId="{77754D13-B3CA-41C6-A059-05868AA85E71}" srcId="{92FAA88D-2F7E-40C1-8CF5-2D83DAE98023}" destId="{1626003C-CC63-46D6-A6D2-7EEEBFFFF799}" srcOrd="0" destOrd="0" parTransId="{C4A408D5-00B0-42D5-A2B4-278748899E2A}" sibTransId="{86C8CFD6-CE50-4286-83C1-504BBAA7BC61}"/>
    <dgm:cxn modelId="{670FBA19-BEBE-429E-BB0B-46075F049A1E}" type="presOf" srcId="{EC5DB079-657F-454C-9D04-8BAB62EF2BB3}" destId="{0E90BD97-3C12-4D02-9847-910D02876AF6}" srcOrd="0" destOrd="1" presId="urn:microsoft.com/office/officeart/2009/3/layout/IncreasingArrowsProcess"/>
    <dgm:cxn modelId="{50AAFC1A-4AC7-4C79-9641-39B827E43361}" srcId="{C13E5DA3-88C5-49E3-89D2-17799F656704}" destId="{220E0F02-D9A3-4F9B-887B-ADC10EAFD20F}" srcOrd="2" destOrd="0" parTransId="{43243773-5A7D-43DA-A34D-38DAB0711EB6}" sibTransId="{60FA7AC0-F040-4FB4-8F8C-EFABB4351DDA}"/>
    <dgm:cxn modelId="{81FA1927-96CC-4683-B26A-26A32E8D2602}" type="presOf" srcId="{B23678C4-5CA3-4C3A-9F12-4514CBCE2591}" destId="{0E90BD97-3C12-4D02-9847-910D02876AF6}" srcOrd="0" destOrd="4" presId="urn:microsoft.com/office/officeart/2009/3/layout/IncreasingArrowsProcess"/>
    <dgm:cxn modelId="{99CE5F30-DB8A-4CC7-B3EF-6FD130031B6F}" srcId="{92FAA88D-2F7E-40C1-8CF5-2D83DAE98023}" destId="{B23678C4-5CA3-4C3A-9F12-4514CBCE2591}" srcOrd="4" destOrd="0" parTransId="{6D9E0738-8A75-44F2-BAAB-643BEEF614B1}" sibTransId="{230B8BE7-AE53-42D8-BE5D-F548D218115B}"/>
    <dgm:cxn modelId="{7C553843-6859-4EC9-9E5F-C73B0DBA263B}" srcId="{C13E5DA3-88C5-49E3-89D2-17799F656704}" destId="{48E4A517-75CC-470E-8460-B64AAE4DA564}" srcOrd="1" destOrd="0" parTransId="{3D6C9DBF-E276-477C-A21B-D9AFF09B0D2C}" sibTransId="{C42C2918-D0F3-4ADD-BDBE-6D472384BFFA}"/>
    <dgm:cxn modelId="{C050F044-F8EA-4D30-A2E4-540C7A6AD6B8}" srcId="{14F18B72-8FC0-4B81-BB62-46B606D6C690}" destId="{C13E5DA3-88C5-49E3-89D2-17799F656704}" srcOrd="3" destOrd="0" parTransId="{393ED7C3-696C-43D5-84D8-18E73E5CE550}" sibTransId="{641D1878-F6FA-4685-9DE6-38584FC497D0}"/>
    <dgm:cxn modelId="{EBFB7F65-5B87-46C8-A8F9-8E89BADFAA1B}" srcId="{92FAA88D-2F7E-40C1-8CF5-2D83DAE98023}" destId="{C301332F-D30C-4BF6-B99C-FA306FA0B1F0}" srcOrd="2" destOrd="0" parTransId="{B7A05C05-3E61-47BF-B3E1-BA287E857D9D}" sibTransId="{842B7BAE-3AF9-4724-AD8F-DC3EFB0B68D4}"/>
    <dgm:cxn modelId="{758A0D4E-5F7A-4F12-9B35-5EA9C7859C15}" type="presOf" srcId="{0C286EC1-BEA0-438C-A30F-604806D270D4}" destId="{7CF12F1B-6FDF-4D14-8197-18CE36FCF4DD}" srcOrd="0" destOrd="0" presId="urn:microsoft.com/office/officeart/2009/3/layout/IncreasingArrowsProcess"/>
    <dgm:cxn modelId="{C1B8E24E-A37A-467A-B055-F35237DAEC28}" srcId="{14F18B72-8FC0-4B81-BB62-46B606D6C690}" destId="{92FAA88D-2F7E-40C1-8CF5-2D83DAE98023}" srcOrd="1" destOrd="0" parTransId="{CB005253-998C-47F7-BE67-0FAC16E62CE8}" sibTransId="{02DC8B11-7C87-4F73-A074-89ECF3ADD922}"/>
    <dgm:cxn modelId="{867D8383-60D0-4D79-9CE1-1111F30A254A}" type="presOf" srcId="{5C62FB49-3599-498C-A1C5-DA43EB813FA8}" destId="{76E7D683-E43E-4C00-977B-220207212B7B}" srcOrd="0" destOrd="1" presId="urn:microsoft.com/office/officeart/2009/3/layout/IncreasingArrowsProcess"/>
    <dgm:cxn modelId="{383E5B8B-AC4B-40B4-8E79-2EB51576E0E7}" srcId="{92FAA88D-2F7E-40C1-8CF5-2D83DAE98023}" destId="{87D31D9B-726C-435A-867B-EC302FFC4549}" srcOrd="3" destOrd="0" parTransId="{7353C97C-24B5-4CB2-B17F-C47DFDE15C8B}" sibTransId="{BBB773DE-62F2-44C1-AF16-0FC6F45115E9}"/>
    <dgm:cxn modelId="{3C001E8F-6FB0-4555-A4C2-89A5BC9BE0A9}" srcId="{14F18B72-8FC0-4B81-BB62-46B606D6C690}" destId="{306B97FD-801C-4CD6-B00A-D3DF75EEFA67}" srcOrd="0" destOrd="0" parTransId="{F75FE0D6-260C-467A-87DA-BD0C91C19CC8}" sibTransId="{7BA5EEEE-B163-4787-9689-2C8CCC0DA83C}"/>
    <dgm:cxn modelId="{4F0D2D8F-0976-4A58-AC14-B5B07D95EDFE}" type="presOf" srcId="{C13E5DA3-88C5-49E3-89D2-17799F656704}" destId="{85992F47-7C3E-47A7-8B34-4F9613D603CD}" srcOrd="0" destOrd="0" presId="urn:microsoft.com/office/officeart/2009/3/layout/IncreasingArrowsProcess"/>
    <dgm:cxn modelId="{E6DB8492-BAFE-46DE-B198-ADE16E2669BC}" type="presOf" srcId="{14F18B72-8FC0-4B81-BB62-46B606D6C690}" destId="{AC01AE4B-32A3-4C78-9392-AC9F3C251450}" srcOrd="0" destOrd="0" presId="urn:microsoft.com/office/officeart/2009/3/layout/IncreasingArrowsProcess"/>
    <dgm:cxn modelId="{FD9D3297-B3AE-4FA2-8BA7-04013BE62414}" type="presOf" srcId="{73DDF03B-66DC-4FC2-8573-D0BEBBDAFA18}" destId="{76E7D683-E43E-4C00-977B-220207212B7B}" srcOrd="0" destOrd="0" presId="urn:microsoft.com/office/officeart/2009/3/layout/IncreasingArrowsProcess"/>
    <dgm:cxn modelId="{D87F80B3-3537-4D79-A36A-7A0EF6BD3AE5}" srcId="{C13E5DA3-88C5-49E3-89D2-17799F656704}" destId="{0C286EC1-BEA0-438C-A30F-604806D270D4}" srcOrd="0" destOrd="0" parTransId="{2EA6BC13-6157-46E9-BEDB-10005F9E2C26}" sibTransId="{61687E63-B0DB-4FE4-B55E-3E956E39C319}"/>
    <dgm:cxn modelId="{00FF13C5-F91C-4C82-B43F-20B6EB8C9542}" srcId="{92FAA88D-2F7E-40C1-8CF5-2D83DAE98023}" destId="{22016941-EB25-4F2E-B668-AC076C0B39CA}" srcOrd="5" destOrd="0" parTransId="{D33D61E7-BFE5-440F-9D22-3648B4F4D15B}" sibTransId="{A838BF9B-B13D-47D5-8FF9-5312020B9FBA}"/>
    <dgm:cxn modelId="{1375ADC9-B78A-42FC-BE5A-F460512EF0CD}" type="presOf" srcId="{87D31D9B-726C-435A-867B-EC302FFC4549}" destId="{0E90BD97-3C12-4D02-9847-910D02876AF6}" srcOrd="0" destOrd="3" presId="urn:microsoft.com/office/officeart/2009/3/layout/IncreasingArrowsProcess"/>
    <dgm:cxn modelId="{BD6F43CF-414F-4E6E-B2EB-F56FE45A8EE9}" type="presOf" srcId="{92FAA88D-2F7E-40C1-8CF5-2D83DAE98023}" destId="{8A5F0298-8C6D-41C3-B98B-5045028A0D9C}" srcOrd="0" destOrd="0" presId="urn:microsoft.com/office/officeart/2009/3/layout/IncreasingArrowsProcess"/>
    <dgm:cxn modelId="{C9CE6DDA-6285-4E2E-9685-0F098497AD97}" srcId="{306B97FD-801C-4CD6-B00A-D3DF75EEFA67}" destId="{73DDF03B-66DC-4FC2-8573-D0BEBBDAFA18}" srcOrd="0" destOrd="0" parTransId="{8EE5BCE1-3744-46CE-B132-5F33344A0380}" sibTransId="{398B38FF-84ED-4A86-96B0-AF4024FD9472}"/>
    <dgm:cxn modelId="{D70525DC-E501-48C9-BCAC-EB13A297C20D}" type="presOf" srcId="{22016941-EB25-4F2E-B668-AC076C0B39CA}" destId="{0E90BD97-3C12-4D02-9847-910D02876AF6}" srcOrd="0" destOrd="5" presId="urn:microsoft.com/office/officeart/2009/3/layout/IncreasingArrowsProcess"/>
    <dgm:cxn modelId="{380D82E1-0294-4C47-BA57-212365414B1C}" type="presOf" srcId="{227273F5-1F0C-40AD-8282-5E44930D75EE}" destId="{9A5D967E-CBD8-4208-AD5A-8C9D81744BC0}" srcOrd="0" destOrd="0" presId="urn:microsoft.com/office/officeart/2009/3/layout/IncreasingArrowsProcess"/>
    <dgm:cxn modelId="{8A6901E3-0298-45D9-8038-FDBCBB9175EC}" type="presOf" srcId="{C301332F-D30C-4BF6-B99C-FA306FA0B1F0}" destId="{0E90BD97-3C12-4D02-9847-910D02876AF6}" srcOrd="0" destOrd="2" presId="urn:microsoft.com/office/officeart/2009/3/layout/IncreasingArrowsProcess"/>
    <dgm:cxn modelId="{7D6FA7F2-475F-4F1C-B12D-4BB2756DBB71}" type="presOf" srcId="{306B97FD-801C-4CD6-B00A-D3DF75EEFA67}" destId="{55A0F829-9BCC-42B3-A5BF-D1FB6EA41CB8}" srcOrd="0" destOrd="0" presId="urn:microsoft.com/office/officeart/2009/3/layout/IncreasingArrowsProcess"/>
    <dgm:cxn modelId="{38C387F7-C8CF-4B7B-9689-A03757424BE5}" srcId="{306B97FD-801C-4CD6-B00A-D3DF75EEFA67}" destId="{5C62FB49-3599-498C-A1C5-DA43EB813FA8}" srcOrd="1" destOrd="0" parTransId="{5B0653ED-3B5E-48EC-82D2-2FB4D8C45C11}" sibTransId="{08B488C8-BC5A-4117-B52F-697B894CB84E}"/>
    <dgm:cxn modelId="{A76212FD-52A4-454B-A176-9E475AE4B674}" type="presOf" srcId="{1626003C-CC63-46D6-A6D2-7EEEBFFFF799}" destId="{0E90BD97-3C12-4D02-9847-910D02876AF6}" srcOrd="0" destOrd="0" presId="urn:microsoft.com/office/officeart/2009/3/layout/IncreasingArrowsProcess"/>
    <dgm:cxn modelId="{9AC8665B-655A-4DD5-AE07-6378FEC1EAFB}" type="presParOf" srcId="{AC01AE4B-32A3-4C78-9392-AC9F3C251450}" destId="{55A0F829-9BCC-42B3-A5BF-D1FB6EA41CB8}" srcOrd="0" destOrd="0" presId="urn:microsoft.com/office/officeart/2009/3/layout/IncreasingArrowsProcess"/>
    <dgm:cxn modelId="{6B2E2CF3-42CC-43F5-A5F4-2E188B347C66}" type="presParOf" srcId="{AC01AE4B-32A3-4C78-9392-AC9F3C251450}" destId="{76E7D683-E43E-4C00-977B-220207212B7B}" srcOrd="1" destOrd="0" presId="urn:microsoft.com/office/officeart/2009/3/layout/IncreasingArrowsProcess"/>
    <dgm:cxn modelId="{FDF17AAA-6A1A-4B91-A00F-8AAF81FE15F2}" type="presParOf" srcId="{AC01AE4B-32A3-4C78-9392-AC9F3C251450}" destId="{8A5F0298-8C6D-41C3-B98B-5045028A0D9C}" srcOrd="2" destOrd="0" presId="urn:microsoft.com/office/officeart/2009/3/layout/IncreasingArrowsProcess"/>
    <dgm:cxn modelId="{C67AAB68-57F8-4ABE-860A-F5075720105F}" type="presParOf" srcId="{AC01AE4B-32A3-4C78-9392-AC9F3C251450}" destId="{0E90BD97-3C12-4D02-9847-910D02876AF6}" srcOrd="3" destOrd="0" presId="urn:microsoft.com/office/officeart/2009/3/layout/IncreasingArrowsProcess"/>
    <dgm:cxn modelId="{D7B215C2-0991-432D-BED9-C6114D4E892F}" type="presParOf" srcId="{AC01AE4B-32A3-4C78-9392-AC9F3C251450}" destId="{9A5D967E-CBD8-4208-AD5A-8C9D81744BC0}" srcOrd="4" destOrd="0" presId="urn:microsoft.com/office/officeart/2009/3/layout/IncreasingArrowsProcess"/>
    <dgm:cxn modelId="{2E8D1779-836F-4B22-8572-5CAD7682EFCB}" type="presParOf" srcId="{AC01AE4B-32A3-4C78-9392-AC9F3C251450}" destId="{85992F47-7C3E-47A7-8B34-4F9613D603CD}" srcOrd="5" destOrd="0" presId="urn:microsoft.com/office/officeart/2009/3/layout/IncreasingArrowsProcess"/>
    <dgm:cxn modelId="{0E05D4D8-7187-4C77-8E94-E386C4EE719D}" type="presParOf" srcId="{AC01AE4B-32A3-4C78-9392-AC9F3C251450}" destId="{7CF12F1B-6FDF-4D14-8197-18CE36FCF4DD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0F829-9BCC-42B3-A5BF-D1FB6EA41CB8}">
      <dsp:nvSpPr>
        <dsp:cNvPr id="0" name=""/>
        <dsp:cNvSpPr/>
      </dsp:nvSpPr>
      <dsp:spPr>
        <a:xfrm>
          <a:off x="1085436" y="0"/>
          <a:ext cx="8732836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TL8 REACT-EU Ohjelma-asiakirja</a:t>
          </a:r>
        </a:p>
      </dsp:txBody>
      <dsp:txXfrm>
        <a:off x="1085436" y="296224"/>
        <a:ext cx="8436612" cy="592447"/>
      </dsp:txXfrm>
    </dsp:sp>
    <dsp:sp modelId="{76E7D683-E43E-4C00-977B-220207212B7B}">
      <dsp:nvSpPr>
        <dsp:cNvPr id="0" name=""/>
        <dsp:cNvSpPr/>
      </dsp:nvSpPr>
      <dsp:spPr>
        <a:xfrm>
          <a:off x="1107640" y="816378"/>
          <a:ext cx="1876007" cy="2773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Kaksi  eritystavoitetta:</a:t>
          </a:r>
          <a:endParaRPr lang="fi-FI" sz="900" b="1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b="1" kern="1200" dirty="0"/>
            <a:t>Erityistavoite 12.1 Pk-yritystoiminnan vahvistaminen erityisesti digitalisaation ja vihreäntalouden näkökulmasta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200" b="1" kern="1200" dirty="0"/>
            <a:t>Erityistavoite 12.2 Tutkimus- ja innovaatiotoiminnan kehittäminen erityisesti digitalisaation edistämisen ja yhteiskunnan hiilineutraalisuustavoitteen toteutumisen näkökulmasta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fi-FI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fi-FI" sz="900" kern="1200" dirty="0"/>
        </a:p>
      </dsp:txBody>
      <dsp:txXfrm>
        <a:off x="1107640" y="816378"/>
        <a:ext cx="1876007" cy="2773772"/>
      </dsp:txXfrm>
    </dsp:sp>
    <dsp:sp modelId="{8A5F0298-8C6D-41C3-B98B-5045028A0D9C}">
      <dsp:nvSpPr>
        <dsp:cNvPr id="0" name=""/>
        <dsp:cNvSpPr/>
      </dsp:nvSpPr>
      <dsp:spPr>
        <a:xfrm>
          <a:off x="3042067" y="387995"/>
          <a:ext cx="6784049" cy="9923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Pohjois-Pohjanmaan toimenpidesuunnitelma </a:t>
          </a:r>
        </a:p>
      </dsp:txBody>
      <dsp:txXfrm>
        <a:off x="3042067" y="636091"/>
        <a:ext cx="6535953" cy="496193"/>
      </dsp:txXfrm>
    </dsp:sp>
    <dsp:sp modelId="{0E90BD97-3C12-4D02-9847-910D02876AF6}">
      <dsp:nvSpPr>
        <dsp:cNvPr id="0" name=""/>
        <dsp:cNvSpPr/>
      </dsp:nvSpPr>
      <dsp:spPr>
        <a:xfrm>
          <a:off x="3062609" y="1158208"/>
          <a:ext cx="1876007" cy="26156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Yritystoiminta, vienti ja kansainvälisyys </a:t>
          </a:r>
          <a:endParaRPr lang="fi-FI" sz="1200" b="1" kern="1200" dirty="0">
            <a:latin typeface="+mn-lt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fi-FI" sz="1200" b="1" kern="1200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igitalisaation hyödyntäminen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Työmarkkinoiden toimivuus, t</a:t>
          </a:r>
          <a:r>
            <a:rPr lang="fi-FI" sz="1200" b="1" kern="1200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yöllisyyden parantaminen ja koulutus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fi-FI" sz="1200" b="1" kern="1200" dirty="0">
              <a:solidFill>
                <a:srgbClr val="2D2D2D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alouden vihreä elpyminen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Nuorten hyvinvointi ja osallisuus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>
              <a:solidFill>
                <a:srgbClr val="2D2D2D"/>
              </a:solidFill>
              <a:latin typeface="+mn-lt"/>
              <a:cs typeface="Times New Roman" panose="02020603050405020304" pitchFamily="18" charset="0"/>
            </a:rPr>
            <a:t>Läpi suunnitelman korostuu mikro- ja pk-yritysten liiketoiminnan elpyminen   </a:t>
          </a:r>
        </a:p>
      </dsp:txBody>
      <dsp:txXfrm>
        <a:off x="3062609" y="1158208"/>
        <a:ext cx="1876007" cy="2615631"/>
      </dsp:txXfrm>
    </dsp:sp>
    <dsp:sp modelId="{9A5D967E-CBD8-4208-AD5A-8C9D81744BC0}">
      <dsp:nvSpPr>
        <dsp:cNvPr id="0" name=""/>
        <dsp:cNvSpPr/>
      </dsp:nvSpPr>
      <dsp:spPr>
        <a:xfrm>
          <a:off x="4953993" y="860852"/>
          <a:ext cx="4987888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/>
        </a:p>
      </dsp:txBody>
      <dsp:txXfrm>
        <a:off x="4953993" y="1157076"/>
        <a:ext cx="4691664" cy="592447"/>
      </dsp:txXfrm>
    </dsp:sp>
    <dsp:sp modelId="{85992F47-7C3E-47A7-8B34-4F9613D603CD}">
      <dsp:nvSpPr>
        <dsp:cNvPr id="0" name=""/>
        <dsp:cNvSpPr/>
      </dsp:nvSpPr>
      <dsp:spPr>
        <a:xfrm>
          <a:off x="7404848" y="1198577"/>
          <a:ext cx="2510838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18810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Erityiset valintaperusteet</a:t>
          </a:r>
        </a:p>
      </dsp:txBody>
      <dsp:txXfrm>
        <a:off x="7404848" y="1494801"/>
        <a:ext cx="2214614" cy="592447"/>
      </dsp:txXfrm>
    </dsp:sp>
    <dsp:sp modelId="{7CF12F1B-6FDF-4D14-8197-18CE36FCF4DD}">
      <dsp:nvSpPr>
        <dsp:cNvPr id="0" name=""/>
        <dsp:cNvSpPr/>
      </dsp:nvSpPr>
      <dsp:spPr>
        <a:xfrm>
          <a:off x="7492638" y="2097985"/>
          <a:ext cx="1800602" cy="2175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 dirty="0"/>
            <a:t>Ohjelmassa on määritelty erityisiä valintaperusteita, jotka katsotaan tukevan pandemian heikentämän talouden elpymistä</a:t>
          </a:r>
          <a:r>
            <a:rPr lang="fi-FI" sz="1400" b="1" kern="1200" dirty="0"/>
            <a:t>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/>
        </a:p>
      </dsp:txBody>
      <dsp:txXfrm>
        <a:off x="7492638" y="2097985"/>
        <a:ext cx="1800602" cy="2175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AED08A-2595-4213-8E05-D06CA9F3B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AA7A80A-A110-4E9F-8055-A467E4443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FC9869-938F-462B-8AF0-C376284A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CC6CFD-7F14-413E-82BE-6FC11AFE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16FACE-CAEB-4493-933F-888CE845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563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3CC253-5AD2-49FA-970A-135308AE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20404F7-D592-4E55-9A57-1AFC8C03C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B95BCF-3A34-42AA-AFBF-95AAECB8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B95C84-F0D9-434F-9103-3D4F80EA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026F3-E480-4578-B598-0F264809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59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9283AF5-620C-4ECE-8048-AE913CC90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98CF49A-6843-491C-9563-AB1E1C230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37E625-D2D9-4E38-9303-45A1D157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CFEF18-CC5C-46D2-A28B-ED9FB29E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E4037A-EE01-4248-A670-C6381EF7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53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0A5A84-1C22-4D9C-BA94-F9779D5FB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B379F8-D520-49E8-85EF-7BAFC982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936B32-FF31-4462-842F-EC5BC726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4B5618-A7C5-42F3-824F-5A1F9850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4A06CB-D9E1-4958-AA21-00547BEE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2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1D1E58-FAF3-4F43-96AD-493A7A21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A526CD-CC94-4286-ACBA-7C7B1E42F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B363EB-1563-44F9-B0D6-CBC65CDB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CE2FEE-6247-4EF7-985C-3DA9982B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CDA6F3-1B74-4F2B-8317-DE78A8E2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16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00063C-9017-405B-ABCF-8D25689C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6DF749-641A-44E2-A7CA-F35EDFC32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2B3AB0-98B3-4CD8-9010-9732397EC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2BC717E-9BA9-43A3-B169-DEA1FDEC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8EDA3A-5ACF-4EE7-9713-72DA0023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09AB08-5382-468B-A9C7-118D5958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18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EA76EC-CC2D-493A-9024-DC7F3C92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359020-CF27-47B0-8D07-1E993F411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D9415E-A956-480F-897D-B12895F42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69C3648-4E03-4061-8A60-EFA93593B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BA73D8D-199C-442D-B949-29CB0F16E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A7197DE-24E2-4B73-BC5D-98495409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543428E-BFDF-4D9B-A254-18C0E715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D43A0EC-63EF-408D-828A-928FD3EC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71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7DE0BC-557E-4FC1-9943-748955A6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F9D54D-580D-4E7E-A21E-A4CDD69B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54D67A8-D0B3-48DF-9F6C-FDBAC518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8955E4A-53E7-4C58-BDD8-27C3BF28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90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398864D-FA3D-4941-9E9D-04973D9C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661AC4C-C9D4-4215-8BD1-9EE5BA0E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AF48C3C-44C2-46E1-99D9-FC2FEECD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88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29D992-61AA-48F5-81F2-0180B608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A41748-22C7-473D-AD9A-28DCFABDC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A383679-93E9-4987-AD44-5274F0AC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4E7F9B-817B-4270-92BE-BAD8346C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106AAE-E2CF-4F67-AE58-4A4DF37B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A5C0D4-7D0B-4D29-86E7-EAA860D9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05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5068D1-E802-490D-9A72-291982D9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A76E4F8-FBE5-40F9-BF9E-3CE8262A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E0D713-2781-443C-B67B-D4B759057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50BF0D-9EE4-4827-80E4-CEF7659B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A4BE10-F676-4C5F-BB9C-A62A61A0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9B84E2-A1B9-4C7C-848E-8EC2882C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39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CCF9FCD-1225-4AB1-8D72-C4042AF3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E190AA4-5697-4517-B854-736026DA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D3C6E9-7AD3-4A5C-8B9F-41241BB4F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0DE5-E0E1-4866-983D-8139F7B75A0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B50200-B1A8-4164-852C-B00A034F5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032CE7-B784-4306-A4DA-ED278F18B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404B-A7C7-42CE-AED3-0BDF894892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52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hjois-pohjanmaa.fi/rahoitus/kestavaa-kasvua-ja-tyota-2014-2020/" TargetMode="External"/><Relationship Id="rId2" Type="http://schemas.openxmlformats.org/officeDocument/2006/relationships/hyperlink" Target="http://www.eura2014.fi/hakij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rakennerahastot.fi/web/pohjois-suomen-suuralu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80AE6EBA-B58B-484E-A205-8E3F9F081EA7}"/>
              </a:ext>
            </a:extLst>
          </p:cNvPr>
          <p:cNvSpPr txBox="1"/>
          <p:nvPr/>
        </p:nvSpPr>
        <p:spPr>
          <a:xfrm>
            <a:off x="3112261" y="1690131"/>
            <a:ext cx="60915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dirty="0">
                <a:solidFill>
                  <a:srgbClr val="C00000"/>
                </a:solidFill>
              </a:rPr>
              <a:t>REACT EU </a:t>
            </a:r>
          </a:p>
          <a:p>
            <a:pPr algn="ctr"/>
            <a:r>
              <a:rPr lang="fi-FI" dirty="0">
                <a:solidFill>
                  <a:srgbClr val="C00000"/>
                </a:solidFill>
              </a:rPr>
              <a:t>Pohjois-Pohjanmaan liiton käytänteet</a:t>
            </a:r>
          </a:p>
          <a:p>
            <a:pPr algn="ctr"/>
            <a:r>
              <a:rPr lang="fi-FI" dirty="0">
                <a:solidFill>
                  <a:srgbClr val="C00000"/>
                </a:solidFill>
              </a:rPr>
              <a:t>HAKIJAINFO 4.3.2021</a:t>
            </a:r>
          </a:p>
          <a:p>
            <a:pPr algn="ctr"/>
            <a:r>
              <a:rPr lang="fi-FI" dirty="0">
                <a:solidFill>
                  <a:srgbClr val="C00000"/>
                </a:solidFill>
              </a:rPr>
              <a:t>Aluekehityspäällikkö Heikki Ojala</a:t>
            </a:r>
          </a:p>
          <a:p>
            <a:pPr algn="ctr"/>
            <a:r>
              <a:rPr lang="fi-FI" dirty="0">
                <a:solidFill>
                  <a:srgbClr val="C00000"/>
                </a:solidFill>
              </a:rPr>
              <a:t>Pohjois-Pohjanmaan liitto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1601F28D-8666-4A4E-83DA-AD8061520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382" y="5167869"/>
            <a:ext cx="1597290" cy="1402202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FCC10BF9-972B-4B20-97AC-5FF8C8AFD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398" y="5709295"/>
            <a:ext cx="3500005" cy="600001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D54337C-9D1F-400A-A1C9-AF8BB2CC4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08" y="5309209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8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056C80-3EBC-44E5-910E-E41054FF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C00000"/>
                </a:solidFill>
              </a:rPr>
              <a:t>REACT EU–hakukierros 5.3 - 19.4.2021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C94682-9B10-425B-90C5-BE83CE124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34" y="1186250"/>
            <a:ext cx="11003552" cy="4832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fi-FI" altLang="fi-FI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REACT-EU -lisämäärärahojen myöntämisen ehtona on, että valtioneuvosto hyväksyy ohjelmanmuutoksen. Lisäksi ehtona on, että eduskunta hyväksyy REACT-EU -rahoituksen vuoden 2021 lisätalousarvioon  ja valtioneuvosto tekee päätöksen varojen jakamisesta alueille.</a:t>
            </a: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fi-FI" sz="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Yhteishaku,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jossa mukana PPL ja ELY: </a:t>
            </a: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ESR ja EAKR, ml. yritystuet </a:t>
            </a:r>
          </a:p>
          <a:p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Hakuaika: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5.3.2021 - 19.4.2021</a:t>
            </a:r>
          </a:p>
          <a:p>
            <a:r>
              <a:rPr lang="fi-FI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Hakua ohjaavat asiakirjat:</a:t>
            </a:r>
            <a:endParaRPr lang="fi-FI" sz="1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Suomen rakennerahasto-ohjelma (Komission hyväksymä 11.12.2014)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REACT-EU ohjelmamuutos (25.2.2021)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Pohjois-Pohjanmaan toimenpidesuunnitelma 2021-2022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Pohjois-</a:t>
            </a: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ohjanmaan ilmastotiekartta 2021-2030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i-FI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200" b="1" dirty="0">
                <a:latin typeface="Calibri" panose="020F0502020204030204" pitchFamily="34" charset="0"/>
              </a:rPr>
              <a:t>Pohjois-Pohjanmaan liitto ei tue yksittäisen yrityksen liiketoiminnan kehittämistä.</a:t>
            </a: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5B4B242-FD69-4EAF-8C0C-FBDB3FBAF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4290"/>
            <a:ext cx="2133600" cy="36576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CEC4BD1-BC5F-40B9-B282-125234145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856" y="4963864"/>
            <a:ext cx="112550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 </a:t>
            </a:r>
            <a:endParaRPr kumimoji="0" lang="fi-FI" altLang="fi-FI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582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73274F-7832-428A-8878-A386EDBF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47" y="496224"/>
            <a:ext cx="10515600" cy="1325563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REACT-EU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5A9E92F7-1F01-4CEC-9CAD-F75E9EC08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21503"/>
              </p:ext>
            </p:extLst>
          </p:nvPr>
        </p:nvGraphicFramePr>
        <p:xfrm>
          <a:off x="713510" y="18505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2CBD983D-33E1-4B07-99FF-FE58D910267E}"/>
              </a:ext>
            </a:extLst>
          </p:cNvPr>
          <p:cNvSpPr txBox="1"/>
          <p:nvPr/>
        </p:nvSpPr>
        <p:spPr>
          <a:xfrm>
            <a:off x="6229003" y="2954799"/>
            <a:ext cx="32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Pohjois-Pohjanmaan ilmastotiekartta 2021-2030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A358FF7-8770-451F-B6EE-36A340B70368}"/>
              </a:ext>
            </a:extLst>
          </p:cNvPr>
          <p:cNvSpPr txBox="1"/>
          <p:nvPr/>
        </p:nvSpPr>
        <p:spPr>
          <a:xfrm>
            <a:off x="5743324" y="3641591"/>
            <a:ext cx="23532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sz="1200" b="1" dirty="0"/>
              <a:t>Älykäs bio- ja kiertotalous toimii ilmastotyön perustana</a:t>
            </a:r>
          </a:p>
          <a:p>
            <a:endParaRPr lang="fi-FI" sz="1200" b="1" dirty="0"/>
          </a:p>
          <a:p>
            <a:r>
              <a:rPr lang="fi-FI" sz="1200" b="1" dirty="0"/>
              <a:t>Energiantuotanto ja käyttö on kestävää, tehokasta ja vähäpäästöistä</a:t>
            </a:r>
          </a:p>
          <a:p>
            <a:endParaRPr lang="fi-FI" sz="1200" b="1" dirty="0"/>
          </a:p>
          <a:p>
            <a:r>
              <a:rPr lang="fi-FI" sz="1200" b="1" dirty="0"/>
              <a:t> Yhteistyö ja sektorirajat ylittävät toimintamallit luovat elinvoimaa ja liiketoimintamahdollisuuksia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88974DE-D5B7-4DCA-AEE0-AA7188098A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2124" y="6361775"/>
            <a:ext cx="2562997" cy="43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6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A5486B-9656-4126-98D3-39D4912D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Miten mukaan toteuttamaan REACT-EU:n toimenpiteitä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8A103D-4D54-42CB-A222-952C24D5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02" y="2141537"/>
            <a:ext cx="10515600" cy="4351338"/>
          </a:xfrm>
        </p:spPr>
        <p:txBody>
          <a:bodyPr/>
          <a:lstStyle/>
          <a:p>
            <a:r>
              <a:rPr lang="fi-FI" sz="1800" dirty="0"/>
              <a:t>Hakemus EURA2014-järjestelmään:  </a:t>
            </a:r>
            <a:r>
              <a:rPr lang="fi-FI" sz="1800" dirty="0">
                <a:hlinkClick r:id="rId2"/>
              </a:rPr>
              <a:t>www.eura2014.fi/hakija</a:t>
            </a:r>
            <a:endParaRPr lang="fi-FI" sz="1800" dirty="0"/>
          </a:p>
          <a:p>
            <a:r>
              <a:rPr lang="fi-FI" sz="1800" dirty="0"/>
              <a:t>Toimintalinjaan 8.</a:t>
            </a:r>
          </a:p>
          <a:p>
            <a:r>
              <a:rPr lang="fi-FI" sz="1800" dirty="0"/>
              <a:t>Toivomme: </a:t>
            </a:r>
          </a:p>
          <a:p>
            <a:pPr lvl="1"/>
            <a:r>
              <a:rPr lang="fi-FI" sz="1800" dirty="0"/>
              <a:t>Konkreettisia ja nopeavaikutteisia hankkeita</a:t>
            </a:r>
          </a:p>
          <a:p>
            <a:pPr lvl="1"/>
            <a:r>
              <a:rPr lang="fi-FI" sz="1800" dirty="0"/>
              <a:t>Hyvä etukäteissuunnittelu</a:t>
            </a:r>
          </a:p>
          <a:p>
            <a:pPr lvl="1"/>
            <a:r>
              <a:rPr lang="fi-FI" sz="1800" dirty="0"/>
              <a:t>Huomioitu tiukka aikataulu, hankkeet pitää olla valmiit 30.6.2023</a:t>
            </a:r>
          </a:p>
          <a:p>
            <a:r>
              <a:rPr lang="fi-FI" sz="1800" dirty="0"/>
              <a:t>Haettavan tukirahoituksen (EAKR- ja valtio) osuus on korkeintaan 80% hankkeen kokonaiskustannuksista. Opetus- ja kulttuuriministeriön hallinnonalan investointihankkeiden osalta tukirahoituksen osuus on korkeintaan 70%.</a:t>
            </a:r>
          </a:p>
          <a:p>
            <a:r>
              <a:rPr lang="fi-FI" sz="1800" dirty="0"/>
              <a:t>Lisätietoja: </a:t>
            </a:r>
            <a:r>
              <a:rPr lang="fi-FI" sz="1800" dirty="0">
                <a:hlinkClick r:id="rId3"/>
              </a:rPr>
              <a:t>https://www.pohjois-pohjanmaa.fi/rahoitus/kestavaa-kasvua-ja-tyota-2014-2020/</a:t>
            </a:r>
            <a:r>
              <a:rPr lang="fi-FI" sz="1800" dirty="0"/>
              <a:t> tai </a:t>
            </a:r>
            <a:r>
              <a:rPr lang="fi-FI" sz="1800" dirty="0">
                <a:hlinkClick r:id="rId4"/>
              </a:rPr>
              <a:t>http://www.rakennerahastot.fi/web/pohjois-suomen-suuralue</a:t>
            </a:r>
            <a:endParaRPr lang="fi-FI" sz="1800" dirty="0"/>
          </a:p>
          <a:p>
            <a:endParaRPr lang="fi-FI" sz="1800" dirty="0"/>
          </a:p>
          <a:p>
            <a:pPr lvl="3"/>
            <a:endParaRPr lang="fi-FI" sz="800" dirty="0"/>
          </a:p>
          <a:p>
            <a:endParaRPr lang="fi-FI" sz="1800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95E9B5-3DE5-4E9A-88E1-23CCD2369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9491" y="6045913"/>
            <a:ext cx="2617921" cy="44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6AA86-ED27-426B-9834-35FB6212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Hankkeiden käsittely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BAB7CD-63F9-405F-A679-203245C05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Hankkeiden käsittely alkaa välittömästi hakuajan päätyttyä.</a:t>
            </a:r>
          </a:p>
          <a:p>
            <a:r>
              <a:rPr lang="fi-FI" dirty="0"/>
              <a:t>Hankkeet käsitellään Pohjois-Pohjanmaan liiton Rahoitusryhmään, Maakunnan yhteistyöryhmän sihteeristössä ja tarvittaessa Maakunnan yhteistyöryhmässä.</a:t>
            </a:r>
          </a:p>
          <a:p>
            <a:r>
              <a:rPr lang="fi-FI" dirty="0"/>
              <a:t>Isot yli 400 000 € julkista rahoitusta sisältävät hankkeet menevät maakunnan yhteistyöryhmän käsittelyyn.</a:t>
            </a:r>
          </a:p>
          <a:p>
            <a:r>
              <a:rPr lang="fi-FI" dirty="0"/>
              <a:t>Hankkeiden päätökset tehdään kesä-elokuun 2021.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CC934FA-427D-41BD-B7EA-26ABCB8BF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890" y="6161182"/>
            <a:ext cx="2071255" cy="35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2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CA37916-08FA-4534-9C78-02DFB18E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Ota yhteyttä!</a:t>
            </a: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Graphic 12" descr="Speaker Phone">
            <a:extLst>
              <a:ext uri="{FF2B5EF4-FFF2-40B4-BE49-F238E27FC236}">
                <a16:creationId xmlns:a16="http://schemas.microsoft.com/office/drawing/2014/main" id="{1CFEE76A-3094-4431-9B43-28FC1A426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83E34297-1E89-4181-A89E-1EFDFE6A2F17}"/>
              </a:ext>
            </a:extLst>
          </p:cNvPr>
          <p:cNvSpPr txBox="1"/>
          <p:nvPr/>
        </p:nvSpPr>
        <p:spPr>
          <a:xfrm>
            <a:off x="5450690" y="2170546"/>
            <a:ext cx="5817673" cy="38904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Kehitysjohtaja Tiina Rajala, </a:t>
            </a:r>
            <a:r>
              <a:rPr lang="en-US" sz="1400" dirty="0" err="1">
                <a:solidFill>
                  <a:srgbClr val="000000"/>
                </a:solidFill>
              </a:rPr>
              <a:t>puhelin</a:t>
            </a:r>
            <a:r>
              <a:rPr lang="en-US" sz="1400" dirty="0">
                <a:solidFill>
                  <a:srgbClr val="000000"/>
                </a:solidFill>
              </a:rPr>
              <a:t> 040 685 4033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Aluekehityspäällikkö Heikki Ojala, </a:t>
            </a:r>
            <a:r>
              <a:rPr lang="en-US" sz="1400" dirty="0" err="1">
                <a:solidFill>
                  <a:srgbClr val="000000"/>
                </a:solidFill>
              </a:rPr>
              <a:t>puhelin</a:t>
            </a:r>
            <a:r>
              <a:rPr lang="en-US" sz="1400" dirty="0">
                <a:solidFill>
                  <a:srgbClr val="000000"/>
                </a:solidFill>
              </a:rPr>
              <a:t> 050 433 3951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Aluekehitysasiantuntija Aki Lappalainen, </a:t>
            </a:r>
            <a:r>
              <a:rPr lang="en-US" sz="1400" dirty="0" err="1">
                <a:solidFill>
                  <a:srgbClr val="000000"/>
                </a:solidFill>
              </a:rPr>
              <a:t>puhelin</a:t>
            </a:r>
            <a:r>
              <a:rPr lang="en-US" sz="1400" dirty="0">
                <a:solidFill>
                  <a:srgbClr val="000000"/>
                </a:solidFill>
              </a:rPr>
              <a:t> 040 502 1851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Aluekehitysasiantuntija Heikki Laukkanen, </a:t>
            </a:r>
            <a:r>
              <a:rPr lang="en-US" sz="1400" dirty="0" err="1">
                <a:solidFill>
                  <a:srgbClr val="000000"/>
                </a:solidFill>
              </a:rPr>
              <a:t>puhelin</a:t>
            </a:r>
            <a:r>
              <a:rPr lang="en-US" sz="1400" dirty="0">
                <a:solidFill>
                  <a:srgbClr val="000000"/>
                </a:solidFill>
              </a:rPr>
              <a:t> 050 918 0035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Aluekehitysasiantuntija Katarina Timisjärvi, </a:t>
            </a:r>
            <a:r>
              <a:rPr lang="en-US" sz="1400" dirty="0" err="1">
                <a:solidFill>
                  <a:srgbClr val="000000"/>
                </a:solidFill>
              </a:rPr>
              <a:t>puhelin</a:t>
            </a:r>
            <a:r>
              <a:rPr lang="en-US" sz="1400" dirty="0">
                <a:solidFill>
                  <a:srgbClr val="000000"/>
                </a:solidFill>
              </a:rPr>
              <a:t> 040 685 4025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 err="1">
                <a:solidFill>
                  <a:srgbClr val="000000"/>
                </a:solidFill>
              </a:rPr>
              <a:t>Sähköpostilla</a:t>
            </a:r>
            <a:r>
              <a:rPr lang="en-US" sz="1400" dirty="0">
                <a:solidFill>
                  <a:srgbClr val="000000"/>
                </a:solidFill>
              </a:rPr>
              <a:t>: etunimi.sukunimi@pohjois-pohjanmaa.fi)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5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398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PowerPoint-esitys</vt:lpstr>
      <vt:lpstr>REACT EU–hakukierros 5.3 - 19.4.2021</vt:lpstr>
      <vt:lpstr>REACT-EU</vt:lpstr>
      <vt:lpstr>Miten mukaan toteuttamaan REACT-EU:n toimenpiteitä</vt:lpstr>
      <vt:lpstr>Hankkeiden käsittely</vt:lpstr>
      <vt:lpstr>Ota yhteyttä!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 Ojala</dc:creator>
  <cp:lastModifiedBy>Anu Saarela</cp:lastModifiedBy>
  <cp:revision>12</cp:revision>
  <dcterms:created xsi:type="dcterms:W3CDTF">2021-03-03T06:46:28Z</dcterms:created>
  <dcterms:modified xsi:type="dcterms:W3CDTF">2021-03-04T07:51:32Z</dcterms:modified>
</cp:coreProperties>
</file>