
<file path=[Content_Types].xml><?xml version="1.0" encoding="utf-8"?>
<Types xmlns="http://schemas.openxmlformats.org/package/2006/content-types">
  <Default Extension="emf" ContentType="image/x-emf"/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8"/>
  </p:notesMasterIdLst>
  <p:sldIdLst>
    <p:sldId id="256" r:id="rId2"/>
    <p:sldId id="258" r:id="rId3"/>
    <p:sldId id="259" r:id="rId4"/>
    <p:sldId id="261" r:id="rId5"/>
    <p:sldId id="260" r:id="rId6"/>
    <p:sldId id="262" r:id="rId7"/>
  </p:sldIdLst>
  <p:sldSz cx="12192000" cy="6858000"/>
  <p:notesSz cx="6858000" cy="9144000"/>
  <p:defaultTextStyle>
    <a:defPPr>
      <a:defRPr lang="fi-F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howGuides="1">
      <p:cViewPr varScale="1">
        <p:scale>
          <a:sx n="122" d="100"/>
          <a:sy n="122" d="100"/>
        </p:scale>
        <p:origin x="114" y="15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Ylätunnisteen paikkamerkki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2EAC741-26DE-41F4-97AF-7D329ADFA07B}" type="datetimeFigureOut">
              <a:rPr lang="fi-FI" smtClean="0"/>
              <a:t>4.3.2021</a:t>
            </a:fld>
            <a:endParaRPr lang="fi-FI"/>
          </a:p>
        </p:txBody>
      </p:sp>
      <p:sp>
        <p:nvSpPr>
          <p:cNvPr id="4" name="Dian kuvan paikkamerkki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i-FI"/>
          </a:p>
        </p:txBody>
      </p:sp>
      <p:sp>
        <p:nvSpPr>
          <p:cNvPr id="5" name="Huomautusten paikkamerkki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302D6F8-3464-410C-B79C-6D390428DFC7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6998875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302D6F8-3464-410C-B79C-6D390428DFC7}" type="slidenum">
              <a:rPr lang="fi-FI" smtClean="0"/>
              <a:t>1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2420220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302D6F8-3464-410C-B79C-6D390428DFC7}" type="slidenum">
              <a:rPr lang="fi-FI" smtClean="0"/>
              <a:t>2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97394200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302D6F8-3464-410C-B79C-6D390428DFC7}" type="slidenum">
              <a:rPr lang="fi-FI" smtClean="0"/>
              <a:t>3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18662971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302D6F8-3464-410C-B79C-6D390428DFC7}" type="slidenum">
              <a:rPr lang="fi-FI" smtClean="0"/>
              <a:t>4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55580554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302D6F8-3464-410C-B79C-6D390428DFC7}" type="slidenum">
              <a:rPr lang="fi-FI" smtClean="0"/>
              <a:t>5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34255493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302D6F8-3464-410C-B79C-6D390428DFC7}" type="slidenum">
              <a:rPr lang="fi-FI" smtClean="0"/>
              <a:t>6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8987163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05A08BAE-4D1B-43AA-BC4A-944AE27BC5B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E2E4DBD5-12F9-47CC-AE41-5B17DC5BAAA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/>
              <a:t>Muokkaa alaotsikon perustyyliä napsautt.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C8A64408-BC1E-4976-BA8F-96F95FFD3A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E26B97-18EE-468C-8C74-19A0CBCBE974}" type="datetimeFigureOut">
              <a:rPr lang="fi-FI" smtClean="0"/>
              <a:t>4.3.2021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300242D9-FA2B-403B-89E5-88504B8B43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B2F43C80-68EB-4014-BE86-91F5E1F06F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3E4C5E-9355-4F73-A541-192CA8CCEF05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0726350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Otsikko ja pystysuor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B78BBB77-2FD4-4722-A29C-93535AAAD5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Pystysuoran tekstin paikkamerkki 2">
            <a:extLst>
              <a:ext uri="{FF2B5EF4-FFF2-40B4-BE49-F238E27FC236}">
                <a16:creationId xmlns:a16="http://schemas.microsoft.com/office/drawing/2014/main" id="{0EF563E4-9AA8-42A3-BC02-9C0BBC753B7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65ACD98C-E28C-4A6F-A288-ED6C870BBB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E26B97-18EE-468C-8C74-19A0CBCBE974}" type="datetimeFigureOut">
              <a:rPr lang="fi-FI" smtClean="0"/>
              <a:t>4.3.2021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F78B5EC8-259C-4D33-AEFE-83AF870FEF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56545340-21D6-4DA9-BE83-9FEEC89487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3E4C5E-9355-4F73-A541-192CA8CCEF05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7649498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Pystysuora otsikko j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ystysuora otsikko 1">
            <a:extLst>
              <a:ext uri="{FF2B5EF4-FFF2-40B4-BE49-F238E27FC236}">
                <a16:creationId xmlns:a16="http://schemas.microsoft.com/office/drawing/2014/main" id="{0BC2D5CF-BA90-40E9-8606-ADC2E4C1D8D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Pystysuoran tekstin paikkamerkki 2">
            <a:extLst>
              <a:ext uri="{FF2B5EF4-FFF2-40B4-BE49-F238E27FC236}">
                <a16:creationId xmlns:a16="http://schemas.microsoft.com/office/drawing/2014/main" id="{D8BEB57C-39E3-442D-A8B3-AF588B0F037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577B8671-C6CE-498B-B7B3-484E338978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E26B97-18EE-468C-8C74-19A0CBCBE974}" type="datetimeFigureOut">
              <a:rPr lang="fi-FI" smtClean="0"/>
              <a:t>4.3.2021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E739715A-9E5A-4DDB-B052-AA1C607970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24A1A572-1839-4476-B766-8B3680E217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3E4C5E-9355-4F73-A541-192CA8CCEF05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404188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F56D3733-0647-4874-8FC2-D1498C745E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62D5B1A2-E6F1-438E-AF24-8BDFF1F54A0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E1418E66-7F3B-4EAF-ABF9-94E418667C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E26B97-18EE-468C-8C74-19A0CBCBE974}" type="datetimeFigureOut">
              <a:rPr lang="fi-FI" smtClean="0"/>
              <a:t>4.3.2021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32040ECB-949D-4E5A-991A-8AF297E9CE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757BA5DA-DD05-4035-A967-9F4A5B9A51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3E4C5E-9355-4F73-A541-192CA8CCEF05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8800435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Osan ylätunn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83BCB824-E3EB-45AB-AC6B-21692305D9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49E4B893-ABA2-418D-ABE6-187DA953496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48D36F1D-CD56-49C2-8585-39862FBD42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E26B97-18EE-468C-8C74-19A0CBCBE974}" type="datetimeFigureOut">
              <a:rPr lang="fi-FI" smtClean="0"/>
              <a:t>4.3.2021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8BF70D12-C9A0-42EF-9C0C-E2DAFE93B6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D4D354CE-7051-4988-A640-92EAC50744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3E4C5E-9355-4F73-A541-192CA8CCEF05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7450673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3AE35604-18F5-41C9-BFC0-B3C7B68984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D7F20E5F-F2B9-4ACA-BBB0-E06174D1A79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AAA490B9-DA9C-41BE-B03E-1C645D8109B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077BAE64-66D7-4B8A-B751-FC001767CC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E26B97-18EE-468C-8C74-19A0CBCBE974}" type="datetimeFigureOut">
              <a:rPr lang="fi-FI" smtClean="0"/>
              <a:t>4.3.2021</a:t>
            </a:fld>
            <a:endParaRPr lang="fi-FI"/>
          </a:p>
        </p:txBody>
      </p:sp>
      <p:sp>
        <p:nvSpPr>
          <p:cNvPr id="6" name="Alatunnisteen paikkamerkki 5">
            <a:extLst>
              <a:ext uri="{FF2B5EF4-FFF2-40B4-BE49-F238E27FC236}">
                <a16:creationId xmlns:a16="http://schemas.microsoft.com/office/drawing/2014/main" id="{585E6DB2-4A6A-435E-A6B4-06C257C599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>
            <a:extLst>
              <a:ext uri="{FF2B5EF4-FFF2-40B4-BE49-F238E27FC236}">
                <a16:creationId xmlns:a16="http://schemas.microsoft.com/office/drawing/2014/main" id="{A6FD8D50-77E8-4023-BE54-1DA304CE57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3E4C5E-9355-4F73-A541-192CA8CCEF05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047845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BDF55866-BCB5-415B-9FAC-37745493C1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C5A0B187-1661-41D3-A67E-24DD07F85D4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A24B463E-D5BF-4308-B326-3284909F26D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5" name="Tekstin paikkamerkki 4">
            <a:extLst>
              <a:ext uri="{FF2B5EF4-FFF2-40B4-BE49-F238E27FC236}">
                <a16:creationId xmlns:a16="http://schemas.microsoft.com/office/drawing/2014/main" id="{397D5625-81A2-4655-AD7A-F65E1BAA9C8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6" name="Sisällön paikkamerkki 5">
            <a:extLst>
              <a:ext uri="{FF2B5EF4-FFF2-40B4-BE49-F238E27FC236}">
                <a16:creationId xmlns:a16="http://schemas.microsoft.com/office/drawing/2014/main" id="{2C6B083A-5544-4B1D-9B71-638BA815DCC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7" name="Päivämäärän paikkamerkki 6">
            <a:extLst>
              <a:ext uri="{FF2B5EF4-FFF2-40B4-BE49-F238E27FC236}">
                <a16:creationId xmlns:a16="http://schemas.microsoft.com/office/drawing/2014/main" id="{794B7D3E-3DFE-46DE-8C9A-0C52C58EA2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E26B97-18EE-468C-8C74-19A0CBCBE974}" type="datetimeFigureOut">
              <a:rPr lang="fi-FI" smtClean="0"/>
              <a:t>4.3.2021</a:t>
            </a:fld>
            <a:endParaRPr lang="fi-FI"/>
          </a:p>
        </p:txBody>
      </p:sp>
      <p:sp>
        <p:nvSpPr>
          <p:cNvPr id="8" name="Alatunnisteen paikkamerkki 7">
            <a:extLst>
              <a:ext uri="{FF2B5EF4-FFF2-40B4-BE49-F238E27FC236}">
                <a16:creationId xmlns:a16="http://schemas.microsoft.com/office/drawing/2014/main" id="{4180C5B3-DC73-4CF0-A2CD-7704D8B0A1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9" name="Dian numeron paikkamerkki 8">
            <a:extLst>
              <a:ext uri="{FF2B5EF4-FFF2-40B4-BE49-F238E27FC236}">
                <a16:creationId xmlns:a16="http://schemas.microsoft.com/office/drawing/2014/main" id="{A769FA62-BC82-4D9A-8A16-210A939DE3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3E4C5E-9355-4F73-A541-192CA8CCEF05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1700475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9CFDF620-27EA-40EC-BB15-C8AF0EBA88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Päivämäärän paikkamerkki 2">
            <a:extLst>
              <a:ext uri="{FF2B5EF4-FFF2-40B4-BE49-F238E27FC236}">
                <a16:creationId xmlns:a16="http://schemas.microsoft.com/office/drawing/2014/main" id="{81DDD152-8B7F-4145-97DF-8D15CD4F44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E26B97-18EE-468C-8C74-19A0CBCBE974}" type="datetimeFigureOut">
              <a:rPr lang="fi-FI" smtClean="0"/>
              <a:t>4.3.2021</a:t>
            </a:fld>
            <a:endParaRPr lang="fi-FI"/>
          </a:p>
        </p:txBody>
      </p:sp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148C9307-37C8-4619-8853-E680A7D457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58727EAC-99C3-4D20-9261-99BF68F32B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3E4C5E-9355-4F73-A541-192CA8CCEF05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5457485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äivämäärän paikkamerkki 1">
            <a:extLst>
              <a:ext uri="{FF2B5EF4-FFF2-40B4-BE49-F238E27FC236}">
                <a16:creationId xmlns:a16="http://schemas.microsoft.com/office/drawing/2014/main" id="{13D6CD0A-BE60-4EBF-8ED2-61BEED2CB7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E26B97-18EE-468C-8C74-19A0CBCBE974}" type="datetimeFigureOut">
              <a:rPr lang="fi-FI" smtClean="0"/>
              <a:t>4.3.2021</a:t>
            </a:fld>
            <a:endParaRPr lang="fi-FI"/>
          </a:p>
        </p:txBody>
      </p:sp>
      <p:sp>
        <p:nvSpPr>
          <p:cNvPr id="3" name="Alatunnisteen paikkamerkki 2">
            <a:extLst>
              <a:ext uri="{FF2B5EF4-FFF2-40B4-BE49-F238E27FC236}">
                <a16:creationId xmlns:a16="http://schemas.microsoft.com/office/drawing/2014/main" id="{FEA73A02-C281-4C81-88A0-905E808475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C38ADD0D-8C3B-429C-8B92-351915EE9E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3E4C5E-9355-4F73-A541-192CA8CCEF05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7044311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Kuvatekstillinen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09435085-3AB1-4350-842E-1E6CD7C2E4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3FC107EA-1AEA-46DF-91F8-E0623F128C4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Tekstin paikkamerkki 3">
            <a:extLst>
              <a:ext uri="{FF2B5EF4-FFF2-40B4-BE49-F238E27FC236}">
                <a16:creationId xmlns:a16="http://schemas.microsoft.com/office/drawing/2014/main" id="{9CF8F671-C62A-4DE4-80D5-784E10C2D30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7E46B6E3-0E59-4D60-9541-BC7D8ADDBD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E26B97-18EE-468C-8C74-19A0CBCBE974}" type="datetimeFigureOut">
              <a:rPr lang="fi-FI" smtClean="0"/>
              <a:t>4.3.2021</a:t>
            </a:fld>
            <a:endParaRPr lang="fi-FI"/>
          </a:p>
        </p:txBody>
      </p:sp>
      <p:sp>
        <p:nvSpPr>
          <p:cNvPr id="6" name="Alatunnisteen paikkamerkki 5">
            <a:extLst>
              <a:ext uri="{FF2B5EF4-FFF2-40B4-BE49-F238E27FC236}">
                <a16:creationId xmlns:a16="http://schemas.microsoft.com/office/drawing/2014/main" id="{56423747-98B3-467B-ADF1-5E606F0CCF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>
            <a:extLst>
              <a:ext uri="{FF2B5EF4-FFF2-40B4-BE49-F238E27FC236}">
                <a16:creationId xmlns:a16="http://schemas.microsoft.com/office/drawing/2014/main" id="{89540A10-F01C-4A2E-AD05-F6DD863C76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3E4C5E-9355-4F73-A541-192CA8CCEF05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9895603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uvatekstilline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6FE26DE5-2114-487F-824E-C7B1799B55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Kuvan paikkamerkki 2">
            <a:extLst>
              <a:ext uri="{FF2B5EF4-FFF2-40B4-BE49-F238E27FC236}">
                <a16:creationId xmlns:a16="http://schemas.microsoft.com/office/drawing/2014/main" id="{D9939E7E-1F69-49AB-9F7F-40D58F1E7FA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i-FI"/>
          </a:p>
        </p:txBody>
      </p:sp>
      <p:sp>
        <p:nvSpPr>
          <p:cNvPr id="4" name="Tekstin paikkamerkki 3">
            <a:extLst>
              <a:ext uri="{FF2B5EF4-FFF2-40B4-BE49-F238E27FC236}">
                <a16:creationId xmlns:a16="http://schemas.microsoft.com/office/drawing/2014/main" id="{17DA69B2-1936-4FDE-ACF1-7677BA05AE9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46E78508-9254-4322-91CC-6BD6D4E071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E26B97-18EE-468C-8C74-19A0CBCBE974}" type="datetimeFigureOut">
              <a:rPr lang="fi-FI" smtClean="0"/>
              <a:t>4.3.2021</a:t>
            </a:fld>
            <a:endParaRPr lang="fi-FI"/>
          </a:p>
        </p:txBody>
      </p:sp>
      <p:sp>
        <p:nvSpPr>
          <p:cNvPr id="6" name="Alatunnisteen paikkamerkki 5">
            <a:extLst>
              <a:ext uri="{FF2B5EF4-FFF2-40B4-BE49-F238E27FC236}">
                <a16:creationId xmlns:a16="http://schemas.microsoft.com/office/drawing/2014/main" id="{B050E2E1-9BFB-44E0-A81F-AF7A6F5F8F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>
            <a:extLst>
              <a:ext uri="{FF2B5EF4-FFF2-40B4-BE49-F238E27FC236}">
                <a16:creationId xmlns:a16="http://schemas.microsoft.com/office/drawing/2014/main" id="{8A4B5DEB-1BEA-4577-84A0-0EA03187AE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3E4C5E-9355-4F73-A541-192CA8CCEF05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9621071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on paikkamerkki 1">
            <a:extLst>
              <a:ext uri="{FF2B5EF4-FFF2-40B4-BE49-F238E27FC236}">
                <a16:creationId xmlns:a16="http://schemas.microsoft.com/office/drawing/2014/main" id="{A3F9F54B-AE49-44AD-B300-38112A3943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850F20E7-E446-4FB4-942B-6F30568FB6F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19AFEE2E-61C1-4C30-B394-06C7318E6B2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FE26B97-18EE-468C-8C74-19A0CBCBE974}" type="datetimeFigureOut">
              <a:rPr lang="fi-FI" smtClean="0"/>
              <a:t>4.3.2021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4572F991-B69E-4DE2-8888-C3A25FD1816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B3091CDE-F7E5-49C3-9370-BDE7D61F183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73E4C5E-9355-4F73-A541-192CA8CCEF05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7871615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jpg"/><Relationship Id="rId5" Type="http://schemas.openxmlformats.org/officeDocument/2006/relationships/image" Target="../media/image3.png"/><Relationship Id="rId4" Type="http://schemas.openxmlformats.org/officeDocument/2006/relationships/image" Target="../media/image2.gi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jp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emf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jpg"/><Relationship Id="rId5" Type="http://schemas.openxmlformats.org/officeDocument/2006/relationships/image" Target="../media/image3.png"/><Relationship Id="rId4" Type="http://schemas.openxmlformats.org/officeDocument/2006/relationships/image" Target="../media/image2.gif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1.jp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jpg"/><Relationship Id="rId5" Type="http://schemas.openxmlformats.org/officeDocument/2006/relationships/image" Target="../media/image3.png"/><Relationship Id="rId4" Type="http://schemas.openxmlformats.org/officeDocument/2006/relationships/image" Target="../media/image2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Kuva 4" descr="Kuva, joka sisältää kohteen teksti&#10;&#10;Kuvaus luotu automaattisesti">
            <a:extLst>
              <a:ext uri="{FF2B5EF4-FFF2-40B4-BE49-F238E27FC236}">
                <a16:creationId xmlns:a16="http://schemas.microsoft.com/office/drawing/2014/main" id="{864D907C-7C13-4597-94B3-74BE3DAEF38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96611" y="5555153"/>
            <a:ext cx="2462828" cy="422199"/>
          </a:xfrm>
          <a:prstGeom prst="rect">
            <a:avLst/>
          </a:prstGeom>
        </p:spPr>
      </p:pic>
      <p:pic>
        <p:nvPicPr>
          <p:cNvPr id="7" name="Kuva 6" descr="Kuva, joka sisältää kohteen teksti&#10;&#10;Kuvaus luotu automaattisesti">
            <a:extLst>
              <a:ext uri="{FF2B5EF4-FFF2-40B4-BE49-F238E27FC236}">
                <a16:creationId xmlns:a16="http://schemas.microsoft.com/office/drawing/2014/main" id="{4F9FD96D-604A-4DBB-8B34-7612226F79A5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5578"/>
          <a:stretch/>
        </p:blipFill>
        <p:spPr>
          <a:xfrm>
            <a:off x="5146819" y="5316063"/>
            <a:ext cx="3311382" cy="1169015"/>
          </a:xfrm>
          <a:prstGeom prst="rect">
            <a:avLst/>
          </a:prstGeom>
        </p:spPr>
      </p:pic>
      <p:pic>
        <p:nvPicPr>
          <p:cNvPr id="9" name="Kuva 8">
            <a:extLst>
              <a:ext uri="{FF2B5EF4-FFF2-40B4-BE49-F238E27FC236}">
                <a16:creationId xmlns:a16="http://schemas.microsoft.com/office/drawing/2014/main" id="{F76B86AA-5185-44DE-9952-AF967FE71D7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5222" y="5241146"/>
            <a:ext cx="1981818" cy="1402879"/>
          </a:xfrm>
          <a:prstGeom prst="rect">
            <a:avLst/>
          </a:prstGeom>
        </p:spPr>
      </p:pic>
      <p:pic>
        <p:nvPicPr>
          <p:cNvPr id="11" name="Kuva 10">
            <a:extLst>
              <a:ext uri="{FF2B5EF4-FFF2-40B4-BE49-F238E27FC236}">
                <a16:creationId xmlns:a16="http://schemas.microsoft.com/office/drawing/2014/main" id="{15E95AFB-BA90-4645-8641-12EBCE3FFBF7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2108"/>
          <a:stretch/>
        </p:blipFill>
        <p:spPr>
          <a:xfrm>
            <a:off x="3094738" y="5277445"/>
            <a:ext cx="1596134" cy="1402879"/>
          </a:xfrm>
          <a:prstGeom prst="rect">
            <a:avLst/>
          </a:prstGeom>
        </p:spPr>
      </p:pic>
      <p:sp>
        <p:nvSpPr>
          <p:cNvPr id="4" name="Otsikko 3">
            <a:extLst>
              <a:ext uri="{FF2B5EF4-FFF2-40B4-BE49-F238E27FC236}">
                <a16:creationId xmlns:a16="http://schemas.microsoft.com/office/drawing/2014/main" id="{9879188B-AF24-4A0C-A79F-8B5ECA5E368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98786" y="714704"/>
            <a:ext cx="9921766" cy="3794235"/>
          </a:xfrm>
        </p:spPr>
        <p:txBody>
          <a:bodyPr>
            <a:normAutofit/>
          </a:bodyPr>
          <a:lstStyle/>
          <a:p>
            <a:r>
              <a:rPr lang="fi-FI" dirty="0"/>
              <a:t>Tervetuloa REACT-EU infoon</a:t>
            </a:r>
            <a:br>
              <a:rPr lang="fi-FI" dirty="0"/>
            </a:br>
            <a:r>
              <a:rPr lang="fi-FI" dirty="0"/>
              <a:t>4.3.2021</a:t>
            </a:r>
            <a:br>
              <a:rPr lang="fi-FI" dirty="0"/>
            </a:br>
            <a:r>
              <a:rPr lang="fi-FI" dirty="0"/>
              <a:t> </a:t>
            </a:r>
            <a:br>
              <a:rPr lang="fi-FI" dirty="0"/>
            </a:br>
            <a:r>
              <a:rPr lang="fi-FI" sz="2700" dirty="0"/>
              <a:t>Tiina Rajala, kehitysjohtaja</a:t>
            </a:r>
            <a:br>
              <a:rPr lang="fi-FI" sz="2700" dirty="0"/>
            </a:br>
            <a:r>
              <a:rPr lang="fi-FI" sz="2700" dirty="0"/>
              <a:t>Pohjois-Pohjanmaan liitto</a:t>
            </a:r>
          </a:p>
        </p:txBody>
      </p:sp>
    </p:spTree>
    <p:extLst>
      <p:ext uri="{BB962C8B-B14F-4D97-AF65-F5344CB8AC3E}">
        <p14:creationId xmlns:p14="http://schemas.microsoft.com/office/powerpoint/2010/main" val="108100092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Kuva 4" descr="Kuva, joka sisältää kohteen teksti&#10;&#10;Kuvaus luotu automaattisesti">
            <a:extLst>
              <a:ext uri="{FF2B5EF4-FFF2-40B4-BE49-F238E27FC236}">
                <a16:creationId xmlns:a16="http://schemas.microsoft.com/office/drawing/2014/main" id="{864D907C-7C13-4597-94B3-74BE3DAEF38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77620" y="6116686"/>
            <a:ext cx="2083251" cy="527339"/>
          </a:xfrm>
          <a:prstGeom prst="rect">
            <a:avLst/>
          </a:prstGeom>
        </p:spPr>
      </p:pic>
      <p:pic>
        <p:nvPicPr>
          <p:cNvPr id="9" name="Kuva 8">
            <a:extLst>
              <a:ext uri="{FF2B5EF4-FFF2-40B4-BE49-F238E27FC236}">
                <a16:creationId xmlns:a16="http://schemas.microsoft.com/office/drawing/2014/main" id="{F76B86AA-5185-44DE-9952-AF967FE71D7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5421" y="5241144"/>
            <a:ext cx="2133600" cy="1402879"/>
          </a:xfrm>
          <a:prstGeom prst="rect">
            <a:avLst/>
          </a:prstGeom>
        </p:spPr>
      </p:pic>
      <p:pic>
        <p:nvPicPr>
          <p:cNvPr id="11" name="Kuva 10">
            <a:extLst>
              <a:ext uri="{FF2B5EF4-FFF2-40B4-BE49-F238E27FC236}">
                <a16:creationId xmlns:a16="http://schemas.microsoft.com/office/drawing/2014/main" id="{15E95AFB-BA90-4645-8641-12EBCE3FFBF7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2108"/>
          <a:stretch/>
        </p:blipFill>
        <p:spPr>
          <a:xfrm>
            <a:off x="4897820" y="5241145"/>
            <a:ext cx="1981818" cy="1402879"/>
          </a:xfrm>
          <a:prstGeom prst="rect">
            <a:avLst/>
          </a:prstGeom>
        </p:spPr>
      </p:pic>
      <p:sp>
        <p:nvSpPr>
          <p:cNvPr id="4" name="Otsikko 3">
            <a:extLst>
              <a:ext uri="{FF2B5EF4-FFF2-40B4-BE49-F238E27FC236}">
                <a16:creationId xmlns:a16="http://schemas.microsoft.com/office/drawing/2014/main" id="{9879188B-AF24-4A0C-A79F-8B5ECA5E368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83476" y="546538"/>
            <a:ext cx="10237076" cy="3962401"/>
          </a:xfrm>
        </p:spPr>
        <p:txBody>
          <a:bodyPr>
            <a:normAutofit/>
          </a:bodyPr>
          <a:lstStyle/>
          <a:p>
            <a:br>
              <a:rPr lang="fi-FI" dirty="0"/>
            </a:br>
            <a:r>
              <a:rPr lang="fi-FI" dirty="0"/>
              <a:t> </a:t>
            </a:r>
            <a:br>
              <a:rPr lang="fi-FI" dirty="0"/>
            </a:br>
            <a:endParaRPr lang="fi-FI" sz="2700" dirty="0"/>
          </a:p>
        </p:txBody>
      </p:sp>
      <p:sp>
        <p:nvSpPr>
          <p:cNvPr id="2" name="Tekstiruutu 1">
            <a:extLst>
              <a:ext uri="{FF2B5EF4-FFF2-40B4-BE49-F238E27FC236}">
                <a16:creationId xmlns:a16="http://schemas.microsoft.com/office/drawing/2014/main" id="{5CC00070-9BDD-4BE0-AC22-A240E58A1C88}"/>
              </a:ext>
            </a:extLst>
          </p:cNvPr>
          <p:cNvSpPr txBox="1"/>
          <p:nvPr/>
        </p:nvSpPr>
        <p:spPr>
          <a:xfrm>
            <a:off x="409903" y="84083"/>
            <a:ext cx="11414235" cy="49859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2400" b="1" dirty="0"/>
              <a:t>REACT-EU rahoitus – ja sen kohdentuminen</a:t>
            </a:r>
          </a:p>
          <a:p>
            <a:endParaRPr lang="fi-FI" sz="2400" b="1" dirty="0"/>
          </a:p>
          <a:p>
            <a:r>
              <a:rPr lang="fi-FI" sz="2400" dirty="0"/>
              <a:t>Rahoitus kohdennetaan toimenpiteisiin, jotka auttavat alueita selviytymään Covid-19</a:t>
            </a:r>
          </a:p>
          <a:p>
            <a:r>
              <a:rPr lang="fi-FI" sz="2400" dirty="0"/>
              <a:t>pandemian aiheuttamista kriiseistä, sen aiheuttamista vahingoista, joissa ne ovat  kohdentunut talouteen sekä työllisyyteen. </a:t>
            </a:r>
          </a:p>
          <a:p>
            <a:r>
              <a:rPr lang="fi-FI" sz="2400" dirty="0"/>
              <a:t>Lisämäärärahoja voidaan kohdentaa TKI-toimiin, digitaaliseen osaamiseen sekä yritysten ja henkilöstön muutoskyvykkyyden kehittämiseen</a:t>
            </a:r>
          </a:p>
          <a:p>
            <a:endParaRPr lang="fi-FI" sz="2400" dirty="0"/>
          </a:p>
          <a:p>
            <a:r>
              <a:rPr lang="fi-FI" i="1" dirty="0"/>
              <a:t>”REACT-EU -lisämäärärahojen myöntämisen ehtona on, että eduskunta hyväksyy REACT-EU -rahoituksen vuoden 2021 lisätalousarvioon ja valtioneuvosto tekee päätöksen varojen jakamisesta alueille. </a:t>
            </a:r>
          </a:p>
          <a:p>
            <a:r>
              <a:rPr lang="fi-FI" i="1" dirty="0"/>
              <a:t>Hankkeita rahoitetaan osana Euroopan unionin covid-19-pandemian johdosta toteuttamia toimia”.</a:t>
            </a:r>
          </a:p>
          <a:p>
            <a:endParaRPr lang="fi-FI" sz="2400" i="1" dirty="0"/>
          </a:p>
          <a:p>
            <a:r>
              <a:rPr lang="fi-FI" sz="2400" i="1" dirty="0"/>
              <a:t>TEM on hyväksynyt ohjelmamuutoksen 25.2.2021 </a:t>
            </a:r>
          </a:p>
          <a:p>
            <a:r>
              <a:rPr lang="fi-FI" sz="2400" i="1" dirty="0"/>
              <a:t>– Kestävää kasvua ja työtä ohjelmaan tulee kaksi uutta toimintalinjaa.</a:t>
            </a:r>
            <a:endParaRPr lang="fi-FI" sz="2400" dirty="0"/>
          </a:p>
        </p:txBody>
      </p:sp>
      <p:pic>
        <p:nvPicPr>
          <p:cNvPr id="3" name="Kuva 2">
            <a:extLst>
              <a:ext uri="{FF2B5EF4-FFF2-40B4-BE49-F238E27FC236}">
                <a16:creationId xmlns:a16="http://schemas.microsoft.com/office/drawing/2014/main" id="{208B895C-6596-4F62-9095-CA7C1F76C70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176188" y="3924246"/>
            <a:ext cx="2647950" cy="1724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339018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kstiruutu 5">
            <a:extLst>
              <a:ext uri="{FF2B5EF4-FFF2-40B4-BE49-F238E27FC236}">
                <a16:creationId xmlns:a16="http://schemas.microsoft.com/office/drawing/2014/main" id="{628105F1-52D4-43B1-AECB-4B24D7D886E7}"/>
              </a:ext>
            </a:extLst>
          </p:cNvPr>
          <p:cNvSpPr txBox="1"/>
          <p:nvPr/>
        </p:nvSpPr>
        <p:spPr>
          <a:xfrm>
            <a:off x="105103" y="126124"/>
            <a:ext cx="10289628" cy="5909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fi-FI" b="1" dirty="0"/>
          </a:p>
          <a:p>
            <a:r>
              <a:rPr lang="fi-FI" sz="1800" b="1" dirty="0"/>
              <a:t>Maakuntaliitot valmistelivat  koronaselviytymissuunnitelmat syksyllä 2020,  Korona -</a:t>
            </a:r>
            <a:r>
              <a:rPr lang="fi-FI" sz="1800" b="1" dirty="0" err="1"/>
              <a:t>Topsu</a:t>
            </a:r>
            <a:endParaRPr lang="fi-FI" sz="1800" b="1" dirty="0"/>
          </a:p>
          <a:p>
            <a:endParaRPr lang="fi-FI" sz="1800" b="1" dirty="0"/>
          </a:p>
          <a:p>
            <a:pPr marL="285750" indent="-285750">
              <a:buFontTx/>
              <a:buChar char="-"/>
            </a:pPr>
            <a:r>
              <a:rPr lang="fi-FI" dirty="0">
                <a:effectLst/>
              </a:rPr>
              <a:t>maakuntien liittojen johdolla laadittiin koronakriisin taloudellisten vaikutusten jälkihoidon ja jälleenrakennuksen alueellisten toimien kokoamiseksi alueellinen selviytymissuunnitelma </a:t>
            </a:r>
          </a:p>
          <a:p>
            <a:pPr marL="285750" indent="-285750">
              <a:buFontTx/>
              <a:buChar char="-"/>
            </a:pPr>
            <a:r>
              <a:rPr lang="fi-FI" dirty="0"/>
              <a:t>s</a:t>
            </a:r>
            <a:r>
              <a:rPr lang="fi-FI" dirty="0">
                <a:effectLst/>
              </a:rPr>
              <a:t>uunnitelma perustui  koronapandemian vaikutuksista tehtyyn </a:t>
            </a:r>
            <a:r>
              <a:rPr lang="fi-FI" dirty="0">
                <a:solidFill>
                  <a:srgbClr val="FF0000"/>
                </a:solidFill>
                <a:effectLst/>
              </a:rPr>
              <a:t>tilannekuvaan</a:t>
            </a:r>
            <a:r>
              <a:rPr lang="fi-FI" dirty="0">
                <a:effectLst/>
              </a:rPr>
              <a:t> sekä </a:t>
            </a:r>
            <a:r>
              <a:rPr lang="fi-FI" dirty="0">
                <a:solidFill>
                  <a:srgbClr val="FF0000"/>
                </a:solidFill>
                <a:effectLst/>
              </a:rPr>
              <a:t>alueellisiin erityispiirteisiin ja vahvuuksin perustuen</a:t>
            </a:r>
            <a:r>
              <a:rPr lang="fi-FI" dirty="0">
                <a:effectLst/>
              </a:rPr>
              <a:t>, lisäksi  esitettiin  aluetalouden ja työllisyyden elpymisen kannalta keskeiset toimet</a:t>
            </a:r>
          </a:p>
          <a:p>
            <a:pPr marL="285750" indent="-285750">
              <a:buFontTx/>
              <a:buChar char="-"/>
            </a:pPr>
            <a:r>
              <a:rPr lang="fi-FI" dirty="0"/>
              <a:t>s</a:t>
            </a:r>
            <a:r>
              <a:rPr lang="fi-FI" dirty="0">
                <a:effectLst/>
              </a:rPr>
              <a:t>elviytymissuunnitelma sisälsi sekä nopean palautumisen </a:t>
            </a:r>
            <a:r>
              <a:rPr lang="fi-FI" i="1" dirty="0">
                <a:effectLst/>
              </a:rPr>
              <a:t>painopisteet ja toimenpiteet</a:t>
            </a:r>
            <a:r>
              <a:rPr lang="fi-FI" dirty="0">
                <a:effectLst/>
              </a:rPr>
              <a:t>,  </a:t>
            </a:r>
          </a:p>
          <a:p>
            <a:r>
              <a:rPr lang="fi-FI" dirty="0">
                <a:effectLst/>
              </a:rPr>
              <a:t>      että </a:t>
            </a:r>
            <a:r>
              <a:rPr lang="fi-FI" i="1" dirty="0">
                <a:effectLst/>
              </a:rPr>
              <a:t>valinnat uuden kasvun käynnistämiseksi 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fi-FI" dirty="0">
                <a:effectLst/>
              </a:rPr>
              <a:t>Osaaminen ja innovaatiot luovat uutta kasvua ja uudistavat elinkeinorakennetta 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fi-FI" dirty="0">
                <a:effectLst/>
              </a:rPr>
              <a:t>Keskeisiä tavoitteita ovat vihreän siirtymän ja digitalisaation edistäminen sekä </a:t>
            </a:r>
          </a:p>
          <a:p>
            <a:r>
              <a:rPr lang="fi-FI" dirty="0"/>
              <a:t>      </a:t>
            </a:r>
            <a:r>
              <a:rPr lang="fi-FI" dirty="0">
                <a:effectLst/>
              </a:rPr>
              <a:t>muutosjoustavuuden eli </a:t>
            </a:r>
            <a:r>
              <a:rPr lang="fi-FI" dirty="0" err="1">
                <a:effectLst/>
              </a:rPr>
              <a:t>resilienssin</a:t>
            </a:r>
            <a:r>
              <a:rPr lang="fi-FI" dirty="0">
                <a:effectLst/>
              </a:rPr>
              <a:t> vahvistaminen  -&gt; MYR hyväksyi 30.9.2020</a:t>
            </a:r>
          </a:p>
          <a:p>
            <a:r>
              <a:rPr lang="fi-FI" dirty="0"/>
              <a:t>      </a:t>
            </a:r>
            <a:r>
              <a:rPr lang="fi-FI" dirty="0">
                <a:effectLst/>
              </a:rPr>
              <a:t>toimitettiin </a:t>
            </a:r>
            <a:r>
              <a:rPr lang="fi-FI" dirty="0" err="1">
                <a:effectLst/>
              </a:rPr>
              <a:t>TEMille</a:t>
            </a:r>
            <a:endParaRPr lang="fi-FI" sz="1800" b="1" dirty="0"/>
          </a:p>
          <a:p>
            <a:endParaRPr lang="fi-FI" sz="1800" b="1" dirty="0"/>
          </a:p>
          <a:p>
            <a:r>
              <a:rPr lang="fi-FI" b="1" dirty="0">
                <a:solidFill>
                  <a:srgbClr val="FF0000"/>
                </a:solidFill>
              </a:rPr>
              <a:t>Pohjois-Pohjanmaa maakunta sai rahoitusta toiseksi eniten koko maassa 29,4 </a:t>
            </a:r>
            <a:r>
              <a:rPr lang="fi-FI" b="1" dirty="0" err="1">
                <a:solidFill>
                  <a:srgbClr val="FF0000"/>
                </a:solidFill>
              </a:rPr>
              <a:t>milj</a:t>
            </a:r>
            <a:r>
              <a:rPr lang="fi-FI" b="1" dirty="0">
                <a:solidFill>
                  <a:srgbClr val="FF0000"/>
                </a:solidFill>
              </a:rPr>
              <a:t> €  </a:t>
            </a:r>
          </a:p>
          <a:p>
            <a:r>
              <a:rPr lang="fi-FI" b="1" dirty="0"/>
              <a:t>(EAKR 20,575 </a:t>
            </a:r>
            <a:r>
              <a:rPr lang="fi-FI" b="1" dirty="0" err="1"/>
              <a:t>milj</a:t>
            </a:r>
            <a:r>
              <a:rPr lang="fi-FI" b="1" dirty="0"/>
              <a:t> €, ESR 8,818 </a:t>
            </a:r>
            <a:r>
              <a:rPr lang="fi-FI" b="1" dirty="0" err="1"/>
              <a:t>milj</a:t>
            </a:r>
            <a:r>
              <a:rPr lang="fi-FI" b="1" dirty="0"/>
              <a:t> €)</a:t>
            </a:r>
          </a:p>
          <a:p>
            <a:br>
              <a:rPr lang="fi-FI" sz="1800" dirty="0"/>
            </a:br>
            <a:br>
              <a:rPr lang="fi-FI" sz="1800" dirty="0"/>
            </a:br>
            <a:r>
              <a:rPr lang="fi-FI" sz="1800" dirty="0"/>
              <a:t>- Tänään on maakunnan yhteistyöryhmässä käsitelty </a:t>
            </a:r>
            <a:r>
              <a:rPr lang="fi-FI" sz="1800" i="1" dirty="0"/>
              <a:t>päivitetty Korona-</a:t>
            </a:r>
            <a:r>
              <a:rPr lang="fi-FI" sz="1800" i="1" dirty="0" err="1"/>
              <a:t>topsu</a:t>
            </a:r>
            <a:r>
              <a:rPr lang="fi-FI" sz="1800" dirty="0"/>
              <a:t>, joka toimitetaan </a:t>
            </a:r>
          </a:p>
          <a:p>
            <a:r>
              <a:rPr lang="fi-FI" dirty="0"/>
              <a:t>  </a:t>
            </a:r>
            <a:r>
              <a:rPr lang="fi-FI" sz="1800" dirty="0" err="1"/>
              <a:t>TEMille</a:t>
            </a:r>
            <a:r>
              <a:rPr lang="fi-FI" sz="1800" dirty="0"/>
              <a:t> 12.3.2021</a:t>
            </a:r>
            <a:endParaRPr lang="fi-FI" dirty="0"/>
          </a:p>
        </p:txBody>
      </p:sp>
      <p:pic>
        <p:nvPicPr>
          <p:cNvPr id="15" name="Kuva 14">
            <a:extLst>
              <a:ext uri="{FF2B5EF4-FFF2-40B4-BE49-F238E27FC236}">
                <a16:creationId xmlns:a16="http://schemas.microsoft.com/office/drawing/2014/main" id="{571FA944-4A98-48ED-B8C0-6A02CBDB449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32306" y="2356244"/>
            <a:ext cx="2936731" cy="2971386"/>
          </a:xfrm>
          <a:prstGeom prst="rect">
            <a:avLst/>
          </a:prstGeom>
        </p:spPr>
      </p:pic>
      <p:pic>
        <p:nvPicPr>
          <p:cNvPr id="16" name="Kuva 15" descr="Kuva, joka sisältää kohteen teksti&#10;&#10;Kuvaus luotu automaattisesti">
            <a:extLst>
              <a:ext uri="{FF2B5EF4-FFF2-40B4-BE49-F238E27FC236}">
                <a16:creationId xmlns:a16="http://schemas.microsoft.com/office/drawing/2014/main" id="{A7BD97EF-0D97-4667-885D-BB7F5347369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85433" y="6111394"/>
            <a:ext cx="2283605" cy="391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042662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Kuva 4" descr="Kuva, joka sisältää kohteen teksti&#10;&#10;Kuvaus luotu automaattisesti">
            <a:extLst>
              <a:ext uri="{FF2B5EF4-FFF2-40B4-BE49-F238E27FC236}">
                <a16:creationId xmlns:a16="http://schemas.microsoft.com/office/drawing/2014/main" id="{864D907C-7C13-4597-94B3-74BE3DAEF38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96611" y="5555153"/>
            <a:ext cx="2462828" cy="422199"/>
          </a:xfrm>
          <a:prstGeom prst="rect">
            <a:avLst/>
          </a:prstGeom>
        </p:spPr>
      </p:pic>
      <p:pic>
        <p:nvPicPr>
          <p:cNvPr id="9" name="Kuva 8">
            <a:extLst>
              <a:ext uri="{FF2B5EF4-FFF2-40B4-BE49-F238E27FC236}">
                <a16:creationId xmlns:a16="http://schemas.microsoft.com/office/drawing/2014/main" id="{F76B86AA-5185-44DE-9952-AF967FE71D7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5222" y="5241146"/>
            <a:ext cx="1981818" cy="1402879"/>
          </a:xfrm>
          <a:prstGeom prst="rect">
            <a:avLst/>
          </a:prstGeom>
        </p:spPr>
      </p:pic>
      <p:sp>
        <p:nvSpPr>
          <p:cNvPr id="4" name="Otsikko 3">
            <a:extLst>
              <a:ext uri="{FF2B5EF4-FFF2-40B4-BE49-F238E27FC236}">
                <a16:creationId xmlns:a16="http://schemas.microsoft.com/office/drawing/2014/main" id="{9879188B-AF24-4A0C-A79F-8B5ECA5E368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61848" y="880647"/>
            <a:ext cx="10397591" cy="1252953"/>
          </a:xfrm>
        </p:spPr>
        <p:txBody>
          <a:bodyPr>
            <a:normAutofit/>
          </a:bodyPr>
          <a:lstStyle/>
          <a:p>
            <a:pPr algn="l"/>
            <a:r>
              <a:rPr lang="fi-FI" sz="180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Pohjois-Pohjanmaan toimenpidesuunnitelman kärkiä ovat yritystoiminnan, viennin ja kansainvälisyyden edistäminen, digitalisaation hyödyntäminen, talouden vihreä elpyminen, työmarkkinoiden toimivuus, työllisyyden parantaminen ja koulutus sekä nuorten hyvinvointi ja osallisuus.</a:t>
            </a:r>
            <a:endParaRPr lang="fi-FI" sz="2700" dirty="0"/>
          </a:p>
        </p:txBody>
      </p:sp>
      <p:pic>
        <p:nvPicPr>
          <p:cNvPr id="3" name="Kuva 2">
            <a:extLst>
              <a:ext uri="{FF2B5EF4-FFF2-40B4-BE49-F238E27FC236}">
                <a16:creationId xmlns:a16="http://schemas.microsoft.com/office/drawing/2014/main" id="{59359DD9-174C-401D-8B3E-21AEA534742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75222" y="2194034"/>
            <a:ext cx="11264952" cy="24699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749897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Kuva 4" descr="Kuva, joka sisältää kohteen teksti&#10;&#10;Kuvaus luotu automaattisesti">
            <a:extLst>
              <a:ext uri="{FF2B5EF4-FFF2-40B4-BE49-F238E27FC236}">
                <a16:creationId xmlns:a16="http://schemas.microsoft.com/office/drawing/2014/main" id="{864D907C-7C13-4597-94B3-74BE3DAEF38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96611" y="5555153"/>
            <a:ext cx="2462828" cy="422199"/>
          </a:xfrm>
          <a:prstGeom prst="rect">
            <a:avLst/>
          </a:prstGeom>
        </p:spPr>
      </p:pic>
      <p:pic>
        <p:nvPicPr>
          <p:cNvPr id="7" name="Kuva 6" descr="Kuva, joka sisältää kohteen teksti&#10;&#10;Kuvaus luotu automaattisesti">
            <a:extLst>
              <a:ext uri="{FF2B5EF4-FFF2-40B4-BE49-F238E27FC236}">
                <a16:creationId xmlns:a16="http://schemas.microsoft.com/office/drawing/2014/main" id="{4F9FD96D-604A-4DBB-8B34-7612226F79A5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5578"/>
          <a:stretch/>
        </p:blipFill>
        <p:spPr>
          <a:xfrm>
            <a:off x="5146819" y="5316063"/>
            <a:ext cx="3311382" cy="1169015"/>
          </a:xfrm>
          <a:prstGeom prst="rect">
            <a:avLst/>
          </a:prstGeom>
        </p:spPr>
      </p:pic>
      <p:pic>
        <p:nvPicPr>
          <p:cNvPr id="9" name="Kuva 8">
            <a:extLst>
              <a:ext uri="{FF2B5EF4-FFF2-40B4-BE49-F238E27FC236}">
                <a16:creationId xmlns:a16="http://schemas.microsoft.com/office/drawing/2014/main" id="{F76B86AA-5185-44DE-9952-AF967FE71D7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5222" y="5241146"/>
            <a:ext cx="1981818" cy="1402879"/>
          </a:xfrm>
          <a:prstGeom prst="rect">
            <a:avLst/>
          </a:prstGeom>
        </p:spPr>
      </p:pic>
      <p:pic>
        <p:nvPicPr>
          <p:cNvPr id="11" name="Kuva 10">
            <a:extLst>
              <a:ext uri="{FF2B5EF4-FFF2-40B4-BE49-F238E27FC236}">
                <a16:creationId xmlns:a16="http://schemas.microsoft.com/office/drawing/2014/main" id="{15E95AFB-BA90-4645-8641-12EBCE3FFBF7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2108"/>
          <a:stretch/>
        </p:blipFill>
        <p:spPr>
          <a:xfrm>
            <a:off x="3094738" y="5277445"/>
            <a:ext cx="1596134" cy="1402879"/>
          </a:xfrm>
          <a:prstGeom prst="rect">
            <a:avLst/>
          </a:prstGeom>
        </p:spPr>
      </p:pic>
      <p:sp>
        <p:nvSpPr>
          <p:cNvPr id="10" name="Otsikko 3">
            <a:extLst>
              <a:ext uri="{FF2B5EF4-FFF2-40B4-BE49-F238E27FC236}">
                <a16:creationId xmlns:a16="http://schemas.microsoft.com/office/drawing/2014/main" id="{722FAC96-8C7A-406F-A330-8B181C65A5E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57352" y="2112579"/>
            <a:ext cx="11246069" cy="2480441"/>
          </a:xfrm>
        </p:spPr>
        <p:txBody>
          <a:bodyPr>
            <a:normAutofit fontScale="90000"/>
          </a:bodyPr>
          <a:lstStyle/>
          <a:p>
            <a:pPr algn="l"/>
            <a:br>
              <a:rPr lang="fi-FI" sz="2400" dirty="0">
                <a:effectLst/>
                <a:latin typeface="Arial" panose="020B0604020202020204" pitchFamily="34" charset="0"/>
              </a:rPr>
            </a:br>
            <a:br>
              <a:rPr lang="fi-FI" sz="2400" dirty="0">
                <a:effectLst/>
                <a:latin typeface="Arial" panose="020B0604020202020204" pitchFamily="34" charset="0"/>
              </a:rPr>
            </a:br>
            <a:br>
              <a:rPr lang="fi-FI" sz="2400" dirty="0">
                <a:effectLst/>
                <a:latin typeface="Arial" panose="020B0604020202020204" pitchFamily="34" charset="0"/>
              </a:rPr>
            </a:br>
            <a:br>
              <a:rPr lang="fi-FI" sz="2400" dirty="0">
                <a:effectLst/>
                <a:latin typeface="Arial" panose="020B0604020202020204" pitchFamily="34" charset="0"/>
              </a:rPr>
            </a:br>
            <a:br>
              <a:rPr lang="fi-FI" sz="2400" dirty="0">
                <a:effectLst/>
                <a:latin typeface="Arial" panose="020B0604020202020204" pitchFamily="34" charset="0"/>
              </a:rPr>
            </a:br>
            <a:br>
              <a:rPr lang="fi-FI" sz="2400" dirty="0">
                <a:effectLst/>
                <a:latin typeface="Arial" panose="020B0604020202020204" pitchFamily="34" charset="0"/>
              </a:rPr>
            </a:br>
            <a:br>
              <a:rPr lang="fi-FI" sz="2400" dirty="0">
                <a:effectLst/>
                <a:latin typeface="Arial" panose="020B0604020202020204" pitchFamily="34" charset="0"/>
              </a:rPr>
            </a:br>
            <a:br>
              <a:rPr lang="fi-FI" sz="2400" dirty="0">
                <a:effectLst/>
                <a:latin typeface="Arial" panose="020B0604020202020204" pitchFamily="34" charset="0"/>
              </a:rPr>
            </a:br>
            <a:br>
              <a:rPr lang="fi-FI" sz="2400" dirty="0">
                <a:effectLst/>
                <a:latin typeface="Arial" panose="020B0604020202020204" pitchFamily="34" charset="0"/>
              </a:rPr>
            </a:br>
            <a:br>
              <a:rPr lang="fi-FI" sz="2400" dirty="0">
                <a:effectLst/>
                <a:latin typeface="Arial" panose="020B0604020202020204" pitchFamily="34" charset="0"/>
              </a:rPr>
            </a:br>
            <a:br>
              <a:rPr lang="fi-FI" sz="2400" dirty="0">
                <a:effectLst/>
                <a:latin typeface="Arial" panose="020B0604020202020204" pitchFamily="34" charset="0"/>
              </a:rPr>
            </a:br>
            <a:br>
              <a:rPr lang="fi-FI" sz="2400" dirty="0">
                <a:effectLst/>
                <a:latin typeface="Arial" panose="020B0604020202020204" pitchFamily="34" charset="0"/>
              </a:rPr>
            </a:br>
            <a:br>
              <a:rPr lang="fi-FI" sz="2400" dirty="0">
                <a:effectLst/>
                <a:latin typeface="Arial" panose="020B0604020202020204" pitchFamily="34" charset="0"/>
              </a:rPr>
            </a:br>
            <a:br>
              <a:rPr lang="fi-FI" sz="2400" dirty="0">
                <a:effectLst/>
                <a:latin typeface="Arial" panose="020B0604020202020204" pitchFamily="34" charset="0"/>
              </a:rPr>
            </a:br>
            <a:br>
              <a:rPr lang="fi-FI" sz="2400" dirty="0">
                <a:effectLst/>
                <a:latin typeface="Arial" panose="020B0604020202020204" pitchFamily="34" charset="0"/>
              </a:rPr>
            </a:br>
            <a:br>
              <a:rPr lang="fi-FI" sz="2400" dirty="0">
                <a:effectLst/>
                <a:latin typeface="Arial" panose="020B0604020202020204" pitchFamily="34" charset="0"/>
              </a:rPr>
            </a:br>
            <a:br>
              <a:rPr lang="fi-FI" sz="2400" dirty="0">
                <a:effectLst/>
                <a:latin typeface="Arial" panose="020B0604020202020204" pitchFamily="34" charset="0"/>
              </a:rPr>
            </a:br>
            <a:endParaRPr lang="fi-FI" sz="1800" dirty="0"/>
          </a:p>
        </p:txBody>
      </p:sp>
      <p:sp>
        <p:nvSpPr>
          <p:cNvPr id="6" name="Tekstiruutu 5">
            <a:extLst>
              <a:ext uri="{FF2B5EF4-FFF2-40B4-BE49-F238E27FC236}">
                <a16:creationId xmlns:a16="http://schemas.microsoft.com/office/drawing/2014/main" id="{753850A0-90FF-456B-96FF-264781BCB7C4}"/>
              </a:ext>
            </a:extLst>
          </p:cNvPr>
          <p:cNvSpPr txBox="1"/>
          <p:nvPr/>
        </p:nvSpPr>
        <p:spPr>
          <a:xfrm>
            <a:off x="9217572" y="1303740"/>
            <a:ext cx="2722180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dirty="0">
                <a:solidFill>
                  <a:srgbClr val="FF0000"/>
                </a:solidFill>
              </a:rPr>
              <a:t>Hankerahoituksen tarkastus ja myöntövaltuustilanne käydään syksyllä 1.9.2021, jolloin voidaan tehdä määrärahasiirtoja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fi-FI" dirty="0">
              <a:solidFill>
                <a:srgbClr val="FF000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dirty="0">
                <a:solidFill>
                  <a:srgbClr val="FF0000"/>
                </a:solidFill>
              </a:rPr>
              <a:t>Hankkeiden toteutusaika on vuoden 30.6.2023 saakka</a:t>
            </a:r>
          </a:p>
        </p:txBody>
      </p:sp>
      <p:sp>
        <p:nvSpPr>
          <p:cNvPr id="13" name="Tekstiruutu 12">
            <a:extLst>
              <a:ext uri="{FF2B5EF4-FFF2-40B4-BE49-F238E27FC236}">
                <a16:creationId xmlns:a16="http://schemas.microsoft.com/office/drawing/2014/main" id="{9C4A961E-DBEB-4A48-91EA-FACF9C5082F0}"/>
              </a:ext>
            </a:extLst>
          </p:cNvPr>
          <p:cNvSpPr txBox="1"/>
          <p:nvPr/>
        </p:nvSpPr>
        <p:spPr>
          <a:xfrm>
            <a:off x="126124" y="213975"/>
            <a:ext cx="9259614" cy="46782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0" lang="fi-FI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+mj-cs"/>
              </a:rPr>
              <a:t>Maakunnan yhteistyöryhmän päätös 4.3.2021 myöntövaltuusjaosta</a:t>
            </a:r>
            <a:br>
              <a:rPr kumimoji="0" lang="fi-FI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+mj-cs"/>
              </a:rPr>
            </a:br>
            <a:r>
              <a:rPr kumimoji="0" lang="fi-FI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+mj-cs"/>
              </a:rPr>
              <a:t> </a:t>
            </a:r>
            <a:br>
              <a:rPr kumimoji="0" lang="fi-FI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+mj-cs"/>
              </a:rPr>
            </a:br>
            <a:r>
              <a:rPr kumimoji="0" lang="fi-FI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+mj-cs"/>
              </a:rPr>
              <a:t>Pohjois-Pohjanmaan liitto </a:t>
            </a:r>
            <a:br>
              <a:rPr kumimoji="0" lang="fi-FI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+mj-cs"/>
              </a:rPr>
            </a:br>
            <a:br>
              <a:rPr kumimoji="0" lang="fi-FI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+mj-cs"/>
              </a:rPr>
            </a:br>
            <a:r>
              <a:rPr kumimoji="0" lang="fi-FI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+mj-cs"/>
              </a:rPr>
              <a:t>• TKI ja aluekehityshankkeet: </a:t>
            </a:r>
            <a:r>
              <a:rPr kumimoji="0" lang="fi-FI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+mj-cs"/>
              </a:rPr>
              <a:t>EAKR+valtio</a:t>
            </a:r>
            <a:r>
              <a:rPr kumimoji="0" lang="fi-FI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+mj-cs"/>
              </a:rPr>
              <a:t> </a:t>
            </a:r>
            <a:r>
              <a:rPr kumimoji="0" lang="fi-FI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+mj-cs"/>
              </a:rPr>
              <a:t>7,231 milj. € </a:t>
            </a:r>
            <a:br>
              <a:rPr kumimoji="0" lang="fi-FI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+mj-cs"/>
              </a:rPr>
            </a:br>
            <a:r>
              <a:rPr kumimoji="0" lang="fi-FI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+mj-cs"/>
              </a:rPr>
              <a:t>	• ET 12.1: Pk-yritystoiminnan vahvistaminen erityisesti  digitalisaation ja vihreän talouden </a:t>
            </a:r>
          </a:p>
          <a:p>
            <a:r>
              <a:rPr kumimoji="0" lang="fi-FI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+mj-cs"/>
              </a:rPr>
              <a:t>                     näkökulmasta 3,500 milj. € </a:t>
            </a:r>
            <a:br>
              <a:rPr kumimoji="0" lang="fi-FI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+mj-cs"/>
              </a:rPr>
            </a:br>
            <a:r>
              <a:rPr kumimoji="0" lang="fi-FI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+mj-cs"/>
              </a:rPr>
              <a:t>	• ET 12.2:  Tutkimus- ja innovaatiotoiminnan kehittäminen erityisesti digitalisaation edistämisen ja </a:t>
            </a:r>
            <a:br>
              <a:rPr kumimoji="0" lang="fi-FI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+mj-cs"/>
              </a:rPr>
            </a:br>
            <a:r>
              <a:rPr kumimoji="0" lang="fi-FI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+mj-cs"/>
              </a:rPr>
              <a:t>                  yhteiskunnan hiilineutraalisuustavoitteen toteutumisen näkökulmasta 3,731milj. €</a:t>
            </a:r>
            <a:br>
              <a:rPr kumimoji="0" lang="fi-FI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+mj-cs"/>
              </a:rPr>
            </a:br>
            <a:br>
              <a:rPr kumimoji="0" lang="fi-FI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+mj-cs"/>
              </a:rPr>
            </a:br>
            <a:r>
              <a:rPr kumimoji="0" lang="fi-FI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+mj-cs"/>
              </a:rPr>
              <a:t>Pohjois-Pohjanmaan ELY</a:t>
            </a:r>
            <a:br>
              <a:rPr kumimoji="0" lang="fi-FI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+mj-cs"/>
              </a:rPr>
            </a:br>
            <a:br>
              <a:rPr kumimoji="0" lang="fi-FI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+mj-cs"/>
              </a:rPr>
            </a:br>
            <a:r>
              <a:rPr kumimoji="0" lang="fi-FI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+mj-cs"/>
              </a:rPr>
              <a:t>• Yritystuet: </a:t>
            </a:r>
            <a:r>
              <a:rPr kumimoji="0" lang="fi-FI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+mj-cs"/>
              </a:rPr>
              <a:t>EAKR+valtio</a:t>
            </a:r>
            <a:r>
              <a:rPr kumimoji="0" lang="fi-FI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+mj-cs"/>
              </a:rPr>
              <a:t> </a:t>
            </a:r>
            <a:r>
              <a:rPr kumimoji="0" lang="fi-FI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+mj-cs"/>
              </a:rPr>
              <a:t>12,844 milj</a:t>
            </a:r>
            <a:r>
              <a:rPr kumimoji="0" lang="fi-FI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+mj-cs"/>
              </a:rPr>
              <a:t>. € </a:t>
            </a:r>
            <a:br>
              <a:rPr kumimoji="0" lang="fi-FI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+mj-cs"/>
              </a:rPr>
            </a:br>
            <a:r>
              <a:rPr kumimoji="0" lang="fi-FI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+mj-cs"/>
              </a:rPr>
              <a:t>	•ET 12,1: 10,842 milj. €</a:t>
            </a:r>
            <a:br>
              <a:rPr kumimoji="0" lang="fi-FI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+mj-cs"/>
              </a:rPr>
            </a:br>
            <a:r>
              <a:rPr kumimoji="0" lang="fi-FI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+mj-cs"/>
              </a:rPr>
              <a:t>	•ET 12.2:  2,002 milj. €</a:t>
            </a:r>
            <a:br>
              <a:rPr kumimoji="0" lang="fi-FI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+mj-cs"/>
              </a:rPr>
            </a:br>
            <a:br>
              <a:rPr kumimoji="0" lang="fi-FI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+mj-cs"/>
              </a:rPr>
            </a:br>
            <a:r>
              <a:rPr kumimoji="0" lang="fi-FI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+mj-cs"/>
              </a:rPr>
              <a:t>• Y-hankkeet: </a:t>
            </a:r>
            <a:r>
              <a:rPr kumimoji="0" lang="fi-FI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+mj-cs"/>
              </a:rPr>
              <a:t>EAKR+valtio</a:t>
            </a:r>
            <a:r>
              <a:rPr kumimoji="0" lang="fi-FI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+mj-cs"/>
              </a:rPr>
              <a:t> </a:t>
            </a:r>
            <a:r>
              <a:rPr kumimoji="0" lang="fi-FI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+mj-cs"/>
              </a:rPr>
              <a:t>0,5 milj. €</a:t>
            </a:r>
            <a:br>
              <a:rPr kumimoji="0" lang="fi-FI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+mj-cs"/>
              </a:rPr>
            </a:br>
            <a:br>
              <a:rPr kumimoji="0" lang="fi-FI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+mj-cs"/>
              </a:rPr>
            </a:br>
            <a:r>
              <a:rPr kumimoji="0" lang="fi-FI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+mj-cs"/>
              </a:rPr>
              <a:t>• ESR: </a:t>
            </a:r>
            <a:r>
              <a:rPr kumimoji="0" lang="fi-FI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+mj-cs"/>
              </a:rPr>
              <a:t>8,818 milj. €</a:t>
            </a:r>
            <a:br>
              <a:rPr kumimoji="0" lang="fi-FI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+mj-cs"/>
              </a:rPr>
            </a:br>
            <a:r>
              <a:rPr kumimoji="0" lang="fi-FI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+mj-cs"/>
              </a:rPr>
              <a:t>	•ET 12.3:5,291milj. €</a:t>
            </a:r>
            <a:br>
              <a:rPr kumimoji="0" lang="fi-FI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+mj-cs"/>
              </a:rPr>
            </a:br>
            <a:r>
              <a:rPr kumimoji="0" lang="fi-FI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+mj-cs"/>
              </a:rPr>
              <a:t>	•ET 12.4: 3,527milj. €</a:t>
            </a:r>
            <a:endParaRPr lang="fi-FI" sz="1400" dirty="0"/>
          </a:p>
        </p:txBody>
      </p:sp>
    </p:spTree>
    <p:extLst>
      <p:ext uri="{BB962C8B-B14F-4D97-AF65-F5344CB8AC3E}">
        <p14:creationId xmlns:p14="http://schemas.microsoft.com/office/powerpoint/2010/main" val="219147863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Kuva 4" descr="Kuva, joka sisältää kohteen teksti&#10;&#10;Kuvaus luotu automaattisesti">
            <a:extLst>
              <a:ext uri="{FF2B5EF4-FFF2-40B4-BE49-F238E27FC236}">
                <a16:creationId xmlns:a16="http://schemas.microsoft.com/office/drawing/2014/main" id="{864D907C-7C13-4597-94B3-74BE3DAEF38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96611" y="5555153"/>
            <a:ext cx="2462828" cy="422199"/>
          </a:xfrm>
          <a:prstGeom prst="rect">
            <a:avLst/>
          </a:prstGeom>
        </p:spPr>
      </p:pic>
      <p:pic>
        <p:nvPicPr>
          <p:cNvPr id="7" name="Kuva 6" descr="Kuva, joka sisältää kohteen teksti&#10;&#10;Kuvaus luotu automaattisesti">
            <a:extLst>
              <a:ext uri="{FF2B5EF4-FFF2-40B4-BE49-F238E27FC236}">
                <a16:creationId xmlns:a16="http://schemas.microsoft.com/office/drawing/2014/main" id="{4F9FD96D-604A-4DBB-8B34-7612226F79A5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5578"/>
          <a:stretch/>
        </p:blipFill>
        <p:spPr>
          <a:xfrm>
            <a:off x="5146819" y="5316063"/>
            <a:ext cx="3311382" cy="1169015"/>
          </a:xfrm>
          <a:prstGeom prst="rect">
            <a:avLst/>
          </a:prstGeom>
        </p:spPr>
      </p:pic>
      <p:pic>
        <p:nvPicPr>
          <p:cNvPr id="9" name="Kuva 8">
            <a:extLst>
              <a:ext uri="{FF2B5EF4-FFF2-40B4-BE49-F238E27FC236}">
                <a16:creationId xmlns:a16="http://schemas.microsoft.com/office/drawing/2014/main" id="{F76B86AA-5185-44DE-9952-AF967FE71D7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5222" y="5241146"/>
            <a:ext cx="1981818" cy="1402879"/>
          </a:xfrm>
          <a:prstGeom prst="rect">
            <a:avLst/>
          </a:prstGeom>
        </p:spPr>
      </p:pic>
      <p:pic>
        <p:nvPicPr>
          <p:cNvPr id="11" name="Kuva 10">
            <a:extLst>
              <a:ext uri="{FF2B5EF4-FFF2-40B4-BE49-F238E27FC236}">
                <a16:creationId xmlns:a16="http://schemas.microsoft.com/office/drawing/2014/main" id="{15E95AFB-BA90-4645-8641-12EBCE3FFBF7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2108"/>
          <a:stretch/>
        </p:blipFill>
        <p:spPr>
          <a:xfrm>
            <a:off x="3094738" y="5277445"/>
            <a:ext cx="1596134" cy="1402879"/>
          </a:xfrm>
          <a:prstGeom prst="rect">
            <a:avLst/>
          </a:prstGeom>
        </p:spPr>
      </p:pic>
      <p:sp>
        <p:nvSpPr>
          <p:cNvPr id="10" name="Otsikko 3">
            <a:extLst>
              <a:ext uri="{FF2B5EF4-FFF2-40B4-BE49-F238E27FC236}">
                <a16:creationId xmlns:a16="http://schemas.microsoft.com/office/drawing/2014/main" id="{722FAC96-8C7A-406F-A330-8B181C65A5E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2327903"/>
            <a:ext cx="11731982" cy="2339467"/>
          </a:xfrm>
        </p:spPr>
        <p:txBody>
          <a:bodyPr>
            <a:normAutofit fontScale="90000"/>
          </a:bodyPr>
          <a:lstStyle/>
          <a:p>
            <a:pPr algn="l"/>
            <a:br>
              <a:rPr lang="fi-FI" sz="2400" dirty="0">
                <a:effectLst/>
                <a:latin typeface="Arial" panose="020B0604020202020204" pitchFamily="34" charset="0"/>
              </a:rPr>
            </a:br>
            <a:br>
              <a:rPr lang="fi-FI" sz="2400" dirty="0">
                <a:effectLst/>
                <a:latin typeface="Arial" panose="020B0604020202020204" pitchFamily="34" charset="0"/>
              </a:rPr>
            </a:br>
            <a:br>
              <a:rPr lang="fi-FI" sz="2400" dirty="0">
                <a:effectLst/>
                <a:latin typeface="Arial" panose="020B0604020202020204" pitchFamily="34" charset="0"/>
              </a:rPr>
            </a:br>
            <a:br>
              <a:rPr lang="fi-FI" sz="2400" dirty="0">
                <a:effectLst/>
                <a:latin typeface="Arial" panose="020B0604020202020204" pitchFamily="34" charset="0"/>
              </a:rPr>
            </a:br>
            <a:br>
              <a:rPr lang="fi-FI" sz="2400" dirty="0">
                <a:effectLst/>
                <a:latin typeface="Arial" panose="020B0604020202020204" pitchFamily="34" charset="0"/>
              </a:rPr>
            </a:br>
            <a:br>
              <a:rPr lang="fi-FI" sz="2400" dirty="0">
                <a:effectLst/>
                <a:latin typeface="Arial" panose="020B0604020202020204" pitchFamily="34" charset="0"/>
              </a:rPr>
            </a:br>
            <a:br>
              <a:rPr lang="fi-FI" sz="2400" dirty="0">
                <a:effectLst/>
                <a:latin typeface="Arial" panose="020B0604020202020204" pitchFamily="34" charset="0"/>
              </a:rPr>
            </a:br>
            <a:br>
              <a:rPr lang="fi-FI" sz="2400" dirty="0">
                <a:effectLst/>
                <a:latin typeface="Arial" panose="020B0604020202020204" pitchFamily="34" charset="0"/>
              </a:rPr>
            </a:br>
            <a:br>
              <a:rPr lang="fi-FI" sz="2400" dirty="0">
                <a:effectLst/>
                <a:latin typeface="Arial" panose="020B0604020202020204" pitchFamily="34" charset="0"/>
              </a:rPr>
            </a:br>
            <a:br>
              <a:rPr lang="fi-FI" sz="2400" dirty="0">
                <a:effectLst/>
                <a:latin typeface="Arial" panose="020B0604020202020204" pitchFamily="34" charset="0"/>
              </a:rPr>
            </a:br>
            <a:br>
              <a:rPr lang="fi-FI" sz="2400" dirty="0">
                <a:effectLst/>
                <a:latin typeface="Arial" panose="020B0604020202020204" pitchFamily="34" charset="0"/>
              </a:rPr>
            </a:br>
            <a:br>
              <a:rPr lang="fi-FI" sz="2400" dirty="0">
                <a:effectLst/>
                <a:latin typeface="Arial" panose="020B0604020202020204" pitchFamily="34" charset="0"/>
              </a:rPr>
            </a:br>
            <a:r>
              <a:rPr lang="fi-FI" sz="2400" dirty="0">
                <a:effectLst/>
                <a:latin typeface="Arial" panose="020B0604020202020204" pitchFamily="34" charset="0"/>
              </a:rPr>
              <a:t>	</a:t>
            </a:r>
            <a:r>
              <a:rPr lang="fi-FI" sz="3100" dirty="0">
                <a:solidFill>
                  <a:srgbClr val="FF0000"/>
                </a:solidFill>
                <a:latin typeface="Arial" panose="020B0604020202020204" pitchFamily="34" charset="0"/>
              </a:rPr>
              <a:t>Rahoittajien y</a:t>
            </a:r>
            <a:r>
              <a:rPr lang="fi-FI" sz="3100" dirty="0">
                <a:solidFill>
                  <a:srgbClr val="FF0000"/>
                </a:solidFill>
                <a:effectLst/>
                <a:latin typeface="Arial" panose="020B0604020202020204" pitchFamily="34" charset="0"/>
              </a:rPr>
              <a:t>hteinen haku</a:t>
            </a:r>
            <a:br>
              <a:rPr lang="fi-FI" sz="3100" dirty="0">
                <a:solidFill>
                  <a:srgbClr val="FF0000"/>
                </a:solidFill>
                <a:effectLst/>
                <a:latin typeface="Arial" panose="020B0604020202020204" pitchFamily="34" charset="0"/>
              </a:rPr>
            </a:br>
            <a:r>
              <a:rPr lang="fi-FI" sz="3100" dirty="0">
                <a:solidFill>
                  <a:srgbClr val="FF0000"/>
                </a:solidFill>
                <a:effectLst/>
                <a:latin typeface="Arial" panose="020B0604020202020204" pitchFamily="34" charset="0"/>
              </a:rPr>
              <a:t>	5.3.2021 -19.4.2021</a:t>
            </a:r>
            <a:br>
              <a:rPr lang="fi-FI" sz="2400" dirty="0">
                <a:effectLst/>
                <a:latin typeface="Arial" panose="020B0604020202020204" pitchFamily="34" charset="0"/>
              </a:rPr>
            </a:br>
            <a:endParaRPr lang="fi-FI" sz="1800" dirty="0"/>
          </a:p>
        </p:txBody>
      </p:sp>
      <p:sp>
        <p:nvSpPr>
          <p:cNvPr id="2" name="Tekstiruutu 1">
            <a:extLst>
              <a:ext uri="{FF2B5EF4-FFF2-40B4-BE49-F238E27FC236}">
                <a16:creationId xmlns:a16="http://schemas.microsoft.com/office/drawing/2014/main" id="{466320E9-7640-4CC4-95C2-AA8EA50DFC44}"/>
              </a:ext>
            </a:extLst>
          </p:cNvPr>
          <p:cNvSpPr txBox="1"/>
          <p:nvPr/>
        </p:nvSpPr>
        <p:spPr>
          <a:xfrm>
            <a:off x="168166" y="372922"/>
            <a:ext cx="10510344" cy="64633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fi-FI" dirty="0">
                <a:solidFill>
                  <a:srgbClr val="FF0000"/>
                </a:solidFill>
              </a:rPr>
              <a:t>REACT-EU rahoitus tukee alueen ja sen eri toimialojen selviytymistä  ja innovaatiotoiminnan</a:t>
            </a:r>
          </a:p>
          <a:p>
            <a:r>
              <a:rPr lang="fi-FI" dirty="0">
                <a:solidFill>
                  <a:srgbClr val="FF0000"/>
                </a:solidFill>
              </a:rPr>
              <a:t>      hyödyntämistä -&gt; vaikutuksien tulee näkyä aluetaloudessa sekä ihmisten hyvinvoinnissa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fi-FI" dirty="0">
              <a:solidFill>
                <a:srgbClr val="FF0000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fi-FI" dirty="0"/>
              <a:t>Pandemian aiheuttamat haitat ovat pitkäkantoisia ja edelleen eletään epävarmuudessa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fi-FI" dirty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fi-FI" dirty="0"/>
              <a:t>Meillä on takana jo vuosi epävarmuutta, rajoituksia ja muita toimenpiteitä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fi-FI" dirty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fi-FI" dirty="0"/>
              <a:t>Talous taantuu ja supistuu, työttömyys kasvaa, julkinen talous heikkenee, vientitulot laskee…</a:t>
            </a:r>
          </a:p>
          <a:p>
            <a:r>
              <a:rPr lang="fi-FI" dirty="0"/>
              <a:t>       </a:t>
            </a:r>
          </a:p>
          <a:p>
            <a:r>
              <a:rPr lang="fi-FI" dirty="0">
                <a:solidFill>
                  <a:srgbClr val="FF0000"/>
                </a:solidFill>
              </a:rPr>
              <a:t>      Laitetaan Koronan torjuntatalkoot käyntiin koko maakunnassa ja joka sektorilla</a:t>
            </a:r>
          </a:p>
          <a:p>
            <a:endParaRPr lang="fi-FI" dirty="0"/>
          </a:p>
          <a:p>
            <a:endParaRPr lang="fi-FI" dirty="0"/>
          </a:p>
          <a:p>
            <a:endParaRPr lang="fi-FI" dirty="0"/>
          </a:p>
          <a:p>
            <a:r>
              <a:rPr lang="fi-FI" dirty="0"/>
              <a:t>	</a:t>
            </a:r>
          </a:p>
          <a:p>
            <a:endParaRPr lang="fi-FI" dirty="0"/>
          </a:p>
          <a:p>
            <a:endParaRPr lang="fi-FI" dirty="0"/>
          </a:p>
          <a:p>
            <a:endParaRPr lang="fi-FI" dirty="0"/>
          </a:p>
          <a:p>
            <a:endParaRPr lang="fi-FI" dirty="0"/>
          </a:p>
          <a:p>
            <a:endParaRPr lang="fi-FI" dirty="0"/>
          </a:p>
          <a:p>
            <a:endParaRPr lang="fi-FI" dirty="0"/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fi-FI" dirty="0"/>
          </a:p>
          <a:p>
            <a:endParaRPr lang="fi-FI" dirty="0"/>
          </a:p>
          <a:p>
            <a:endParaRPr lang="fi-FI" dirty="0"/>
          </a:p>
        </p:txBody>
      </p:sp>
      <p:pic>
        <p:nvPicPr>
          <p:cNvPr id="3" name="Kuva 2">
            <a:extLst>
              <a:ext uri="{FF2B5EF4-FFF2-40B4-BE49-F238E27FC236}">
                <a16:creationId xmlns:a16="http://schemas.microsoft.com/office/drawing/2014/main" id="{76C8AECA-3D1A-4295-B78A-852CC99F7315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577223" y="998249"/>
            <a:ext cx="2257425" cy="2028825"/>
          </a:xfrm>
          <a:prstGeom prst="rect">
            <a:avLst/>
          </a:prstGeom>
        </p:spPr>
      </p:pic>
      <p:pic>
        <p:nvPicPr>
          <p:cNvPr id="4" name="Kuva 3">
            <a:extLst>
              <a:ext uri="{FF2B5EF4-FFF2-40B4-BE49-F238E27FC236}">
                <a16:creationId xmlns:a16="http://schemas.microsoft.com/office/drawing/2014/main" id="{E93D1AA7-8DA0-4337-96FF-951AB3F13785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381695" y="3429000"/>
            <a:ext cx="3070849" cy="1719675"/>
          </a:xfrm>
          <a:prstGeom prst="rect">
            <a:avLst/>
          </a:prstGeom>
        </p:spPr>
      </p:pic>
      <p:sp>
        <p:nvSpPr>
          <p:cNvPr id="8" name="Tekstiruutu 7">
            <a:extLst>
              <a:ext uri="{FF2B5EF4-FFF2-40B4-BE49-F238E27FC236}">
                <a16:creationId xmlns:a16="http://schemas.microsoft.com/office/drawing/2014/main" id="{9FF0E918-9675-4FD4-8945-521F9933417A}"/>
              </a:ext>
            </a:extLst>
          </p:cNvPr>
          <p:cNvSpPr txBox="1"/>
          <p:nvPr/>
        </p:nvSpPr>
        <p:spPr>
          <a:xfrm>
            <a:off x="5938344" y="4356729"/>
            <a:ext cx="222819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4400" b="1" dirty="0"/>
              <a:t>Kiitos!</a:t>
            </a:r>
          </a:p>
        </p:txBody>
      </p:sp>
    </p:spTree>
    <p:extLst>
      <p:ext uri="{BB962C8B-B14F-4D97-AF65-F5344CB8AC3E}">
        <p14:creationId xmlns:p14="http://schemas.microsoft.com/office/powerpoint/2010/main" val="245039287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619</TotalTime>
  <Words>545</Words>
  <Application>Microsoft Office PowerPoint</Application>
  <PresentationFormat>Laajakuva</PresentationFormat>
  <Paragraphs>65</Paragraphs>
  <Slides>6</Slides>
  <Notes>6</Notes>
  <HiddenSlides>0</HiddenSlides>
  <MMClips>0</MMClips>
  <ScaleCrop>false</ScaleCrop>
  <HeadingPairs>
    <vt:vector size="6" baseType="variant">
      <vt:variant>
        <vt:lpstr>Käytetyt fontit</vt:lpstr>
      </vt:variant>
      <vt:variant>
        <vt:i4>4</vt:i4>
      </vt:variant>
      <vt:variant>
        <vt:lpstr>Teema</vt:lpstr>
      </vt:variant>
      <vt:variant>
        <vt:i4>1</vt:i4>
      </vt:variant>
      <vt:variant>
        <vt:lpstr>Dian otsikot</vt:lpstr>
      </vt:variant>
      <vt:variant>
        <vt:i4>6</vt:i4>
      </vt:variant>
    </vt:vector>
  </HeadingPairs>
  <TitlesOfParts>
    <vt:vector size="11" baseType="lpstr">
      <vt:lpstr>Arial</vt:lpstr>
      <vt:lpstr>Calibri</vt:lpstr>
      <vt:lpstr>Calibri Light</vt:lpstr>
      <vt:lpstr>Wingdings</vt:lpstr>
      <vt:lpstr>Office-teema</vt:lpstr>
      <vt:lpstr>Tervetuloa REACT-EU infoon 4.3.2021   Tiina Rajala, kehitysjohtaja Pohjois-Pohjanmaan liitto</vt:lpstr>
      <vt:lpstr>   </vt:lpstr>
      <vt:lpstr>PowerPoint-esitys</vt:lpstr>
      <vt:lpstr>Pohjois-Pohjanmaan toimenpidesuunnitelman kärkiä ovat yritystoiminnan, viennin ja kansainvälisyyden edistäminen, digitalisaation hyödyntäminen, talouden vihreä elpyminen, työmarkkinoiden toimivuus, työllisyyden parantaminen ja koulutus sekä nuorten hyvinvointi ja osallisuus.</vt:lpstr>
      <vt:lpstr>                 </vt:lpstr>
      <vt:lpstr>             Rahoittajien yhteinen haku  5.3.2021 -19.4.2021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RAECT EU -HAKIJAINFO  4.3.2021 kello 13-15   Ohjelma:  13:00 Avaus ja React-EU rahoituksen esittely Kehitysjohtaja Tiina Rajala  13:15 Pohjois-Pohjanmaan liitosta haettavat React-EU-rahoitukset Aluekehityspäällikkö Heikki Ojala  13:30 React-EU:n yritysten kehittämisavustukset, yritysten  toimintaympäristön  kehittämisavustukset ja ympäristörahoitukset Yksikön päällikkö Eija Virtasalo  13:50 React-EU:n ESR toimet Rahoituspäällikkö Riitta Ilola  14:20 Kysymyksiä ja vastauksia  15:00 Tilaisuus päättyy   REACT-EU -lisämäärärahojen myöntämisen ehtona on, että eduskunta hyväksyy REACT-EU -rahoituksen vuoden 2021 lisätalousarvioon ja valtioneuvosto tekee päätöksen varojen jakamisesta alueille. Hankkeita rahoitetaan osana Euroopan unionin toimia, jotka covid-19-pandemia on aiheuttanut.</dc:title>
  <dc:creator>Ville Koivuniemi</dc:creator>
  <cp:lastModifiedBy>Anu Saarela</cp:lastModifiedBy>
  <cp:revision>33</cp:revision>
  <dcterms:created xsi:type="dcterms:W3CDTF">2021-03-03T08:12:43Z</dcterms:created>
  <dcterms:modified xsi:type="dcterms:W3CDTF">2021-03-04T07:49:18Z</dcterms:modified>
</cp:coreProperties>
</file>