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8" r:id="rId2"/>
    <p:sldMasterId id="2147483680" r:id="rId3"/>
    <p:sldMasterId id="2147483698" r:id="rId4"/>
    <p:sldMasterId id="2147483704" r:id="rId5"/>
    <p:sldMasterId id="2147483711" r:id="rId6"/>
    <p:sldMasterId id="2147483728" r:id="rId7"/>
  </p:sldMasterIdLst>
  <p:notesMasterIdLst>
    <p:notesMasterId r:id="rId19"/>
  </p:notesMasterIdLst>
  <p:sldIdLst>
    <p:sldId id="322" r:id="rId8"/>
    <p:sldId id="481" r:id="rId9"/>
    <p:sldId id="490" r:id="rId10"/>
    <p:sldId id="489" r:id="rId11"/>
    <p:sldId id="492" r:id="rId12"/>
    <p:sldId id="488" r:id="rId13"/>
    <p:sldId id="487" r:id="rId14"/>
    <p:sldId id="491" r:id="rId15"/>
    <p:sldId id="370" r:id="rId16"/>
    <p:sldId id="374" r:id="rId17"/>
    <p:sldId id="299" r:id="rId18"/>
  </p:sldIdLst>
  <p:sldSz cx="9144000" cy="6858000" type="screen4x3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ola Riitta (ELY)" initials="IR(" lastIdx="1" clrIdx="0">
    <p:extLst>
      <p:ext uri="{19B8F6BF-5375-455C-9EA6-DF929625EA0E}">
        <p15:presenceInfo xmlns:p15="http://schemas.microsoft.com/office/powerpoint/2012/main" userId="S::riitta.ilola@ely-keskus.fi::90a2afc3-0e84-42aa-b192-2873e6ba05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A"/>
    <a:srgbClr val="5F378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28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2EC5-578B-4A9C-A38A-7DF582604A86}" type="datetimeFigureOut">
              <a:rPr lang="fi-FI" smtClean="0"/>
              <a:pPr/>
              <a:t>5.3.2021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1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2CD9-F350-4165-AB42-8343341773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56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pic>
        <p:nvPicPr>
          <p:cNvPr id="8" name="Kuva 7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3249" y="5821026"/>
            <a:ext cx="1118966" cy="792088"/>
          </a:xfrm>
          <a:prstGeom prst="rect">
            <a:avLst/>
          </a:prstGeom>
        </p:spPr>
      </p:pic>
      <p:pic>
        <p:nvPicPr>
          <p:cNvPr id="9" name="Kuva 8" descr="yhdlogo_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11724" y="5920799"/>
            <a:ext cx="1008778" cy="594920"/>
          </a:xfrm>
          <a:prstGeom prst="rect">
            <a:avLst/>
          </a:prstGeom>
        </p:spPr>
      </p:pic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5.3.2021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3249" y="5821026"/>
            <a:ext cx="1118966" cy="792088"/>
          </a:xfrm>
          <a:prstGeom prst="rect">
            <a:avLst/>
          </a:prstGeom>
        </p:spPr>
      </p:pic>
      <p:pic>
        <p:nvPicPr>
          <p:cNvPr id="6" name="Kuva 5" descr="yhdlogo_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11724" y="5920799"/>
            <a:ext cx="1008778" cy="5949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kansi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U_EAKR_ESR_FI_vertical_20mm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580063"/>
            <a:ext cx="1079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uva 8" descr="VipuvoimaaEU_2014_2020_rgb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43588"/>
            <a:ext cx="1220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/>
          </p:nvPr>
        </p:nvSpPr>
        <p:spPr>
          <a:xfrm>
            <a:off x="360000" y="5796000"/>
            <a:ext cx="1440000" cy="719137"/>
          </a:xfrm>
        </p:spPr>
        <p:txBody>
          <a:bodyPr rtlCol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/>
          </p:nvPr>
        </p:nvSpPr>
        <p:spPr>
          <a:xfrm>
            <a:off x="2031332" y="5794990"/>
            <a:ext cx="1440000" cy="719137"/>
          </a:xfrm>
        </p:spPr>
        <p:txBody>
          <a:bodyPr rtlCol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/>
          </p:nvPr>
        </p:nvSpPr>
        <p:spPr>
          <a:xfrm>
            <a:off x="3697880" y="5794990"/>
            <a:ext cx="1440000" cy="719137"/>
          </a:xfrm>
        </p:spPr>
        <p:txBody>
          <a:bodyPr rtlCol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3851275" y="4427538"/>
            <a:ext cx="1441450" cy="2508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D7FCD0-7362-4F30-B6E5-24349A238820}" type="datetime1">
              <a:rPr lang="fi-FI"/>
              <a:pPr>
                <a:defRPr/>
              </a:pPr>
              <a:t>5.3.2021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6"/>
          </p:nvPr>
        </p:nvSpPr>
        <p:spPr>
          <a:xfrm>
            <a:off x="2771775" y="4138613"/>
            <a:ext cx="3600450" cy="252412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139145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valk_kehys_ja_teksti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8" descr="VipuvoimaaEU_2014_2020_rgb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43588"/>
            <a:ext cx="1220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580063"/>
            <a:ext cx="1079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/>
          </p:nvPr>
        </p:nvSpPr>
        <p:spPr>
          <a:xfrm>
            <a:off x="360000" y="5796000"/>
            <a:ext cx="1440000" cy="719137"/>
          </a:xfrm>
        </p:spPr>
        <p:txBody>
          <a:bodyPr rtlCol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/>
          </p:nvPr>
        </p:nvSpPr>
        <p:spPr>
          <a:xfrm>
            <a:off x="2031332" y="5794990"/>
            <a:ext cx="1440000" cy="719137"/>
          </a:xfrm>
        </p:spPr>
        <p:txBody>
          <a:bodyPr rtlCol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/>
          </p:nvPr>
        </p:nvSpPr>
        <p:spPr>
          <a:xfrm>
            <a:off x="3697880" y="5794990"/>
            <a:ext cx="1440000" cy="719137"/>
          </a:xfrm>
        </p:spPr>
        <p:txBody>
          <a:bodyPr rtlCol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3851275" y="4427538"/>
            <a:ext cx="1441450" cy="2524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6FCBB5-001F-4042-88D2-8A08226E6F3C}" type="datetime1">
              <a:rPr lang="fi-FI"/>
              <a:pPr>
                <a:defRPr/>
              </a:pPr>
              <a:t>5.3.2021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6"/>
          </p:nvPr>
        </p:nvSpPr>
        <p:spPr>
          <a:xfrm>
            <a:off x="2771775" y="4140200"/>
            <a:ext cx="3600450" cy="252413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269541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 descr="TEM_RR_PPT-taustat_RGB_valk_kehys_ja_teksti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8" descr="VipuvoimaaEU_2014_2020_rgb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43588"/>
            <a:ext cx="1220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U_EAKR_ESR_FI_vertical_20mm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580063"/>
            <a:ext cx="1079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2136EF-F5D7-4AA3-9BDF-32E976E28C87}" type="datetime1">
              <a:rPr lang="fi-FI"/>
              <a:pPr>
                <a:defRPr/>
              </a:pPr>
              <a:t>5.3.2021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49D00-C83C-4143-B9EB-18AD29624B7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3778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 descr="TEM_RR_PPT-taustat_RGB_valk_kehys_ja_teksti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8" descr="VipuvoimaaEU_2014_2020_rgb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43588"/>
            <a:ext cx="1220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U_EAKR_ESR_FI_vertical_20mm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580063"/>
            <a:ext cx="1079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2C54B4-8CBF-4E18-95E3-CC1C89B3CEF8}" type="datetime1">
              <a:rPr lang="fi-FI"/>
              <a:pPr>
                <a:defRPr/>
              </a:pPr>
              <a:t>5.3.2021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0C55-146D-45B2-B16C-210ED1FC6E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494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 descr="TEM_RR_PPT-taustat_RGB_valk_kehys_tumma_teksti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8" descr="VipuvoimaaEU_2014_2020_rgb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43588"/>
            <a:ext cx="1220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U_EAKR_ESR_FI_vertical_20mm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580063"/>
            <a:ext cx="1079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B5D51CC-064B-4B2E-ADCD-49338BF271A6}" type="datetime1">
              <a:rPr lang="fi-FI"/>
              <a:pPr>
                <a:defRPr/>
              </a:pPr>
              <a:t>5.3.2021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EB72340-AE0F-421B-A8C4-48A188AAFF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0006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 descr="VipuvoimaaEU_2014_2020_rgb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43588"/>
            <a:ext cx="1220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580063"/>
            <a:ext cx="1079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>
            <a:lvl1pPr>
              <a:defRPr/>
            </a:lvl1pPr>
          </a:lstStyle>
          <a:p>
            <a:pPr>
              <a:defRPr/>
            </a:pPr>
            <a:fld id="{18EF4BD5-E572-4F57-B6BA-2E23134980C8}" type="datetime1">
              <a:rPr lang="fi-FI"/>
              <a:pPr>
                <a:defRPr/>
              </a:pPr>
              <a:t>5.3.2021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>
              <a:defRPr/>
            </a:lvl1pPr>
          </a:lstStyle>
          <a:p>
            <a:pPr>
              <a:defRPr/>
            </a:pPr>
            <a:fld id="{C154E6CB-3D62-4ED9-84D3-8AB53E17717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43008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VipuvoimaaEU_2014_2020_rgb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43588"/>
            <a:ext cx="1220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580063"/>
            <a:ext cx="1079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4887-C5E6-4CEA-9B59-CBAB75FCE30C}" type="datetime1">
              <a:rPr lang="fi-FI"/>
              <a:pPr>
                <a:defRPr/>
              </a:pPr>
              <a:t>5.3.2021</a:t>
            </a:fld>
            <a:endParaRPr lang="fi-FI"/>
          </a:p>
        </p:txBody>
      </p:sp>
      <p:sp>
        <p:nvSpPr>
          <p:cNvPr id="9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FD3C-E733-442F-9254-37C06F76031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6543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VipuvoimaaEU_2014_2020_rgb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43588"/>
            <a:ext cx="1220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580063"/>
            <a:ext cx="1079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448" cy="36000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8064448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91B0-4687-4644-BFEA-57753196AD38}" type="datetime1">
              <a:rPr lang="fi-FI"/>
              <a:pPr>
                <a:defRPr/>
              </a:pPr>
              <a:t>5.3.2021</a:t>
            </a:fld>
            <a:endParaRPr lang="fi-FI"/>
          </a:p>
        </p:txBody>
      </p:sp>
      <p:sp>
        <p:nvSpPr>
          <p:cNvPr id="9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A804-43FB-4BEE-BEFA-1D0654553D5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9759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8" descr="VipuvoimaaEU_2014_2020_rgb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43588"/>
            <a:ext cx="1220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580063"/>
            <a:ext cx="1079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791F-C29B-4627-BB1A-C1B8F25CDC21}" type="datetime1">
              <a:rPr lang="fi-FI"/>
              <a:pPr>
                <a:defRPr/>
              </a:pPr>
              <a:t>5.3.2021</a:t>
            </a:fld>
            <a:endParaRPr lang="fi-FI"/>
          </a:p>
        </p:txBody>
      </p:sp>
      <p:sp>
        <p:nvSpPr>
          <p:cNvPr id="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66D4-237F-4FF2-AE58-9168E0C9CD9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8616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8000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pic>
        <p:nvPicPr>
          <p:cNvPr id="9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3249" y="5821026"/>
            <a:ext cx="1118966" cy="792088"/>
          </a:xfrm>
          <a:prstGeom prst="rect">
            <a:avLst/>
          </a:prstGeom>
        </p:spPr>
      </p:pic>
      <p:pic>
        <p:nvPicPr>
          <p:cNvPr id="10" name="Kuva 9" descr="yhdlogo_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11724" y="5920799"/>
            <a:ext cx="1008778" cy="594920"/>
          </a:xfrm>
          <a:prstGeom prst="rect">
            <a:avLst/>
          </a:prstGeom>
        </p:spPr>
      </p:pic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7" descr="VipuvoimaaEU_2014_2020_rgb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43588"/>
            <a:ext cx="1220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580063"/>
            <a:ext cx="1079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BFC8-BAE4-43C1-873B-023F81A55023}" type="datetime1">
              <a:rPr lang="fi-FI"/>
              <a:pPr>
                <a:defRPr/>
              </a:pPr>
              <a:t>5.3.2021</a:t>
            </a:fld>
            <a:endParaRPr lang="fi-FI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67D2-E6F3-43F1-B913-AC85321D179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6965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395536" y="2924944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2915816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14.12.2017</a:t>
            </a:r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395536" y="6093296"/>
            <a:ext cx="6048672" cy="288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Pulju Tiina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6516216" y="1952836"/>
            <a:ext cx="2628292" cy="4428492"/>
          </a:xfrm>
          <a:prstGeom prst="rect">
            <a:avLst/>
          </a:prstGeom>
        </p:spPr>
      </p:pic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407567" y="4536664"/>
            <a:ext cx="6036642" cy="1556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194308580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7585" y="2090435"/>
            <a:ext cx="7776864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6478645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363" y="134732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uva 11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27230" y="260648"/>
            <a:ext cx="1049332" cy="742796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3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7585" y="2090435"/>
            <a:ext cx="7776864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96219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611560" y="1556792"/>
            <a:ext cx="7776864" cy="460851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32081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27584" y="1988840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8485259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3531878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13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4" name="Rektangel 10"/>
          <p:cNvSpPr/>
          <p:nvPr userDrawn="1"/>
        </p:nvSpPr>
        <p:spPr>
          <a:xfrm>
            <a:off x="7908540" y="0"/>
            <a:ext cx="12354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7908540" y="2960948"/>
            <a:ext cx="1225485" cy="3735478"/>
          </a:xfrm>
          <a:prstGeom prst="rect">
            <a:avLst/>
          </a:prstGeom>
        </p:spPr>
      </p:pic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7585" y="2090435"/>
            <a:ext cx="6624735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1233753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>
          <a:xfrm>
            <a:off x="7524328" y="4005368"/>
            <a:ext cx="1619654" cy="2736000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12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7585" y="2090435"/>
            <a:ext cx="6624735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8364547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5904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371529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7585" y="2090435"/>
            <a:ext cx="5904655" cy="4002861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701272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3249" y="5821026"/>
            <a:ext cx="1118966" cy="792088"/>
          </a:xfrm>
          <a:prstGeom prst="rect">
            <a:avLst/>
          </a:prstGeom>
        </p:spPr>
      </p:pic>
      <p:pic>
        <p:nvPicPr>
          <p:cNvPr id="11" name="Kuva 10" descr="yhdlogo_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11724" y="5920799"/>
            <a:ext cx="1008778" cy="59492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4947046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perustyyli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6068888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0711686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251198" y="2552586"/>
            <a:ext cx="8373938" cy="33246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8847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980728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251199" y="2037455"/>
            <a:ext cx="4254946" cy="42718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4569653" y="2040204"/>
            <a:ext cx="4254946" cy="42718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253245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196752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0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1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251198" y="2894954"/>
            <a:ext cx="4254946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4644008" y="2894954"/>
            <a:ext cx="4254946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3188408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fi-FI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4572000" y="404665"/>
            <a:ext cx="4320480" cy="57606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4643924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610953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066800"/>
            <a:ext cx="2339975" cy="5791200"/>
          </a:xfrm>
          <a:prstGeom prst="rect">
            <a:avLst/>
          </a:prstGeom>
          <a:gradFill rotWithShape="1">
            <a:gsLst>
              <a:gs pos="0">
                <a:srgbClr val="000A14">
                  <a:alpha val="0"/>
                </a:srgbClr>
              </a:gs>
              <a:gs pos="32001">
                <a:srgbClr val="000A14">
                  <a:alpha val="23680"/>
                </a:srgbClr>
              </a:gs>
              <a:gs pos="100000">
                <a:srgbClr val="000A14">
                  <a:alpha val="73997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4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90000" y="1782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90000" y="3474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8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90000" y="5166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2700000" y="540000"/>
            <a:ext cx="6073080" cy="122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2700000" y="2057400"/>
            <a:ext cx="60630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188640"/>
            <a:ext cx="98147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5346CF7-8CD1-493F-875D-4086E6B53B18}" type="datetime1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5.3.2021</a:t>
            </a:fld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024" y="188640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493F2F-3151-47CE-BC60-66E0046C3896}" type="slidenum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148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2700000" y="540000"/>
            <a:ext cx="6073080" cy="122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2700000" y="2057400"/>
            <a:ext cx="60630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188640"/>
            <a:ext cx="98147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F3ED54B-53EF-41B2-98A9-1831A6BA829F}" type="datetime1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5.3.2021</a:t>
            </a:fld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024" y="188640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493F2F-3151-47CE-BC60-66E0046C3896}" type="slidenum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080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2339975" cy="5791200"/>
          </a:xfrm>
          <a:prstGeom prst="rect">
            <a:avLst/>
          </a:prstGeom>
          <a:gradFill rotWithShape="1">
            <a:gsLst>
              <a:gs pos="0">
                <a:srgbClr val="000A14">
                  <a:alpha val="0"/>
                </a:srgbClr>
              </a:gs>
              <a:gs pos="32001">
                <a:srgbClr val="000A14">
                  <a:alpha val="23680"/>
                </a:srgbClr>
              </a:gs>
              <a:gs pos="100000">
                <a:srgbClr val="000A14">
                  <a:alpha val="73997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2700000" y="540000"/>
            <a:ext cx="6073080" cy="122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90000" y="1782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8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90000" y="3474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90000" y="5166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2700000" y="2057400"/>
            <a:ext cx="28626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4"/>
          </p:nvPr>
        </p:nvSpPr>
        <p:spPr>
          <a:xfrm>
            <a:off x="5910480" y="2057400"/>
            <a:ext cx="28626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4930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3249" y="5821026"/>
            <a:ext cx="1118966" cy="792088"/>
          </a:xfrm>
          <a:prstGeom prst="rect">
            <a:avLst/>
          </a:prstGeom>
        </p:spPr>
      </p:pic>
      <p:pic>
        <p:nvPicPr>
          <p:cNvPr id="14" name="Kuva 13" descr="yhdlogo_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11724" y="5920799"/>
            <a:ext cx="1008778" cy="59492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2700000" y="540000"/>
            <a:ext cx="6073080" cy="122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2700000" y="2057400"/>
            <a:ext cx="28626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4"/>
          </p:nvPr>
        </p:nvSpPr>
        <p:spPr>
          <a:xfrm>
            <a:off x="5910480" y="2057400"/>
            <a:ext cx="28626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188640"/>
            <a:ext cx="98147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587189-1827-4B6C-B576-4C8BD7FB90AA}" type="datetime1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5.3.2021</a:t>
            </a:fld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024" y="188640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493F2F-3151-47CE-BC60-66E0046C3896}" type="slidenum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494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188640"/>
            <a:ext cx="98147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A7B8E02-6F3D-470B-9FDD-1743A7868E4A}" type="datetime1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5.3.2021</a:t>
            </a:fld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024" y="188640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493F2F-3151-47CE-BC60-66E0046C3896}" type="slidenum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7060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066800"/>
            <a:ext cx="2339975" cy="5791200"/>
          </a:xfrm>
          <a:prstGeom prst="rect">
            <a:avLst/>
          </a:prstGeom>
          <a:gradFill rotWithShape="1">
            <a:gsLst>
              <a:gs pos="0">
                <a:srgbClr val="000A14">
                  <a:alpha val="0"/>
                </a:srgbClr>
              </a:gs>
              <a:gs pos="32001">
                <a:srgbClr val="000A14">
                  <a:alpha val="23680"/>
                </a:srgbClr>
              </a:gs>
              <a:gs pos="100000">
                <a:srgbClr val="000A14">
                  <a:alpha val="73997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4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90000" y="1782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90000" y="3474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8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90000" y="5166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2700000" y="540000"/>
            <a:ext cx="6073080" cy="122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2700000" y="2057400"/>
            <a:ext cx="60630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188640"/>
            <a:ext cx="98147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ED81272-D5F0-4825-AD20-E94AFBF5AA58}" type="datetime1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5.3.2021</a:t>
            </a:fld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024" y="188640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493F2F-3151-47CE-BC60-66E0046C3896}" type="slidenum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8930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2700000" y="540000"/>
            <a:ext cx="6073080" cy="122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2700000" y="2057400"/>
            <a:ext cx="60630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188640"/>
            <a:ext cx="98147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2A2C222-423F-436F-99E8-BCC3DCEF20E1}" type="datetime1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5.3.2021</a:t>
            </a:fld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024" y="188640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493F2F-3151-47CE-BC60-66E0046C3896}" type="slidenum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821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2339975" cy="5791200"/>
          </a:xfrm>
          <a:prstGeom prst="rect">
            <a:avLst/>
          </a:prstGeom>
          <a:gradFill rotWithShape="1">
            <a:gsLst>
              <a:gs pos="0">
                <a:srgbClr val="000A14">
                  <a:alpha val="0"/>
                </a:srgbClr>
              </a:gs>
              <a:gs pos="32001">
                <a:srgbClr val="000A14">
                  <a:alpha val="23680"/>
                </a:srgbClr>
              </a:gs>
              <a:gs pos="100000">
                <a:srgbClr val="000A14">
                  <a:alpha val="73997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2700000" y="540000"/>
            <a:ext cx="6073080" cy="122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90000" y="1782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8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90000" y="3474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90000" y="5166000"/>
            <a:ext cx="2160000" cy="1602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2700000" y="2057400"/>
            <a:ext cx="28626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4"/>
          </p:nvPr>
        </p:nvSpPr>
        <p:spPr>
          <a:xfrm>
            <a:off x="5910480" y="2057400"/>
            <a:ext cx="28626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188640"/>
            <a:ext cx="98147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4DFF8E0-00D1-47B7-B3A1-142D61B49295}" type="datetime1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5.3.2021</a:t>
            </a:fld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024" y="188640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493F2F-3151-47CE-BC60-66E0046C3896}" type="slidenum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511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2700000" y="540000"/>
            <a:ext cx="6073080" cy="122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2700000" y="2057400"/>
            <a:ext cx="28626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4"/>
          </p:nvPr>
        </p:nvSpPr>
        <p:spPr>
          <a:xfrm>
            <a:off x="5910480" y="2057400"/>
            <a:ext cx="28626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B54A"/>
              </a:buClr>
              <a:defRPr sz="2200">
                <a:latin typeface="Arial"/>
                <a:cs typeface="Arial"/>
              </a:defRPr>
            </a:lvl1pPr>
            <a:lvl2pPr>
              <a:buClr>
                <a:srgbClr val="39B54A"/>
              </a:buClr>
              <a:defRPr sz="2200">
                <a:latin typeface="Arial"/>
                <a:cs typeface="Arial"/>
              </a:defRPr>
            </a:lvl2pPr>
            <a:lvl3pPr>
              <a:buClr>
                <a:srgbClr val="39B54A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39B54A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39B54A"/>
              </a:buCl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188640"/>
            <a:ext cx="98147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1722785-EFB7-4ED3-943D-A1A428266AB9}" type="datetime1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5.3.2021</a:t>
            </a:fld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024" y="188640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493F2F-3151-47CE-BC60-66E0046C3896}" type="slidenum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149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188640"/>
            <a:ext cx="98147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E5772B5-7FEA-4231-B4E8-15B0CD71F94C}" type="datetime1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5.3.2021</a:t>
            </a:fld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024" y="188640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493F2F-3151-47CE-BC60-66E0046C3896}" type="slidenum">
              <a:rPr lang="fi-FI" smtClean="0">
                <a:solidFill>
                  <a:prstClr val="white">
                    <a:lumMod val="8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prstClr val="white">
                  <a:lumMod val="8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453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8958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395536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2915816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10.7.2019</a:t>
            </a:r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395536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Kurvinen Anne-Maaria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6516216" y="1952836"/>
            <a:ext cx="2628292" cy="4428492"/>
          </a:xfrm>
          <a:prstGeom prst="rect">
            <a:avLst/>
          </a:prstGeom>
        </p:spPr>
      </p:pic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398112" y="4581288"/>
            <a:ext cx="5974088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766273784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8542" y="2060848"/>
            <a:ext cx="777686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2776806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363" y="134732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uva 11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27230" y="260648"/>
            <a:ext cx="1049332" cy="742796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8542" y="2060848"/>
            <a:ext cx="777686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342169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3249" y="5821026"/>
            <a:ext cx="1118966" cy="792088"/>
          </a:xfrm>
          <a:prstGeom prst="rect">
            <a:avLst/>
          </a:prstGeom>
        </p:spPr>
      </p:pic>
      <p:pic>
        <p:nvPicPr>
          <p:cNvPr id="14" name="Kuva 13" descr="yhdlogo_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11724" y="5920799"/>
            <a:ext cx="1008778" cy="59492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603572" y="1556792"/>
            <a:ext cx="7784852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2727667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27584" y="1988840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519247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6205918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13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4" name="Rektangel 10"/>
          <p:cNvSpPr/>
          <p:nvPr userDrawn="1"/>
        </p:nvSpPr>
        <p:spPr>
          <a:xfrm>
            <a:off x="7908540" y="0"/>
            <a:ext cx="12354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7908540" y="2960948"/>
            <a:ext cx="1225485" cy="3735478"/>
          </a:xfrm>
          <a:prstGeom prst="rect">
            <a:avLst/>
          </a:prstGeom>
        </p:spPr>
      </p:pic>
      <p:sp>
        <p:nvSpPr>
          <p:cNvPr id="11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794106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275"/>
          <a:stretch/>
        </p:blipFill>
        <p:spPr>
          <a:xfrm>
            <a:off x="7506985" y="3987063"/>
            <a:ext cx="1637015" cy="2736000"/>
          </a:xfrm>
          <a:prstGeom prst="rect">
            <a:avLst/>
          </a:prstGeom>
        </p:spPr>
      </p:pic>
      <p:sp>
        <p:nvSpPr>
          <p:cNvPr id="11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12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4500259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5904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371529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7894933"/>
      </p:ext>
    </p:extLst>
  </p:cSld>
  <p:clrMapOvr>
    <a:masterClrMapping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4947046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perustyyli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6964031"/>
      </p:ext>
    </p:extLst>
  </p:cSld>
  <p:clrMapOvr>
    <a:masterClrMapping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560941"/>
      </p:ext>
    </p:extLst>
  </p:cSld>
  <p:clrMapOvr>
    <a:masterClrMapping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251198" y="2564904"/>
            <a:ext cx="8353250" cy="33123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3393139"/>
      </p:ext>
    </p:extLst>
  </p:cSld>
  <p:clrMapOvr>
    <a:masterClrMapping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980728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251198" y="1988839"/>
            <a:ext cx="4254946" cy="432048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4573398" y="1988838"/>
            <a:ext cx="4254946" cy="432048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548309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3249" y="5821026"/>
            <a:ext cx="1118966" cy="792088"/>
          </a:xfrm>
          <a:prstGeom prst="rect">
            <a:avLst/>
          </a:prstGeom>
        </p:spPr>
      </p:pic>
      <p:pic>
        <p:nvPicPr>
          <p:cNvPr id="8" name="Kuva 7" descr="yhdlogo_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11724" y="5920799"/>
            <a:ext cx="1008778" cy="5949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196752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0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1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251198" y="2894955"/>
            <a:ext cx="4254946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4644008" y="2894954"/>
            <a:ext cx="4254946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900866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fi-FI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4572000" y="404665"/>
            <a:ext cx="4320480" cy="5760639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2170900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0491179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E4B43C-E405-4271-85DD-5BE3A0CD0BA5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122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0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5B96160-477E-4C56-93A9-AFEB34CADFEE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93296"/>
            <a:ext cx="6048672" cy="288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1741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2617F29-EB51-4C92-9093-89AC304DB813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1048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0"/>
            <a:ext cx="400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3984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278" y="260350"/>
            <a:ext cx="903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803" y="260350"/>
            <a:ext cx="1163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031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7782694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33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40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5.3.2021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3249" y="5821026"/>
            <a:ext cx="1118966" cy="792088"/>
          </a:xfrm>
          <a:prstGeom prst="rect">
            <a:avLst/>
          </a:prstGeom>
        </p:spPr>
      </p:pic>
      <p:pic>
        <p:nvPicPr>
          <p:cNvPr id="9" name="Kuva 8" descr="yhdlogo_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11724" y="5920799"/>
            <a:ext cx="1008778" cy="5949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9054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2417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35049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67520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59" y="3933056"/>
            <a:ext cx="1290641" cy="2924944"/>
          </a:xfrm>
          <a:prstGeom prst="rect">
            <a:avLst/>
          </a:prstGeom>
        </p:spPr>
      </p:pic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55369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5" y="3978713"/>
            <a:ext cx="1270495" cy="2879287"/>
          </a:xfrm>
          <a:prstGeom prst="rect">
            <a:avLst/>
          </a:prstGeom>
        </p:spPr>
      </p:pic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50957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4" cy="2909290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104306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734989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6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638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41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8064448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FA39-4A70-4416-BD6A-317A14324BE2}" type="datetime1">
              <a:rPr lang="fi-FI" smtClean="0"/>
              <a:pPr/>
              <a:t>5.3.2021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3249" y="5821026"/>
            <a:ext cx="1118966" cy="792088"/>
          </a:xfrm>
          <a:prstGeom prst="rect">
            <a:avLst/>
          </a:prstGeom>
        </p:spPr>
      </p:pic>
      <p:pic>
        <p:nvPicPr>
          <p:cNvPr id="11" name="Kuva 10" descr="yhdlogo_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11724" y="5920799"/>
            <a:ext cx="1008778" cy="5949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4958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40210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5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894955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09116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5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617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41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5.3.2021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3249" y="5821026"/>
            <a:ext cx="1118966" cy="792088"/>
          </a:xfrm>
          <a:prstGeom prst="rect">
            <a:avLst/>
          </a:prstGeom>
        </p:spPr>
      </p:pic>
      <p:pic>
        <p:nvPicPr>
          <p:cNvPr id="7" name="Kuva 6" descr="yhdlogo_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11724" y="5920799"/>
            <a:ext cx="1008778" cy="5949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image" Target="../media/image12.jpeg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5" r:id="rId4"/>
    <p:sldLayoutId id="2147483667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9750" y="612775"/>
            <a:ext cx="80645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9750" y="1584325"/>
            <a:ext cx="80645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7000" y="6308725"/>
            <a:ext cx="1079500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5D6DC8-4411-4B7F-80CF-89C042B70258}" type="datetime1">
              <a:rPr lang="fi-FI"/>
              <a:pPr>
                <a:defRPr/>
              </a:pPr>
              <a:t>5.3.2021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50" y="6308725"/>
            <a:ext cx="1979613" cy="3603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8913" y="6308725"/>
            <a:ext cx="431800" cy="360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9E9717-5E8C-4B21-A556-6D4D38B6FF4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2020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7185843" y="6357936"/>
            <a:ext cx="81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14.12.2017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755576" y="6357937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Pulju Tiina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79190" y="6357936"/>
            <a:ext cx="40005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Kuva 9" descr="ELY_LB01_FiSvEn_3L_B3___RGB_tresprak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870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39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30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7185843" y="6357936"/>
            <a:ext cx="81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10.7.2019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755576" y="6357937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Kurvinen Anne-Maaria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79190" y="6357936"/>
            <a:ext cx="40005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Kuva 9" descr="ELY_LB01_FiSvEn_3L_B3___RGB_tresprak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870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8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8"/>
            <a:ext cx="81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5.3.2021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352" y="6381328"/>
            <a:ext cx="40005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9512" y="116632"/>
            <a:ext cx="405548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6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y-keskus.fi/pohjois-pohjanmaa" TargetMode="External"/><Relationship Id="rId2" Type="http://schemas.openxmlformats.org/officeDocument/2006/relationships/hyperlink" Target="http://www.rakennerahastot.fi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kennerhastot.fi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6"/>
          <p:cNvSpPr>
            <a:spLocks noGrp="1"/>
          </p:cNvSpPr>
          <p:nvPr>
            <p:ph type="ctrTitle"/>
          </p:nvPr>
        </p:nvSpPr>
        <p:spPr>
          <a:xfrm>
            <a:off x="685800" y="981504"/>
            <a:ext cx="7772400" cy="1051446"/>
          </a:xfrm>
        </p:spPr>
        <p:txBody>
          <a:bodyPr/>
          <a:lstStyle/>
          <a:p>
            <a:pPr eaLnBrk="1" hangingPunct="1"/>
            <a:r>
              <a:rPr lang="fi-FI" altLang="fi-FI" sz="2000" dirty="0">
                <a:solidFill>
                  <a:schemeClr val="tx1"/>
                </a:solidFill>
              </a:rPr>
              <a:t>Kestävää kasvua ja työtä 2014-2020</a:t>
            </a:r>
            <a:br>
              <a:rPr lang="fi-FI" altLang="fi-FI" sz="2000" dirty="0">
                <a:solidFill>
                  <a:schemeClr val="tx1"/>
                </a:solidFill>
              </a:rPr>
            </a:br>
            <a:r>
              <a:rPr lang="fi-FI" altLang="fi-FI" sz="2000" dirty="0">
                <a:solidFill>
                  <a:schemeClr val="tx1"/>
                </a:solidFill>
              </a:rPr>
              <a:t>Suomen rakennerahasto-ohjelma</a:t>
            </a:r>
          </a:p>
        </p:txBody>
      </p:sp>
      <p:sp>
        <p:nvSpPr>
          <p:cNvPr id="14339" name="Alaotsikko 7"/>
          <p:cNvSpPr>
            <a:spLocks noGrp="1"/>
          </p:cNvSpPr>
          <p:nvPr>
            <p:ph type="subTitle" idx="1"/>
          </p:nvPr>
        </p:nvSpPr>
        <p:spPr>
          <a:xfrm>
            <a:off x="1331912" y="2708920"/>
            <a:ext cx="6480175" cy="2406130"/>
          </a:xfrm>
        </p:spPr>
        <p:txBody>
          <a:bodyPr/>
          <a:lstStyle/>
          <a:p>
            <a:pPr eaLnBrk="1" hangingPunct="1"/>
            <a:r>
              <a:rPr lang="fi-FI" altLang="fi-FI" sz="3000" dirty="0" err="1">
                <a:solidFill>
                  <a:schemeClr val="tx1"/>
                </a:solidFill>
              </a:rPr>
              <a:t>React</a:t>
            </a:r>
            <a:r>
              <a:rPr lang="fi-FI" altLang="fi-FI" sz="3000" dirty="0">
                <a:solidFill>
                  <a:schemeClr val="tx1"/>
                </a:solidFill>
              </a:rPr>
              <a:t>-EU –hankeinfo 5.3.2021 </a:t>
            </a:r>
          </a:p>
          <a:p>
            <a:pPr eaLnBrk="1" hangingPunct="1"/>
            <a:r>
              <a:rPr lang="fi-FI" altLang="fi-FI" sz="3600" dirty="0">
                <a:solidFill>
                  <a:schemeClr val="tx1"/>
                </a:solidFill>
              </a:rPr>
              <a:t>ESR- rahoitus ja toimenpiteet </a:t>
            </a:r>
          </a:p>
          <a:p>
            <a:pPr eaLnBrk="1" hangingPunct="1"/>
            <a:endParaRPr lang="fi-FI" altLang="fi-FI" sz="1800" b="0" dirty="0">
              <a:solidFill>
                <a:schemeClr val="tx1"/>
              </a:solidFill>
            </a:endParaRPr>
          </a:p>
          <a:p>
            <a:pPr eaLnBrk="1" hangingPunct="1"/>
            <a:r>
              <a:rPr lang="fi-FI" altLang="fi-FI" sz="1800" b="0" dirty="0">
                <a:solidFill>
                  <a:schemeClr val="tx1"/>
                </a:solidFill>
              </a:rPr>
              <a:t>Rahoituspäällikkö Riitta Ilola</a:t>
            </a:r>
          </a:p>
        </p:txBody>
      </p:sp>
      <p:pic>
        <p:nvPicPr>
          <p:cNvPr id="14340" name="Picture 2" descr="ELY_f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49950"/>
            <a:ext cx="22431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1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97044C-F79F-43C8-AB33-545CAAD0B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8680"/>
            <a:ext cx="8064000" cy="900000"/>
          </a:xfrm>
        </p:spPr>
        <p:txBody>
          <a:bodyPr/>
          <a:lstStyle/>
          <a:p>
            <a:r>
              <a:rPr lang="fi-FI" dirty="0"/>
              <a:t>Muistakaa….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2DE5B8-4A43-4A0E-96D8-CCB5A340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44" y="1359000"/>
            <a:ext cx="8064000" cy="4140000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fi-FI" dirty="0"/>
              <a:t>tehdä hyvä tiivistelmä hankkeelle </a:t>
            </a:r>
            <a:r>
              <a:rPr lang="fi-FI" dirty="0">
                <a:solidFill>
                  <a:schemeClr val="accent6"/>
                </a:solidFill>
              </a:rPr>
              <a:t>lopuksi</a:t>
            </a:r>
            <a:r>
              <a:rPr lang="fi-FI" dirty="0"/>
              <a:t>! </a:t>
            </a:r>
          </a:p>
          <a:p>
            <a:pPr marL="0" indent="0">
              <a:buNone/>
            </a:pPr>
            <a:r>
              <a:rPr lang="fi-FI" dirty="0"/>
              <a:t>	=&gt;tiivistelmä on hankkeen näyteikkuna: tulostuu 	valintaesitykseen ja </a:t>
            </a:r>
            <a:r>
              <a:rPr lang="fi-FI" dirty="0" err="1"/>
              <a:t>EURAn</a:t>
            </a:r>
            <a:r>
              <a:rPr lang="fi-FI" dirty="0"/>
              <a:t> tietopalveluun</a:t>
            </a:r>
          </a:p>
          <a:p>
            <a:pPr marL="457200" indent="-457200">
              <a:buFont typeface="+mj-lt"/>
              <a:buAutoNum type="alphaUcPeriod" startAt="4"/>
            </a:pPr>
            <a:r>
              <a:rPr lang="fi-FI" dirty="0"/>
              <a:t>kustannustehokkuus</a:t>
            </a:r>
          </a:p>
          <a:p>
            <a:pPr marL="457200" indent="-457200">
              <a:buFont typeface="+mj-lt"/>
              <a:buAutoNum type="alphaUcPeriod" startAt="4"/>
            </a:pPr>
            <a:r>
              <a:rPr lang="fi-FI" dirty="0"/>
              <a:t>arvioida horisontaaliset vaikutukset ajatuksen kanssa</a:t>
            </a:r>
          </a:p>
          <a:p>
            <a:pPr marL="457200" indent="-457200">
              <a:buFont typeface="+mj-lt"/>
              <a:buAutoNum type="alphaUcPeriod" startAt="4"/>
            </a:pPr>
            <a:r>
              <a:rPr lang="fi-FI" dirty="0"/>
              <a:t>liittää vaadittavat liitteet hakemukseen:</a:t>
            </a:r>
          </a:p>
          <a:p>
            <a:pPr marL="400050" lvl="1" indent="0">
              <a:buNone/>
            </a:pPr>
            <a:r>
              <a:rPr lang="fi-FI" dirty="0"/>
              <a:t>yhteistyösopimus, sitoumukset rahoituksesta, alv-ohjaus, vakuutus takaisinperintäprosessista jne.</a:t>
            </a:r>
          </a:p>
          <a:p>
            <a:pPr marL="457200" indent="-457200">
              <a:buFont typeface="+mj-lt"/>
              <a:buAutoNum type="alphaUcPeriod" startAt="4"/>
            </a:pPr>
            <a:endParaRPr lang="fi-FI" dirty="0"/>
          </a:p>
          <a:p>
            <a:pPr marL="0" indent="0">
              <a:buNone/>
            </a:pPr>
            <a:r>
              <a:rPr lang="fi-FI" dirty="0"/>
              <a:t>Hyvä selkeä hakemus =&gt; hyvä hanke!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1C7DB4-C489-439A-B97F-8560582D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138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tsikko 1"/>
          <p:cNvSpPr>
            <a:spLocks noGrp="1"/>
          </p:cNvSpPr>
          <p:nvPr>
            <p:ph type="title"/>
          </p:nvPr>
        </p:nvSpPr>
        <p:spPr>
          <a:xfrm>
            <a:off x="540250" y="466133"/>
            <a:ext cx="8064000" cy="586603"/>
          </a:xfrm>
        </p:spPr>
        <p:txBody>
          <a:bodyPr/>
          <a:lstStyle/>
          <a:p>
            <a:r>
              <a:rPr lang="fi-FI" altLang="fi-FI" dirty="0">
                <a:solidFill>
                  <a:schemeClr val="tx1"/>
                </a:solidFill>
              </a:rPr>
              <a:t>Lisätietoa </a:t>
            </a:r>
          </a:p>
        </p:txBody>
      </p:sp>
      <p:sp>
        <p:nvSpPr>
          <p:cNvPr id="48131" name="Sisällön paikkamerkki 2"/>
          <p:cNvSpPr>
            <a:spLocks noGrp="1"/>
          </p:cNvSpPr>
          <p:nvPr>
            <p:ph idx="1"/>
          </p:nvPr>
        </p:nvSpPr>
        <p:spPr>
          <a:xfrm>
            <a:off x="539750" y="856686"/>
            <a:ext cx="8064500" cy="4156490"/>
          </a:xfrm>
        </p:spPr>
        <p:txBody>
          <a:bodyPr/>
          <a:lstStyle/>
          <a:p>
            <a:pPr marL="0" indent="0">
              <a:buNone/>
            </a:pPr>
            <a:endParaRPr lang="fi-FI" sz="1600" dirty="0">
              <a:hlinkClick r:id="rId2"/>
            </a:endParaRPr>
          </a:p>
          <a:p>
            <a:pPr marL="0" indent="0">
              <a:buNone/>
            </a:pPr>
            <a:endParaRPr lang="fi-FI" sz="1600" dirty="0">
              <a:hlinkClick r:id="rId2"/>
            </a:endParaRPr>
          </a:p>
          <a:p>
            <a:pPr marL="0" indent="0">
              <a:buNone/>
            </a:pPr>
            <a:r>
              <a:rPr lang="fi-FI" sz="1600" dirty="0">
                <a:hlinkClick r:id="rId2"/>
              </a:rPr>
              <a:t>www.rakennerahastot.fi</a:t>
            </a:r>
            <a:r>
              <a:rPr lang="fi-FI" sz="1600" dirty="0">
                <a:solidFill>
                  <a:srgbClr val="0070C0"/>
                </a:solidFill>
              </a:rPr>
              <a:t>/pohjois-suomi </a:t>
            </a:r>
            <a:r>
              <a:rPr lang="fi-FI" sz="1600" dirty="0"/>
              <a:t>(hakuajat ja –ilmoitukset löytyvät kohdasta: Ajankohtaista)</a:t>
            </a:r>
          </a:p>
          <a:p>
            <a:pPr marL="0" indent="0">
              <a:buNone/>
            </a:pPr>
            <a:r>
              <a:rPr lang="fi-FI" sz="1600" dirty="0">
                <a:hlinkClick r:id="rId3"/>
              </a:rPr>
              <a:t>www.ely-keskus.fi/pohjois-pohjanmaa</a:t>
            </a:r>
            <a:r>
              <a:rPr lang="fi-FI" sz="1600" dirty="0"/>
              <a:t> &gt; EU-rahoitus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400" b="1" dirty="0" err="1"/>
              <a:t>Pohjois-Pohjanmaan</a:t>
            </a:r>
            <a:r>
              <a:rPr lang="fi-FI" altLang="fi-FI" sz="1400" b="1" dirty="0"/>
              <a:t> ELY-keskuksen rahoitusyksikön yhteyshenkilöt Oulussa:</a:t>
            </a:r>
          </a:p>
          <a:p>
            <a:pPr marL="0" indent="0">
              <a:buNone/>
            </a:pPr>
            <a:r>
              <a:rPr lang="fi-FI" altLang="fi-FI" sz="1400" dirty="0"/>
              <a:t>Riitta Ilola, rahoituspäällikkö, p. </a:t>
            </a:r>
            <a:r>
              <a:rPr lang="fi-FI" sz="1400" dirty="0"/>
              <a:t>0295 038 224</a:t>
            </a:r>
            <a:endParaRPr lang="fi-FI" altLang="fi-FI" sz="1400" dirty="0"/>
          </a:p>
          <a:p>
            <a:pPr marL="0" indent="0">
              <a:buNone/>
            </a:pPr>
            <a:r>
              <a:rPr lang="fi-FI" altLang="fi-FI" sz="1400" dirty="0"/>
              <a:t>Päivi Jaakola, rahoitusasiantuntija, p. </a:t>
            </a:r>
            <a:r>
              <a:rPr lang="fi-FI" sz="1400" dirty="0"/>
              <a:t>0295 038 225</a:t>
            </a:r>
            <a:r>
              <a:rPr lang="fi-FI" altLang="fi-FI" sz="1400" dirty="0"/>
              <a:t> </a:t>
            </a:r>
          </a:p>
          <a:p>
            <a:pPr marL="0" indent="0">
              <a:buNone/>
            </a:pPr>
            <a:r>
              <a:rPr lang="fi-FI" altLang="fi-FI" sz="1400" dirty="0"/>
              <a:t>Anne-Maaria Kurvinen, rahoitusasiantuntija, p. </a:t>
            </a:r>
            <a:r>
              <a:rPr lang="fi-FI" sz="1400" dirty="0"/>
              <a:t>0295 038 228</a:t>
            </a:r>
            <a:r>
              <a:rPr lang="fi-FI" altLang="fi-FI" sz="1400" dirty="0"/>
              <a:t> </a:t>
            </a:r>
          </a:p>
          <a:p>
            <a:pPr marL="0" indent="0">
              <a:buNone/>
            </a:pPr>
            <a:r>
              <a:rPr lang="fi-FI" altLang="fi-FI" sz="1400" dirty="0"/>
              <a:t>Ville Mehtälä, rahoitusasiantuntija, p. </a:t>
            </a:r>
            <a:r>
              <a:rPr lang="fi-FI" sz="1400" dirty="0"/>
              <a:t>0295 038 230</a:t>
            </a:r>
            <a:endParaRPr lang="fi-FI" altLang="fi-FI" sz="1400" dirty="0"/>
          </a:p>
          <a:p>
            <a:pPr marL="0" indent="0">
              <a:buNone/>
            </a:pPr>
            <a:r>
              <a:rPr lang="fi-FI" altLang="fi-FI" sz="1400" dirty="0"/>
              <a:t>Henri Helander, rahoitusasiantuntija (</a:t>
            </a:r>
            <a:r>
              <a:rPr lang="fi-FI" altLang="fi-FI" sz="1400" dirty="0" err="1"/>
              <a:t>OKM:n</a:t>
            </a:r>
            <a:r>
              <a:rPr lang="fi-FI" altLang="fi-FI" sz="1400" dirty="0"/>
              <a:t> valtakunnalliset ESR-hankkeet), p. </a:t>
            </a:r>
            <a:r>
              <a:rPr lang="fi-FI" sz="1400" dirty="0"/>
              <a:t>0295 038 221</a:t>
            </a:r>
            <a:endParaRPr lang="fi-FI" altLang="fi-FI" sz="1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400" dirty="0"/>
              <a:t>Sähköposti: etunimi.sukunimi@ely-keskus.fi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779912" y="5448328"/>
            <a:ext cx="1162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2800" dirty="0">
              <a:solidFill>
                <a:srgbClr val="008000"/>
              </a:solidFill>
            </a:endParaRPr>
          </a:p>
          <a:p>
            <a:r>
              <a:rPr lang="fi-FI" sz="2800" dirty="0">
                <a:solidFill>
                  <a:srgbClr val="008000"/>
                </a:solidFill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96800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6582C5-54AD-4389-BBA0-B7A96C1A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04664"/>
            <a:ext cx="8064000" cy="729336"/>
          </a:xfrm>
        </p:spPr>
        <p:txBody>
          <a:bodyPr/>
          <a:lstStyle/>
          <a:p>
            <a:pPr algn="ctr"/>
            <a:r>
              <a:rPr lang="fi-FI" sz="3200" b="1" dirty="0" err="1"/>
              <a:t>React</a:t>
            </a:r>
            <a:r>
              <a:rPr lang="fi-FI" sz="3200" b="1" dirty="0"/>
              <a:t>- EU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96C5D4-691B-41B4-976B-3ABC92CC5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7" y="1134000"/>
            <a:ext cx="8775351" cy="5535320"/>
          </a:xfrm>
        </p:spPr>
        <p:txBody>
          <a:bodyPr/>
          <a:lstStyle/>
          <a:p>
            <a:pPr marL="400050">
              <a:spcAft>
                <a:spcPts val="120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Suomi saa </a:t>
            </a:r>
            <a:r>
              <a:rPr lang="fi-FI" sz="1800" b="1" i="0" u="none" strike="noStrike" dirty="0">
                <a:effectLst/>
              </a:rPr>
              <a:t>koronapandemian vaikutusten hoitoon 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vuosille </a:t>
            </a:r>
            <a:r>
              <a:rPr lang="fi-FI" sz="1800" i="0" u="none" strike="noStrike" dirty="0">
                <a:solidFill>
                  <a:srgbClr val="000000"/>
                </a:solidFill>
                <a:effectLst/>
              </a:rPr>
              <a:t>2021–2023    REACT-EU-rahoitusta</a:t>
            </a:r>
          </a:p>
          <a:p>
            <a:pPr marL="400050">
              <a:spcAft>
                <a:spcPts val="1200"/>
              </a:spcAft>
            </a:pPr>
            <a:r>
              <a:rPr lang="fi-FI" sz="1800" dirty="0">
                <a:solidFill>
                  <a:srgbClr val="000000"/>
                </a:solidFill>
              </a:rPr>
              <a:t>Tavoitteena on toteuttaa </a:t>
            </a:r>
            <a:r>
              <a:rPr lang="fi-FI" sz="1800" b="1" dirty="0">
                <a:solidFill>
                  <a:srgbClr val="000000"/>
                </a:solidFill>
              </a:rPr>
              <a:t>nopeasti vaikuttavia ja elvyttäviä toimia</a:t>
            </a:r>
            <a:r>
              <a:rPr lang="fi-FI" sz="1800" dirty="0">
                <a:solidFill>
                  <a:srgbClr val="000000"/>
                </a:solidFill>
              </a:rPr>
              <a:t>, luodaan pohjaa talouden vihreälle, digitaaliselle ja palautumiskykyä tukevalle elpymiselle.</a:t>
            </a:r>
          </a:p>
          <a:p>
            <a:pPr marL="400050">
              <a:spcAft>
                <a:spcPts val="1200"/>
              </a:spcAft>
            </a:pPr>
            <a:r>
              <a:rPr lang="fi-FI" sz="1800" dirty="0">
                <a:solidFill>
                  <a:srgbClr val="000000"/>
                </a:solidFill>
              </a:rPr>
              <a:t>Rahoitettavissa hankkeissa tulee syntyä </a:t>
            </a:r>
            <a:r>
              <a:rPr lang="fi-FI" sz="1800" b="1" dirty="0">
                <a:solidFill>
                  <a:srgbClr val="000000"/>
                </a:solidFill>
              </a:rPr>
              <a:t>konkreettisia tuloksia.</a:t>
            </a:r>
          </a:p>
          <a:p>
            <a:pPr marL="400050">
              <a:spcAft>
                <a:spcPts val="1200"/>
              </a:spcAft>
            </a:pPr>
            <a:r>
              <a:rPr lang="fi-FI" sz="1800" dirty="0" err="1"/>
              <a:t>React</a:t>
            </a:r>
            <a:r>
              <a:rPr lang="fi-FI" sz="1800" dirty="0"/>
              <a:t>-EU </a:t>
            </a:r>
            <a:r>
              <a:rPr lang="fi-FI" sz="1800" b="1" dirty="0"/>
              <a:t>ESR -hankehaku 5.3.-19.4.2021</a:t>
            </a:r>
            <a:endParaRPr lang="fi-FI" sz="1800" b="0" i="0" u="none" strike="noStrike" dirty="0">
              <a:solidFill>
                <a:srgbClr val="000000"/>
              </a:solidFill>
              <a:effectLst/>
            </a:endParaRPr>
          </a:p>
          <a:p>
            <a:pPr marL="400050">
              <a:spcAft>
                <a:spcPts val="1200"/>
              </a:spcAft>
            </a:pPr>
            <a:r>
              <a:rPr lang="fi-FI" sz="18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Rahoitusta suunnataan Lapin maakuntaohjelman toimenpidesuunnitelman 2021-2022 mukaisiin toimiin</a:t>
            </a:r>
            <a:r>
              <a:rPr lang="fi-FI" sz="1800" dirty="0">
                <a:solidFill>
                  <a:srgbClr val="000000"/>
                </a:solidFill>
              </a:rPr>
              <a:t>.</a:t>
            </a:r>
          </a:p>
          <a:p>
            <a:pPr marL="400050">
              <a:spcAft>
                <a:spcPts val="120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Hankkeiden toteutusaikaa enintään 8/2023 saakka</a:t>
            </a:r>
          </a:p>
          <a:p>
            <a:pPr marL="400050">
              <a:spcAft>
                <a:spcPts val="1200"/>
              </a:spcAft>
            </a:pPr>
            <a:r>
              <a:rPr lang="fi-FI" sz="1800" dirty="0">
                <a:solidFill>
                  <a:srgbClr val="000000"/>
                </a:solidFill>
                <a:sym typeface="Wingdings" panose="05000000000000000000" pitchFamily="2" charset="2"/>
              </a:rPr>
              <a:t>Nykyisen ohjelman säännöt, tukiprosentti pääsääntöisesti 80%</a:t>
            </a:r>
            <a:endParaRPr lang="fi-FI" sz="1800" dirty="0">
              <a:sym typeface="Wingdings" panose="05000000000000000000" pitchFamily="2" charset="2"/>
            </a:endParaRPr>
          </a:p>
          <a:p>
            <a:pPr marL="457200"/>
            <a:r>
              <a:rPr lang="fi-FI" sz="1800" dirty="0">
                <a:sym typeface="Wingdings" panose="05000000000000000000" pitchFamily="2" charset="2"/>
              </a:rPr>
              <a:t>Lisätietoa ja varsinainen hakukuulutus                                 </a:t>
            </a:r>
            <a:r>
              <a:rPr lang="fi-FI" sz="1800" dirty="0">
                <a:sym typeface="Wingdings" panose="05000000000000000000" pitchFamily="2" charset="2"/>
                <a:hlinkClick r:id="rId2"/>
              </a:rPr>
              <a:t>www.rakennerahastot.fi</a:t>
            </a:r>
            <a:endParaRPr lang="fi-FI" sz="1800" dirty="0"/>
          </a:p>
          <a:p>
            <a:pPr marL="514350" lvl="1" indent="0">
              <a:buNone/>
            </a:pPr>
            <a:endParaRPr lang="fi-FI" sz="1800" dirty="0"/>
          </a:p>
          <a:p>
            <a:pPr marL="51435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62D7A5-4BC7-44A1-A61D-D3C2DF60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A0476E-ECBF-4E87-AC96-CA937317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D050AC-8D97-4173-A198-76CE8F3E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759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6DA17-1512-427A-BACC-409715A6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20" y="341920"/>
            <a:ext cx="8847359" cy="566800"/>
          </a:xfrm>
        </p:spPr>
        <p:txBody>
          <a:bodyPr/>
          <a:lstStyle/>
          <a:p>
            <a:pPr algn="ctr"/>
            <a:r>
              <a:rPr lang="fi-FI" b="1" dirty="0"/>
              <a:t> </a:t>
            </a:r>
            <a:r>
              <a:rPr lang="fi-FI" sz="2400" b="1" dirty="0">
                <a:solidFill>
                  <a:schemeClr val="tx1"/>
                </a:solidFill>
              </a:rPr>
              <a:t>12.3. Digitaalisten taitojen parantaminen (TL9)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0198EE-282F-4C6C-B0D8-8E41436D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7" y="1124744"/>
            <a:ext cx="8806541" cy="5544576"/>
          </a:xfrm>
        </p:spPr>
        <p:txBody>
          <a:bodyPr/>
          <a:lstStyle/>
          <a:p>
            <a:pPr marL="57150" indent="0">
              <a:spcAft>
                <a:spcPts val="600"/>
              </a:spcAft>
              <a:buNone/>
            </a:pPr>
            <a:r>
              <a:rPr lang="fi-FI" sz="1800" dirty="0"/>
              <a:t>Tavoitteita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fi-FI" sz="1800" dirty="0"/>
              <a:t>Hankkeisiin osallistuneiden </a:t>
            </a:r>
            <a:r>
              <a:rPr lang="fi-FI" sz="1800" b="1" dirty="0"/>
              <a:t>henkilöiden digitaaliset </a:t>
            </a:r>
            <a:r>
              <a:rPr lang="fi-FI" sz="1800" dirty="0"/>
              <a:t>taidot ovat parantuneet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fi-FI" sz="1400" dirty="0">
                <a:sym typeface="Wingdings" panose="05000000000000000000" pitchFamily="2" charset="2"/>
              </a:rPr>
              <a:t>  Parantaa henkilöiden mahdollisuuksia päästä työmarkkinoille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fi-FI" sz="1400" dirty="0">
                <a:sym typeface="Wingdings" panose="05000000000000000000" pitchFamily="2" charset="2"/>
              </a:rPr>
              <a:t>  Lisää mahdollisuuksia pärjätä työssä ja opinnoissa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fi-FI" sz="1400" dirty="0">
                <a:sym typeface="Wingdings" panose="05000000000000000000" pitchFamily="2" charset="2"/>
              </a:rPr>
              <a:t>  Ehkäisee syrjäytymistä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fi-FI" sz="1400" dirty="0">
                <a:sym typeface="Wingdings" panose="05000000000000000000" pitchFamily="2" charset="2"/>
              </a:rPr>
              <a:t>  Vahvistaa osallisuutta</a:t>
            </a:r>
            <a:endParaRPr lang="fi-FI" sz="1400" b="1" dirty="0"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i-FI" sz="1800" dirty="0"/>
              <a:t>Yksityiset ja julkiset </a:t>
            </a:r>
            <a:r>
              <a:rPr lang="fi-FI" sz="1800" b="1" dirty="0"/>
              <a:t>palvelujen tarjoajat ja tuottajat </a:t>
            </a:r>
            <a:r>
              <a:rPr lang="fi-FI" sz="1800" dirty="0"/>
              <a:t>pystyvät tehokkaammin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fi-FI" sz="1400" dirty="0">
                <a:sym typeface="Wingdings" panose="05000000000000000000" pitchFamily="2" charset="2"/>
              </a:rPr>
              <a:t>  </a:t>
            </a:r>
            <a:r>
              <a:rPr lang="fi-FI" sz="1400" dirty="0"/>
              <a:t>hyödyntämään erilaisia (olemassa olevia)  digitaalisia alustoja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fi-FI" sz="1400" dirty="0">
                <a:sym typeface="Wingdings" panose="05000000000000000000" pitchFamily="2" charset="2"/>
              </a:rPr>
              <a:t>  </a:t>
            </a:r>
            <a:r>
              <a:rPr lang="fi-FI" sz="1400" dirty="0"/>
              <a:t>tarjoamaan palveluja helpommin saavutettavaksi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fi-FI" sz="1400" dirty="0">
                <a:sym typeface="Wingdings" panose="05000000000000000000" pitchFamily="2" charset="2"/>
              </a:rPr>
              <a:t>a</a:t>
            </a:r>
            <a:r>
              <a:rPr lang="fi-FI" sz="1400" dirty="0"/>
              <a:t>uttamaan  asiakkaita/kohderyhmää kehittämään toimintaansa kilpailukykyisemmäksi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1800" dirty="0" err="1"/>
              <a:t>Huom</a:t>
            </a:r>
            <a:r>
              <a:rPr lang="fi-FI" sz="1800" dirty="0"/>
              <a:t>! Ei investointeja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fi-FI" sz="1200" dirty="0"/>
              <a:t>Kohderyhmät:  Työssä olevat, työttömät, työmarkkinoiden ulkopuolella olevat, opiskelijat, nuoret,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fi-FI" sz="1200" dirty="0"/>
              <a:t>maahanmuuttajat, osatyökykyiset ja muut vaikeassa työmarkkina-asemassa olevat henkilöt;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fi-FI" sz="1200" dirty="0"/>
              <a:t>työllisyys-koulutus-, sosiaali-, terveys-, kuntoutus-, kulttuuri- ja liikuntapalvelujen tarjoajat,  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fi-FI" sz="1200" dirty="0"/>
              <a:t>toiminnassa mukana olevat työnantajat ja itsensä työllistäjät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A545A6-73B9-4E1D-8A89-80D41612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10F50D-4E82-40B5-9C68-736455AD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56CB02-A438-42C0-B9BF-53F740C4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076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6DA17-1512-427A-BACC-409715A6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42" y="638680"/>
            <a:ext cx="8847359" cy="656760"/>
          </a:xfrm>
        </p:spPr>
        <p:txBody>
          <a:bodyPr/>
          <a:lstStyle/>
          <a:p>
            <a:pPr algn="ctr"/>
            <a:r>
              <a:rPr lang="fi-FI" dirty="0"/>
              <a:t> </a:t>
            </a:r>
            <a:r>
              <a:rPr lang="fi-FI" sz="2400" b="1" dirty="0">
                <a:solidFill>
                  <a:schemeClr val="tx1"/>
                </a:solidFill>
              </a:rPr>
              <a:t>Et 12.3. Digitaalisten taitojen  parantaminen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0198EE-282F-4C6C-B0D8-8E41436D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7" y="1340768"/>
            <a:ext cx="8806542" cy="4383232"/>
          </a:xfrm>
        </p:spPr>
        <p:txBody>
          <a:bodyPr/>
          <a:lstStyle/>
          <a:p>
            <a:pPr marL="57150" indent="0">
              <a:buNone/>
            </a:pPr>
            <a:endParaRPr lang="fi-FI" sz="2500" b="1" dirty="0"/>
          </a:p>
          <a:p>
            <a:pPr marL="57150" indent="0">
              <a:buNone/>
            </a:pPr>
            <a:r>
              <a:rPr lang="fi-FI" sz="2500" b="1" dirty="0"/>
              <a:t>Tuettava toiminta pääsääntöisesti:</a:t>
            </a:r>
          </a:p>
          <a:p>
            <a:pPr lvl="1"/>
            <a:r>
              <a:rPr lang="fi-FI" sz="1800" dirty="0"/>
              <a:t>parannetaan </a:t>
            </a:r>
            <a:r>
              <a:rPr lang="fi-FI" sz="1800" b="1" dirty="0"/>
              <a:t>digitaalista osaamista </a:t>
            </a:r>
            <a:r>
              <a:rPr lang="fi-FI" sz="1800" dirty="0"/>
              <a:t>vastauksena yhteiskunnassa nopeasti tapahtumassa olevaan digitalisaatioon</a:t>
            </a:r>
          </a:p>
          <a:p>
            <a:pPr marL="457200" lvl="1" indent="0">
              <a:buNone/>
            </a:pPr>
            <a:endParaRPr lang="fi-FI" sz="1800" dirty="0"/>
          </a:p>
          <a:p>
            <a:pPr lvl="1"/>
            <a:r>
              <a:rPr lang="fi-FI" sz="1800" dirty="0"/>
              <a:t>kehitetään </a:t>
            </a:r>
            <a:r>
              <a:rPr lang="fi-FI" sz="1800" b="1" dirty="0"/>
              <a:t>digitaalisia palveluita </a:t>
            </a:r>
            <a:r>
              <a:rPr lang="fi-FI" sz="1800" dirty="0"/>
              <a:t>ja mm. digitaalisia                             oppimisympäristöjä (pl. investoinnit laitteisiin)</a:t>
            </a: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endParaRPr lang="fi-FI" sz="1800" b="1" dirty="0"/>
          </a:p>
          <a:p>
            <a:pPr marL="457200" lvl="1" indent="0">
              <a:buNone/>
            </a:pPr>
            <a:endParaRPr lang="fi-FI" sz="1700" dirty="0"/>
          </a:p>
          <a:p>
            <a:pPr marL="0" indent="0">
              <a:buNone/>
            </a:pPr>
            <a:r>
              <a:rPr lang="fi-FI" sz="2100" b="1" dirty="0" err="1"/>
              <a:t>Huom</a:t>
            </a:r>
            <a:r>
              <a:rPr lang="fi-FI" sz="2100" b="1" dirty="0"/>
              <a:t>! </a:t>
            </a:r>
            <a:r>
              <a:rPr lang="fi-FI" sz="2100" dirty="0"/>
              <a:t>Tutustu myös erityisiin valintaperusteisiin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A545A6-73B9-4E1D-8A89-80D41612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10F50D-4E82-40B5-9C68-736455AD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56CB02-A438-42C0-B9BF-53F740C4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149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4F1FBB-6E9A-4EDB-91C8-A5E076A7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522000"/>
          </a:xfrm>
        </p:spPr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Et 12.3  Erityiset valintaperusteet,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5D1734-D7FB-4542-8D8A-8BB8EDC1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725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sz="1800" dirty="0"/>
              <a:t>Hanke kohdistuu henkilöihin tai organisaatioihin, joiden tilanne koronapandemiasta seuranneen digiloikan vuoksi on muodostunut haasteelliseksi.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Hankkeen toimenpiteillä edistetään työllisyyttä välittömästi tai välillisesti.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Hankkeessa kehitetään uudenlaisia ratkaisuja tai tuotetaan erityistä lisäarvoa olemassa oleviin palveluihin ja/tai toimintamalleihin hyödyntämällä digitaalisia ratkaisuja.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Hankkeessa parannetaan osallistujien digitaalisia taitoja heidän työmarkkina-asemansa parantamiseksi ja yhteiskunnan toimintaan osallistumisensa ja hyvinvointinsa edistämiseksi.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Hanke vahvistaa kansalaistoimija- ja asiakaslähtöisiä toimintatapoja.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Hanke edistää toimijoiden yhteistyötä</a:t>
            </a:r>
            <a:r>
              <a:rPr lang="fi-FI" dirty="0"/>
              <a:t>. 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Muut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6D3B36-AD0B-4DB2-8E31-9BBC42AC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B63F34-5957-47F3-95D2-A1EE961F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7592C0-11EA-4CBB-91CA-2C03C8D9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52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6DA17-1512-427A-BACC-409715A6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20" y="341920"/>
            <a:ext cx="8847359" cy="792080"/>
          </a:xfrm>
        </p:spPr>
        <p:txBody>
          <a:bodyPr/>
          <a:lstStyle/>
          <a:p>
            <a:pPr algn="ctr"/>
            <a:r>
              <a:rPr lang="fi-FI" dirty="0"/>
              <a:t> </a:t>
            </a:r>
            <a:r>
              <a:rPr lang="fi-FI" sz="2400" dirty="0">
                <a:solidFill>
                  <a:schemeClr val="tx1"/>
                </a:solidFill>
              </a:rPr>
              <a:t>12.4. </a:t>
            </a:r>
            <a:r>
              <a:rPr lang="fi-FI" sz="2400" b="1" dirty="0">
                <a:solidFill>
                  <a:schemeClr val="tx1"/>
                </a:solidFill>
              </a:rPr>
              <a:t>Yritysten ja yrittäjien nopean muutoskyvykkyyden edistäminen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0198EE-282F-4C6C-B0D8-8E41436D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7" y="1556752"/>
            <a:ext cx="8806541" cy="5112568"/>
          </a:xfrm>
        </p:spPr>
        <p:txBody>
          <a:bodyPr/>
          <a:lstStyle/>
          <a:p>
            <a:pPr marL="57150" indent="0">
              <a:spcAft>
                <a:spcPts val="600"/>
              </a:spcAft>
              <a:buNone/>
            </a:pPr>
            <a:r>
              <a:rPr lang="fi-FI" sz="1800" dirty="0"/>
              <a:t>Tavoitteita</a:t>
            </a:r>
          </a:p>
          <a:p>
            <a:pPr marL="400050">
              <a:spcAft>
                <a:spcPts val="600"/>
              </a:spcAft>
            </a:pPr>
            <a:r>
              <a:rPr lang="fi-FI" sz="1600" dirty="0"/>
              <a:t>Pk-yritysten ja henkilöstön kyky  </a:t>
            </a:r>
            <a:r>
              <a:rPr lang="fi-FI" sz="1600" b="1" dirty="0"/>
              <a:t>sopeutua</a:t>
            </a:r>
            <a:r>
              <a:rPr lang="fi-FI" sz="1600" dirty="0"/>
              <a:t> ja hyödyntää toimintaympäristön nopeita muutoksia paranee. Myös </a:t>
            </a:r>
            <a:r>
              <a:rPr lang="fi-FI" sz="1600" b="1" dirty="0"/>
              <a:t>kriisistä selviytymisen keinot ja osaaminen paranee</a:t>
            </a:r>
            <a:r>
              <a:rPr lang="fi-FI" sz="1600" dirty="0"/>
              <a:t>.               </a:t>
            </a:r>
            <a:r>
              <a:rPr lang="fi-FI" sz="1600" dirty="0">
                <a:sym typeface="Wingdings" panose="05000000000000000000" pitchFamily="2" charset="2"/>
              </a:rPr>
              <a:t> uudet toimintatavat ja innovaatiot</a:t>
            </a:r>
          </a:p>
          <a:p>
            <a:pPr marL="400050">
              <a:spcAft>
                <a:spcPts val="600"/>
              </a:spcAft>
            </a:pPr>
            <a:r>
              <a:rPr lang="fi-FI" sz="1600" dirty="0">
                <a:sym typeface="Wingdings" panose="05000000000000000000" pitchFamily="2" charset="2"/>
              </a:rPr>
              <a:t>Ympäristön ja kestävän kehityksen huomioiminen aiempaa vahvemmin  yrityksen toiminnassa  voi lisätä kilpailuetua</a:t>
            </a:r>
          </a:p>
          <a:p>
            <a:pPr marL="400050">
              <a:spcAft>
                <a:spcPts val="600"/>
              </a:spcAft>
            </a:pPr>
            <a:r>
              <a:rPr lang="fi-FI" sz="1600" dirty="0">
                <a:sym typeface="Wingdings" panose="05000000000000000000" pitchFamily="2" charset="2"/>
              </a:rPr>
              <a:t>Henkilöstön osaamisen taso nousee ja syntyy uudenlaista osaamista</a:t>
            </a:r>
          </a:p>
          <a:p>
            <a:pPr marL="400050">
              <a:spcAft>
                <a:spcPts val="600"/>
              </a:spcAft>
            </a:pPr>
            <a:r>
              <a:rPr lang="fi-FI" sz="1600" b="1" dirty="0">
                <a:sym typeface="Wingdings" panose="05000000000000000000" pitchFamily="2" charset="2"/>
              </a:rPr>
              <a:t>Työhyvinvointi ja muutosjohtamisen </a:t>
            </a:r>
            <a:r>
              <a:rPr lang="fi-FI" sz="1600" dirty="0">
                <a:sym typeface="Wingdings" panose="05000000000000000000" pitchFamily="2" charset="2"/>
              </a:rPr>
              <a:t>osaaminen kehittyvät</a:t>
            </a:r>
          </a:p>
          <a:p>
            <a:pPr marL="400050">
              <a:spcAft>
                <a:spcPts val="1200"/>
              </a:spcAft>
            </a:pPr>
            <a:r>
              <a:rPr lang="fi-FI" sz="1600" dirty="0">
                <a:sym typeface="Wingdings" panose="05000000000000000000" pitchFamily="2" charset="2"/>
              </a:rPr>
              <a:t>Vihreää siirtymistä ja kestävää kehitystä tuetaan </a:t>
            </a:r>
          </a:p>
          <a:p>
            <a:pPr marL="57150" indent="0">
              <a:spcAft>
                <a:spcPts val="1200"/>
              </a:spcAft>
              <a:buNone/>
            </a:pPr>
            <a:endParaRPr lang="fi-FI" sz="1600" dirty="0"/>
          </a:p>
          <a:p>
            <a:pPr marL="57150" indent="0">
              <a:spcBef>
                <a:spcPts val="0"/>
              </a:spcBef>
              <a:buNone/>
            </a:pPr>
            <a:r>
              <a:rPr lang="fi-FI" sz="1400" dirty="0"/>
              <a:t>Kohderyhmät: 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fi-FI" sz="1400" b="1" dirty="0"/>
              <a:t>mikro- ja pk-yritysten henkilöstö </a:t>
            </a:r>
            <a:r>
              <a:rPr lang="fi-FI" sz="1400" dirty="0"/>
              <a:t>ja johto</a:t>
            </a:r>
            <a:r>
              <a:rPr lang="fi-FI" sz="1400" b="1" dirty="0"/>
              <a:t>, </a:t>
            </a:r>
            <a:r>
              <a:rPr lang="fi-FI" sz="1400" dirty="0" err="1"/>
              <a:t>ml</a:t>
            </a:r>
            <a:r>
              <a:rPr lang="fi-FI" sz="1400" b="1" dirty="0" err="1"/>
              <a:t>.yrittäjät</a:t>
            </a:r>
            <a:r>
              <a:rPr lang="fi-FI" sz="1400" b="1" dirty="0"/>
              <a:t> </a:t>
            </a:r>
            <a:r>
              <a:rPr lang="fi-FI" sz="1400" dirty="0"/>
              <a:t>sekä irtisanomisuhanalaiset, 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fi-FI" sz="1400" dirty="0"/>
              <a:t>kohderyhmälle palveluja tarjoavat tahot, </a:t>
            </a:r>
          </a:p>
          <a:p>
            <a:pPr marL="5715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400" dirty="0"/>
              <a:t>erilaisten työvoima- ja yrityspalvelujen  kehittäjät ja tarjoajat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A545A6-73B9-4E1D-8A89-80D41612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10F50D-4E82-40B5-9C68-736455AD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56CB02-A438-42C0-B9BF-53F740C4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169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6DA17-1512-427A-BACC-409715A6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20" y="341920"/>
            <a:ext cx="8847359" cy="792080"/>
          </a:xfrm>
        </p:spPr>
        <p:txBody>
          <a:bodyPr/>
          <a:lstStyle/>
          <a:p>
            <a:pPr algn="ctr"/>
            <a:r>
              <a:rPr lang="fi-FI" dirty="0"/>
              <a:t> </a:t>
            </a:r>
            <a:r>
              <a:rPr lang="fi-FI" sz="2400" dirty="0">
                <a:solidFill>
                  <a:schemeClr val="tx1"/>
                </a:solidFill>
              </a:rPr>
              <a:t>12.4. </a:t>
            </a:r>
            <a:r>
              <a:rPr lang="fi-FI" sz="2400" b="1" dirty="0">
                <a:solidFill>
                  <a:schemeClr val="tx1"/>
                </a:solidFill>
              </a:rPr>
              <a:t>Yritysten ja yrittäjien nopean muutoskyvykkyyden edistäminen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0198EE-282F-4C6C-B0D8-8E41436D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Aft>
                <a:spcPts val="600"/>
              </a:spcAft>
              <a:buNone/>
            </a:pPr>
            <a:r>
              <a:rPr lang="fi-FI" sz="2100" b="1" dirty="0"/>
              <a:t>Tuettava toiminta pääsääntöisesti:</a:t>
            </a:r>
          </a:p>
          <a:p>
            <a:pPr lvl="1">
              <a:spcAft>
                <a:spcPts val="600"/>
              </a:spcAft>
            </a:pPr>
            <a:r>
              <a:rPr lang="fi-FI" sz="1700" dirty="0"/>
              <a:t>tarjotaan </a:t>
            </a:r>
            <a:r>
              <a:rPr lang="fi-FI" sz="1700" b="1" dirty="0"/>
              <a:t>koulutusta, neuvontaa, ohjausta ja vertaisoppimista</a:t>
            </a:r>
            <a:r>
              <a:rPr lang="fi-FI" sz="1700" dirty="0"/>
              <a:t>, joilla edistetään yritysten ja niiden henkilöstön valmiuksia, osaamista (pl. digitaidot) ja muutoskyvykkyyttä nopeasti muuttuvan toimintaympäristön hyödyntämiseksi</a:t>
            </a:r>
          </a:p>
          <a:p>
            <a:pPr lvl="1">
              <a:spcAft>
                <a:spcPts val="600"/>
              </a:spcAft>
            </a:pPr>
            <a:r>
              <a:rPr lang="fi-FI" sz="1700" dirty="0"/>
              <a:t>parannetaan yritysten johdon osaamista kriisitilanteiden vastuullisessa </a:t>
            </a:r>
            <a:r>
              <a:rPr lang="fi-FI" sz="1700" b="1" dirty="0"/>
              <a:t>johtamisessa</a:t>
            </a:r>
          </a:p>
          <a:p>
            <a:pPr lvl="1">
              <a:spcAft>
                <a:spcPts val="600"/>
              </a:spcAft>
            </a:pPr>
            <a:r>
              <a:rPr lang="fi-FI" sz="1700" dirty="0"/>
              <a:t>tarjotaan keinoja niin johtajien kuin henkilöstön, yksinyrittäjien ja itsensä työllistäjien </a:t>
            </a:r>
            <a:r>
              <a:rPr lang="fi-FI" sz="1700" b="1" dirty="0"/>
              <a:t>työhyvinvointiin uudenlaisissa tai epävarmoissa tilanteissa</a:t>
            </a:r>
          </a:p>
          <a:p>
            <a:pPr lvl="1"/>
            <a:r>
              <a:rPr lang="fi-FI" sz="1700" dirty="0"/>
              <a:t>tuetaan valmiuksia, joilla edistetään yritysten vihreää siirtymistä ja innovointia</a:t>
            </a:r>
          </a:p>
          <a:p>
            <a:pPr marL="457200" lvl="1" indent="0">
              <a:buNone/>
            </a:pPr>
            <a:endParaRPr lang="fi-FI" sz="1700" dirty="0"/>
          </a:p>
          <a:p>
            <a:pPr marL="0" indent="0">
              <a:buNone/>
            </a:pPr>
            <a:r>
              <a:rPr lang="fi-FI" sz="2100" b="1" dirty="0" err="1"/>
              <a:t>Huom</a:t>
            </a:r>
            <a:r>
              <a:rPr lang="fi-FI" sz="2100" b="1" dirty="0"/>
              <a:t>! </a:t>
            </a:r>
            <a:r>
              <a:rPr lang="fi-FI" sz="2100" dirty="0"/>
              <a:t>Tutustu myös erityisiin valintaperusteisiin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A545A6-73B9-4E1D-8A89-80D41612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10F50D-4E82-40B5-9C68-736455AD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56CB02-A438-42C0-B9BF-53F740C4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004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817B3-2C3E-4A50-BD32-043A4EA2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82281"/>
            <a:ext cx="8064000" cy="522000"/>
          </a:xfrm>
        </p:spPr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Et 12.4.  Erityiset valintaperusteet,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C24D34-A551-4A8D-AF8D-0248D097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36800"/>
            <a:ext cx="8064000" cy="4140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sz="1800" dirty="0"/>
              <a:t>Hanke kohdistuu yrityksiin ja niiden henkilöstöön, joihin koronapandemian seurauksena muuttunut toimintaympäristö on vaikuttanut haitallisesti.</a:t>
            </a:r>
          </a:p>
          <a:p>
            <a:pPr>
              <a:spcAft>
                <a:spcPts val="1200"/>
              </a:spcAft>
            </a:pPr>
            <a:r>
              <a:rPr lang="fi-FI" sz="1800" dirty="0"/>
              <a:t>Hankkeen toimenpiteillä edistetään työllisyyttä välittömästi tai välillisesti.</a:t>
            </a:r>
          </a:p>
          <a:p>
            <a:pPr>
              <a:spcAft>
                <a:spcPts val="1200"/>
              </a:spcAft>
            </a:pPr>
            <a:r>
              <a:rPr lang="fi-FI" sz="1800" dirty="0"/>
              <a:t>Hankkeessa kehitetään uudenlaisia ratkaisuja tai tuotetaan erityistä lisäarvoa olemassa oleviin toimenpiteisiin yritysten ja organisaatioiden uudistumisen ja kilpailukyvyn edistämiseksi.</a:t>
            </a:r>
          </a:p>
          <a:p>
            <a:pPr>
              <a:spcAft>
                <a:spcPts val="1200"/>
              </a:spcAft>
            </a:pPr>
            <a:r>
              <a:rPr lang="fi-FI" sz="1800" dirty="0"/>
              <a:t>Hanke edistää toimijoiden verkottumista ja/tai erilaisia yhteistyön muotoja.</a:t>
            </a:r>
          </a:p>
          <a:p>
            <a:pPr>
              <a:spcAft>
                <a:spcPts val="1200"/>
              </a:spcAft>
            </a:pPr>
            <a:r>
              <a:rPr lang="fi-FI" sz="1800" dirty="0"/>
              <a:t>Hankkeen toimenpiteillä edistetään työhyvinvointia ja/tai työn tuottavuutta koronapandemiasta aiheutuneesta kriisistä selviytymiseksi.</a:t>
            </a:r>
          </a:p>
          <a:p>
            <a:pPr>
              <a:spcAft>
                <a:spcPts val="1200"/>
              </a:spcAft>
            </a:pPr>
            <a:r>
              <a:rPr lang="fi-FI" sz="1800" dirty="0"/>
              <a:t>Jne.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52BEA-E577-426C-A3AA-778E6F63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5.3.2021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7D3E2F-67DE-4DFD-90D4-5B95959B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6BFC8A-BD2B-4DD3-B765-BE0F6072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426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229F76-6FBB-4D26-9F90-5F1A8ED8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Hakemusta valmistellessanne muistakaa: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E88C44-D411-44BB-BECD-CC4E41FF4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5013352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fi-FI" dirty="0"/>
              <a:t>lukea hakemuksen jokaisen kohdan ? –merkin alta ohjeet</a:t>
            </a:r>
          </a:p>
          <a:p>
            <a:pPr marL="457200" indent="-457200">
              <a:buFont typeface="+mj-lt"/>
              <a:buAutoNum type="alphaUcPeriod"/>
            </a:pPr>
            <a:r>
              <a:rPr lang="fi-FI" dirty="0"/>
              <a:t>tehdä selkeä ja looginen rakenne suunnitelmaan:</a:t>
            </a:r>
          </a:p>
          <a:p>
            <a:pPr lvl="1"/>
            <a:r>
              <a:rPr lang="fi-FI" dirty="0"/>
              <a:t>Tarve (ongelma, johon hankkeella haetaan ratkaisua)</a:t>
            </a:r>
          </a:p>
          <a:p>
            <a:pPr lvl="1"/>
            <a:r>
              <a:rPr lang="fi-FI" dirty="0"/>
              <a:t>Tavoite (mihin pyritään, mikä on tilanne hankkeen päätyttyä)</a:t>
            </a:r>
          </a:p>
          <a:p>
            <a:pPr lvl="1"/>
            <a:r>
              <a:rPr lang="fi-FI" dirty="0"/>
              <a:t>Toimenpiteet (mitä toimia tavoitteeseen pääsemiseksi)</a:t>
            </a:r>
          </a:p>
          <a:p>
            <a:pPr lvl="1"/>
            <a:r>
              <a:rPr lang="fi-FI" dirty="0"/>
              <a:t>Tulokset (laadulliset ja konkreettiset määrälliset)=&gt; vältä turhaa toistoa!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914400" lvl="1" indent="-457200">
              <a:buFont typeface="+mj-lt"/>
              <a:buAutoNum type="alphaUcPeriod"/>
            </a:pPr>
            <a:endParaRPr lang="fi-FI" dirty="0"/>
          </a:p>
          <a:p>
            <a:pPr marL="457200" indent="-457200">
              <a:buFont typeface="+mj-lt"/>
              <a:buAutoNum type="alphaUcPeriod"/>
            </a:pPr>
            <a:endParaRPr lang="fi-FI" dirty="0"/>
          </a:p>
          <a:p>
            <a:pPr marL="457200" indent="-457200">
              <a:buFont typeface="+mj-lt"/>
              <a:buAutoNum type="alphaUcPeriod"/>
            </a:pPr>
            <a:endParaRPr lang="fi-FI" dirty="0"/>
          </a:p>
          <a:p>
            <a:pPr marL="457200" indent="-457200">
              <a:buFont typeface="+mj-lt"/>
              <a:buAutoNum type="alphaUcPeriod"/>
            </a:pPr>
            <a:endParaRPr lang="fi-FI" dirty="0"/>
          </a:p>
          <a:p>
            <a:pPr marL="457200" indent="-457200">
              <a:buFont typeface="+mj-lt"/>
              <a:buAutoNum type="alphaUcPeriod"/>
            </a:pPr>
            <a:endParaRPr lang="fi-FI" dirty="0"/>
          </a:p>
          <a:p>
            <a:pPr marL="457200" indent="-457200">
              <a:buFont typeface="+mj-lt"/>
              <a:buAutoNum type="alphaUcPeriod"/>
            </a:pPr>
            <a:endParaRPr lang="fi-FI" dirty="0"/>
          </a:p>
          <a:p>
            <a:pPr marL="457200" indent="-457200">
              <a:buFont typeface="+mj-lt"/>
              <a:buAutoNum type="alphaUcPeriod"/>
            </a:pPr>
            <a:endParaRPr lang="fi-FI" dirty="0"/>
          </a:p>
          <a:p>
            <a:pPr marL="457200" indent="-457200">
              <a:buFont typeface="+mj-lt"/>
              <a:buAutoNum type="alphaUcPeriod"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017799-BF29-48DF-9049-0E0EFB39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915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_Rakennerahastot_2014-2020_mallipohja_FI">
  <a:themeElements>
    <a:clrScheme name="Mukautettu 1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R_FI TEM_Rakennerahastot_2014-2020_mallipohja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v_4_3_uusi.potx" id="{4FD57F28-01A7-4781-8C49-E7CDDA503F6F}" vid="{1F68B4B9-FEE9-4297-ABDB-6D4AF9D52414}"/>
    </a:ext>
  </a:extLst>
</a:theme>
</file>

<file path=ppt/theme/theme4.xml><?xml version="1.0" encoding="utf-8"?>
<a:theme xmlns:a="http://schemas.openxmlformats.org/drawingml/2006/main" name="5 Sadonkorjuu -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 Ruska -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o_4_3.potx" id="{092377C0-8395-4EFF-B3D5-82ACE7CF77FA}" vid="{BEADE599-A0CB-448B-BF77-90FCF56A0844}"/>
    </a:ext>
  </a:extLst>
</a:theme>
</file>

<file path=ppt/theme/theme7.xml><?xml version="1.0" encoding="utf-8"?>
<a:theme xmlns:a="http://schemas.openxmlformats.org/drawingml/2006/main" name="ELY_EA02_PowerP_________RGB[1]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_Rakennerahastot">
    <a:dk1>
      <a:sysClr val="windowText" lastClr="000000"/>
    </a:dk1>
    <a:lt1>
      <a:srgbClr val="FFFFFF"/>
    </a:lt1>
    <a:dk2>
      <a:srgbClr val="646464"/>
    </a:dk2>
    <a:lt2>
      <a:srgbClr val="FFFFFF"/>
    </a:lt2>
    <a:accent1>
      <a:srgbClr val="8CBE41"/>
    </a:accent1>
    <a:accent2>
      <a:srgbClr val="5BC6E8"/>
    </a:accent2>
    <a:accent3>
      <a:srgbClr val="009FDA"/>
    </a:accent3>
    <a:accent4>
      <a:srgbClr val="5F378C"/>
    </a:accent4>
    <a:accent5>
      <a:srgbClr val="E2007A"/>
    </a:accent5>
    <a:accent6>
      <a:srgbClr val="F6921E"/>
    </a:accent6>
    <a:hlink>
      <a:srgbClr val="00549F"/>
    </a:hlink>
    <a:folHlink>
      <a:srgbClr val="00B299"/>
    </a:folHlink>
  </a:clrScheme>
</a:themeOverride>
</file>

<file path=ppt/theme/themeOverride2.xml><?xml version="1.0" encoding="utf-8"?>
<a:themeOverride xmlns:a="http://schemas.openxmlformats.org/drawingml/2006/main">
  <a:clrScheme name="TEM_Rakennerahastot">
    <a:dk1>
      <a:sysClr val="windowText" lastClr="000000"/>
    </a:dk1>
    <a:lt1>
      <a:srgbClr val="FFFFFF"/>
    </a:lt1>
    <a:dk2>
      <a:srgbClr val="646464"/>
    </a:dk2>
    <a:lt2>
      <a:srgbClr val="FFFFFF"/>
    </a:lt2>
    <a:accent1>
      <a:srgbClr val="8CBE41"/>
    </a:accent1>
    <a:accent2>
      <a:srgbClr val="5BC6E8"/>
    </a:accent2>
    <a:accent3>
      <a:srgbClr val="009FDA"/>
    </a:accent3>
    <a:accent4>
      <a:srgbClr val="5F378C"/>
    </a:accent4>
    <a:accent5>
      <a:srgbClr val="E2007A"/>
    </a:accent5>
    <a:accent6>
      <a:srgbClr val="F6921E"/>
    </a:accent6>
    <a:hlink>
      <a:srgbClr val="00549F"/>
    </a:hlink>
    <a:folHlink>
      <a:srgbClr val="00B299"/>
    </a:folHlink>
  </a:clrScheme>
</a:themeOverride>
</file>

<file path=ppt/theme/themeOverride3.xml><?xml version="1.0" encoding="utf-8"?>
<a:themeOverride xmlns:a="http://schemas.openxmlformats.org/drawingml/2006/main">
  <a:clrScheme name="TEM_Rakennerahastot">
    <a:dk1>
      <a:sysClr val="windowText" lastClr="000000"/>
    </a:dk1>
    <a:lt1>
      <a:srgbClr val="FFFFFF"/>
    </a:lt1>
    <a:dk2>
      <a:srgbClr val="646464"/>
    </a:dk2>
    <a:lt2>
      <a:srgbClr val="FFFFFF"/>
    </a:lt2>
    <a:accent1>
      <a:srgbClr val="8CBE41"/>
    </a:accent1>
    <a:accent2>
      <a:srgbClr val="5BC6E8"/>
    </a:accent2>
    <a:accent3>
      <a:srgbClr val="009FDA"/>
    </a:accent3>
    <a:accent4>
      <a:srgbClr val="5F378C"/>
    </a:accent4>
    <a:accent5>
      <a:srgbClr val="E2007A"/>
    </a:accent5>
    <a:accent6>
      <a:srgbClr val="F6921E"/>
    </a:accent6>
    <a:hlink>
      <a:srgbClr val="00549F"/>
    </a:hlink>
    <a:folHlink>
      <a:srgbClr val="00B2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7557</TotalTime>
  <Words>817</Words>
  <Application>Microsoft Office PowerPoint</Application>
  <PresentationFormat>Näytössä katseltava diaesitys (4:3)</PresentationFormat>
  <Paragraphs>141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11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TEM_Rakennerahastot_2014-2020_mallipohja_FI</vt:lpstr>
      <vt:lpstr>ESR_FI TEM_Rakennerahastot_2014-2020_mallipohja</vt:lpstr>
      <vt:lpstr>ELY_powerpoint_pohja</vt:lpstr>
      <vt:lpstr>5 Sadonkorjuu -pohja</vt:lpstr>
      <vt:lpstr>6 Ruska -pohja</vt:lpstr>
      <vt:lpstr>1_ELY_powerpoint_pohja</vt:lpstr>
      <vt:lpstr>ELY_EA02_PowerP_________RGB[1]</vt:lpstr>
      <vt:lpstr>Kestävää kasvua ja työtä 2014-2020 Suomen rakennerahasto-ohjelma</vt:lpstr>
      <vt:lpstr>React- EU</vt:lpstr>
      <vt:lpstr> 12.3. Digitaalisten taitojen parantaminen (TL9)</vt:lpstr>
      <vt:lpstr> Et 12.3. Digitaalisten taitojen  parantaminen</vt:lpstr>
      <vt:lpstr>Et 12.3  Erityiset valintaperusteet, esimerkkejä</vt:lpstr>
      <vt:lpstr> 12.4. Yritysten ja yrittäjien nopean muutoskyvykkyyden edistäminen </vt:lpstr>
      <vt:lpstr> 12.4. Yritysten ja yrittäjien nopean muutoskyvykkyyden edistäminen </vt:lpstr>
      <vt:lpstr>Et 12.4.  Erityiset valintaperusteet, esimerkkejä</vt:lpstr>
      <vt:lpstr>Hakemusta valmistellessanne muistakaa:</vt:lpstr>
      <vt:lpstr>Muistakaa….</vt:lpstr>
      <vt:lpstr>Lisätietoa </vt:lpstr>
    </vt:vector>
  </TitlesOfParts>
  <Company>AVI ELY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A000864</dc:creator>
  <cp:lastModifiedBy>Riitta</cp:lastModifiedBy>
  <cp:revision>547</cp:revision>
  <cp:lastPrinted>2020-01-09T08:14:50Z</cp:lastPrinted>
  <dcterms:created xsi:type="dcterms:W3CDTF">2014-04-10T12:58:04Z</dcterms:created>
  <dcterms:modified xsi:type="dcterms:W3CDTF">2021-03-05T07:50:21Z</dcterms:modified>
</cp:coreProperties>
</file>