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1" r:id="rId5"/>
    <p:sldMasterId id="2147483687" r:id="rId6"/>
  </p:sldMasterIdLst>
  <p:notesMasterIdLst>
    <p:notesMasterId r:id="rId13"/>
  </p:notesMasterIdLst>
  <p:sldIdLst>
    <p:sldId id="593" r:id="rId7"/>
    <p:sldId id="722" r:id="rId8"/>
    <p:sldId id="723" r:id="rId9"/>
    <p:sldId id="724" r:id="rId10"/>
    <p:sldId id="725" r:id="rId11"/>
    <p:sldId id="726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F8BED-22CF-4FB3-BE98-8EEEE125CAA8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3E39A-590F-4A1B-BF75-3CB682D046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7927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NUL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kans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1441654"/>
            <a:ext cx="103632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769205" y="3060000"/>
            <a:ext cx="8640000" cy="900000"/>
          </a:xfrm>
        </p:spPr>
        <p:txBody>
          <a:bodyPr/>
          <a:lstStyle>
            <a:lvl1pPr marL="0" indent="0" algn="ctr">
              <a:buNone/>
              <a:defRPr sz="1500" b="1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136000" y="4426838"/>
            <a:ext cx="192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96000" y="4138846"/>
            <a:ext cx="48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480000" y="579600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708443" y="579499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4930507" y="579499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6" name="Picture 5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4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76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8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46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kans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1441652"/>
            <a:ext cx="103632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769205" y="3060000"/>
            <a:ext cx="864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136000" y="4426838"/>
            <a:ext cx="192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96000" y="4138846"/>
            <a:ext cx="48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480000" y="579600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708443" y="579499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4930507" y="579499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6" name="Picture 5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4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778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1441652"/>
            <a:ext cx="103632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136000" y="4428000"/>
            <a:ext cx="192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96000" y="4140000"/>
            <a:ext cx="48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762781" y="3060000"/>
            <a:ext cx="864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480000" y="579600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708443" y="579499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4930507" y="5794991"/>
            <a:ext cx="1920000" cy="719137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15" name="Picture 14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926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6" y="616415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518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6" y="616415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5133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valk_kehys_tumm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6" y="616415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15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20000" y="1584000"/>
            <a:ext cx="10752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887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20000" y="1584000"/>
            <a:ext cx="5232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584000"/>
            <a:ext cx="5280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37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0000" y="1584000"/>
            <a:ext cx="10752597" cy="360000"/>
          </a:xfrm>
        </p:spPr>
        <p:txBody>
          <a:bodyPr wrap="square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720000" y="1980000"/>
            <a:ext cx="10752597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034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98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1441654"/>
            <a:ext cx="10363200" cy="1470025"/>
          </a:xfrm>
        </p:spPr>
        <p:txBody>
          <a:bodyPr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136000" y="4428000"/>
            <a:ext cx="1920000" cy="252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96000" y="4140000"/>
            <a:ext cx="4800000" cy="252000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762781" y="3060000"/>
            <a:ext cx="8640000" cy="900000"/>
          </a:xfrm>
        </p:spPr>
        <p:txBody>
          <a:bodyPr/>
          <a:lstStyle>
            <a:lvl1pPr marL="0" indent="0" algn="ctr">
              <a:buNone/>
              <a:defRPr sz="1500" b="1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480000" y="579600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708443" y="579499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4930507" y="5794993"/>
            <a:ext cx="1920000" cy="719137"/>
          </a:xfrm>
        </p:spPr>
        <p:txBody>
          <a:bodyPr/>
          <a:lstStyle>
            <a:lvl1pPr>
              <a:defRPr sz="105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15" name="Picture 14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007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20158" y="5580000"/>
            <a:ext cx="1411140" cy="1094232"/>
          </a:xfrm>
          <a:prstGeom prst="rect">
            <a:avLst/>
          </a:prstGeom>
        </p:spPr>
      </p:pic>
      <p:pic>
        <p:nvPicPr>
          <p:cNvPr id="8" name="Kuva 8" descr="VipuvoimaaEU_2014_2020_rgb-0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633119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566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2CCF5C-F0F9-4745-8977-DDDC7F10B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C1FD103-183F-4564-85B4-3A75FED4B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30F5589-1CA3-410B-A8A4-81EC82B1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6FE539-8CDF-41C9-ADAC-2E96DAA82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5948C4-4902-45A4-B844-2A101403A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1551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0B202A-A652-4E9C-9C2E-5F22ABAA5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C7DC9F-E1CC-40EA-9117-91C60CD72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3319901-3BB1-4B74-8E3F-9FA867A45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8FE34E6-5C76-4E15-9BA6-FCED7553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C0B0200-EA3B-4214-AE20-B3E16025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699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8479DA-A7B5-49A7-9048-C418E0503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9F7254-2BAC-4DA8-8AB2-C91EE216B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D2E7BF-0737-441E-AF79-1755E34E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FA50D8-779E-4196-9341-51B5D0406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C12F74E-FB96-4E07-AF15-1E42DC95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4047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BB3A7B-C943-4E17-B807-7ACC066E4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53EAAD-90D8-4B84-8CD9-D530D2D9A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790AAE9-93CA-4C37-AC1F-CCBDBAE10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A507343-3D93-4021-9529-7C0256D71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2A0BB80-FBDF-4319-BF5A-9E932A2F7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F5A9A8C-9C94-4F86-9951-18706DFE5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3936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D5C7D9-C91A-4765-B85F-EFB12893D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B09A70A-6BDB-4AC6-AADC-BFF7F8F39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8AC6A20-9E72-49D6-A38A-91685BF92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08D5BFA-401E-435F-8976-AC28326CB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F92BC61-1E0C-45AF-A0AD-C7CB11AB4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9F7C551-9D0E-4D7C-B4F8-C809D27ED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272F962-747A-43B9-BF66-14BCA9EF2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1139A9D-41DF-41FD-B1CF-768BE435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63046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57DD9B-3A23-4D19-9B6C-792CBE607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0FA55EB-5B33-4157-AE40-5B1C7A31E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AE21130-799E-4F5F-8068-90CAAFBA7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97D9D85-67D5-43E7-B585-FC281D4A7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44694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E3D96D-98B0-4365-BB8C-E9BAC6C23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56B8F33-FE81-4389-9B9A-0A89F2E06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64F21EA-9AFD-4A9C-84D8-A9217ECC3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41776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4148CE-17D1-4E6F-A43C-CABD4CD1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7F84F2-739C-4E36-B36E-15629CE2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A404D49-D896-45E2-B7A7-33F75E928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78DA865-EE23-4AC5-9C3E-A2C6A1DEA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E4D87B7-7B33-4A90-83F6-FD1D732A2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B04675A-AB88-423A-ABF4-4BEE09CBA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796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4C9B51-30C5-4697-9B0F-549FBB322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9A2DBB6-FB83-4A59-B00F-5F8E2EF4C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4B98256-C06C-47B9-B4EF-455D99C89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6953F20-717F-41C2-95AD-4C5065CA1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1C76247-7800-471D-A11A-CAC4AE352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1D1BB2-1E5F-478F-8365-90ACB00B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238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7" y="616417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5295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2ADF91-212B-4688-BF10-981DCF81E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5E03485-A91F-4175-8004-8AAFF9F79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2FD07F-F997-4C7F-9425-4E79E6B4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12EB67-4551-415E-B6DC-3E57750C9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7996C1E-59DA-4C3E-A0E3-1EC2BA08C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21089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C4B2A11-7984-45AA-BA72-36C8507B3C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F9B585C-8A78-4DD9-99DF-6CE0EE74A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D896B70-90BD-4508-8A0E-4D633838A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33851E7-BA18-4637-B9EA-007280012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5FBFE5D-19BE-416E-A775-484433037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35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valk_kehys_j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7" y="616417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705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valk_kehys_tumma_teksti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20127" y="616417"/>
            <a:ext cx="3933461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180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20000" y="1584000"/>
            <a:ext cx="10752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Picture 11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0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516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20000" y="1584000"/>
            <a:ext cx="5232000" cy="45000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584000"/>
            <a:ext cx="5280000" cy="45000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11C6-550F-476F-A8E9-87059F984CC5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Etunimi Sukunimi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1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86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0000" y="1584000"/>
            <a:ext cx="10752597" cy="360000"/>
          </a:xfrm>
        </p:spPr>
        <p:txBody>
          <a:bodyPr wrap="square" anchor="t" anchorCtr="0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720000" y="1980000"/>
            <a:ext cx="10752597" cy="36000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13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121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TEM_RR_PPT-taustat_RGB_harmaa_kehys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15.6.2021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 descr="EU_EAKR_ESR_FI_vertical_20mm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20159" y="5580000"/>
            <a:ext cx="1411140" cy="1094232"/>
          </a:xfrm>
          <a:prstGeom prst="rect">
            <a:avLst/>
          </a:prstGeom>
        </p:spPr>
      </p:pic>
      <p:pic>
        <p:nvPicPr>
          <p:cNvPr id="9" name="Kuva 8" descr="VipuvoimaaEU_2014_2020_rgb-01.png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633120" y="5842800"/>
            <a:ext cx="1622149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286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20000" y="612000"/>
            <a:ext cx="10752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0000" y="1584000"/>
            <a:ext cx="10752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555045" y="6309320"/>
            <a:ext cx="14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2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872040" y="6309320"/>
            <a:ext cx="264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75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252183" y="6309320"/>
            <a:ext cx="576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11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1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20000" y="612000"/>
            <a:ext cx="10752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0000" y="1584000"/>
            <a:ext cx="10752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555045" y="6309320"/>
            <a:ext cx="14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15.6.2021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872040" y="6309320"/>
            <a:ext cx="264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252183" y="6309320"/>
            <a:ext cx="576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171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DB3C093-A6E1-420F-944F-5F5AA8C1A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43C2090-6770-4AA1-BE56-55F9AA55A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524A16-B5E0-4B38-9400-037BA81E4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93766-2A91-4FFA-A210-5334305E2260}" type="datetimeFigureOut">
              <a:rPr lang="fi-FI" smtClean="0"/>
              <a:t>15.6.2021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6F3B53-C587-4419-BDF8-C938C0149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0879DB-7AFE-4737-8A13-9449D65C5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7796F-FCEC-4E52-BDD5-5C30CCFC8E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497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ivi.keisanen@pohjois-pohjanmaa.fi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7815A9CD-6009-4059-9930-3ECCF3957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205" y="1647826"/>
            <a:ext cx="8640000" cy="2539498"/>
          </a:xfrm>
        </p:spPr>
        <p:txBody>
          <a:bodyPr/>
          <a:lstStyle/>
          <a:p>
            <a:r>
              <a:rPr lang="fi-FI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Uudistuva ja osaava Suomi 2021-2027</a:t>
            </a:r>
          </a:p>
          <a:p>
            <a:r>
              <a:rPr lang="fi-FI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EU:n alue- ja rakennepolitiikan ohjelma,</a:t>
            </a:r>
            <a:r>
              <a:rPr lang="fi-FI" sz="2400" b="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i-FI" sz="1800" b="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luonnos</a:t>
            </a:r>
            <a:endParaRPr lang="fi-FI" sz="2400" b="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fi-FI" sz="16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i-FI" sz="2800" dirty="0">
                <a:solidFill>
                  <a:srgbClr val="002060"/>
                </a:solidFill>
              </a:rPr>
              <a:t>Oikeudenmukaisen siirtymän rahasto</a:t>
            </a:r>
          </a:p>
          <a:p>
            <a:r>
              <a:rPr lang="fi-FI" sz="2800" dirty="0">
                <a:solidFill>
                  <a:srgbClr val="002060"/>
                </a:solidFill>
              </a:rPr>
              <a:t>JTF</a:t>
            </a:r>
          </a:p>
          <a:p>
            <a:endParaRPr lang="fi-FI" sz="2800" dirty="0">
              <a:solidFill>
                <a:srgbClr val="002060"/>
              </a:solidFill>
            </a:endParaRPr>
          </a:p>
          <a:p>
            <a:r>
              <a:rPr lang="fi-FI" sz="1400" b="0" dirty="0">
                <a:solidFill>
                  <a:srgbClr val="002060"/>
                </a:solidFill>
              </a:rPr>
              <a:t>16.6.2021</a:t>
            </a:r>
          </a:p>
          <a:p>
            <a:r>
              <a:rPr lang="fi-FI" sz="1200" b="0" dirty="0">
                <a:solidFill>
                  <a:srgbClr val="002060"/>
                </a:solidFill>
              </a:rPr>
              <a:t>Päivi Keisanen </a:t>
            </a:r>
          </a:p>
          <a:p>
            <a:r>
              <a:rPr lang="fi-FI" sz="1200" b="0" dirty="0">
                <a:solidFill>
                  <a:srgbClr val="002060"/>
                </a:solidFill>
              </a:rPr>
              <a:t>Kehittämispäällikkö</a:t>
            </a:r>
          </a:p>
          <a:p>
            <a:r>
              <a:rPr lang="fi-FI" sz="1200" b="0" dirty="0">
                <a:solidFill>
                  <a:srgbClr val="002060"/>
                </a:solidFill>
              </a:rPr>
              <a:t>Pohjois-Pohjanmaan liitto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F922A32-B5E4-4611-A320-F4DEDA17355B}"/>
              </a:ext>
            </a:extLst>
          </p:cNvPr>
          <p:cNvSpPr txBox="1"/>
          <p:nvPr/>
        </p:nvSpPr>
        <p:spPr>
          <a:xfrm rot="20975894">
            <a:off x="8868705" y="5403529"/>
            <a:ext cx="3081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i="1" dirty="0">
                <a:solidFill>
                  <a:srgbClr val="FF0000"/>
                </a:solidFill>
              </a:rPr>
              <a:t>Uuden kauden diaesityspohja valmistumassa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7A175C81-90FF-4B50-840A-3EF696D6D375}"/>
              </a:ext>
            </a:extLst>
          </p:cNvPr>
          <p:cNvSpPr/>
          <p:nvPr/>
        </p:nvSpPr>
        <p:spPr>
          <a:xfrm>
            <a:off x="1565329" y="3944319"/>
            <a:ext cx="9556699" cy="4571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9FD72AD5-0719-43AD-A712-A3AF4480C16B}"/>
              </a:ext>
            </a:extLst>
          </p:cNvPr>
          <p:cNvSpPr/>
          <p:nvPr/>
        </p:nvSpPr>
        <p:spPr>
          <a:xfrm>
            <a:off x="1469756" y="1226206"/>
            <a:ext cx="9556699" cy="4571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99394326-9E37-4B1B-914B-BDCDDA66C8B3}"/>
              </a:ext>
            </a:extLst>
          </p:cNvPr>
          <p:cNvSpPr txBox="1"/>
          <p:nvPr/>
        </p:nvSpPr>
        <p:spPr>
          <a:xfrm>
            <a:off x="8258175" y="4143228"/>
            <a:ext cx="3257550" cy="27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i="1" dirty="0"/>
              <a:t>Ohjelma käynnistynee syyskuussa 2021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068C6DCA-DCBB-4182-BA1A-CF958E365492}"/>
              </a:ext>
            </a:extLst>
          </p:cNvPr>
          <p:cNvSpPr txBox="1"/>
          <p:nvPr/>
        </p:nvSpPr>
        <p:spPr>
          <a:xfrm>
            <a:off x="371061" y="5925864"/>
            <a:ext cx="31534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Yhteystiedot: </a:t>
            </a:r>
          </a:p>
          <a:p>
            <a:r>
              <a:rPr lang="fi-FI" sz="1400" b="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paivi.keisanen@pohjois-pohjanmaa.fi</a:t>
            </a:r>
            <a:endParaRPr lang="fi-FI" sz="1400" b="0" dirty="0"/>
          </a:p>
          <a:p>
            <a:r>
              <a:rPr lang="fi-FI" sz="1400" dirty="0"/>
              <a:t>p. 050 431 0605</a:t>
            </a:r>
            <a:endParaRPr lang="fi-FI" sz="1400" b="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100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AC9395-4226-49EB-968B-3DCF65E8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5686" y="293966"/>
            <a:ext cx="8683752" cy="793651"/>
          </a:xfrm>
        </p:spPr>
        <p:txBody>
          <a:bodyPr>
            <a:normAutofit fontScale="90000"/>
          </a:bodyPr>
          <a:lstStyle/>
          <a:p>
            <a:r>
              <a:rPr lang="fi-FI" sz="3200" dirty="0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JTF – Oikeudenmukaisen siirtymän rahasto</a:t>
            </a:r>
            <a:br>
              <a:rPr lang="fi-FI" sz="3200" dirty="0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dirty="0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(Just Transition </a:t>
            </a:r>
            <a:r>
              <a:rPr lang="fi-FI" sz="3200" dirty="0" err="1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</a:t>
            </a:r>
            <a:r>
              <a:rPr lang="fi-FI" sz="3200" dirty="0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4422A3-5E1B-46F8-A679-0E9CBA681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3385" y="1371446"/>
            <a:ext cx="8965229" cy="519258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JTF on uusi rahasto, joka tulee ohjelmaan EAKR- ja ESR-rahastojen rinnalle kolmanneksi rahastoksi.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Uusi rahasto tullaan sisällyttämään omana toimintalinjanaan osaksi Uudistuva ja osaava Suomi  2021-2027 ohjelmaa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Uuden rahaston toteutus tapahtuu maakuntatasolla hanketoiminnan kautta EAKR:n ja ESR:n tapaan, rahoittajina Pohjois-Pohjanmaan liitto ja Pohjois-Pohjanmaan ELY-keskus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Rahoitusta myönnetään aluekehityslain ja yritystukilain mukaisiin hankkeisiin, eli samantyyppisiin toimiin kuin EAKR- ja ESR-rahoitusta. Poikkeuksena mahdollisesti energiatuet (valmistelussa)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err="1"/>
              <a:t>JTF:n</a:t>
            </a:r>
            <a:r>
              <a:rPr lang="fi-FI" sz="1800" dirty="0"/>
              <a:t> EU-osuus koko Suomeen on 466 milj. €. Kansallinen julkinen rahoitus todennäköisesti n. 198 milj. €, jolloin kokonaisvolyymi vähintään 664 milj. €.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Maakuntakohtaista jakoa ei ole vielä tehty.</a:t>
            </a:r>
          </a:p>
        </p:txBody>
      </p:sp>
      <p:pic>
        <p:nvPicPr>
          <p:cNvPr id="4" name="Kuva 11" descr="sosiaali.png">
            <a:extLst>
              <a:ext uri="{FF2B5EF4-FFF2-40B4-BE49-F238E27FC236}">
                <a16:creationId xmlns:a16="http://schemas.microsoft.com/office/drawing/2014/main" id="{5731A50E-575C-4066-8B68-88A3F1EF8EC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116429" y="5863768"/>
            <a:ext cx="842647" cy="85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FCA517C5-7FD3-4057-87A6-16757D28A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244"/>
            <a:ext cx="213360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33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AC9395-4226-49EB-968B-3DCF65E8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5686" y="187010"/>
            <a:ext cx="8683752" cy="664236"/>
          </a:xfrm>
        </p:spPr>
        <p:txBody>
          <a:bodyPr>
            <a:normAutofit/>
          </a:bodyPr>
          <a:lstStyle/>
          <a:p>
            <a:r>
              <a:rPr lang="fi-FI" sz="3200" dirty="0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JTF – Oikeudenmukaisen siirtymän rahasto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4422A3-5E1B-46F8-A679-0E9CBA681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3385" y="997020"/>
            <a:ext cx="8965229" cy="5192588"/>
          </a:xfrm>
        </p:spPr>
        <p:txBody>
          <a:bodyPr>
            <a:normAutofit/>
          </a:bodyPr>
          <a:lstStyle/>
          <a:p>
            <a:pPr marL="285750" indent="-285750"/>
            <a:r>
              <a:rPr lang="fi-FI" sz="1800" dirty="0"/>
              <a:t>JTF-rahoituksen taustalla on Suomen </a:t>
            </a:r>
            <a:r>
              <a:rPr lang="fi-FI" sz="1800" b="1" dirty="0"/>
              <a:t>hallituksen sitoumus puolittaa energiaturpeen käyttö </a:t>
            </a:r>
            <a:r>
              <a:rPr lang="fi-FI" sz="1800" dirty="0"/>
              <a:t>vuoteen 2030 mennessä. JTF-varoja kohdennetaan tästä tuleviin negatiivisiin alueellisiin sosioekonomisiin vaikutuksiin vastaamiseksi (aluenäkökulma)</a:t>
            </a:r>
          </a:p>
          <a:p>
            <a:pPr marL="285750" indent="-285750"/>
            <a:r>
              <a:rPr lang="fi-FI" sz="1800" dirty="0"/>
              <a:t>Rahaston tavoitteena on helpottaa ja hallita aluetaloudellisia ja sosiaalisia vaikutuksia, joita sitoumuksen toteuttaminen alueilla aiheuttaa.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JTF edellyttää alueellisia oikeudenmukaisen siirtymän suunnitelmia.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Pohjois-Pohjanmaan siirtymäsuunnitelman luonnos on laadittu, valmistelua jatketaan syksyllä 2021</a:t>
            </a:r>
          </a:p>
          <a:p>
            <a:pPr marL="742950" lvl="1" indent="-285750"/>
            <a:r>
              <a:rPr lang="fi-FI" sz="1800" dirty="0"/>
              <a:t>Sisältää arvion siirtymän taloudellisista, sosiaalisista ja ympäristöllisistä haittavaikutuksista sekä vaarassa olevien työpaikkojen tunnistaminen </a:t>
            </a:r>
          </a:p>
          <a:p>
            <a:pPr marL="742950" lvl="1" indent="-285750"/>
            <a:r>
              <a:rPr lang="fi-FI" sz="1800" dirty="0"/>
              <a:t>Siirtymän haasteisiin vastaaminen ja kuvaus suunnitelluista toimista </a:t>
            </a:r>
          </a:p>
          <a:p>
            <a:pPr marL="742950" lvl="1" indent="-285750"/>
            <a:r>
              <a:rPr lang="fi-FI" sz="1800" b="1" dirty="0"/>
              <a:t>JTF—rahoitus kohdennetaan Pohjois-Pohjanmaan siirtymäsuunnitelman mukaisiin toimenpiteisiin</a:t>
            </a:r>
          </a:p>
          <a:p>
            <a:pPr marL="742950" lvl="1" indent="-285750"/>
            <a:r>
              <a:rPr lang="fi-FI" sz="1800" dirty="0"/>
              <a:t>Valmistelussa myös </a:t>
            </a:r>
            <a:endParaRPr lang="fi-FI" sz="2000" dirty="0"/>
          </a:p>
          <a:p>
            <a:pPr marL="1200150" lvl="2" indent="-285750"/>
            <a:r>
              <a:rPr lang="fi-FI" sz="1600" dirty="0"/>
              <a:t>II-pilari: Invest EU-toimet sekä </a:t>
            </a:r>
          </a:p>
          <a:p>
            <a:pPr marL="1200150" lvl="2" indent="-285750"/>
            <a:r>
              <a:rPr lang="fi-FI" sz="1600" dirty="0"/>
              <a:t>III-pilari: julkisen sektorin lainainstrumentti </a:t>
            </a:r>
          </a:p>
        </p:txBody>
      </p:sp>
      <p:pic>
        <p:nvPicPr>
          <p:cNvPr id="4" name="Kuva 11" descr="sosiaali.png">
            <a:extLst>
              <a:ext uri="{FF2B5EF4-FFF2-40B4-BE49-F238E27FC236}">
                <a16:creationId xmlns:a16="http://schemas.microsoft.com/office/drawing/2014/main" id="{3D76FBBA-3EB4-43CC-A97D-70AB9D21750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116429" y="5877020"/>
            <a:ext cx="842647" cy="85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9D1381B5-EB8F-4E82-849A-6F5A1DB53F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244"/>
            <a:ext cx="213360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261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A524EA-7195-4046-A5B2-4664667B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387" y="267069"/>
            <a:ext cx="11341768" cy="1122844"/>
          </a:xfrm>
        </p:spPr>
        <p:txBody>
          <a:bodyPr>
            <a:normAutofit/>
          </a:bodyPr>
          <a:lstStyle/>
          <a:p>
            <a:r>
              <a:rPr lang="fi-FI" sz="3200" dirty="0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Pohjois-Pohjanmaa on merkittävä turvemaakunta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5625DBAE-DC26-411F-9BEC-B28BE92F5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16863"/>
            <a:ext cx="5735484" cy="3901568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B787AB0D-60F7-417B-98CE-01BC49C00E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9843" y="1996766"/>
            <a:ext cx="6780125" cy="3015800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37D008B8-B672-4218-A557-A78EF0F258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7907" y="5434078"/>
            <a:ext cx="5992061" cy="476316"/>
          </a:xfrm>
          <a:prstGeom prst="rect">
            <a:avLst/>
          </a:prstGeom>
        </p:spPr>
      </p:pic>
      <p:sp>
        <p:nvSpPr>
          <p:cNvPr id="13" name="Tekstiruutu 12">
            <a:extLst>
              <a:ext uri="{FF2B5EF4-FFF2-40B4-BE49-F238E27FC236}">
                <a16:creationId xmlns:a16="http://schemas.microsoft.com/office/drawing/2014/main" id="{D8176C80-99D7-4EC0-9A6C-38C61A91FC10}"/>
              </a:ext>
            </a:extLst>
          </p:cNvPr>
          <p:cNvSpPr txBox="1"/>
          <p:nvPr/>
        </p:nvSpPr>
        <p:spPr>
          <a:xfrm>
            <a:off x="669387" y="1165094"/>
            <a:ext cx="105619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Maakunnan turvetoimialan tuotannon bruttoarvo oli vuonna 2019 oli 86 milj. €, jalostusarvo 31 milj. € ja henkilöstömäärä 240 </a:t>
            </a:r>
            <a:r>
              <a:rPr lang="fi-FI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htv</a:t>
            </a:r>
            <a:r>
              <a:rPr lang="fi-FI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Turvetoimialan koko tuotantoketju työllistää yht. 430 </a:t>
            </a:r>
            <a:r>
              <a:rPr lang="fi-FI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htv</a:t>
            </a:r>
            <a:endParaRPr lang="fi-FI" dirty="0"/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F24B4D98-F6F5-41B6-8E09-241AC99B1CBD}"/>
              </a:ext>
            </a:extLst>
          </p:cNvPr>
          <p:cNvSpPr txBox="1"/>
          <p:nvPr/>
        </p:nvSpPr>
        <p:spPr>
          <a:xfrm>
            <a:off x="318052" y="6533322"/>
            <a:ext cx="58480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/>
              <a:t>Lähde: Turvetoimialan aluetalousvaikutukset. PTT työpapereita 203.</a:t>
            </a:r>
          </a:p>
        </p:txBody>
      </p:sp>
    </p:spTree>
    <p:extLst>
      <p:ext uri="{BB962C8B-B14F-4D97-AF65-F5344CB8AC3E}">
        <p14:creationId xmlns:p14="http://schemas.microsoft.com/office/powerpoint/2010/main" val="818770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501ADC-C7D7-49F7-9FA1-4D89B1BDE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Pohjois-Pohjanmaan suunnitellut JTF-toimenpiteet – muutokset mahdollisia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54CFC5-2709-4B23-AED3-65440CB12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091"/>
            <a:ext cx="10515600" cy="3925818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  <a:tabLst>
                <a:tab pos="1656080" algn="l"/>
                <a:tab pos="2484120" algn="l"/>
              </a:tabLst>
            </a:pPr>
            <a:r>
              <a:rPr lang="fi-FI" sz="1800" b="1" dirty="0"/>
              <a:t>Aluetalouden uudistaminen: liiketoimintamahdollisuuksien ja työpaikkojen luominen sekä TKI-toiminnan edistäminen </a:t>
            </a:r>
          </a:p>
          <a:p>
            <a:pPr>
              <a:tabLst>
                <a:tab pos="1656080" algn="l"/>
                <a:tab pos="2484120" algn="l"/>
              </a:tabLst>
            </a:pPr>
            <a:r>
              <a:rPr lang="fi-FI" sz="1800" dirty="0"/>
              <a:t>tuetaan pk-yritysten kasvua ja kansainvälistymistä tukevia, toimintaa uudistavia ja tuottavuutta lisääviä investointeja </a:t>
            </a:r>
          </a:p>
          <a:p>
            <a:pPr>
              <a:tabLst>
                <a:tab pos="1656080" algn="l"/>
                <a:tab pos="2484120" algn="l"/>
              </a:tabLst>
            </a:pPr>
            <a:r>
              <a:rPr lang="fi-FI" sz="1800" dirty="0"/>
              <a:t>vahvistetaan hiilineutraaliin talouteen liittyvää liiketoiminta- ja markkinaosaamista ja kehitetään uusia tuote- ja palvelukonsepteja </a:t>
            </a:r>
          </a:p>
          <a:p>
            <a:pPr>
              <a:tabLst>
                <a:tab pos="1656080" algn="l"/>
                <a:tab pos="2484120" algn="l"/>
              </a:tabLst>
            </a:pPr>
            <a:r>
              <a:rPr lang="fi-FI" sz="1800" dirty="0"/>
              <a:t>tuetaan uutta tai uudistuvaa liiketoimintaa sekä yritysten jatkuvuutta omistajavaihdoksia edistämällä, kehitetään uusia tapoja tukea uutta liiketoimintaa (ml. </a:t>
            </a:r>
            <a:r>
              <a:rPr lang="fi-FI" sz="1800" dirty="0" err="1"/>
              <a:t>yrityskiihdyttämö</a:t>
            </a:r>
            <a:r>
              <a:rPr lang="fi-FI" sz="1800" dirty="0"/>
              <a:t>- ja hautomomallit) ja luodaan yritysneuvontaan liittyviä uusia toimintamalleja </a:t>
            </a:r>
          </a:p>
          <a:p>
            <a:pPr>
              <a:tabLst>
                <a:tab pos="1656080" algn="l"/>
                <a:tab pos="2484120" algn="l"/>
              </a:tabLst>
            </a:pPr>
            <a:r>
              <a:rPr lang="fi-FI" sz="1800" dirty="0"/>
              <a:t>kehitetään ekosysteemejä, osaamiskeskittymiä ja verkostoja sekä tuetaan muita yhteistyömuotoja, joihin voi osallistua myös suuria yrityksiä </a:t>
            </a:r>
          </a:p>
          <a:p>
            <a:pPr>
              <a:tabLst>
                <a:tab pos="1656080" algn="l"/>
                <a:tab pos="2484120" algn="l"/>
              </a:tabLst>
            </a:pPr>
            <a:r>
              <a:rPr lang="fi-FI" sz="1800" dirty="0"/>
              <a:t>tuetaan työntekijöiden ja työnhakijoiden uudelleenkoulutusta ja uusien taitojen hankkimista </a:t>
            </a:r>
          </a:p>
          <a:p>
            <a:pPr>
              <a:tabLst>
                <a:tab pos="1656080" algn="l"/>
                <a:tab pos="2484120" algn="l"/>
              </a:tabLst>
            </a:pPr>
            <a:r>
              <a:rPr lang="fi-FI" sz="1800" dirty="0"/>
              <a:t>lisätään TKI-intensiteettiä ja edistetään elinkeinoelämälähtöisen innovaatiotoimintaan ilmasto- ja kestävän kehityksen tavoitteet huomioivalla tavalla </a:t>
            </a:r>
          </a:p>
        </p:txBody>
      </p:sp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FA15B46A-A38E-4B82-9B16-D7D25E6AB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244"/>
            <a:ext cx="2133600" cy="365760"/>
          </a:xfrm>
          <a:prstGeom prst="rect">
            <a:avLst/>
          </a:prstGeom>
        </p:spPr>
      </p:pic>
      <p:pic>
        <p:nvPicPr>
          <p:cNvPr id="5" name="Kuva 11" descr="sosiaali.png">
            <a:extLst>
              <a:ext uri="{FF2B5EF4-FFF2-40B4-BE49-F238E27FC236}">
                <a16:creationId xmlns:a16="http://schemas.microsoft.com/office/drawing/2014/main" id="{119A3408-B56E-410F-B8FF-6C8514592DC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1116429" y="5863768"/>
            <a:ext cx="842647" cy="85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968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501ADC-C7D7-49F7-9FA1-4D89B1BDE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>
                <a:solidFill>
                  <a:srgbClr val="1E73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Pohjois-Pohjanmaan suunnitellut JTF-toimenpiteet – muutokset mahdollisia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54CFC5-2709-4B23-AED3-65440CB12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315"/>
            <a:ext cx="10515600" cy="3325584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  <a:tabLst>
                <a:tab pos="1656080" algn="l"/>
                <a:tab pos="2484120" algn="l"/>
              </a:tabLst>
            </a:pPr>
            <a:r>
              <a:rPr lang="fi-FI" sz="3300" b="1" dirty="0"/>
              <a:t>2. Vihreän siirtymän tukeminen  </a:t>
            </a:r>
            <a:endParaRPr lang="fi-FI" sz="3300" dirty="0"/>
          </a:p>
          <a:p>
            <a:pPr>
              <a:lnSpc>
                <a:spcPct val="110000"/>
              </a:lnSpc>
              <a:tabLst>
                <a:tab pos="1656080" algn="l"/>
                <a:tab pos="2484120" algn="l"/>
              </a:tabLst>
            </a:pPr>
            <a:r>
              <a:rPr lang="fi-FI" sz="3300" dirty="0"/>
              <a:t>Selvitetään turvesoiden ympäristövaikutuksia sekä kehitetään viljelytoimia ja menetelmiä ympäristöystävällisimmiksi </a:t>
            </a:r>
          </a:p>
          <a:p>
            <a:pPr lvl="0">
              <a:lnSpc>
                <a:spcPct val="110000"/>
              </a:lnSpc>
              <a:tabLst>
                <a:tab pos="1656080" algn="l"/>
                <a:tab pos="2484120" algn="l"/>
              </a:tabLst>
            </a:pPr>
            <a:r>
              <a:rPr lang="fi-FI" sz="3300" dirty="0"/>
              <a:t>kehitetään energiakäytön edistämisen osaamista liittyen mm. puunkorjuumenetelmien ja yritysten puunkorjuuketjujen kehittämistä sekä investoimalla puun varastointiterminaaleihin ja tieverkostoihin </a:t>
            </a:r>
          </a:p>
          <a:p>
            <a:pPr lvl="0">
              <a:lnSpc>
                <a:spcPct val="110000"/>
              </a:lnSpc>
              <a:tabLst>
                <a:tab pos="1656080" algn="l"/>
                <a:tab pos="2484120" algn="l"/>
              </a:tabLst>
            </a:pPr>
            <a:r>
              <a:rPr lang="fi-FI" sz="3300" dirty="0"/>
              <a:t>lisätään TKI-intensiteettiä ja edistetään elinkeinoelämälähtöisen innovaatiotoimintaan ilmasto- ja kestävän kehityksen tavoitteet huomioivalla tavalla</a:t>
            </a:r>
          </a:p>
          <a:p>
            <a:pPr lvl="0">
              <a:lnSpc>
                <a:spcPct val="110000"/>
              </a:lnSpc>
              <a:tabLst>
                <a:tab pos="1656080" algn="l"/>
                <a:tab pos="2484120" algn="l"/>
              </a:tabLst>
            </a:pPr>
            <a:r>
              <a:rPr lang="fi-FI" sz="3300" dirty="0"/>
              <a:t>kehitetään uusiutuvan energian ratkaisuja (mm. biokaasu, tuulivoima, aurinkoenergia, syvälämpö ja keskisyvät lämpökaivot, hukkalämpö ja teollisen luokan lämpöpumput) </a:t>
            </a:r>
          </a:p>
          <a:p>
            <a:pPr>
              <a:lnSpc>
                <a:spcPct val="110000"/>
              </a:lnSpc>
              <a:tabLst>
                <a:tab pos="1656080" algn="l"/>
                <a:tab pos="2484120" algn="l"/>
              </a:tabLst>
            </a:pPr>
            <a:r>
              <a:rPr lang="fi-FI" sz="3300" dirty="0"/>
              <a:t>kehitetään turvetta korvaavia tuotteita kuten kiertolannoitteita, kasvualustoja ja kuivikkeita</a:t>
            </a:r>
          </a:p>
          <a:p>
            <a:pPr marL="0" lvl="0" indent="0">
              <a:lnSpc>
                <a:spcPct val="110000"/>
              </a:lnSpc>
              <a:buNone/>
              <a:tabLst>
                <a:tab pos="1656080" algn="l"/>
                <a:tab pos="2484120" algn="l"/>
              </a:tabLst>
            </a:pPr>
            <a:endParaRPr lang="fi-FI" sz="3300" dirty="0"/>
          </a:p>
          <a:p>
            <a:endParaRPr lang="fi-FI" dirty="0"/>
          </a:p>
        </p:txBody>
      </p:sp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FA15B46A-A38E-4B82-9B16-D7D25E6AB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244"/>
            <a:ext cx="2133600" cy="365760"/>
          </a:xfrm>
          <a:prstGeom prst="rect">
            <a:avLst/>
          </a:prstGeom>
        </p:spPr>
      </p:pic>
      <p:pic>
        <p:nvPicPr>
          <p:cNvPr id="5" name="Kuva 11" descr="sosiaali.png">
            <a:extLst>
              <a:ext uri="{FF2B5EF4-FFF2-40B4-BE49-F238E27FC236}">
                <a16:creationId xmlns:a16="http://schemas.microsoft.com/office/drawing/2014/main" id="{79B069C3-2B39-4DD7-B194-941DF77E1FC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1116429" y="5863768"/>
            <a:ext cx="842647" cy="85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0288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_Rakennerahastot_2014-2020_mallipohja_EAKR_ESR_FI_7.14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_Rakennerahastot_2014-2020_mallipohja_EAKR_ESR_FI_7.14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C896AE5CB0CE43B009152D6458AE73" ma:contentTypeVersion="4" ma:contentTypeDescription="Luo uusi asiakirja." ma:contentTypeScope="" ma:versionID="55fd077c5e34199e00c4e041bafec79a">
  <xsd:schema xmlns:xsd="http://www.w3.org/2001/XMLSchema" xmlns:xs="http://www.w3.org/2001/XMLSchema" xmlns:p="http://schemas.microsoft.com/office/2006/metadata/properties" xmlns:ns2="a85853d4-47f7-4611-b961-1e9c032c0cec" targetNamespace="http://schemas.microsoft.com/office/2006/metadata/properties" ma:root="true" ma:fieldsID="f9d2a20f515e1afb9d385620b13a9eed" ns2:_="">
    <xsd:import namespace="a85853d4-47f7-4611-b961-1e9c032c0c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5853d4-47f7-4611-b961-1e9c032c0c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8D6CC8-79E8-4C1B-89B9-9F7C396852CF}">
  <ds:schemaRefs>
    <ds:schemaRef ds:uri="http://purl.org/dc/terms/"/>
    <ds:schemaRef ds:uri="a85853d4-47f7-4611-b961-1e9c032c0ce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344D47B-88D5-4BB9-A3C0-130CA74FE8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5853d4-47f7-4611-b961-1e9c032c0c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456480E-52D0-4486-A358-E0F01F7335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512</Words>
  <Application>Microsoft Office PowerPoint</Application>
  <PresentationFormat>Laajakuva</PresentationFormat>
  <Paragraphs>52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TEM_Rakennerahastot_2014-2020_mallipohja_EAKR_ESR_FI_7.14</vt:lpstr>
      <vt:lpstr>1_TEM_Rakennerahastot_2014-2020_mallipohja_EAKR_ESR_FI_7.14</vt:lpstr>
      <vt:lpstr>Office-teema</vt:lpstr>
      <vt:lpstr>PowerPoint-esitys</vt:lpstr>
      <vt:lpstr>JTF – Oikeudenmukaisen siirtymän rahasto (Just Transition Fund)</vt:lpstr>
      <vt:lpstr>JTF – Oikeudenmukaisen siirtymän rahasto</vt:lpstr>
      <vt:lpstr>Pohjois-Pohjanmaa on merkittävä turvemaakunta</vt:lpstr>
      <vt:lpstr>Pohjois-Pohjanmaan suunnitellut JTF-toimenpiteet – muutokset mahdollisia</vt:lpstr>
      <vt:lpstr>Pohjois-Pohjanmaan suunnitellut JTF-toimenpiteet – muutokset mahdollisia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Uudistuva ja osaava Suomi 2021-2027</dc:title>
  <dc:creator>Juuti Soile</dc:creator>
  <cp:lastModifiedBy>Päivi Keisanen</cp:lastModifiedBy>
  <cp:revision>8</cp:revision>
  <dcterms:created xsi:type="dcterms:W3CDTF">2021-05-24T09:29:40Z</dcterms:created>
  <dcterms:modified xsi:type="dcterms:W3CDTF">2021-06-15T12:18:01Z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0x01010001C896AE5CB0CE43B009152D6458AE73</vt:lpwstr>
  </property>
</Properties>
</file>