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1" r:id="rId5"/>
    <p:sldMasterId id="2147483687" r:id="rId6"/>
  </p:sldMasterIdLst>
  <p:notesMasterIdLst>
    <p:notesMasterId r:id="rId12"/>
  </p:notesMasterIdLst>
  <p:sldIdLst>
    <p:sldId id="593" r:id="rId7"/>
    <p:sldId id="681" r:id="rId8"/>
    <p:sldId id="263" r:id="rId9"/>
    <p:sldId id="680" r:id="rId10"/>
    <p:sldId id="679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0923DD-4F4E-4DD7-AB87-B92CF354D338}" v="8" dt="2021-06-15T11:38:23.0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F8BED-22CF-4FB3-BE98-8EEEE125CAA8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3E39A-590F-4A1B-BF75-3CB682D046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7927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kans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1441654"/>
            <a:ext cx="103632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769205" y="3060000"/>
            <a:ext cx="8640000" cy="900000"/>
          </a:xfrm>
        </p:spPr>
        <p:txBody>
          <a:bodyPr/>
          <a:lstStyle>
            <a:lvl1pPr marL="0" indent="0" algn="ctr">
              <a:buNone/>
              <a:defRPr sz="1500" b="1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136000" y="4426838"/>
            <a:ext cx="192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96000" y="4138846"/>
            <a:ext cx="48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480000" y="579600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708443" y="579499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4930507" y="579499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6" name="Picture 5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4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76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8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46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kans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1441652"/>
            <a:ext cx="103632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769205" y="3060000"/>
            <a:ext cx="864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136000" y="4426838"/>
            <a:ext cx="192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96000" y="4138846"/>
            <a:ext cx="48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480000" y="579600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708443" y="579499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4930507" y="579499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6" name="Picture 5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4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778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1441652"/>
            <a:ext cx="103632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136000" y="4428000"/>
            <a:ext cx="192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96000" y="4140000"/>
            <a:ext cx="48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762781" y="3060000"/>
            <a:ext cx="864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480000" y="579600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708443" y="579499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4930507" y="579499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15" name="Picture 14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926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6" y="616415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518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6" y="616415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5133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valk_kehys_tumm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6" y="616415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15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20000" y="1584000"/>
            <a:ext cx="10752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887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20000" y="1584000"/>
            <a:ext cx="5232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584000"/>
            <a:ext cx="5280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37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0000" y="1584000"/>
            <a:ext cx="10752597" cy="360000"/>
          </a:xfrm>
        </p:spPr>
        <p:txBody>
          <a:bodyPr wrap="square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720000" y="1980000"/>
            <a:ext cx="10752597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034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98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1441654"/>
            <a:ext cx="103632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136000" y="4428000"/>
            <a:ext cx="192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96000" y="4140000"/>
            <a:ext cx="48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762781" y="3060000"/>
            <a:ext cx="8640000" cy="900000"/>
          </a:xfrm>
        </p:spPr>
        <p:txBody>
          <a:bodyPr/>
          <a:lstStyle>
            <a:lvl1pPr marL="0" indent="0" algn="ctr">
              <a:buNone/>
              <a:defRPr sz="1500" b="1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480000" y="579600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708443" y="579499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4930507" y="579499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15" name="Picture 14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007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8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566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2CCF5C-F0F9-4745-8977-DDDC7F10B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C1FD103-183F-4564-85B4-3A75FED4B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30F5589-1CA3-410B-A8A4-81EC82B1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6FE539-8CDF-41C9-ADAC-2E96DAA82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5948C4-4902-45A4-B844-2A101403A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1551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0B202A-A652-4E9C-9C2E-5F22ABAA5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C7DC9F-E1CC-40EA-9117-91C60CD72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3319901-3BB1-4B74-8E3F-9FA867A45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8FE34E6-5C76-4E15-9BA6-FCED7553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C0B0200-EA3B-4214-AE20-B3E16025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699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8479DA-A7B5-49A7-9048-C418E0503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9F7254-2BAC-4DA8-8AB2-C91EE216B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D2E7BF-0737-441E-AF79-1755E34E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FA50D8-779E-4196-9341-51B5D0406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C12F74E-FB96-4E07-AF15-1E42DC95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4047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BB3A7B-C943-4E17-B807-7ACC066E4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53EAAD-90D8-4B84-8CD9-D530D2D9A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790AAE9-93CA-4C37-AC1F-CCBDBAE10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A507343-3D93-4021-9529-7C0256D71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2A0BB80-FBDF-4319-BF5A-9E932A2F7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F5A9A8C-9C94-4F86-9951-18706DFE5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3936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D5C7D9-C91A-4765-B85F-EFB12893D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B09A70A-6BDB-4AC6-AADC-BFF7F8F39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8AC6A20-9E72-49D6-A38A-91685BF92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08D5BFA-401E-435F-8976-AC28326CB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F92BC61-1E0C-45AF-A0AD-C7CB11AB4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9F7C551-9D0E-4D7C-B4F8-C809D27ED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272F962-747A-43B9-BF66-14BCA9EF2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1139A9D-41DF-41FD-B1CF-768BE435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63046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57DD9B-3A23-4D19-9B6C-792CBE607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0FA55EB-5B33-4157-AE40-5B1C7A31E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AE21130-799E-4F5F-8068-90CAAFBA7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97D9D85-67D5-43E7-B585-FC281D4A7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44694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E3D96D-98B0-4365-BB8C-E9BAC6C23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56B8F33-FE81-4389-9B9A-0A89F2E06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64F21EA-9AFD-4A9C-84D8-A9217ECC3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41776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4148CE-17D1-4E6F-A43C-CABD4CD1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7F84F2-739C-4E36-B36E-15629CE2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A404D49-D896-45E2-B7A7-33F75E928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78DA865-EE23-4AC5-9C3E-A2C6A1DEA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E4D87B7-7B33-4A90-83F6-FD1D732A2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B04675A-AB88-423A-ABF4-4BEE09CBA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796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4C9B51-30C5-4697-9B0F-549FBB322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9A2DBB6-FB83-4A59-B00F-5F8E2EF4C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4B98256-C06C-47B9-B4EF-455D99C89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6953F20-717F-41C2-95AD-4C5065CA1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1C76247-7800-471D-A11A-CAC4AE352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1D1BB2-1E5F-478F-8365-90ACB00B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238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7" y="616417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5295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2ADF91-212B-4688-BF10-981DCF81E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5E03485-A91F-4175-8004-8AAFF9F79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2FD07F-F997-4C7F-9425-4E79E6B4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12EB67-4551-415E-B6DC-3E57750C9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7996C1E-59DA-4C3E-A0E3-1EC2BA08C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21089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C4B2A11-7984-45AA-BA72-36C8507B3C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F9B585C-8A78-4DD9-99DF-6CE0EE74A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D896B70-90BD-4508-8A0E-4D633838A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33851E7-BA18-4637-B9EA-007280012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5FBFE5D-19BE-416E-A775-484433037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35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7" y="616417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705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valk_kehys_tumm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7" y="616417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180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20000" y="1584000"/>
            <a:ext cx="10752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516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20000" y="1584000"/>
            <a:ext cx="5232000" cy="45000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584000"/>
            <a:ext cx="5280000" cy="45000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11C6-550F-476F-A8E9-87059F984CC5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Etunimi Sukunimi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86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0000" y="1584000"/>
            <a:ext cx="10752597" cy="360000"/>
          </a:xfrm>
        </p:spPr>
        <p:txBody>
          <a:bodyPr wrap="square" anchor="t" anchorCtr="0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720000" y="1980000"/>
            <a:ext cx="10752597" cy="36000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121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286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20000" y="612000"/>
            <a:ext cx="10752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0000" y="1584000"/>
            <a:ext cx="10752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555045" y="6309320"/>
            <a:ext cx="14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2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872040" y="6309320"/>
            <a:ext cx="264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75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252183" y="6309320"/>
            <a:ext cx="576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11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1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20000" y="612000"/>
            <a:ext cx="10752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0000" y="1584000"/>
            <a:ext cx="10752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555045" y="6309320"/>
            <a:ext cx="14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872040" y="6309320"/>
            <a:ext cx="264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252183" y="6309320"/>
            <a:ext cx="576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171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DB3C093-A6E1-420F-944F-5F5AA8C1A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43C2090-6770-4AA1-BE56-55F9AA55A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524A16-B5E0-4B38-9400-037BA81E4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6F3B53-C587-4419-BDF8-C938C0149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0879DB-7AFE-4737-8A13-9449D65C5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497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ivi.keisanen@pohjois-pohjanmaa.fi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7815A9CD-6009-4059-9930-3ECCF3957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205" y="1647826"/>
            <a:ext cx="8640000" cy="2636526"/>
          </a:xfrm>
        </p:spPr>
        <p:txBody>
          <a:bodyPr/>
          <a:lstStyle/>
          <a:p>
            <a:r>
              <a:rPr lang="fi-FI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Uudistuva ja osaava Suomi 2021-2027</a:t>
            </a:r>
          </a:p>
          <a:p>
            <a:r>
              <a:rPr lang="fi-FI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EU:n alue- ja rakennepolitiikan ohjelma,</a:t>
            </a:r>
            <a:r>
              <a:rPr lang="fi-FI" sz="2400" b="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i-FI" sz="1800" b="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luonnos</a:t>
            </a:r>
            <a:endParaRPr lang="fi-FI" sz="2400" b="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fi-FI" sz="16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i-FI" sz="2800" dirty="0">
                <a:solidFill>
                  <a:srgbClr val="002060"/>
                </a:solidFill>
              </a:rPr>
              <a:t>Toimintalinja 1: Innovatiivinen Suomi  </a:t>
            </a:r>
          </a:p>
          <a:p>
            <a:r>
              <a:rPr lang="fi-FI" sz="2800" dirty="0">
                <a:solidFill>
                  <a:srgbClr val="002060"/>
                </a:solidFill>
              </a:rPr>
              <a:t>EAKR</a:t>
            </a:r>
          </a:p>
          <a:p>
            <a:endParaRPr lang="fi-FI" sz="2800" dirty="0">
              <a:solidFill>
                <a:srgbClr val="002060"/>
              </a:solidFill>
            </a:endParaRPr>
          </a:p>
          <a:p>
            <a:r>
              <a:rPr lang="fi-FI" sz="1800" b="0" dirty="0">
                <a:solidFill>
                  <a:srgbClr val="002060"/>
                </a:solidFill>
              </a:rPr>
              <a:t>16.6.2021</a:t>
            </a:r>
          </a:p>
          <a:p>
            <a:r>
              <a:rPr lang="fi-FI" sz="1600" b="0" dirty="0">
                <a:solidFill>
                  <a:srgbClr val="002060"/>
                </a:solidFill>
              </a:rPr>
              <a:t>Päivi Keisanen</a:t>
            </a:r>
          </a:p>
          <a:p>
            <a:r>
              <a:rPr lang="fi-FI" sz="1600" b="0" dirty="0">
                <a:solidFill>
                  <a:srgbClr val="002060"/>
                </a:solidFill>
              </a:rPr>
              <a:t>Kehittämispäällikkö</a:t>
            </a:r>
          </a:p>
          <a:p>
            <a:r>
              <a:rPr lang="fi-FI" sz="1600" b="0" dirty="0">
                <a:solidFill>
                  <a:srgbClr val="002060"/>
                </a:solidFill>
              </a:rPr>
              <a:t>Pohjois-Pohjanmaan liitto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F922A32-B5E4-4611-A320-F4DEDA17355B}"/>
              </a:ext>
            </a:extLst>
          </p:cNvPr>
          <p:cNvSpPr txBox="1"/>
          <p:nvPr/>
        </p:nvSpPr>
        <p:spPr>
          <a:xfrm rot="20975894">
            <a:off x="8868705" y="5403529"/>
            <a:ext cx="3081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i="1" dirty="0">
                <a:solidFill>
                  <a:srgbClr val="FF0000"/>
                </a:solidFill>
              </a:rPr>
              <a:t>Uuden kauden diaesityspohja valmistumassa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7A175C81-90FF-4B50-840A-3EF696D6D375}"/>
              </a:ext>
            </a:extLst>
          </p:cNvPr>
          <p:cNvSpPr/>
          <p:nvPr/>
        </p:nvSpPr>
        <p:spPr>
          <a:xfrm>
            <a:off x="1565329" y="3944319"/>
            <a:ext cx="9556699" cy="4571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9FD72AD5-0719-43AD-A712-A3AF4480C16B}"/>
              </a:ext>
            </a:extLst>
          </p:cNvPr>
          <p:cNvSpPr/>
          <p:nvPr/>
        </p:nvSpPr>
        <p:spPr>
          <a:xfrm>
            <a:off x="1469756" y="1226206"/>
            <a:ext cx="9556699" cy="4571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99394326-9E37-4B1B-914B-BDCDDA66C8B3}"/>
              </a:ext>
            </a:extLst>
          </p:cNvPr>
          <p:cNvSpPr txBox="1"/>
          <p:nvPr/>
        </p:nvSpPr>
        <p:spPr>
          <a:xfrm>
            <a:off x="8258175" y="4143228"/>
            <a:ext cx="3257550" cy="27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i="1" dirty="0"/>
              <a:t>Ohjelma käynnistynee syyskuussa 2021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2CFDA200-CA90-4975-B851-2A6D01B9CEDA}"/>
              </a:ext>
            </a:extLst>
          </p:cNvPr>
          <p:cNvSpPr txBox="1"/>
          <p:nvPr/>
        </p:nvSpPr>
        <p:spPr>
          <a:xfrm>
            <a:off x="371061" y="5925864"/>
            <a:ext cx="31534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Yhteystiedot: </a:t>
            </a:r>
          </a:p>
          <a:p>
            <a:r>
              <a:rPr lang="fi-FI" sz="1400" b="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paivi.keisanen@pohjois-pohjanmaa.fi</a:t>
            </a:r>
            <a:endParaRPr lang="fi-FI" sz="1400" b="0" dirty="0"/>
          </a:p>
          <a:p>
            <a:r>
              <a:rPr lang="fi-FI" sz="1400" dirty="0"/>
              <a:t>p. 050 431 0605</a:t>
            </a:r>
            <a:endParaRPr lang="fi-FI" sz="1400" b="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100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D12DFC-745C-455D-BAF9-AF5DD0FD1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Toimintalinja 1: Innovatiivinen Suomi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9381449-789F-4D92-B04C-FDF05FC94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400" b="1" dirty="0">
                <a:latin typeface="Arial" panose="020B0604020202020204" pitchFamily="34" charset="0"/>
              </a:rPr>
              <a:t>Toimintalinjalla on kolme erityistavoitetta: </a:t>
            </a:r>
          </a:p>
          <a:p>
            <a:r>
              <a:rPr lang="fi-FI" sz="1400" dirty="0">
                <a:latin typeface="Arial" panose="020B0604020202020204" pitchFamily="34" charset="0"/>
              </a:rPr>
              <a:t>ET 1.1 Tutkimus- ja innovointivalmiuksien ja kehittyneiden teknologioiden käyttöönoton parantaminen</a:t>
            </a:r>
          </a:p>
          <a:p>
            <a:r>
              <a:rPr lang="fi-FI" sz="1400" dirty="0">
                <a:latin typeface="Arial" panose="020B0604020202020204" pitchFamily="34" charset="0"/>
              </a:rPr>
              <a:t>ET 1.2 Digitalisaation etujen hyödyntäminen kansalaisten, yritysten ja julkishallinnon hyväksi </a:t>
            </a:r>
            <a:r>
              <a:rPr lang="fi-FI" sz="1400" dirty="0">
                <a:solidFill>
                  <a:srgbClr val="FF0000"/>
                </a:solidFill>
                <a:latin typeface="Arial" panose="020B0604020202020204" pitchFamily="34" charset="0"/>
              </a:rPr>
              <a:t>(UUSI)</a:t>
            </a:r>
          </a:p>
          <a:p>
            <a:r>
              <a:rPr lang="fi-FI" sz="1400" dirty="0">
                <a:latin typeface="Arial" panose="020B0604020202020204" pitchFamily="34" charset="0"/>
              </a:rPr>
              <a:t>ET 1.3 Pk-yritysten kasvun ja kilpailukyvyn parantaminen</a:t>
            </a:r>
          </a:p>
        </p:txBody>
      </p:sp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E96BD4CC-42EE-4169-AE84-673A5458B1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244"/>
            <a:ext cx="2133600" cy="365760"/>
          </a:xfrm>
          <a:prstGeom prst="rect">
            <a:avLst/>
          </a:prstGeom>
        </p:spPr>
      </p:pic>
      <p:pic>
        <p:nvPicPr>
          <p:cNvPr id="5" name="Kuva 4" descr="sosiaali.png">
            <a:extLst>
              <a:ext uri="{FF2B5EF4-FFF2-40B4-BE49-F238E27FC236}">
                <a16:creationId xmlns:a16="http://schemas.microsoft.com/office/drawing/2014/main" id="{F551B0D9-9CC2-4213-A46B-A3F13414312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1149853" y="5877020"/>
            <a:ext cx="842647" cy="85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750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ruutu 5">
            <a:extLst>
              <a:ext uri="{FF2B5EF4-FFF2-40B4-BE49-F238E27FC236}">
                <a16:creationId xmlns:a16="http://schemas.microsoft.com/office/drawing/2014/main" id="{37EA4A86-8602-4344-9AF9-A9BB1B107416}"/>
              </a:ext>
            </a:extLst>
          </p:cNvPr>
          <p:cNvSpPr txBox="1"/>
          <p:nvPr/>
        </p:nvSpPr>
        <p:spPr>
          <a:xfrm>
            <a:off x="728870" y="383066"/>
            <a:ext cx="106017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600"/>
              </a:spcBef>
              <a:spcAft>
                <a:spcPts val="1000"/>
              </a:spcAft>
            </a:pPr>
            <a:r>
              <a:rPr lang="fi-FI" sz="2400" dirty="0">
                <a:solidFill>
                  <a:srgbClr val="1E73B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Erityistavoite 1.1: Tutkimus- ja innovointivalmiuksien ja kehittyneiden teknologioiden käyttöönoton parantaminen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E67020A1-F3C0-4E15-8734-F6A3D6386E4A}"/>
              </a:ext>
            </a:extLst>
          </p:cNvPr>
          <p:cNvSpPr txBox="1"/>
          <p:nvPr/>
        </p:nvSpPr>
        <p:spPr>
          <a:xfrm>
            <a:off x="861390" y="1214063"/>
            <a:ext cx="107077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Tärkeimpiä kohderyhmiä: </a:t>
            </a:r>
            <a:r>
              <a:rPr lang="fi-FI" sz="1400" dirty="0">
                <a:latin typeface="Arial" panose="020B0604020202020204" pitchFamily="34" charset="0"/>
              </a:rPr>
              <a:t>yritykset, korkeakoulut, tutkimuslaitokset, toisen asteen koulutuksen järjestäjät, kehittämisyhtiöt, valtion viranomaiset, kunnat </a:t>
            </a:r>
            <a:r>
              <a:rPr lang="fi-FI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 kuntayhtymät sekä näiden muodostamat verkostot ja innovaatioeko­sys­teemit sekä yhdistykset ja säätiöt. </a:t>
            </a:r>
            <a:endParaRPr lang="fi-FI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7AACFB41-3A8E-458A-966D-F9E21AD7BB35}"/>
              </a:ext>
            </a:extLst>
          </p:cNvPr>
          <p:cNvSpPr txBox="1"/>
          <p:nvPr/>
        </p:nvSpPr>
        <p:spPr>
          <a:xfrm>
            <a:off x="728870" y="2011886"/>
            <a:ext cx="5064477" cy="3496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>
              <a:lnSpc>
                <a:spcPct val="115000"/>
              </a:lnSpc>
            </a:pPr>
            <a:r>
              <a:rPr lang="fi-FI" sz="1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TKI-toiminta </a:t>
            </a:r>
            <a:endParaRPr lang="fi-FI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pk-yritysten tuotteiden, materiaalien, palvelujen ja tuotantomenetelmien kehittäminen, pilotointi ja kaupallistaminen sekä uusien teknologioiden käyttöönotto ja hyödyntäminen</a:t>
            </a:r>
            <a:endParaRPr lang="fi-FI" sz="1400" u="sng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tuetaan erityisesti osaamis- ja </a:t>
            </a:r>
            <a:r>
              <a:rPr lang="fi-FI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elinkeinoelämän tarpeista lähtevien</a:t>
            </a:r>
            <a:r>
              <a:rPr lang="fi-FI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innovatiivisten ja älykkäiden rat­kai­sujen, toimintamallien sekä kokeilu-, pilotointi-, demonstraatio- ja oppimisympä­ristö­jen sekä </a:t>
            </a:r>
            <a:r>
              <a:rPr lang="fi-FI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tutkimusinfrastruktuurien kehittämistä </a:t>
            </a:r>
            <a:r>
              <a:rPr lang="fi-FI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 yhteiskäyttöä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kehitetään innovatiivisia ja kestäviä julkisia hankintoja sekä niiden parempaa hyödyntä­mistä referenssiympäristöinä sekä TKI-yhteistyön vaikuttavuuden kasvattajana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vihreää siirtymää </a:t>
            </a:r>
            <a:r>
              <a:rPr lang="fi-FI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tukeva TKI-toiminta</a:t>
            </a:r>
            <a:endParaRPr lang="fi-FI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9C33F8FA-328D-4B65-A6BC-2FDFF7EBA73C}"/>
              </a:ext>
            </a:extLst>
          </p:cNvPr>
          <p:cNvSpPr txBox="1"/>
          <p:nvPr/>
        </p:nvSpPr>
        <p:spPr>
          <a:xfrm>
            <a:off x="6095999" y="2045060"/>
            <a:ext cx="5870714" cy="4591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>
              <a:lnSpc>
                <a:spcPct val="115000"/>
              </a:lnSpc>
            </a:pPr>
            <a:r>
              <a:rPr lang="fi-FI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TKI-yhteistyö ja kehittyneiden teknologioiden käyttöönoton parantaminen </a:t>
            </a:r>
            <a:endParaRPr lang="fi-FI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fi-FI" sz="1200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TKI-yhteistyömallit</a:t>
            </a:r>
            <a:r>
              <a:rPr lang="fi-FI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ja toimintatavat korkeakoulujen, tutkimuslaitosten sekä toisen asteen koulutuksen järjestäjien ja yritysten yhteistyönä, </a:t>
            </a:r>
            <a:r>
              <a:rPr lang="fi-FI" sz="1200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osaamisen ja teknologian siirto </a:t>
            </a:r>
            <a:r>
              <a:rPr lang="fi-FI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sekä kulttuuri- ja luovan osaamisen parempi hyödyntäminen TKI-toiminnassa 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fi-FI" sz="12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elinkeinoelämän ja tutkimuksen yhteistyö </a:t>
            </a: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sekä elinkeino- ja työelämälähtöisen soveltavan tutkimuksen hyödyntäminen yritystoiminnassa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2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elinkeinoelämälähtöisen TKI-toiminnan vahvistaminen </a:t>
            </a: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sekä osaamis- ja innovaatioekosysteemien kehittäminen ja kytkeytyminen kansallisiin ja kansainvälisiin arvoverkostoihin ml. vihreään siirtymään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alueellisten </a:t>
            </a:r>
            <a:r>
              <a:rPr lang="fi-FI" sz="12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älykkään erikoistumisen strategioiden hyvä hallinta ja TKI-verkostojen kytkeytyminen arvoverkostoihin</a:t>
            </a: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sekä vahvistetaan </a:t>
            </a:r>
            <a:r>
              <a:rPr lang="fi-FI" sz="12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yritysten</a:t>
            </a: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kiinnittymistä älykkään erikoistumisen prosesseihin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tuetaan älykkääseen erikoistumiseen liittyviä alueiden ja alojen välisiä sekä </a:t>
            </a:r>
            <a:r>
              <a:rPr lang="fi-FI" sz="12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kansainvälisiä kumppanuuksia</a:t>
            </a:r>
            <a:endParaRPr lang="fi-FI" sz="12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teknologioiden uusi soveltaminen ja tuetaan uusien teknologioiden käyttöön­ottoa ja skaalautumista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tuetaan huippuosaamisen soveltamista ja teknologisten valmiuksien parantamista sekä tutkimuksessa syntyneen tiedon kanavoimista yritysten ja yhteiskunnan käyttöön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2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ympäristöä säästävien </a:t>
            </a: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tuotteiden, materiaalien ja tuotantomenetelmien pilotointi ja demonstrointi sekä niiden käyttöönotto ja kaupallistaminen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Kuva 11" descr="sosiaali.png">
            <a:extLst>
              <a:ext uri="{FF2B5EF4-FFF2-40B4-BE49-F238E27FC236}">
                <a16:creationId xmlns:a16="http://schemas.microsoft.com/office/drawing/2014/main" id="{686EE2F0-7D28-41F1-83EA-04985041E2C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028555" y="205090"/>
            <a:ext cx="842647" cy="85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kstiruutu 13">
            <a:extLst>
              <a:ext uri="{FF2B5EF4-FFF2-40B4-BE49-F238E27FC236}">
                <a16:creationId xmlns:a16="http://schemas.microsoft.com/office/drawing/2014/main" id="{53D0064D-F68C-4BFD-B479-3B31C35D6436}"/>
              </a:ext>
            </a:extLst>
          </p:cNvPr>
          <p:cNvSpPr txBox="1"/>
          <p:nvPr/>
        </p:nvSpPr>
        <p:spPr>
          <a:xfrm>
            <a:off x="2752530" y="5550004"/>
            <a:ext cx="388057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>
                <a:solidFill>
                  <a:srgbClr val="FF0000"/>
                </a:solidFill>
              </a:rPr>
              <a:t>UUTTA: </a:t>
            </a:r>
          </a:p>
          <a:p>
            <a:r>
              <a:rPr lang="fi-FI" sz="2800" b="1" dirty="0">
                <a:solidFill>
                  <a:schemeClr val="accent1"/>
                </a:solidFill>
              </a:rPr>
              <a:t>ET 1.1: ÄES 100 %</a:t>
            </a:r>
          </a:p>
          <a:p>
            <a:r>
              <a:rPr lang="fi-FI" sz="1200" b="1" dirty="0">
                <a:solidFill>
                  <a:schemeClr val="accent1"/>
                </a:solidFill>
              </a:rPr>
              <a:t>TUKEA VOIDAAN MYÖNTÄÄ VAIN ÄLYKKÄÄN ERIKOISTUMISEN MUKAISIIN HANKKEISIIN. </a:t>
            </a:r>
          </a:p>
          <a:p>
            <a:r>
              <a:rPr lang="fi-FI" sz="1200" b="1" dirty="0">
                <a:solidFill>
                  <a:schemeClr val="accent1"/>
                </a:solidFill>
              </a:rPr>
              <a:t>TRL-TASOT 3-9.</a:t>
            </a:r>
            <a:endParaRPr lang="fi-FI" sz="1600" b="1" dirty="0">
              <a:solidFill>
                <a:schemeClr val="accent1"/>
              </a:solidFill>
            </a:endParaRPr>
          </a:p>
        </p:txBody>
      </p:sp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CB9385BE-F6B7-4602-9E63-3F570F65F0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244"/>
            <a:ext cx="213360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790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BFA74-E68C-4A5A-9FF7-7001D62E7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579"/>
          </a:xfrm>
        </p:spPr>
        <p:txBody>
          <a:bodyPr>
            <a:normAutofit/>
          </a:bodyPr>
          <a:lstStyle/>
          <a:p>
            <a:r>
              <a:rPr lang="fi-FI" sz="2400" dirty="0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Erityistavoite1.2: Digitalisaation etujen hyödyntäminen kansalaisten, yritysten ja julkishallinnon hyväksi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DAB653-E6C5-4653-96A4-C2E74AF9F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40896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fi-FI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Digitalisaatio ja sitä hyödyntävät teknologiat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i-FI" sz="1100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digitalisaation hyödyntäminen </a:t>
            </a:r>
            <a:r>
              <a:rPr lang="fi-FI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TKI-toiminnassa, yksityisen ja julkisen sektorin haasteissa ja kehittämisessä, palveluiden kehittämisessä ja saavutettavuudessa, jatkuvassa oppimisessa sekä teknologisiin murroksiin liittyvien uusien liiketoimintamahdollisuuksien kehittämisessä</a:t>
            </a:r>
            <a:endParaRPr lang="fi-FI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uusien </a:t>
            </a:r>
            <a:r>
              <a:rPr lang="fi-FI" sz="1100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digitaalisten työmenetelmien käyttöönotto </a:t>
            </a: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sekä julkisella että yksityisellä sektorilla</a:t>
            </a:r>
            <a:endParaRPr lang="fi-FI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edistetään </a:t>
            </a:r>
            <a:r>
              <a:rPr lang="fi-FI" sz="1100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digitalisaation ja sitä hyödyntävien teknologioiden soveltamista ja hyödyntämistä </a:t>
            </a: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(esim. avoin data, robotiikka, automaatio, </a:t>
            </a:r>
            <a:r>
              <a:rPr lang="fi-FI" sz="11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IoT</a:t>
            </a: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kyberturvallisuus, data-analytiikka, tekoäly)</a:t>
            </a:r>
            <a:endParaRPr lang="fi-FI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tuetaan julkisen, yksityisen ja kolmannen sektorin toimijoiden </a:t>
            </a:r>
            <a:r>
              <a:rPr lang="fi-FI" sz="1100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yhteistyötä ja palvelujen yhteis­kehittämistä</a:t>
            </a: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ja parannetaan tietojen hyödynnettävyyttä kehittämällä </a:t>
            </a:r>
            <a:r>
              <a:rPr lang="fi-FI" sz="1100" u="sng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yhteentoimivuutta</a:t>
            </a:r>
            <a:r>
              <a:rPr lang="fi-FI" sz="1100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fi-FI" sz="11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tuetaan </a:t>
            </a:r>
            <a:r>
              <a:rPr lang="fi-FI" sz="11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digitaalisten innovaatiokeskusten </a:t>
            </a:r>
            <a:r>
              <a:rPr lang="fi-FI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fi-FI" sz="1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digital</a:t>
            </a:r>
            <a:r>
              <a:rPr lang="fi-FI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i-FI" sz="1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innovation</a:t>
            </a:r>
            <a:r>
              <a:rPr lang="fi-FI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i-FI" sz="1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hub</a:t>
            </a:r>
            <a:r>
              <a:rPr lang="fi-FI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käynnistämistä, kehittä­mis­tä ja yhteistyötä </a:t>
            </a: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niin eurooppalaisella, kansallisella kuin alueellisella tasolla</a:t>
            </a:r>
            <a:endParaRPr lang="fi-FI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tuetaan investointeja uusien digitaalisten ratkaisujen pilotointiin tukemalla esimerkiksi </a:t>
            </a:r>
            <a:r>
              <a:rPr lang="fi-FI" sz="1100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demonstraatio- ja laboratorioympäristöjä kehitysalustoina  </a:t>
            </a:r>
            <a:endParaRPr lang="fi-FI" sz="11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tuetaan </a:t>
            </a:r>
            <a:r>
              <a:rPr lang="fi-FI" sz="1100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digitaalisten teknologioiden soveltamista </a:t>
            </a: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ja siihen liittyvää TKI-toimintaa</a:t>
            </a:r>
            <a:endParaRPr lang="fi-FI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edistetään jo rakennettujen tehokkaiden tietoliikenneverkkojen käyttöönottoa ja täysimää­räistä hyödyntämistä kapasiteettia vaativien palvelujen välityskanavina</a:t>
            </a:r>
            <a:endParaRPr lang="fi-FI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tuetaan älykkään ja vähäpäästöisen </a:t>
            </a:r>
            <a:r>
              <a:rPr lang="fi-FI" sz="1100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liikkumisen innovaatioita ja digitalisaatiota</a:t>
            </a:r>
            <a:endParaRPr lang="fi-FI" sz="11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tuetaan </a:t>
            </a:r>
            <a:r>
              <a:rPr lang="fi-FI" sz="1100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liikenteen datan reaaliaikaisuuden parantamista </a:t>
            </a: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ja liikennepalveluja sekä tilan­ne- ja olosuhdetietoja koskevan tiedon edistämistä </a:t>
            </a:r>
            <a:r>
              <a:rPr lang="fi-FI" sz="11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valtakunnllisella</a:t>
            </a: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ja alueellisella tasolla </a:t>
            </a:r>
            <a:endParaRPr lang="fi-FI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tuetaan </a:t>
            </a:r>
            <a:r>
              <a:rPr lang="fi-FI" sz="1100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digitaalisuuden eri mahdollisuuksien tuomista palvelukenttään </a:t>
            </a:r>
            <a:r>
              <a:rPr lang="fi-FI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kuten virtuaalisuutta ja ennakoivien palvelujen kehittämistä dataa hyödyntämällä eri toimialoilla ja sektoreilla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2932F8CE-1F3D-45C2-AF27-D647EDBCE4E8}"/>
              </a:ext>
            </a:extLst>
          </p:cNvPr>
          <p:cNvSpPr txBox="1"/>
          <p:nvPr/>
        </p:nvSpPr>
        <p:spPr>
          <a:xfrm>
            <a:off x="6679096" y="1901424"/>
            <a:ext cx="5247518" cy="27104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/>
            <a:r>
              <a:rPr lang="fi-FI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Digitalisaation edistäminen yritystoiminnassa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ts val="1000"/>
              </a:spcBef>
              <a:buFont typeface="Symbol" panose="05050102010706020507" pitchFamily="18" charset="2"/>
              <a:buChar char=""/>
            </a:pPr>
            <a:r>
              <a:rPr lang="fi-FI" sz="1200" dirty="0">
                <a:latin typeface="Arial" panose="020B0604020202020204" pitchFamily="34" charset="0"/>
              </a:rPr>
              <a:t>uusien teknologioiden ja digitaalisten työkalujen ja tuotteiden, palvelujen ja liiketoi­mintamallien ja -prosessien kehittäminen, soveltaminen ja käyttöönotto yritysten, palvelujen ja ratkaisujen kehittämisessä sekä vahvistetaan pk-yritysten kyber- ja tietoturvavalmiuksia</a:t>
            </a:r>
          </a:p>
          <a:p>
            <a:pPr marL="342900" indent="-342900">
              <a:lnSpc>
                <a:spcPct val="80000"/>
              </a:lnSpc>
              <a:spcBef>
                <a:spcPts val="1000"/>
              </a:spcBef>
              <a:buFont typeface="Symbol" panose="05050102010706020507" pitchFamily="18" charset="2"/>
              <a:buChar char=""/>
            </a:pPr>
            <a:r>
              <a:rPr lang="fi-FI" sz="1200" dirty="0">
                <a:latin typeface="Arial" panose="020B0604020202020204" pitchFamily="34" charset="0"/>
              </a:rPr>
              <a:t>tuetaan pk-yritysten digitalisaatiota automaatioasteen nostamisessa, </a:t>
            </a:r>
            <a:r>
              <a:rPr lang="fi-FI" sz="1200" dirty="0" err="1">
                <a:latin typeface="Arial" panose="020B0604020202020204" pitchFamily="34" charset="0"/>
              </a:rPr>
              <a:t>robotisaatiossa</a:t>
            </a:r>
            <a:r>
              <a:rPr lang="fi-FI" sz="1200" dirty="0">
                <a:latin typeface="Arial" panose="020B0604020202020204" pitchFamily="34" charset="0"/>
              </a:rPr>
              <a:t> sekä uusien teknologioiden soveltamista ja käyttöönottoa yritysten, palvelujen ja ratkaisujen kehittämisessä </a:t>
            </a:r>
          </a:p>
          <a:p>
            <a:pPr marL="342900" indent="-342900">
              <a:lnSpc>
                <a:spcPct val="80000"/>
              </a:lnSpc>
              <a:spcBef>
                <a:spcPts val="1000"/>
              </a:spcBef>
              <a:buFont typeface="Symbol" panose="05050102010706020507" pitchFamily="18" charset="2"/>
              <a:buChar char=""/>
            </a:pPr>
            <a:r>
              <a:rPr lang="fi-FI" sz="1200" dirty="0">
                <a:latin typeface="Arial" panose="020B0604020202020204" pitchFamily="34" charset="0"/>
              </a:rPr>
              <a:t>vahvistetaan pk-yritysten valmiuksia digitalisaatioon (esim. uudet digitaaliset tuotteet, palvelut, liiketoimintamallit ja -prosessit, tietoturva ja -suoja sekä kyberturvallisuus)</a:t>
            </a:r>
          </a:p>
          <a:p>
            <a:pPr marL="342900" indent="-342900">
              <a:lnSpc>
                <a:spcPct val="80000"/>
              </a:lnSpc>
              <a:spcBef>
                <a:spcPts val="1000"/>
              </a:spcBef>
              <a:buFont typeface="Symbol" panose="05050102010706020507" pitchFamily="18" charset="2"/>
              <a:buChar char=""/>
            </a:pPr>
            <a:r>
              <a:rPr lang="fi-FI" sz="1200" dirty="0">
                <a:latin typeface="Arial" panose="020B0604020202020204" pitchFamily="34" charset="0"/>
              </a:rPr>
              <a:t>tuetaan yritysten sähköistä liiketoiminnan, asiakaspalvelun ja teknologisen osaamisen kehittämistä ja teknologian käyttöönottoa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08626466-3C7A-442D-AA58-E222CC0AAFF5}"/>
              </a:ext>
            </a:extLst>
          </p:cNvPr>
          <p:cNvSpPr txBox="1"/>
          <p:nvPr/>
        </p:nvSpPr>
        <p:spPr>
          <a:xfrm>
            <a:off x="838200" y="1245704"/>
            <a:ext cx="111815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200" b="1" dirty="0">
                <a:latin typeface="Arial" panose="020B0604020202020204" pitchFamily="34" charset="0"/>
              </a:rPr>
              <a:t>Tärkeimpiä kohderyhmiä: </a:t>
            </a: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yritykset, korkeakoulut, tutkimuslaitokset, toisen asteen koulutuksen järjestäjät, kehittämisyhtiöt, kunnat ja kuntayhtymät sekä näiden muodostamat verkostot ja innovaatioekosysteemit, seurakunnat ja seurakuntayhtymät sekä yhdis­tykset, osuuskunnat ja säätiöt.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Kuva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C0AF5147-32F5-4AF8-ADAC-57BD04875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244"/>
            <a:ext cx="2133600" cy="365760"/>
          </a:xfrm>
          <a:prstGeom prst="rect">
            <a:avLst/>
          </a:prstGeom>
        </p:spPr>
      </p:pic>
      <p:pic>
        <p:nvPicPr>
          <p:cNvPr id="8" name="Kuva 7" descr="sosiaali.png">
            <a:extLst>
              <a:ext uri="{FF2B5EF4-FFF2-40B4-BE49-F238E27FC236}">
                <a16:creationId xmlns:a16="http://schemas.microsoft.com/office/drawing/2014/main" id="{B707AEFE-2572-4011-A32B-B12B8EF9A02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1149853" y="5877020"/>
            <a:ext cx="842647" cy="85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1312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BFA74-E68C-4A5A-9FF7-7001D62E7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579"/>
          </a:xfrm>
        </p:spPr>
        <p:txBody>
          <a:bodyPr>
            <a:normAutofit/>
          </a:bodyPr>
          <a:lstStyle/>
          <a:p>
            <a:r>
              <a:rPr lang="fi-FI" sz="2400" dirty="0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Erityistavoite 1.3: Pk-yritysten kasvun ja kilpailukyvyn parantaminen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DAB653-E6C5-4653-96A4-C2E74AF9F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8053"/>
            <a:ext cx="5512904" cy="4667250"/>
          </a:xfrm>
        </p:spPr>
        <p:txBody>
          <a:bodyPr>
            <a:norm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fi-FI" sz="1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Pk-yritysten kasvu ja kansainvälistyminen</a:t>
            </a:r>
            <a:endParaRPr lang="fi-FI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parannetaan pk-yritysten </a:t>
            </a:r>
            <a:r>
              <a:rPr lang="fi-FI" sz="13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kasvu-, kansainvälistymis-, markkinointi- ja innovointivalmiuksia</a:t>
            </a:r>
            <a:r>
              <a:rPr lang="fi-FI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fi-FI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tuetaan pk-yritysten kasvua ja kansainvälistymistä tukevia, toimintaa uudistavia ja tuottavuutta lisääviä </a:t>
            </a:r>
            <a:r>
              <a:rPr lang="fi-FI" sz="13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investointeja</a:t>
            </a:r>
            <a:r>
              <a:rPr lang="fi-FI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i-FI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parannetaan pk-yritysten </a:t>
            </a:r>
            <a:r>
              <a:rPr lang="fi-FI" sz="13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osaamista</a:t>
            </a:r>
            <a:r>
              <a:rPr lang="fi-FI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osana liiketoiminnan kehittämistä</a:t>
            </a:r>
          </a:p>
          <a:p>
            <a:pPr marL="0" lvl="0" indent="0">
              <a:lnSpc>
                <a:spcPct val="105000"/>
              </a:lnSpc>
              <a:buNone/>
            </a:pPr>
            <a:r>
              <a:rPr lang="fi-FI" sz="13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Uusi liiketoiminta ja verkostoitumisen edistäminen</a:t>
            </a:r>
            <a:endParaRPr lang="fi-FI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tuetaan uutta tai uudistuvaa liiketoimintaa sekä yritysten </a:t>
            </a:r>
            <a:r>
              <a:rPr lang="fi-FI" sz="13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jatkuvuutta</a:t>
            </a:r>
            <a:r>
              <a:rPr lang="fi-FI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omistajavaihdoksia edistämällä, kehitetään uusia tapoja tukea uutta liiketoimintaa (ml. </a:t>
            </a:r>
            <a:r>
              <a:rPr lang="fi-FI" sz="13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yrityskiihdyttämö</a:t>
            </a:r>
            <a:r>
              <a:rPr lang="fi-FI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ja hautomomallit) ja luodaan yritysneuvontaan liittyviä uusia toimintamalleja</a:t>
            </a:r>
            <a:endParaRPr lang="fi-FI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kehitetään </a:t>
            </a:r>
            <a:r>
              <a:rPr lang="fi-FI" sz="13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ekosysteemejä, osaamiskeskittymiä ja verkostoja </a:t>
            </a:r>
            <a:r>
              <a:rPr lang="fi-FI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sekä tuetaan muita yhteistyömuotoja, joihin voi osallistua myös suuria yrityksiä</a:t>
            </a:r>
            <a:endParaRPr lang="fi-FI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endParaRPr lang="fi-FI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2932F8CE-1F3D-45C2-AF27-D647EDBCE4E8}"/>
              </a:ext>
            </a:extLst>
          </p:cNvPr>
          <p:cNvSpPr txBox="1"/>
          <p:nvPr/>
        </p:nvSpPr>
        <p:spPr>
          <a:xfrm>
            <a:off x="6479596" y="1638053"/>
            <a:ext cx="5512904" cy="3500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</a:pPr>
            <a:r>
              <a:rPr lang="fi-FI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Pk-yritysten TKI-toiminta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fi-FI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tuetaan pk-yritysten </a:t>
            </a:r>
            <a:r>
              <a:rPr lang="fi-FI" sz="12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tuotteiden, palveluiden ja tuotantomenetelmien kehittämistä ja kaupallistamista </a:t>
            </a: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sekä innovatiivisten liiketoimintakonseptien syntymistä huomioiden ilmastokestävyys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tuetaan aktiivista </a:t>
            </a:r>
            <a:r>
              <a:rPr lang="fi-FI" sz="12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innovaatiotoimintaa edistävien prosessien </a:t>
            </a: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käyttöönottoa yrityksissä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kehitetään kestävien </a:t>
            </a:r>
            <a:r>
              <a:rPr lang="fi-FI" sz="1200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uusien toimintatapojen, teknologioiden ja ratkaisujen soveltamista</a:t>
            </a:r>
            <a:r>
              <a:rPr lang="fi-FI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yrityksissä sekä datan hyödyntämistä ja edistetään niihin liittyvää yritystoimintaa 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i-FI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vahvistetaan </a:t>
            </a:r>
            <a:r>
              <a:rPr lang="fi-FI" sz="1200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hiilineutraaliin talouteen </a:t>
            </a:r>
            <a:r>
              <a:rPr lang="fi-FI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liittyvää liiketoiminta- ja markkinaosaamista ja kehitetään uusia tuote- ja palvelukonsepteja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vahvistetaan pk-yritysten valmiuksia luovan osaamisen hyödyntämiseen (esim. uudet digitaaliset tuotteet, palvelut ja liiketoimintamallit, muotoiluosaaminen)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tuetaan hiilineutraalisuus/vähähiilisyystavoitteiden mukaista toimintaa (ml. </a:t>
            </a:r>
            <a:r>
              <a:rPr lang="fi-FI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cleantech</a:t>
            </a: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08626466-3C7A-442D-AA58-E222CC0AAFF5}"/>
              </a:ext>
            </a:extLst>
          </p:cNvPr>
          <p:cNvSpPr txBox="1"/>
          <p:nvPr/>
        </p:nvSpPr>
        <p:spPr>
          <a:xfrm>
            <a:off x="838200" y="1078695"/>
            <a:ext cx="111815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Tärkeimpiä kohderyhmiä:</a:t>
            </a: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i-FI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pk-</a:t>
            </a:r>
            <a:r>
              <a:rPr lang="fi-FI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ja mikroyritykset. Myös kunnat, kehittämisyhtiöt, tutkimus- ja koulutusorganisaatiot, yhdistykset ja säätiöt voivat olla kohderyhminä</a:t>
            </a:r>
            <a:endParaRPr lang="fi-FI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Kuva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1FF6F9BC-B74C-4667-9A01-C8531F86A0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244"/>
            <a:ext cx="2133600" cy="365760"/>
          </a:xfrm>
          <a:prstGeom prst="rect">
            <a:avLst/>
          </a:prstGeom>
        </p:spPr>
      </p:pic>
      <p:pic>
        <p:nvPicPr>
          <p:cNvPr id="8" name="Kuva 7" descr="sosiaali.png">
            <a:extLst>
              <a:ext uri="{FF2B5EF4-FFF2-40B4-BE49-F238E27FC236}">
                <a16:creationId xmlns:a16="http://schemas.microsoft.com/office/drawing/2014/main" id="{9C9D9D0C-C520-4626-AAF8-50B9A478DFA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1149853" y="5877020"/>
            <a:ext cx="842647" cy="85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68683E49-4A0A-4655-876E-5C0881397B9F}"/>
              </a:ext>
            </a:extLst>
          </p:cNvPr>
          <p:cNvSpPr txBox="1"/>
          <p:nvPr/>
        </p:nvSpPr>
        <p:spPr>
          <a:xfrm>
            <a:off x="5305097" y="6014545"/>
            <a:ext cx="772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i="1" dirty="0">
                <a:solidFill>
                  <a:srgbClr val="0070C0"/>
                </a:solidFill>
              </a:rPr>
              <a:t>Kiitos!</a:t>
            </a:r>
          </a:p>
        </p:txBody>
      </p:sp>
    </p:spTree>
    <p:extLst>
      <p:ext uri="{BB962C8B-B14F-4D97-AF65-F5344CB8AC3E}">
        <p14:creationId xmlns:p14="http://schemas.microsoft.com/office/powerpoint/2010/main" val="4040520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_Rakennerahastot_2014-2020_mallipohja_EAKR_ESR_FI_7.14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_Rakennerahastot_2014-2020_mallipohja_EAKR_ESR_FI_7.14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C896AE5CB0CE43B009152D6458AE73" ma:contentTypeVersion="4" ma:contentTypeDescription="Luo uusi asiakirja." ma:contentTypeScope="" ma:versionID="55fd077c5e34199e00c4e041bafec79a">
  <xsd:schema xmlns:xsd="http://www.w3.org/2001/XMLSchema" xmlns:xs="http://www.w3.org/2001/XMLSchema" xmlns:p="http://schemas.microsoft.com/office/2006/metadata/properties" xmlns:ns2="a85853d4-47f7-4611-b961-1e9c032c0cec" targetNamespace="http://schemas.microsoft.com/office/2006/metadata/properties" ma:root="true" ma:fieldsID="f9d2a20f515e1afb9d385620b13a9eed" ns2:_="">
    <xsd:import namespace="a85853d4-47f7-4611-b961-1e9c032c0c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5853d4-47f7-4611-b961-1e9c032c0c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44D47B-88D5-4BB9-A3C0-130CA74FE8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5853d4-47f7-4611-b961-1e9c032c0c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8D6CC8-79E8-4C1B-89B9-9F7C396852CF}">
  <ds:schemaRefs>
    <ds:schemaRef ds:uri="f163831b-e544-4ea2-9761-12266f0218a2"/>
    <ds:schemaRef ds:uri="27da45db-5c56-40f0-812e-9e795a9ded2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456480E-52D0-4486-A358-E0F01F7335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903</Words>
  <Application>Microsoft Office PowerPoint</Application>
  <PresentationFormat>Laajakuva</PresentationFormat>
  <Paragraphs>77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TEM_Rakennerahastot_2014-2020_mallipohja_EAKR_ESR_FI_7.14</vt:lpstr>
      <vt:lpstr>1_TEM_Rakennerahastot_2014-2020_mallipohja_EAKR_ESR_FI_7.14</vt:lpstr>
      <vt:lpstr>Office-teema</vt:lpstr>
      <vt:lpstr>PowerPoint-esitys</vt:lpstr>
      <vt:lpstr>Toimintalinja 1: Innovatiivinen Suomi </vt:lpstr>
      <vt:lpstr>PowerPoint-esitys</vt:lpstr>
      <vt:lpstr>Erityistavoite1.2: Digitalisaation etujen hyödyntäminen kansalaisten, yritysten ja julkishallinnon hyväksi </vt:lpstr>
      <vt:lpstr>Erityistavoite 1.3: Pk-yritysten kasvun ja kilpailukyvyn parantaminen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Uudistuva ja osaava Suomi 2021-2027</dc:title>
  <dc:creator>Juuti Soile</dc:creator>
  <cp:lastModifiedBy>Päivi Keisanen</cp:lastModifiedBy>
  <cp:revision>7</cp:revision>
  <dcterms:created xsi:type="dcterms:W3CDTF">2021-05-24T09:29:40Z</dcterms:created>
  <dcterms:modified xsi:type="dcterms:W3CDTF">2021-06-15T12:19:55Z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0x01010001C896AE5CB0CE43B009152D6458AE73</vt:lpwstr>
  </property>
</Properties>
</file>