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7" r:id="rId6"/>
  </p:sldMasterIdLst>
  <p:notesMasterIdLst>
    <p:notesMasterId r:id="rId18"/>
  </p:notesMasterIdLst>
  <p:sldIdLst>
    <p:sldId id="593" r:id="rId7"/>
    <p:sldId id="262" r:id="rId8"/>
    <p:sldId id="778" r:id="rId9"/>
    <p:sldId id="779" r:id="rId10"/>
    <p:sldId id="784" r:id="rId11"/>
    <p:sldId id="721" r:id="rId12"/>
    <p:sldId id="782" r:id="rId13"/>
    <p:sldId id="780" r:id="rId14"/>
    <p:sldId id="781" r:id="rId15"/>
    <p:sldId id="763" r:id="rId16"/>
    <p:sldId id="76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31EA5-3663-4EC0-A1FF-9F3F7B8FEB43}" v="4" dt="2021-06-15T09:26:54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8BED-22CF-4FB3-BE98-8EEEE125CAA8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E39A-590F-4A1B-BF75-3CB682D046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92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4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15.6.2021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6" name="Picture 5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14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8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46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15.6.2021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6" name="Picture 5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7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8000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15.6.2021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40000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762781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2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3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15.6.2021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9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5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584000"/>
            <a:ext cx="10752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15.6.2021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87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000" y="1584000"/>
            <a:ext cx="5232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8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597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20000" y="1980000"/>
            <a:ext cx="10752597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3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9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4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8000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15.6.2021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40000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762781" y="3060000"/>
            <a:ext cx="8640000" cy="900000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00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20158" y="5580000"/>
            <a:ext cx="1411140" cy="1094232"/>
          </a:xfrm>
          <a:prstGeom prst="rect">
            <a:avLst/>
          </a:prstGeom>
        </p:spPr>
      </p:pic>
      <p:pic>
        <p:nvPicPr>
          <p:cNvPr id="8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33119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6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CCF5C-F0F9-4745-8977-DDDC7F10B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1FD103-183F-4564-85B4-3A75FED4B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0F5589-1CA3-410B-A8A4-81EC82B1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6FE539-8CDF-41C9-ADAC-2E96DAA8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5948C4-4902-45A4-B844-2A101403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551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B202A-A652-4E9C-9C2E-5F22ABAA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C7DC9F-E1CC-40EA-9117-91C60CD7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319901-3BB1-4B74-8E3F-9FA867A4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FE34E6-5C76-4E15-9BA6-FCED7553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0B0200-EA3B-4214-AE20-B3E16025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699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479DA-A7B5-49A7-9048-C418E050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9F7254-2BAC-4DA8-8AB2-C91EE216B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D2E7BF-0737-441E-AF79-1755E34E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FA50D8-779E-4196-9341-51B5D040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2F74E-FB96-4E07-AF15-1E42DC95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404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BB3A7B-C943-4E17-B807-7ACC066E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53EAAD-90D8-4B84-8CD9-D530D2D9A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90AAE9-93CA-4C37-AC1F-CCBDBAE10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507343-3D93-4021-9529-7C0256D7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2A0BB80-FBDF-4319-BF5A-9E932A2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5A9A8C-9C94-4F86-9951-18706DFE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93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5C7D9-C91A-4765-B85F-EFB12893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09A70A-6BDB-4AC6-AADC-BFF7F8F39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AC6A20-9E72-49D6-A38A-91685BF9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8D5BFA-401E-435F-8976-AC28326CB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92BC61-1E0C-45AF-A0AD-C7CB11AB4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9F7C551-9D0E-4D7C-B4F8-C809D27E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272F962-747A-43B9-BF66-14BCA9EF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139A9D-41DF-41FD-B1CF-768BE435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6304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57DD9B-3A23-4D19-9B6C-792CBE60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0FA55EB-5B33-4157-AE40-5B1C7A31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E21130-799E-4F5F-8068-90CAAFB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97D9D85-67D5-43E7-B585-FC281D4A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469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E3D96D-98B0-4365-BB8C-E9BAC6C2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56B8F33-FE81-4389-9B9A-0A89F2E0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64F21EA-9AFD-4A9C-84D8-A9217ECC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177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148CE-17D1-4E6F-A43C-CABD4CD1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7F84F2-739C-4E36-B36E-15629CE2C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404D49-D896-45E2-B7A7-33F75E928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8DA865-EE23-4AC5-9C3E-A2C6A1DE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4D87B7-7B33-4A90-83F6-FD1D732A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04675A-AB88-423A-ABF4-4BEE09CB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0796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4C9B51-30C5-4697-9B0F-549FBB32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9A2DBB6-FB83-4A59-B00F-5F8E2EF4C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B98256-C06C-47B9-B4EF-455D99C89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953F20-717F-41C2-95AD-4C5065CA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C76247-7800-471D-A11A-CAC4AE35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1D1BB2-1E5F-478F-8365-90ACB00B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38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7" y="616417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2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2ADF91-212B-4688-BF10-981DCF81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E03485-A91F-4175-8004-8AAFF9F79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2FD07F-F997-4C7F-9425-4E79E6B4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12EB67-4551-415E-B6DC-3E57750C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996C1E-59DA-4C3E-A0E3-1EC2BA08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108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C4B2A11-7984-45AA-BA72-36C8507B3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F9B585C-8A78-4DD9-99DF-6CE0EE74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896B70-90BD-4508-8A0E-4D633838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3851E7-BA18-4637-B9EA-00728001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FBFE5D-19BE-416E-A775-48443303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5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7" y="616417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5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7" y="616417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15.6.2021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9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8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584000"/>
            <a:ext cx="10752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15.6.2021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1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000" y="1584000"/>
            <a:ext cx="5232000" cy="4500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80000" cy="4500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60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597" cy="360000"/>
          </a:xfrm>
        </p:spPr>
        <p:txBody>
          <a:bodyPr wrap="square" anchor="t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20000" y="1980000"/>
            <a:ext cx="10752597" cy="3600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21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15.6.2021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9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86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20000" y="612000"/>
            <a:ext cx="107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55045" y="630932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15.6.2021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72040" y="6309320"/>
            <a:ext cx="264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52183" y="6309320"/>
            <a:ext cx="5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1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20000" y="612000"/>
            <a:ext cx="107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55045" y="630932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15.6.2021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72040" y="6309320"/>
            <a:ext cx="264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52183" y="6309320"/>
            <a:ext cx="5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17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DB3C093-A6E1-420F-944F-5F5AA8C1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43C2090-6770-4AA1-BE56-55F9AA55A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524A16-B5E0-4B38-9400-037BA81E4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3766-2A91-4FFA-A210-5334305E2260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6F3B53-C587-4419-BDF8-C938C0149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0879DB-7AFE-4737-8A13-9449D65C5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7796F-FCEC-4E52-BDD5-5C30CCFC8E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9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ivi.keisanen@pohjois-pohjanmaa.fi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7815A9CD-6009-4059-9930-3ECCF3957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205" y="1647825"/>
            <a:ext cx="8640000" cy="2906779"/>
          </a:xfrm>
        </p:spPr>
        <p:txBody>
          <a:bodyPr/>
          <a:lstStyle/>
          <a:p>
            <a:r>
              <a:rPr lang="fi-FI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Uudistuva ja osaava Suomi 2021-2027</a:t>
            </a:r>
          </a:p>
          <a:p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EU:n alue- ja rakennepolitiikan ohjelma,</a:t>
            </a:r>
            <a:r>
              <a:rPr lang="fi-FI" sz="24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18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luonnos</a:t>
            </a:r>
            <a:endParaRPr lang="fi-FI" sz="2400" b="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i-FI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i-FI" sz="2800" dirty="0">
                <a:solidFill>
                  <a:srgbClr val="002060"/>
                </a:solidFill>
              </a:rPr>
              <a:t>Tilannekatsaus ohjelman valmisteluun</a:t>
            </a:r>
          </a:p>
          <a:p>
            <a:r>
              <a:rPr lang="fi-FI" b="0" dirty="0">
                <a:solidFill>
                  <a:srgbClr val="002060"/>
                </a:solidFill>
              </a:rPr>
              <a:t>16.6.2021</a:t>
            </a:r>
          </a:p>
          <a:p>
            <a:endParaRPr lang="fi-FI" b="0" dirty="0">
              <a:solidFill>
                <a:srgbClr val="002060"/>
              </a:solidFill>
            </a:endParaRPr>
          </a:p>
          <a:p>
            <a:r>
              <a:rPr lang="fi-FI" b="0" dirty="0">
                <a:solidFill>
                  <a:srgbClr val="002060"/>
                </a:solidFill>
              </a:rPr>
              <a:t>Päivi Keisanen</a:t>
            </a:r>
          </a:p>
          <a:p>
            <a:r>
              <a:rPr lang="fi-FI" b="0" dirty="0">
                <a:solidFill>
                  <a:srgbClr val="002060"/>
                </a:solidFill>
              </a:rPr>
              <a:t>Kehittämispäällikkö</a:t>
            </a:r>
          </a:p>
          <a:p>
            <a:r>
              <a:rPr lang="fi-FI" b="0" dirty="0">
                <a:solidFill>
                  <a:srgbClr val="002060"/>
                </a:solidFill>
              </a:rPr>
              <a:t>Pohjois-Pohjanmaan liitto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F922A32-B5E4-4611-A320-F4DEDA17355B}"/>
              </a:ext>
            </a:extLst>
          </p:cNvPr>
          <p:cNvSpPr txBox="1"/>
          <p:nvPr/>
        </p:nvSpPr>
        <p:spPr>
          <a:xfrm rot="20975894">
            <a:off x="8868705" y="5403529"/>
            <a:ext cx="3081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i="1" dirty="0">
                <a:solidFill>
                  <a:srgbClr val="FF0000"/>
                </a:solidFill>
              </a:rPr>
              <a:t>Uuden kauden diaesityspohja valmistumassa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A175C81-90FF-4B50-840A-3EF696D6D375}"/>
              </a:ext>
            </a:extLst>
          </p:cNvPr>
          <p:cNvSpPr/>
          <p:nvPr/>
        </p:nvSpPr>
        <p:spPr>
          <a:xfrm>
            <a:off x="1565329" y="3944319"/>
            <a:ext cx="9556699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FD72AD5-0719-43AD-A712-A3AF4480C16B}"/>
              </a:ext>
            </a:extLst>
          </p:cNvPr>
          <p:cNvSpPr/>
          <p:nvPr/>
        </p:nvSpPr>
        <p:spPr>
          <a:xfrm>
            <a:off x="1469756" y="1226206"/>
            <a:ext cx="9556699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9394326-9E37-4B1B-914B-BDCDDA66C8B3}"/>
              </a:ext>
            </a:extLst>
          </p:cNvPr>
          <p:cNvSpPr txBox="1"/>
          <p:nvPr/>
        </p:nvSpPr>
        <p:spPr>
          <a:xfrm>
            <a:off x="8258175" y="4143228"/>
            <a:ext cx="3257550" cy="2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Ohjelma käynnistynee syyskuussa 2021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2B93994-FF79-41D4-9BD3-C3E016BFE19B}"/>
              </a:ext>
            </a:extLst>
          </p:cNvPr>
          <p:cNvSpPr txBox="1"/>
          <p:nvPr/>
        </p:nvSpPr>
        <p:spPr>
          <a:xfrm>
            <a:off x="371061" y="5925864"/>
            <a:ext cx="3153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Yhteystiedot: </a:t>
            </a:r>
          </a:p>
          <a:p>
            <a:r>
              <a:rPr lang="fi-FI" sz="14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paivi.keisanen@pohjois-pohjanmaa.fi</a:t>
            </a:r>
            <a:endParaRPr lang="fi-FI" sz="1400" b="0" dirty="0"/>
          </a:p>
          <a:p>
            <a:r>
              <a:rPr lang="fi-FI" sz="1400" dirty="0"/>
              <a:t>p. 050 431 0605</a:t>
            </a:r>
            <a:endParaRPr lang="fi-FI" sz="1400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00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77D901-EAA7-4D12-BB11-AACB5DCA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850" y="199248"/>
            <a:ext cx="9424216" cy="485730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Valtakunnalliset teemat ja välittävät viranomaiset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951E6F-B106-4BCB-8D9C-1C28352B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489" y="879601"/>
            <a:ext cx="9628634" cy="5098798"/>
          </a:xfrm>
        </p:spPr>
        <p:txBody>
          <a:bodyPr/>
          <a:lstStyle/>
          <a:p>
            <a:pPr marL="0" indent="0">
              <a:buNone/>
            </a:pPr>
            <a:r>
              <a:rPr lang="fi-FI" sz="1800" b="1" i="0" u="none" strike="noStrike" baseline="0" dirty="0">
                <a:latin typeface="Arial" panose="020B0604020202020204" pitchFamily="34" charset="0"/>
              </a:rPr>
              <a:t>EAKR</a:t>
            </a:r>
          </a:p>
          <a:p>
            <a:r>
              <a:rPr lang="fi-FI" sz="1600" dirty="0">
                <a:latin typeface="Arial" panose="020B0604020202020204" pitchFamily="34" charset="0"/>
              </a:rPr>
              <a:t>Innovaatio- ja osaamisverkostot (TEM, OKM), Etelä-Savon ELY-keskus</a:t>
            </a:r>
          </a:p>
          <a:p>
            <a:r>
              <a:rPr lang="fi-FI" sz="1600" dirty="0">
                <a:latin typeface="Arial" panose="020B0604020202020204" pitchFamily="34" charset="0"/>
              </a:rPr>
              <a:t>Energiatehokkuus ja kasvihuonepäästöjen vähentäminen (YM), </a:t>
            </a:r>
            <a:r>
              <a:rPr lang="fi-FI" sz="1600" b="1" dirty="0">
                <a:latin typeface="Arial" panose="020B0604020202020204" pitchFamily="34" charset="0"/>
              </a:rPr>
              <a:t>Pohjois-Pohjanmaan ELY</a:t>
            </a:r>
          </a:p>
          <a:p>
            <a:r>
              <a:rPr lang="fi-FI" sz="1600" dirty="0">
                <a:latin typeface="Arial" panose="020B0604020202020204" pitchFamily="34" charset="0"/>
              </a:rPr>
              <a:t>Ilmastonmuutoksen hillintä ja siihen sopeutuminen (YM), </a:t>
            </a:r>
            <a:r>
              <a:rPr lang="fi-FI" sz="1600" b="1" dirty="0">
                <a:latin typeface="Arial" panose="020B0604020202020204" pitchFamily="34" charset="0"/>
              </a:rPr>
              <a:t>Pohjois-Pohjanmaan ELY</a:t>
            </a:r>
          </a:p>
          <a:p>
            <a:r>
              <a:rPr lang="fi-FI" sz="1600" dirty="0">
                <a:latin typeface="Arial" panose="020B0604020202020204" pitchFamily="34" charset="0"/>
              </a:rPr>
              <a:t>Hiilineutraali kiertotalousyhteiskunta (YM), Hämeen ELY</a:t>
            </a:r>
          </a:p>
          <a:p>
            <a:pPr marL="0" indent="0">
              <a:buNone/>
            </a:pPr>
            <a:r>
              <a:rPr lang="fi-FI" sz="1800" b="1" dirty="0">
                <a:latin typeface="Arial" panose="020B0604020202020204" pitchFamily="34" charset="0"/>
              </a:rPr>
              <a:t>ESR</a:t>
            </a:r>
          </a:p>
          <a:p>
            <a:r>
              <a:rPr lang="fi-FI" sz="1600" dirty="0">
                <a:latin typeface="Arial" panose="020B0604020202020204" pitchFamily="34" charset="0"/>
              </a:rPr>
              <a:t>Yhteiskunnallisten yritysten liiketoimintaedellytysten kehittäminen (TEM), Hämeen ELY</a:t>
            </a:r>
          </a:p>
          <a:p>
            <a:r>
              <a:rPr lang="fi-FI" sz="1600" dirty="0">
                <a:latin typeface="Arial" panose="020B0604020202020204" pitchFamily="34" charset="0"/>
              </a:rPr>
              <a:t>Uusia työmahdollisuuksia työpaikkoja kehittämällä (TEM), Etelä-Savon ELY</a:t>
            </a:r>
          </a:p>
          <a:p>
            <a:pPr algn="l"/>
            <a:r>
              <a:rPr lang="fi-FI" sz="1600" dirty="0" err="1">
                <a:latin typeface="Arial" panose="020B0604020202020204" pitchFamily="34" charset="0"/>
              </a:rPr>
              <a:t>Maahanmuuttaneiden</a:t>
            </a:r>
            <a:r>
              <a:rPr lang="fi-FI" sz="1600" dirty="0">
                <a:latin typeface="Arial" panose="020B0604020202020204" pitchFamily="34" charset="0"/>
              </a:rPr>
              <a:t> toimiva arki Suomessa: työ, osaaminen ja osallisuus (TEM,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OKM ja STM), Hämeen ELY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Työmarkkinoiden </a:t>
            </a:r>
            <a:r>
              <a:rPr lang="fi-FI" sz="1600" dirty="0" err="1">
                <a:latin typeface="Arial" panose="020B0604020202020204" pitchFamily="34" charset="0"/>
              </a:rPr>
              <a:t>kohtaanto</a:t>
            </a:r>
            <a:r>
              <a:rPr lang="fi-FI" sz="1600" dirty="0">
                <a:latin typeface="Arial" panose="020B0604020202020204" pitchFamily="34" charset="0"/>
              </a:rPr>
              <a:t> (TEM), Keski-Suomen ELY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Työelämän kehittäminen (TEM ja STM), </a:t>
            </a:r>
            <a:r>
              <a:rPr lang="fi-FI" sz="1600" b="1" dirty="0">
                <a:latin typeface="Arial" panose="020B0604020202020204" pitchFamily="34" charset="0"/>
              </a:rPr>
              <a:t>Pohjois-Pohjanmaan ELY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Jatkuva oppiminen (OKM), </a:t>
            </a:r>
            <a:r>
              <a:rPr lang="fi-FI" sz="1600" b="1" dirty="0">
                <a:latin typeface="Arial" panose="020B0604020202020204" pitchFamily="34" charset="0"/>
              </a:rPr>
              <a:t>Pohjois-Pohjanmaan ELY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Luovan ja kulttuurialan innovaatio-osaaminen (OKM), Hämeen ELY</a:t>
            </a:r>
          </a:p>
          <a:p>
            <a:pPr algn="l"/>
            <a:endParaRPr lang="fi-FI" sz="1800" dirty="0">
              <a:latin typeface="Arial" panose="020B0604020202020204" pitchFamily="34" charset="0"/>
            </a:endParaRPr>
          </a:p>
          <a:p>
            <a:endParaRPr lang="fi-FI" sz="1800" dirty="0">
              <a:latin typeface="Arial" panose="020B0604020202020204" pitchFamily="34" charset="0"/>
            </a:endParaRPr>
          </a:p>
          <a:p>
            <a:endParaRPr lang="fi-FI" sz="1800" dirty="0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6165C7-C485-4B07-9731-F7500B13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16EE0CC-E4BD-44FE-975C-213A1BC5A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92"/>
            <a:ext cx="2133600" cy="365760"/>
          </a:xfrm>
          <a:prstGeom prst="rect">
            <a:avLst/>
          </a:prstGeom>
        </p:spPr>
      </p:pic>
      <p:pic>
        <p:nvPicPr>
          <p:cNvPr id="7" name="Kuva 11" descr="sosiaali.png">
            <a:extLst>
              <a:ext uri="{FF2B5EF4-FFF2-40B4-BE49-F238E27FC236}">
                <a16:creationId xmlns:a16="http://schemas.microsoft.com/office/drawing/2014/main" id="{F381495B-19F6-4C6E-8C05-32BA035B00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16429" y="5863768"/>
            <a:ext cx="842647" cy="85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97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345641-EF0E-42C3-A396-CDE61E3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Valtakunnalliset teemat ja välittävät viranomaiset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AC5213-0FF4-41B3-9FE2-EFCE6520C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559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fi-FI" sz="1800" b="1" i="0" u="none" strike="noStrike" baseline="0" dirty="0">
                <a:latin typeface="LiberationSans"/>
              </a:rPr>
              <a:t>Hämeen ELY</a:t>
            </a:r>
          </a:p>
          <a:p>
            <a:pPr algn="l"/>
            <a:r>
              <a:rPr lang="fi-FI" sz="1800" b="0" i="0" u="none" strike="noStrike" baseline="0" dirty="0">
                <a:latin typeface="LiberationSans"/>
              </a:rPr>
              <a:t>Vaikeasti työllistyvien tukeminen (STM)</a:t>
            </a:r>
          </a:p>
          <a:p>
            <a:pPr algn="l"/>
            <a:r>
              <a:rPr lang="fi-FI" sz="1800" b="0" i="0" u="none" strike="noStrike" baseline="0" dirty="0">
                <a:latin typeface="LiberationSans"/>
              </a:rPr>
              <a:t>Lasten, nuorten ja perheiden palveluiden kehittäminen ja hyvinvoinnin edistäminen kohti yhdenvertaisuutta (STM ja OKM)</a:t>
            </a:r>
          </a:p>
          <a:p>
            <a:pPr algn="l"/>
            <a:r>
              <a:rPr lang="fi-FI" sz="1800" b="0" i="0" u="none" strike="noStrike" baseline="0" dirty="0">
                <a:latin typeface="LiberationSans"/>
              </a:rPr>
              <a:t>Yhdenvertaisuuden ja tasa-arvon edistäminen, huono-osaisuuden torjunta (STM)</a:t>
            </a:r>
          </a:p>
          <a:p>
            <a:pPr algn="l"/>
            <a:r>
              <a:rPr lang="fi-FI" sz="1800" b="0" i="0" u="none" strike="noStrike" baseline="0" dirty="0">
                <a:latin typeface="LiberationSans"/>
              </a:rPr>
              <a:t>Osallisuuden, sukupuolten tasa-arvon ja yhdenvertaisuuden tuki ja koordinaatio Euroopan sosiaalirahastotyössä 2021-2027 (STM ja OKM)</a:t>
            </a:r>
          </a:p>
          <a:p>
            <a:pPr algn="l"/>
            <a:r>
              <a:rPr lang="fi-FI" sz="1800" b="0" i="0" u="none" strike="noStrike" baseline="0" dirty="0">
                <a:latin typeface="LiberationSans"/>
              </a:rPr>
              <a:t>Sosiaalisten innovaatioiden koordinaatiohanke, sisältö täsmentyy myöhemmin (STM, OKM ja TEM)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47A195E-5FD6-439A-886B-C6E46900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EB0AC3E-086C-47BF-840F-FA2FDB9C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92"/>
            <a:ext cx="2133600" cy="365760"/>
          </a:xfrm>
          <a:prstGeom prst="rect">
            <a:avLst/>
          </a:prstGeom>
        </p:spPr>
      </p:pic>
      <p:pic>
        <p:nvPicPr>
          <p:cNvPr id="7" name="Kuva 11" descr="sosiaali.png">
            <a:extLst>
              <a:ext uri="{FF2B5EF4-FFF2-40B4-BE49-F238E27FC236}">
                <a16:creationId xmlns:a16="http://schemas.microsoft.com/office/drawing/2014/main" id="{52C097C0-AA3E-48CB-8117-4E2BEDFCCA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16429" y="5863768"/>
            <a:ext cx="842647" cy="85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C78FF84-2BE8-4AEA-9DC2-B953A858F82B}"/>
              </a:ext>
            </a:extLst>
          </p:cNvPr>
          <p:cNvSpPr txBox="1"/>
          <p:nvPr/>
        </p:nvSpPr>
        <p:spPr>
          <a:xfrm>
            <a:off x="2709698" y="4828768"/>
            <a:ext cx="6097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2400" dirty="0">
                <a:solidFill>
                  <a:srgbClr val="0070C0"/>
                </a:solidFill>
              </a:rPr>
              <a:t>Kiitos! </a:t>
            </a:r>
          </a:p>
        </p:txBody>
      </p:sp>
    </p:spTree>
    <p:extLst>
      <p:ext uri="{BB962C8B-B14F-4D97-AF65-F5344CB8AC3E}">
        <p14:creationId xmlns:p14="http://schemas.microsoft.com/office/powerpoint/2010/main" val="36629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284225D-0D13-4CA5-8A12-FF145941D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141" y="3365938"/>
            <a:ext cx="3251404" cy="3248685"/>
          </a:xfrm>
          <a:prstGeom prst="rect">
            <a:avLst/>
          </a:prstGeom>
        </p:spPr>
      </p:pic>
      <p:sp>
        <p:nvSpPr>
          <p:cNvPr id="8" name="Otsikko 1"/>
          <p:cNvSpPr txBox="1">
            <a:spLocks/>
          </p:cNvSpPr>
          <p:nvPr/>
        </p:nvSpPr>
        <p:spPr>
          <a:xfrm>
            <a:off x="-24811" y="566137"/>
            <a:ext cx="4347690" cy="84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A15095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800" b="0" i="0" u="none" strike="noStrike" kern="1200" cap="none" spc="0" normalizeH="0" baseline="0" noProof="0" dirty="0">
              <a:ln>
                <a:noFill/>
              </a:ln>
              <a:solidFill>
                <a:srgbClr val="A15095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1702849" y="399012"/>
            <a:ext cx="8970406" cy="4921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>
                <a:solidFill>
                  <a:srgbClr val="1E73B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EU:n alue- ja rakennepolitiikan Uudistuva ja osaava Suomi -ohjelman 2021-2027 kansallinen valmistelu 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Työ- ja elinkeinoministeriö (TEM) johtaa ohjelmatyön valmistelua. Ohjelmatyötä on tehty alueilla ja ministeriöissä.</a:t>
            </a:r>
          </a:p>
          <a:p>
            <a:r>
              <a:rPr lang="fi-FI" sz="1600" dirty="0"/>
              <a:t>Valtioneuvosto hyväksyy ohjelma-asiakirjan. </a:t>
            </a:r>
          </a:p>
          <a:p>
            <a:r>
              <a:rPr lang="fi-FI" sz="1600" dirty="0"/>
              <a:t>Lopullisen hyväksymispäätöksen tekee EU-komissio virallisten neuvottelujen jälkeen. </a:t>
            </a:r>
          </a:p>
          <a:p>
            <a:r>
              <a:rPr lang="fi-FI" sz="1600" dirty="0"/>
              <a:t>EAKR- ja ESR-sisältöjen osalta ohjelmaluonnos on valmis ja toimitettu komission ennakkotarkasteluun.</a:t>
            </a:r>
          </a:p>
          <a:p>
            <a:r>
              <a:rPr lang="fi-FI" sz="1600" dirty="0"/>
              <a:t>JTF-rahaston valmistelu on kesken.  </a:t>
            </a:r>
          </a:p>
          <a:p>
            <a:pPr marL="0" indent="0">
              <a:buNone/>
            </a:pPr>
            <a:endParaRPr lang="fi-FI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Alueellinen valmistelu</a:t>
            </a:r>
          </a:p>
          <a:p>
            <a:r>
              <a:rPr lang="fi-FI" sz="1600" dirty="0"/>
              <a:t>Alueellista valmistelua on tehty kahdella suuralueella: </a:t>
            </a:r>
          </a:p>
          <a:p>
            <a:pPr lvl="1"/>
            <a:r>
              <a:rPr lang="fi-FI" sz="1600" dirty="0"/>
              <a:t>Itä- ja Pohjois-Suomi – valmistelua johtaa </a:t>
            </a:r>
            <a:r>
              <a:rPr lang="fi-FI" sz="1600" b="1" dirty="0"/>
              <a:t>Pohjois-Pohjanmaan liitto  </a:t>
            </a:r>
          </a:p>
          <a:p>
            <a:pPr lvl="1"/>
            <a:r>
              <a:rPr lang="fi-FI" sz="1600" dirty="0"/>
              <a:t>Etelä- ja Länsi-Suomi – valmistelua johtaa Uudenmaan liitto </a:t>
            </a:r>
          </a:p>
          <a:p>
            <a:r>
              <a:rPr lang="fi-FI" sz="1600" dirty="0"/>
              <a:t>Valmistelu on tehty yhteistyössä ELY-keskusten sekä kuntien ja muiden sidosryhmien kanssa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endParaRPr lang="fi-FI" sz="1600" b="0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08EAB18-7D6A-4102-A25C-9134BB4F1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244"/>
            <a:ext cx="21336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1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42EA253-253D-402C-B1F4-FA56209F5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79" y="-29928"/>
            <a:ext cx="9391871" cy="675214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21C2BC9-2212-43E4-8C91-9B25D44590F8}"/>
              </a:ext>
            </a:extLst>
          </p:cNvPr>
          <p:cNvSpPr txBox="1"/>
          <p:nvPr/>
        </p:nvSpPr>
        <p:spPr>
          <a:xfrm>
            <a:off x="2191407" y="3733266"/>
            <a:ext cx="5801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Ohjelmaluonnos (EAKR ja ESR) on toimitettu komission ennakkotarkasteluun. Menettely päättynee ensi viikolla.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VN:n</a:t>
            </a:r>
            <a:r>
              <a:rPr lang="fi-FI" sz="1600" dirty="0"/>
              <a:t> hyväksyntää ohjelma-asiakirjalle odotetaan kesäkuussa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VN:n</a:t>
            </a:r>
            <a:r>
              <a:rPr lang="fi-FI" sz="1600" dirty="0"/>
              <a:t> maakuntakohtaista varojenjakopäätöstä odotetaan kesäkuussa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ALKE-lakien osalta tavoitteena saada lait voimaan 1.9.2021, jolloin EAKR- ja ESR-rahastojen toimeenpano käynnistyy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JTF-toimeenpano käynnistyisi 1.1.2022.</a:t>
            </a:r>
            <a:endParaRPr lang="fi-FI" dirty="0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7170EFA-4BE0-4FC8-9972-5D95815C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244"/>
            <a:ext cx="2133600" cy="365760"/>
          </a:xfrm>
          <a:prstGeom prst="rect">
            <a:avLst/>
          </a:prstGeom>
        </p:spPr>
      </p:pic>
      <p:pic>
        <p:nvPicPr>
          <p:cNvPr id="5" name="Kuva 11" descr="sosiaali.png">
            <a:extLst>
              <a:ext uri="{FF2B5EF4-FFF2-40B4-BE49-F238E27FC236}">
                <a16:creationId xmlns:a16="http://schemas.microsoft.com/office/drawing/2014/main" id="{D694D877-2659-4247-BDE7-07630E1CE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16429" y="5863768"/>
            <a:ext cx="842647" cy="85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83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F461BA-DD82-43BA-B015-1C296098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89" y="486494"/>
            <a:ext cx="9184940" cy="727264"/>
          </a:xfrm>
        </p:spPr>
        <p:txBody>
          <a:bodyPr>
            <a:normAutofit fontScale="90000"/>
          </a:bodyPr>
          <a:lstStyle/>
          <a:p>
            <a:br>
              <a:rPr lang="fi-FI" sz="2800" dirty="0"/>
            </a:b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4B9C20-FA9C-4AA1-8AB8-938690A6D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92"/>
            <a:ext cx="2133600" cy="365760"/>
          </a:xfrm>
          <a:prstGeom prst="rect">
            <a:avLst/>
          </a:prstGeom>
        </p:spPr>
      </p:pic>
      <p:pic>
        <p:nvPicPr>
          <p:cNvPr id="6" name="Kuva 11" descr="sosiaali.png">
            <a:extLst>
              <a:ext uri="{FF2B5EF4-FFF2-40B4-BE49-F238E27FC236}">
                <a16:creationId xmlns:a16="http://schemas.microsoft.com/office/drawing/2014/main" id="{FAA71C6F-41BF-4F9F-A115-879BEB38C3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16429" y="5863768"/>
            <a:ext cx="842647" cy="85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9714D6C-9D19-4D0F-B47A-0C9654B64814}"/>
              </a:ext>
            </a:extLst>
          </p:cNvPr>
          <p:cNvSpPr txBox="1"/>
          <p:nvPr/>
        </p:nvSpPr>
        <p:spPr>
          <a:xfrm>
            <a:off x="2818173" y="1004929"/>
            <a:ext cx="58770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Pohjois-Pohjanmaan liitto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Alueellinen kehittämistuki, EAKR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Perusrakenteen investointituki, EAKR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Kuntien pienimuotoinen liikenneinfrastruktuuri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Oikeudenmukainen siirtymä, JTF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Pohjois-Pohjanmaan ELY-keskus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Yritystuet, EAKR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Ympäristöön liittyvät kehittämishankkeet, EAKR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Liikennehankkeet, EAKR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Oikeudenmukainen siirtymä, JTF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Työllisyys-, koulutus- ja sosiaalinen osallisuus, ESR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Rahastot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EAKR Euroopan aluekehitysrahasto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ESR Euroopan sosiaalirahasto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JTF Oikeudenmukaisen siirtymän rahasto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(uusi)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8C41D66-FB96-456A-BB33-E8D7DCFEB8E4}"/>
              </a:ext>
            </a:extLst>
          </p:cNvPr>
          <p:cNvSpPr txBox="1">
            <a:spLocks/>
          </p:cNvSpPr>
          <p:nvPr/>
        </p:nvSpPr>
        <p:spPr>
          <a:xfrm>
            <a:off x="1075571" y="221552"/>
            <a:ext cx="9362305" cy="628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Pohjois-Pohjanmaan rahoittajat ja tukimuodot 2021-2027</a:t>
            </a:r>
          </a:p>
        </p:txBody>
      </p:sp>
    </p:spTree>
    <p:extLst>
      <p:ext uri="{BB962C8B-B14F-4D97-AF65-F5344CB8AC3E}">
        <p14:creationId xmlns:p14="http://schemas.microsoft.com/office/powerpoint/2010/main" val="317998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372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60" y="0"/>
                </a:moveTo>
                <a:lnTo>
                  <a:pt x="135178" y="0"/>
                </a:lnTo>
                <a:lnTo>
                  <a:pt x="92454" y="6896"/>
                </a:lnTo>
                <a:lnTo>
                  <a:pt x="55346" y="26094"/>
                </a:lnTo>
                <a:lnTo>
                  <a:pt x="26083" y="55357"/>
                </a:lnTo>
                <a:lnTo>
                  <a:pt x="6892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2" y="4066548"/>
                </a:lnTo>
                <a:lnTo>
                  <a:pt x="26083" y="4103638"/>
                </a:lnTo>
                <a:lnTo>
                  <a:pt x="55346" y="4132901"/>
                </a:lnTo>
                <a:lnTo>
                  <a:pt x="92454" y="4152099"/>
                </a:lnTo>
                <a:lnTo>
                  <a:pt x="135178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CA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6485" y="1623161"/>
            <a:ext cx="1160780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400" b="1" spc="5" dirty="0">
                <a:latin typeface="Arial"/>
                <a:cs typeface="Arial"/>
              </a:rPr>
              <a:t>I</a:t>
            </a:r>
            <a:r>
              <a:rPr sz="1100" b="1" spc="10" dirty="0">
                <a:latin typeface="Arial"/>
                <a:cs typeface="Arial"/>
              </a:rPr>
              <a:t>N</a:t>
            </a:r>
            <a:r>
              <a:rPr sz="1100" b="1" spc="5" dirty="0">
                <a:latin typeface="Arial"/>
                <a:cs typeface="Arial"/>
              </a:rPr>
              <a:t>NO</a:t>
            </a:r>
            <a:r>
              <a:rPr sz="1100" b="1" spc="-65" dirty="0">
                <a:latin typeface="Arial"/>
                <a:cs typeface="Arial"/>
              </a:rPr>
              <a:t>V</a:t>
            </a:r>
            <a:r>
              <a:rPr sz="1100" b="1" spc="-125" dirty="0">
                <a:latin typeface="Arial"/>
                <a:cs typeface="Arial"/>
              </a:rPr>
              <a:t>A</a:t>
            </a:r>
            <a:r>
              <a:rPr sz="1100" b="1" spc="5" dirty="0">
                <a:latin typeface="Arial"/>
                <a:cs typeface="Arial"/>
              </a:rPr>
              <a:t>TIIVIN</a:t>
            </a:r>
            <a:r>
              <a:rPr sz="1100" b="1" spc="20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N  </a:t>
            </a:r>
            <a:r>
              <a:rPr sz="1400" b="1" spc="5" dirty="0">
                <a:latin typeface="Arial"/>
                <a:cs typeface="Arial"/>
              </a:rPr>
              <a:t>S</a:t>
            </a:r>
            <a:r>
              <a:rPr sz="1100" b="1" spc="5" dirty="0">
                <a:latin typeface="Arial"/>
                <a:cs typeface="Arial"/>
              </a:rPr>
              <a:t>UOMI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Arial"/>
                <a:cs typeface="Arial"/>
              </a:rPr>
              <a:t>(508,6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M€)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6318" y="2585973"/>
            <a:ext cx="1270000" cy="894080"/>
            <a:chOff x="766318" y="2585973"/>
            <a:chExt cx="1270000" cy="894080"/>
          </a:xfrm>
        </p:grpSpPr>
        <p:sp>
          <p:nvSpPr>
            <p:cNvPr id="5" name="object 5"/>
            <p:cNvSpPr/>
            <p:nvPr/>
          </p:nvSpPr>
          <p:spPr>
            <a:xfrm>
              <a:off x="772668" y="2592323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087" y="0"/>
                  </a:lnTo>
                  <a:lnTo>
                    <a:pt x="53797" y="6931"/>
                  </a:lnTo>
                  <a:lnTo>
                    <a:pt x="25798" y="25828"/>
                  </a:lnTo>
                  <a:lnTo>
                    <a:pt x="6921" y="53846"/>
                  </a:lnTo>
                  <a:lnTo>
                    <a:pt x="0" y="88137"/>
                  </a:lnTo>
                  <a:lnTo>
                    <a:pt x="0" y="792734"/>
                  </a:lnTo>
                  <a:lnTo>
                    <a:pt x="6921" y="827025"/>
                  </a:lnTo>
                  <a:lnTo>
                    <a:pt x="25798" y="855043"/>
                  </a:lnTo>
                  <a:lnTo>
                    <a:pt x="53797" y="873940"/>
                  </a:lnTo>
                  <a:lnTo>
                    <a:pt x="8808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2668" y="2592323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21" y="53846"/>
                  </a:lnTo>
                  <a:lnTo>
                    <a:pt x="25798" y="25828"/>
                  </a:lnTo>
                  <a:lnTo>
                    <a:pt x="53797" y="6931"/>
                  </a:lnTo>
                  <a:lnTo>
                    <a:pt x="8808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087" y="880872"/>
                  </a:lnTo>
                  <a:lnTo>
                    <a:pt x="53797" y="873940"/>
                  </a:lnTo>
                  <a:lnTo>
                    <a:pt x="25798" y="855043"/>
                  </a:lnTo>
                  <a:lnTo>
                    <a:pt x="692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31519" y="2897251"/>
            <a:ext cx="5403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fi-FI" sz="1400" spc="-1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K&amp;I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9554" y="3550665"/>
            <a:ext cx="1270000" cy="894080"/>
            <a:chOff x="749554" y="3550665"/>
            <a:chExt cx="1270000" cy="894080"/>
          </a:xfrm>
        </p:grpSpPr>
        <p:sp>
          <p:nvSpPr>
            <p:cNvPr id="9" name="object 9"/>
            <p:cNvSpPr/>
            <p:nvPr/>
          </p:nvSpPr>
          <p:spPr>
            <a:xfrm>
              <a:off x="755904" y="355701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087" y="0"/>
                  </a:lnTo>
                  <a:lnTo>
                    <a:pt x="53797" y="6931"/>
                  </a:lnTo>
                  <a:lnTo>
                    <a:pt x="25798" y="25828"/>
                  </a:lnTo>
                  <a:lnTo>
                    <a:pt x="692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21" y="827025"/>
                  </a:lnTo>
                  <a:lnTo>
                    <a:pt x="25798" y="855043"/>
                  </a:lnTo>
                  <a:lnTo>
                    <a:pt x="53797" y="873940"/>
                  </a:lnTo>
                  <a:lnTo>
                    <a:pt x="8808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5904" y="355701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21" y="53846"/>
                  </a:lnTo>
                  <a:lnTo>
                    <a:pt x="25798" y="25828"/>
                  </a:lnTo>
                  <a:lnTo>
                    <a:pt x="53797" y="6931"/>
                  </a:lnTo>
                  <a:lnTo>
                    <a:pt x="8808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087" y="880872"/>
                  </a:lnTo>
                  <a:lnTo>
                    <a:pt x="53797" y="873940"/>
                  </a:lnTo>
                  <a:lnTo>
                    <a:pt x="25798" y="855043"/>
                  </a:lnTo>
                  <a:lnTo>
                    <a:pt x="692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65428" y="3861942"/>
            <a:ext cx="1036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igitalisaatio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52855" y="4523232"/>
            <a:ext cx="1270000" cy="893444"/>
            <a:chOff x="752855" y="4523232"/>
            <a:chExt cx="1270000" cy="893444"/>
          </a:xfrm>
        </p:grpSpPr>
        <p:sp>
          <p:nvSpPr>
            <p:cNvPr id="13" name="object 13"/>
            <p:cNvSpPr/>
            <p:nvPr/>
          </p:nvSpPr>
          <p:spPr>
            <a:xfrm>
              <a:off x="7589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087" y="0"/>
                  </a:lnTo>
                  <a:lnTo>
                    <a:pt x="53797" y="6931"/>
                  </a:lnTo>
                  <a:lnTo>
                    <a:pt x="25798" y="25828"/>
                  </a:lnTo>
                  <a:lnTo>
                    <a:pt x="692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21" y="827025"/>
                  </a:lnTo>
                  <a:lnTo>
                    <a:pt x="25798" y="855043"/>
                  </a:lnTo>
                  <a:lnTo>
                    <a:pt x="53797" y="873940"/>
                  </a:lnTo>
                  <a:lnTo>
                    <a:pt x="8808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89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21" y="53846"/>
                  </a:lnTo>
                  <a:lnTo>
                    <a:pt x="25798" y="25828"/>
                  </a:lnTo>
                  <a:lnTo>
                    <a:pt x="53797" y="6931"/>
                  </a:lnTo>
                  <a:lnTo>
                    <a:pt x="8808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087" y="880872"/>
                  </a:lnTo>
                  <a:lnTo>
                    <a:pt x="53797" y="873940"/>
                  </a:lnTo>
                  <a:lnTo>
                    <a:pt x="25798" y="855043"/>
                  </a:lnTo>
                  <a:lnTo>
                    <a:pt x="692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9566" y="4834509"/>
            <a:ext cx="974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PK-yritykset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44267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59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59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7" y="4023868"/>
                </a:lnTo>
                <a:lnTo>
                  <a:pt x="1351787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59" y="0"/>
                </a:lnTo>
                <a:close/>
              </a:path>
            </a:pathLst>
          </a:custGeom>
          <a:solidFill>
            <a:srgbClr val="CA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33676" y="1649450"/>
            <a:ext cx="1172210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100"/>
              </a:spcBef>
            </a:pPr>
            <a:r>
              <a:rPr sz="1400" b="1" spc="-10">
                <a:latin typeface="Arial"/>
                <a:cs typeface="Arial"/>
              </a:rPr>
              <a:t>H</a:t>
            </a:r>
            <a:r>
              <a:rPr sz="1100" b="1">
                <a:latin typeface="Arial"/>
                <a:cs typeface="Arial"/>
              </a:rPr>
              <a:t>II</a:t>
            </a:r>
            <a:r>
              <a:rPr sz="1100" b="1" spc="5">
                <a:latin typeface="Arial"/>
                <a:cs typeface="Arial"/>
              </a:rPr>
              <a:t>LI</a:t>
            </a:r>
            <a:r>
              <a:rPr sz="1100" b="1" spc="10">
                <a:latin typeface="Arial"/>
                <a:cs typeface="Arial"/>
              </a:rPr>
              <a:t>NE</a:t>
            </a:r>
            <a:r>
              <a:rPr sz="1100" b="1" spc="5">
                <a:latin typeface="Arial"/>
                <a:cs typeface="Arial"/>
              </a:rPr>
              <a:t>UT</a:t>
            </a:r>
            <a:r>
              <a:rPr sz="1100" b="1" spc="20">
                <a:latin typeface="Arial"/>
                <a:cs typeface="Arial"/>
              </a:rPr>
              <a:t>R</a:t>
            </a:r>
            <a:r>
              <a:rPr sz="1100" b="1" spc="-30">
                <a:latin typeface="Arial"/>
                <a:cs typeface="Arial"/>
              </a:rPr>
              <a:t>A</a:t>
            </a:r>
            <a:r>
              <a:rPr sz="1100" b="1" spc="-5">
                <a:latin typeface="Arial"/>
                <a:cs typeface="Arial"/>
              </a:rPr>
              <a:t>A</a:t>
            </a:r>
            <a:r>
              <a:rPr sz="1100" b="1" spc="5">
                <a:latin typeface="Arial"/>
                <a:cs typeface="Arial"/>
              </a:rPr>
              <a:t>LI  </a:t>
            </a: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>
                <a:latin typeface="Arial"/>
                <a:cs typeface="Arial"/>
              </a:rPr>
              <a:t>(246,1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79066" y="2585973"/>
            <a:ext cx="1270000" cy="899794"/>
            <a:chOff x="2179066" y="2585973"/>
            <a:chExt cx="1270000" cy="899794"/>
          </a:xfrm>
        </p:grpSpPr>
        <p:sp>
          <p:nvSpPr>
            <p:cNvPr id="19" name="object 19"/>
            <p:cNvSpPr/>
            <p:nvPr/>
          </p:nvSpPr>
          <p:spPr>
            <a:xfrm>
              <a:off x="2185416" y="2592323"/>
              <a:ext cx="1257300" cy="887094"/>
            </a:xfrm>
            <a:custGeom>
              <a:avLst/>
              <a:gdLst/>
              <a:ahLst/>
              <a:cxnLst/>
              <a:rect l="l" t="t" r="r" b="b"/>
              <a:pathLst>
                <a:path w="1257300" h="887095">
                  <a:moveTo>
                    <a:pt x="1168654" y="0"/>
                  </a:moveTo>
                  <a:lnTo>
                    <a:pt x="88645" y="0"/>
                  </a:lnTo>
                  <a:lnTo>
                    <a:pt x="54167" y="6975"/>
                  </a:lnTo>
                  <a:lnTo>
                    <a:pt x="25987" y="25987"/>
                  </a:lnTo>
                  <a:lnTo>
                    <a:pt x="6975" y="54167"/>
                  </a:lnTo>
                  <a:lnTo>
                    <a:pt x="0" y="88646"/>
                  </a:lnTo>
                  <a:lnTo>
                    <a:pt x="0" y="798322"/>
                  </a:lnTo>
                  <a:lnTo>
                    <a:pt x="6975" y="832800"/>
                  </a:lnTo>
                  <a:lnTo>
                    <a:pt x="25987" y="860980"/>
                  </a:lnTo>
                  <a:lnTo>
                    <a:pt x="54167" y="879992"/>
                  </a:lnTo>
                  <a:lnTo>
                    <a:pt x="88645" y="886967"/>
                  </a:lnTo>
                  <a:lnTo>
                    <a:pt x="1168654" y="886967"/>
                  </a:lnTo>
                  <a:lnTo>
                    <a:pt x="1203132" y="879992"/>
                  </a:lnTo>
                  <a:lnTo>
                    <a:pt x="1231312" y="860980"/>
                  </a:lnTo>
                  <a:lnTo>
                    <a:pt x="1250324" y="832800"/>
                  </a:lnTo>
                  <a:lnTo>
                    <a:pt x="1257299" y="798322"/>
                  </a:lnTo>
                  <a:lnTo>
                    <a:pt x="1257299" y="88646"/>
                  </a:lnTo>
                  <a:lnTo>
                    <a:pt x="1250324" y="54167"/>
                  </a:lnTo>
                  <a:lnTo>
                    <a:pt x="1231312" y="25987"/>
                  </a:lnTo>
                  <a:lnTo>
                    <a:pt x="1203132" y="6975"/>
                  </a:lnTo>
                  <a:lnTo>
                    <a:pt x="1168654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85416" y="2592323"/>
              <a:ext cx="1257300" cy="887094"/>
            </a:xfrm>
            <a:custGeom>
              <a:avLst/>
              <a:gdLst/>
              <a:ahLst/>
              <a:cxnLst/>
              <a:rect l="l" t="t" r="r" b="b"/>
              <a:pathLst>
                <a:path w="1257300" h="887095">
                  <a:moveTo>
                    <a:pt x="0" y="88646"/>
                  </a:moveTo>
                  <a:lnTo>
                    <a:pt x="6975" y="54167"/>
                  </a:lnTo>
                  <a:lnTo>
                    <a:pt x="25987" y="25987"/>
                  </a:lnTo>
                  <a:lnTo>
                    <a:pt x="54167" y="6975"/>
                  </a:lnTo>
                  <a:lnTo>
                    <a:pt x="88645" y="0"/>
                  </a:lnTo>
                  <a:lnTo>
                    <a:pt x="1168654" y="0"/>
                  </a:lnTo>
                  <a:lnTo>
                    <a:pt x="1203132" y="6975"/>
                  </a:lnTo>
                  <a:lnTo>
                    <a:pt x="1231312" y="25987"/>
                  </a:lnTo>
                  <a:lnTo>
                    <a:pt x="1250324" y="54167"/>
                  </a:lnTo>
                  <a:lnTo>
                    <a:pt x="1257299" y="88646"/>
                  </a:lnTo>
                  <a:lnTo>
                    <a:pt x="1257299" y="798322"/>
                  </a:lnTo>
                  <a:lnTo>
                    <a:pt x="1250324" y="832800"/>
                  </a:lnTo>
                  <a:lnTo>
                    <a:pt x="1231312" y="860980"/>
                  </a:lnTo>
                  <a:lnTo>
                    <a:pt x="1203132" y="879992"/>
                  </a:lnTo>
                  <a:lnTo>
                    <a:pt x="1168654" y="886967"/>
                  </a:lnTo>
                  <a:lnTo>
                    <a:pt x="88645" y="886967"/>
                  </a:lnTo>
                  <a:lnTo>
                    <a:pt x="54167" y="879992"/>
                  </a:lnTo>
                  <a:lnTo>
                    <a:pt x="25987" y="860980"/>
                  </a:lnTo>
                  <a:lnTo>
                    <a:pt x="6975" y="832800"/>
                  </a:lnTo>
                  <a:lnTo>
                    <a:pt x="0" y="798322"/>
                  </a:lnTo>
                  <a:lnTo>
                    <a:pt x="0" y="88646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45867" y="2624074"/>
            <a:ext cx="1136650" cy="79184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34"/>
              </a:spcBef>
            </a:pPr>
            <a:r>
              <a:rPr sz="1400" spc="-5" dirty="0" err="1">
                <a:solidFill>
                  <a:srgbClr val="FFFFFF"/>
                </a:solidFill>
                <a:latin typeface="Arial"/>
                <a:cs typeface="Arial"/>
              </a:rPr>
              <a:t>Energia</a:t>
            </a:r>
            <a:r>
              <a:rPr sz="1400" spc="5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 err="1">
                <a:solidFill>
                  <a:srgbClr val="FFFFFF"/>
                </a:solidFill>
                <a:latin typeface="Arial"/>
                <a:cs typeface="Arial"/>
              </a:rPr>
              <a:t>eho</a:t>
            </a:r>
            <a:r>
              <a:rPr sz="1400" spc="5" dirty="0" err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kuus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ja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päästö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FFFFFF"/>
                </a:solidFill>
                <a:latin typeface="Arial"/>
                <a:cs typeface="Arial"/>
              </a:rPr>
              <a:t>vähennykset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79066" y="3547617"/>
            <a:ext cx="1270000" cy="892175"/>
            <a:chOff x="2179066" y="3547617"/>
            <a:chExt cx="1270000" cy="892175"/>
          </a:xfrm>
        </p:grpSpPr>
        <p:sp>
          <p:nvSpPr>
            <p:cNvPr id="23" name="object 23"/>
            <p:cNvSpPr/>
            <p:nvPr/>
          </p:nvSpPr>
          <p:spPr>
            <a:xfrm>
              <a:off x="2185416" y="3553967"/>
              <a:ext cx="1257300" cy="879475"/>
            </a:xfrm>
            <a:custGeom>
              <a:avLst/>
              <a:gdLst/>
              <a:ahLst/>
              <a:cxnLst/>
              <a:rect l="l" t="t" r="r" b="b"/>
              <a:pathLst>
                <a:path w="1257300" h="879475">
                  <a:moveTo>
                    <a:pt x="1169416" y="0"/>
                  </a:moveTo>
                  <a:lnTo>
                    <a:pt x="87883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4"/>
                  </a:lnTo>
                  <a:lnTo>
                    <a:pt x="0" y="791464"/>
                  </a:lnTo>
                  <a:lnTo>
                    <a:pt x="6909" y="825662"/>
                  </a:lnTo>
                  <a:lnTo>
                    <a:pt x="25749" y="853598"/>
                  </a:lnTo>
                  <a:lnTo>
                    <a:pt x="53685" y="872438"/>
                  </a:lnTo>
                  <a:lnTo>
                    <a:pt x="87883" y="879348"/>
                  </a:lnTo>
                  <a:lnTo>
                    <a:pt x="1169416" y="879348"/>
                  </a:lnTo>
                  <a:lnTo>
                    <a:pt x="1203614" y="872438"/>
                  </a:lnTo>
                  <a:lnTo>
                    <a:pt x="1231550" y="853598"/>
                  </a:lnTo>
                  <a:lnTo>
                    <a:pt x="1250390" y="825662"/>
                  </a:lnTo>
                  <a:lnTo>
                    <a:pt x="1257299" y="791464"/>
                  </a:lnTo>
                  <a:lnTo>
                    <a:pt x="1257299" y="87884"/>
                  </a:lnTo>
                  <a:lnTo>
                    <a:pt x="1250390" y="53685"/>
                  </a:lnTo>
                  <a:lnTo>
                    <a:pt x="1231550" y="25749"/>
                  </a:lnTo>
                  <a:lnTo>
                    <a:pt x="1203614" y="6909"/>
                  </a:lnTo>
                  <a:lnTo>
                    <a:pt x="1169416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85416" y="3553967"/>
              <a:ext cx="1257300" cy="879475"/>
            </a:xfrm>
            <a:custGeom>
              <a:avLst/>
              <a:gdLst/>
              <a:ahLst/>
              <a:cxnLst/>
              <a:rect l="l" t="t" r="r" b="b"/>
              <a:pathLst>
                <a:path w="1257300" h="879475">
                  <a:moveTo>
                    <a:pt x="0" y="87884"/>
                  </a:moveTo>
                  <a:lnTo>
                    <a:pt x="6909" y="53685"/>
                  </a:lnTo>
                  <a:lnTo>
                    <a:pt x="25749" y="25749"/>
                  </a:lnTo>
                  <a:lnTo>
                    <a:pt x="53685" y="6909"/>
                  </a:lnTo>
                  <a:lnTo>
                    <a:pt x="87883" y="0"/>
                  </a:lnTo>
                  <a:lnTo>
                    <a:pt x="1169416" y="0"/>
                  </a:lnTo>
                  <a:lnTo>
                    <a:pt x="1203614" y="6909"/>
                  </a:lnTo>
                  <a:lnTo>
                    <a:pt x="1231550" y="25749"/>
                  </a:lnTo>
                  <a:lnTo>
                    <a:pt x="1250390" y="53685"/>
                  </a:lnTo>
                  <a:lnTo>
                    <a:pt x="1257299" y="87884"/>
                  </a:lnTo>
                  <a:lnTo>
                    <a:pt x="1257299" y="791464"/>
                  </a:lnTo>
                  <a:lnTo>
                    <a:pt x="1250390" y="825662"/>
                  </a:lnTo>
                  <a:lnTo>
                    <a:pt x="1231550" y="853598"/>
                  </a:lnTo>
                  <a:lnTo>
                    <a:pt x="1203614" y="872438"/>
                  </a:lnTo>
                  <a:lnTo>
                    <a:pt x="1169416" y="879348"/>
                  </a:lnTo>
                  <a:lnTo>
                    <a:pt x="87883" y="879348"/>
                  </a:lnTo>
                  <a:lnTo>
                    <a:pt x="53685" y="872438"/>
                  </a:lnTo>
                  <a:lnTo>
                    <a:pt x="25749" y="853598"/>
                  </a:lnTo>
                  <a:lnTo>
                    <a:pt x="6909" y="825662"/>
                  </a:lnTo>
                  <a:lnTo>
                    <a:pt x="0" y="791464"/>
                  </a:lnTo>
                  <a:lnTo>
                    <a:pt x="0" y="878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34844" y="3765930"/>
            <a:ext cx="76009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6995" marR="5080" indent="-74930">
              <a:lnSpc>
                <a:spcPts val="1450"/>
              </a:lnSpc>
              <a:spcBef>
                <a:spcPts val="34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aston-  muutos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196083" y="4535423"/>
            <a:ext cx="1270000" cy="890269"/>
            <a:chOff x="2196083" y="4535423"/>
            <a:chExt cx="1270000" cy="890269"/>
          </a:xfrm>
        </p:grpSpPr>
        <p:sp>
          <p:nvSpPr>
            <p:cNvPr id="27" name="object 27"/>
            <p:cNvSpPr/>
            <p:nvPr/>
          </p:nvSpPr>
          <p:spPr>
            <a:xfrm>
              <a:off x="2202179" y="4541519"/>
              <a:ext cx="1257300" cy="878205"/>
            </a:xfrm>
            <a:custGeom>
              <a:avLst/>
              <a:gdLst/>
              <a:ahLst/>
              <a:cxnLst/>
              <a:rect l="l" t="t" r="r" b="b"/>
              <a:pathLst>
                <a:path w="1257300" h="878204">
                  <a:moveTo>
                    <a:pt x="1169543" y="0"/>
                  </a:moveTo>
                  <a:lnTo>
                    <a:pt x="87756" y="0"/>
                  </a:lnTo>
                  <a:lnTo>
                    <a:pt x="53578" y="6889"/>
                  </a:lnTo>
                  <a:lnTo>
                    <a:pt x="25685" y="25685"/>
                  </a:lnTo>
                  <a:lnTo>
                    <a:pt x="6889" y="53578"/>
                  </a:lnTo>
                  <a:lnTo>
                    <a:pt x="0" y="87756"/>
                  </a:lnTo>
                  <a:lnTo>
                    <a:pt x="0" y="790066"/>
                  </a:lnTo>
                  <a:lnTo>
                    <a:pt x="6889" y="824245"/>
                  </a:lnTo>
                  <a:lnTo>
                    <a:pt x="25685" y="852138"/>
                  </a:lnTo>
                  <a:lnTo>
                    <a:pt x="53578" y="870934"/>
                  </a:lnTo>
                  <a:lnTo>
                    <a:pt x="87756" y="877823"/>
                  </a:lnTo>
                  <a:lnTo>
                    <a:pt x="1169543" y="877823"/>
                  </a:lnTo>
                  <a:lnTo>
                    <a:pt x="1203721" y="870934"/>
                  </a:lnTo>
                  <a:lnTo>
                    <a:pt x="1231614" y="852138"/>
                  </a:lnTo>
                  <a:lnTo>
                    <a:pt x="1250410" y="824245"/>
                  </a:lnTo>
                  <a:lnTo>
                    <a:pt x="1257299" y="790066"/>
                  </a:lnTo>
                  <a:lnTo>
                    <a:pt x="1257299" y="87756"/>
                  </a:lnTo>
                  <a:lnTo>
                    <a:pt x="1250410" y="53578"/>
                  </a:lnTo>
                  <a:lnTo>
                    <a:pt x="1231614" y="25685"/>
                  </a:lnTo>
                  <a:lnTo>
                    <a:pt x="1203721" y="6889"/>
                  </a:lnTo>
                  <a:lnTo>
                    <a:pt x="1169543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02179" y="4541519"/>
              <a:ext cx="1257300" cy="878205"/>
            </a:xfrm>
            <a:custGeom>
              <a:avLst/>
              <a:gdLst/>
              <a:ahLst/>
              <a:cxnLst/>
              <a:rect l="l" t="t" r="r" b="b"/>
              <a:pathLst>
                <a:path w="1257300" h="878204">
                  <a:moveTo>
                    <a:pt x="0" y="87756"/>
                  </a:moveTo>
                  <a:lnTo>
                    <a:pt x="6889" y="53578"/>
                  </a:lnTo>
                  <a:lnTo>
                    <a:pt x="25685" y="25685"/>
                  </a:lnTo>
                  <a:lnTo>
                    <a:pt x="53578" y="6889"/>
                  </a:lnTo>
                  <a:lnTo>
                    <a:pt x="87756" y="0"/>
                  </a:lnTo>
                  <a:lnTo>
                    <a:pt x="1169543" y="0"/>
                  </a:lnTo>
                  <a:lnTo>
                    <a:pt x="1203721" y="6889"/>
                  </a:lnTo>
                  <a:lnTo>
                    <a:pt x="1231614" y="25685"/>
                  </a:lnTo>
                  <a:lnTo>
                    <a:pt x="1250410" y="53578"/>
                  </a:lnTo>
                  <a:lnTo>
                    <a:pt x="1257299" y="87756"/>
                  </a:lnTo>
                  <a:lnTo>
                    <a:pt x="1257299" y="790066"/>
                  </a:lnTo>
                  <a:lnTo>
                    <a:pt x="1250410" y="824245"/>
                  </a:lnTo>
                  <a:lnTo>
                    <a:pt x="1231614" y="852138"/>
                  </a:lnTo>
                  <a:lnTo>
                    <a:pt x="1203721" y="870934"/>
                  </a:lnTo>
                  <a:lnTo>
                    <a:pt x="1169543" y="877823"/>
                  </a:lnTo>
                  <a:lnTo>
                    <a:pt x="87756" y="877823"/>
                  </a:lnTo>
                  <a:lnTo>
                    <a:pt x="53578" y="870934"/>
                  </a:lnTo>
                  <a:lnTo>
                    <a:pt x="25685" y="852138"/>
                  </a:lnTo>
                  <a:lnTo>
                    <a:pt x="6889" y="824245"/>
                  </a:lnTo>
                  <a:lnTo>
                    <a:pt x="0" y="790066"/>
                  </a:lnTo>
                  <a:lnTo>
                    <a:pt x="0" y="877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47722" y="4845558"/>
            <a:ext cx="968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Kiertotalous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96640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60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CA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755516" y="1727707"/>
            <a:ext cx="1036319" cy="680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5"/>
              </a:spcBef>
            </a:pPr>
            <a:r>
              <a:rPr sz="1400" b="1" spc="-15">
                <a:latin typeface="Arial"/>
                <a:cs typeface="Arial"/>
              </a:rPr>
              <a:t>S</a:t>
            </a:r>
            <a:r>
              <a:rPr sz="1100" b="1" spc="-15">
                <a:latin typeface="Arial"/>
                <a:cs typeface="Arial"/>
              </a:rPr>
              <a:t>AAVUTETTA</a:t>
            </a:r>
            <a:r>
              <a:rPr sz="1400" b="1" spc="-15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100" b="1" spc="-15">
                <a:latin typeface="Arial"/>
                <a:cs typeface="Arial"/>
              </a:rPr>
              <a:t>VAMPI</a:t>
            </a:r>
            <a:r>
              <a:rPr sz="1100" b="1" spc="50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46990" algn="ctr">
              <a:lnSpc>
                <a:spcPct val="100000"/>
              </a:lnSpc>
              <a:spcBef>
                <a:spcPts val="335"/>
              </a:spcBef>
            </a:pPr>
            <a:r>
              <a:rPr sz="1400">
                <a:latin typeface="Arial"/>
                <a:cs typeface="Arial"/>
              </a:rPr>
              <a:t>(65,6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14928" y="2583179"/>
            <a:ext cx="1270000" cy="893444"/>
            <a:chOff x="3614928" y="2583179"/>
            <a:chExt cx="1270000" cy="893444"/>
          </a:xfrm>
        </p:grpSpPr>
        <p:sp>
          <p:nvSpPr>
            <p:cNvPr id="33" name="object 33"/>
            <p:cNvSpPr/>
            <p:nvPr/>
          </p:nvSpPr>
          <p:spPr>
            <a:xfrm>
              <a:off x="3621024" y="258927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21024" y="258927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813809" y="2893822"/>
            <a:ext cx="8718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z="1400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z="1400" spc="5" dirty="0" err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enne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050535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60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85917" y="1543557"/>
            <a:ext cx="107950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5">
                <a:latin typeface="Arial"/>
                <a:cs typeface="Arial"/>
              </a:rPr>
              <a:t>T</a:t>
            </a:r>
            <a:r>
              <a:rPr sz="1100" b="1" spc="5">
                <a:latin typeface="Arial"/>
                <a:cs typeface="Arial"/>
              </a:rPr>
              <a:t>YÖLLISTÄVÄ</a:t>
            </a:r>
            <a:r>
              <a:rPr sz="1400" b="1" spc="5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60960" marR="45085" indent="3175" algn="ctr">
              <a:lnSpc>
                <a:spcPts val="1450"/>
              </a:lnSpc>
              <a:spcBef>
                <a:spcPts val="10"/>
              </a:spcBef>
            </a:pPr>
            <a:r>
              <a:rPr sz="1100" b="1" spc="-25">
                <a:latin typeface="Arial"/>
                <a:cs typeface="Arial"/>
              </a:rPr>
              <a:t>OSAAVA</a:t>
            </a:r>
            <a:r>
              <a:rPr sz="1100" b="1" spc="-20">
                <a:latin typeface="Arial"/>
                <a:cs typeface="Arial"/>
              </a:rPr>
              <a:t> </a:t>
            </a:r>
            <a:r>
              <a:rPr sz="1100" b="1" spc="10">
                <a:latin typeface="Arial"/>
                <a:cs typeface="Arial"/>
              </a:rPr>
              <a:t>JA </a:t>
            </a:r>
            <a:r>
              <a:rPr sz="1100" b="1" spc="15">
                <a:latin typeface="Arial"/>
                <a:cs typeface="Arial"/>
              </a:rPr>
              <a:t> </a:t>
            </a:r>
            <a:r>
              <a:rPr sz="1100" b="1" spc="5">
                <a:latin typeface="Arial"/>
                <a:cs typeface="Arial"/>
              </a:rPr>
              <a:t>O</a:t>
            </a:r>
            <a:r>
              <a:rPr sz="1100" b="1" spc="10">
                <a:latin typeface="Arial"/>
                <a:cs typeface="Arial"/>
              </a:rPr>
              <a:t>S</a:t>
            </a:r>
            <a:r>
              <a:rPr sz="1100" b="1" spc="-45">
                <a:latin typeface="Arial"/>
                <a:cs typeface="Arial"/>
              </a:rPr>
              <a:t>A</a:t>
            </a:r>
            <a:r>
              <a:rPr sz="1100" b="1" spc="5">
                <a:latin typeface="Arial"/>
                <a:cs typeface="Arial"/>
              </a:rPr>
              <a:t>LLIS</a:t>
            </a:r>
            <a:r>
              <a:rPr sz="1100" b="1" spc="-60">
                <a:latin typeface="Arial"/>
                <a:cs typeface="Arial"/>
              </a:rPr>
              <a:t>T</a:t>
            </a:r>
            <a:r>
              <a:rPr sz="1100" b="1" spc="-80">
                <a:latin typeface="Arial"/>
                <a:cs typeface="Arial"/>
              </a:rPr>
              <a:t>A</a:t>
            </a:r>
            <a:r>
              <a:rPr sz="1100" b="1" spc="-65">
                <a:latin typeface="Arial"/>
                <a:cs typeface="Arial"/>
              </a:rPr>
              <a:t>V</a:t>
            </a:r>
            <a:r>
              <a:rPr sz="1100" b="1" spc="1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35"/>
              </a:spcBef>
            </a:pPr>
            <a:r>
              <a:rPr sz="1400">
                <a:latin typeface="Arial"/>
                <a:cs typeface="Arial"/>
              </a:rPr>
              <a:t>(521,2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073141" y="2573782"/>
            <a:ext cx="1270000" cy="894080"/>
            <a:chOff x="5073141" y="2573782"/>
            <a:chExt cx="1270000" cy="894080"/>
          </a:xfrm>
        </p:grpSpPr>
        <p:sp>
          <p:nvSpPr>
            <p:cNvPr id="39" name="object 39"/>
            <p:cNvSpPr/>
            <p:nvPr/>
          </p:nvSpPr>
          <p:spPr>
            <a:xfrm>
              <a:off x="5079491" y="2580132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3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1"/>
                  </a:lnTo>
                  <a:lnTo>
                    <a:pt x="1169162" y="880871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3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79491" y="2580132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3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1"/>
                  </a:lnTo>
                  <a:lnTo>
                    <a:pt x="88137" y="880871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3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315839" y="2884424"/>
            <a:ext cx="7823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>
                <a:solidFill>
                  <a:srgbClr val="FFFFFF"/>
                </a:solidFill>
                <a:latin typeface="Arial"/>
                <a:cs typeface="Arial"/>
              </a:rPr>
              <a:t>Työllisyys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073141" y="3541521"/>
            <a:ext cx="1270000" cy="894080"/>
            <a:chOff x="5073141" y="3541521"/>
            <a:chExt cx="1270000" cy="894080"/>
          </a:xfrm>
        </p:grpSpPr>
        <p:sp>
          <p:nvSpPr>
            <p:cNvPr id="43" name="object 43"/>
            <p:cNvSpPr/>
            <p:nvPr/>
          </p:nvSpPr>
          <p:spPr>
            <a:xfrm>
              <a:off x="5079491" y="3547871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3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1"/>
                  </a:lnTo>
                  <a:lnTo>
                    <a:pt x="1169162" y="880871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3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79491" y="3547871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3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1"/>
                  </a:lnTo>
                  <a:lnTo>
                    <a:pt x="88137" y="880871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3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239639" y="3852798"/>
            <a:ext cx="937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Osaa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inen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096255" y="4523232"/>
            <a:ext cx="1270000" cy="893444"/>
            <a:chOff x="5096255" y="4523232"/>
            <a:chExt cx="1270000" cy="893444"/>
          </a:xfrm>
        </p:grpSpPr>
        <p:sp>
          <p:nvSpPr>
            <p:cNvPr id="47" name="object 47"/>
            <p:cNvSpPr/>
            <p:nvPr/>
          </p:nvSpPr>
          <p:spPr>
            <a:xfrm>
              <a:off x="51023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023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214873" y="4650435"/>
            <a:ext cx="1033144" cy="6089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345"/>
              </a:spcBef>
            </a:pPr>
            <a:r>
              <a:rPr sz="1400" spc="-1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hd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2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ertai-  suus ja </a:t>
            </a:r>
            <a:r>
              <a:rPr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osallisuus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502907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5" h="4159250">
                <a:moveTo>
                  <a:pt x="1216660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564630" y="1635632"/>
            <a:ext cx="1229360" cy="862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latin typeface="Arial"/>
                <a:cs typeface="Arial"/>
              </a:rPr>
              <a:t>S</a:t>
            </a:r>
            <a:r>
              <a:rPr sz="1100" b="1">
                <a:latin typeface="Arial"/>
                <a:cs typeface="Arial"/>
              </a:rPr>
              <a:t>OSIAALISTEN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35"/>
              </a:lnSpc>
              <a:spcBef>
                <a:spcPts val="70"/>
              </a:spcBef>
            </a:pPr>
            <a:r>
              <a:rPr sz="1100" b="1" spc="-10">
                <a:latin typeface="Arial"/>
                <a:cs typeface="Arial"/>
              </a:rPr>
              <a:t>INNOVAATIOIDEN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595"/>
              </a:lnSpc>
            </a:pP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325"/>
              </a:spcBef>
            </a:pPr>
            <a:r>
              <a:rPr sz="1400">
                <a:latin typeface="Arial"/>
                <a:cs typeface="Arial"/>
              </a:rPr>
              <a:t>(29,0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573011" y="2557272"/>
            <a:ext cx="1270000" cy="893444"/>
            <a:chOff x="6573011" y="2557272"/>
            <a:chExt cx="1270000" cy="893444"/>
          </a:xfrm>
        </p:grpSpPr>
        <p:sp>
          <p:nvSpPr>
            <p:cNvPr id="53" name="object 53"/>
            <p:cNvSpPr/>
            <p:nvPr/>
          </p:nvSpPr>
          <p:spPr>
            <a:xfrm>
              <a:off x="6579107" y="256336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8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8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79107" y="256336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8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138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658482" y="2775331"/>
            <a:ext cx="109664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37490">
              <a:lnSpc>
                <a:spcPts val="1450"/>
              </a:lnSpc>
              <a:spcBef>
                <a:spcPts val="34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Lasten- </a:t>
            </a:r>
            <a:r>
              <a:rPr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suojelunuoret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961376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5" h="4159250">
                <a:moveTo>
                  <a:pt x="1216659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59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024876" y="1657882"/>
            <a:ext cx="1226185" cy="840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350" algn="ctr">
              <a:lnSpc>
                <a:spcPts val="1450"/>
              </a:lnSpc>
              <a:spcBef>
                <a:spcPts val="165"/>
              </a:spcBef>
            </a:pPr>
            <a:r>
              <a:rPr sz="1100" b="1" spc="-5">
                <a:latin typeface="Arial"/>
                <a:cs typeface="Arial"/>
              </a:rPr>
              <a:t>AINEELLISTA </a:t>
            </a:r>
            <a:r>
              <a:rPr sz="1100" b="1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PUUTETTA </a:t>
            </a:r>
            <a:r>
              <a:rPr sz="1100" b="1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TORJUVA</a:t>
            </a:r>
            <a:r>
              <a:rPr sz="1100" b="1" spc="-20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48260" algn="ctr">
              <a:lnSpc>
                <a:spcPct val="100000"/>
              </a:lnSpc>
              <a:spcBef>
                <a:spcPts val="320"/>
              </a:spcBef>
            </a:pPr>
            <a:r>
              <a:rPr sz="1400">
                <a:latin typeface="Arial"/>
                <a:cs typeface="Arial"/>
              </a:rPr>
              <a:t>(28,8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8037576" y="2537460"/>
            <a:ext cx="1270000" cy="893444"/>
            <a:chOff x="8037576" y="2537460"/>
            <a:chExt cx="1270000" cy="893444"/>
          </a:xfrm>
        </p:grpSpPr>
        <p:sp>
          <p:nvSpPr>
            <p:cNvPr id="59" name="object 59"/>
            <p:cNvSpPr/>
            <p:nvPr/>
          </p:nvSpPr>
          <p:spPr>
            <a:xfrm>
              <a:off x="8043672" y="2543556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1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2"/>
                  </a:lnTo>
                  <a:lnTo>
                    <a:pt x="1169161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1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43672" y="2543556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1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1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223884" y="2752470"/>
            <a:ext cx="897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Ruoka-apu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415271" y="1459991"/>
            <a:ext cx="1351915" cy="4159250"/>
            <a:chOff x="9415271" y="1459991"/>
            <a:chExt cx="1351915" cy="4159250"/>
          </a:xfrm>
        </p:grpSpPr>
        <p:sp>
          <p:nvSpPr>
            <p:cNvPr id="63" name="object 63"/>
            <p:cNvSpPr/>
            <p:nvPr/>
          </p:nvSpPr>
          <p:spPr>
            <a:xfrm>
              <a:off x="9415271" y="1459991"/>
              <a:ext cx="1351915" cy="4159250"/>
            </a:xfrm>
            <a:custGeom>
              <a:avLst/>
              <a:gdLst/>
              <a:ahLst/>
              <a:cxnLst/>
              <a:rect l="l" t="t" r="r" b="b"/>
              <a:pathLst>
                <a:path w="1351915" h="4159250">
                  <a:moveTo>
                    <a:pt x="1216659" y="0"/>
                  </a:moveTo>
                  <a:lnTo>
                    <a:pt x="135127" y="0"/>
                  </a:lnTo>
                  <a:lnTo>
                    <a:pt x="92447" y="6896"/>
                  </a:lnTo>
                  <a:lnTo>
                    <a:pt x="55357" y="26094"/>
                  </a:lnTo>
                  <a:lnTo>
                    <a:pt x="26094" y="55357"/>
                  </a:lnTo>
                  <a:lnTo>
                    <a:pt x="6896" y="92447"/>
                  </a:lnTo>
                  <a:lnTo>
                    <a:pt x="0" y="135128"/>
                  </a:lnTo>
                  <a:lnTo>
                    <a:pt x="0" y="4023868"/>
                  </a:lnTo>
                  <a:lnTo>
                    <a:pt x="6896" y="4066548"/>
                  </a:lnTo>
                  <a:lnTo>
                    <a:pt x="26094" y="4103638"/>
                  </a:lnTo>
                  <a:lnTo>
                    <a:pt x="55357" y="4132901"/>
                  </a:lnTo>
                  <a:lnTo>
                    <a:pt x="92447" y="4152099"/>
                  </a:lnTo>
                  <a:lnTo>
                    <a:pt x="135127" y="4158996"/>
                  </a:lnTo>
                  <a:lnTo>
                    <a:pt x="1216659" y="4158996"/>
                  </a:lnTo>
                  <a:lnTo>
                    <a:pt x="1259340" y="4152099"/>
                  </a:lnTo>
                  <a:lnTo>
                    <a:pt x="1296430" y="4132901"/>
                  </a:lnTo>
                  <a:lnTo>
                    <a:pt x="1325693" y="4103638"/>
                  </a:lnTo>
                  <a:lnTo>
                    <a:pt x="1344891" y="4066548"/>
                  </a:lnTo>
                  <a:lnTo>
                    <a:pt x="1351787" y="4023868"/>
                  </a:lnTo>
                  <a:lnTo>
                    <a:pt x="1351787" y="135128"/>
                  </a:lnTo>
                  <a:lnTo>
                    <a:pt x="1344891" y="92447"/>
                  </a:lnTo>
                  <a:lnTo>
                    <a:pt x="1325693" y="55357"/>
                  </a:lnTo>
                  <a:lnTo>
                    <a:pt x="1296430" y="26094"/>
                  </a:lnTo>
                  <a:lnTo>
                    <a:pt x="1259340" y="6896"/>
                  </a:lnTo>
                  <a:lnTo>
                    <a:pt x="12166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425939" y="2531363"/>
              <a:ext cx="1306195" cy="2105025"/>
            </a:xfrm>
            <a:custGeom>
              <a:avLst/>
              <a:gdLst/>
              <a:ahLst/>
              <a:cxnLst/>
              <a:rect l="l" t="t" r="r" b="b"/>
              <a:pathLst>
                <a:path w="1306195" h="2105025">
                  <a:moveTo>
                    <a:pt x="1175511" y="0"/>
                  </a:moveTo>
                  <a:lnTo>
                    <a:pt x="130555" y="0"/>
                  </a:lnTo>
                  <a:lnTo>
                    <a:pt x="79724" y="10255"/>
                  </a:lnTo>
                  <a:lnTo>
                    <a:pt x="38226" y="38227"/>
                  </a:lnTo>
                  <a:lnTo>
                    <a:pt x="10255" y="79724"/>
                  </a:lnTo>
                  <a:lnTo>
                    <a:pt x="0" y="130556"/>
                  </a:lnTo>
                  <a:lnTo>
                    <a:pt x="0" y="1974088"/>
                  </a:lnTo>
                  <a:lnTo>
                    <a:pt x="10255" y="2024919"/>
                  </a:lnTo>
                  <a:lnTo>
                    <a:pt x="38226" y="2066417"/>
                  </a:lnTo>
                  <a:lnTo>
                    <a:pt x="79724" y="2094388"/>
                  </a:lnTo>
                  <a:lnTo>
                    <a:pt x="130555" y="2104644"/>
                  </a:lnTo>
                  <a:lnTo>
                    <a:pt x="1175511" y="2104644"/>
                  </a:lnTo>
                  <a:lnTo>
                    <a:pt x="1226343" y="2094388"/>
                  </a:lnTo>
                  <a:lnTo>
                    <a:pt x="1267840" y="2066417"/>
                  </a:lnTo>
                  <a:lnTo>
                    <a:pt x="1295812" y="2024919"/>
                  </a:lnTo>
                  <a:lnTo>
                    <a:pt x="1306067" y="1974088"/>
                  </a:lnTo>
                  <a:lnTo>
                    <a:pt x="1306067" y="130556"/>
                  </a:lnTo>
                  <a:lnTo>
                    <a:pt x="1295812" y="79724"/>
                  </a:lnTo>
                  <a:lnTo>
                    <a:pt x="1267841" y="38226"/>
                  </a:lnTo>
                  <a:lnTo>
                    <a:pt x="1226343" y="10255"/>
                  </a:lnTo>
                  <a:lnTo>
                    <a:pt x="1175511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425939" y="2531363"/>
              <a:ext cx="1306195" cy="2105025"/>
            </a:xfrm>
            <a:custGeom>
              <a:avLst/>
              <a:gdLst/>
              <a:ahLst/>
              <a:cxnLst/>
              <a:rect l="l" t="t" r="r" b="b"/>
              <a:pathLst>
                <a:path w="1306195" h="2105025">
                  <a:moveTo>
                    <a:pt x="0" y="130556"/>
                  </a:moveTo>
                  <a:lnTo>
                    <a:pt x="10255" y="79724"/>
                  </a:lnTo>
                  <a:lnTo>
                    <a:pt x="38226" y="38227"/>
                  </a:lnTo>
                  <a:lnTo>
                    <a:pt x="79724" y="10255"/>
                  </a:lnTo>
                  <a:lnTo>
                    <a:pt x="130555" y="0"/>
                  </a:lnTo>
                  <a:lnTo>
                    <a:pt x="1175511" y="0"/>
                  </a:lnTo>
                  <a:lnTo>
                    <a:pt x="1226343" y="10255"/>
                  </a:lnTo>
                  <a:lnTo>
                    <a:pt x="1267841" y="38226"/>
                  </a:lnTo>
                  <a:lnTo>
                    <a:pt x="1295812" y="79724"/>
                  </a:lnTo>
                  <a:lnTo>
                    <a:pt x="1306067" y="130556"/>
                  </a:lnTo>
                  <a:lnTo>
                    <a:pt x="1306067" y="1974088"/>
                  </a:lnTo>
                  <a:lnTo>
                    <a:pt x="1295812" y="2024919"/>
                  </a:lnTo>
                  <a:lnTo>
                    <a:pt x="1267840" y="2066417"/>
                  </a:lnTo>
                  <a:lnTo>
                    <a:pt x="1226343" y="2094388"/>
                  </a:lnTo>
                  <a:lnTo>
                    <a:pt x="1175511" y="2104644"/>
                  </a:lnTo>
                  <a:lnTo>
                    <a:pt x="130555" y="2104644"/>
                  </a:lnTo>
                  <a:lnTo>
                    <a:pt x="79724" y="2094388"/>
                  </a:lnTo>
                  <a:lnTo>
                    <a:pt x="38226" y="2066417"/>
                  </a:lnTo>
                  <a:lnTo>
                    <a:pt x="10255" y="2024919"/>
                  </a:lnTo>
                  <a:lnTo>
                    <a:pt x="0" y="1974088"/>
                  </a:lnTo>
                  <a:lnTo>
                    <a:pt x="0" y="1305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9487661" y="1435353"/>
            <a:ext cx="1102995" cy="315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775" algn="ctr">
              <a:lnSpc>
                <a:spcPct val="100000"/>
              </a:lnSpc>
              <a:spcBef>
                <a:spcPts val="105"/>
              </a:spcBef>
            </a:pPr>
            <a:r>
              <a:rPr sz="1400" b="1" spc="5">
                <a:latin typeface="Arial"/>
                <a:cs typeface="Arial"/>
              </a:rPr>
              <a:t>O</a:t>
            </a:r>
            <a:r>
              <a:rPr sz="1100" b="1" spc="5">
                <a:latin typeface="Arial"/>
                <a:cs typeface="Arial"/>
              </a:rPr>
              <a:t>IKEUDEN</a:t>
            </a:r>
            <a:r>
              <a:rPr sz="1400" b="1" spc="5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L="106045" algn="ctr">
              <a:lnSpc>
                <a:spcPct val="100000"/>
              </a:lnSpc>
              <a:spcBef>
                <a:spcPts val="70"/>
              </a:spcBef>
            </a:pPr>
            <a:r>
              <a:rPr sz="1100" b="1" spc="5">
                <a:latin typeface="Arial"/>
                <a:cs typeface="Arial"/>
              </a:rPr>
              <a:t>MUKAISEN</a:t>
            </a:r>
            <a:endParaRPr sz="1100">
              <a:latin typeface="Arial"/>
              <a:cs typeface="Arial"/>
            </a:endParaRPr>
          </a:p>
          <a:p>
            <a:pPr marL="104775" algn="ctr">
              <a:lnSpc>
                <a:spcPts val="1230"/>
              </a:lnSpc>
              <a:spcBef>
                <a:spcPts val="130"/>
              </a:spcBef>
            </a:pPr>
            <a:r>
              <a:rPr sz="1100" b="1" spc="10">
                <a:latin typeface="Arial"/>
                <a:cs typeface="Arial"/>
              </a:rPr>
              <a:t>SIIRTYMÄN</a:t>
            </a:r>
            <a:endParaRPr sz="1100">
              <a:latin typeface="Arial"/>
              <a:cs typeface="Arial"/>
            </a:endParaRPr>
          </a:p>
          <a:p>
            <a:pPr marL="104139" algn="ctr">
              <a:lnSpc>
                <a:spcPts val="1590"/>
              </a:lnSpc>
            </a:pP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104775" algn="ctr">
              <a:lnSpc>
                <a:spcPct val="100000"/>
              </a:lnSpc>
              <a:spcBef>
                <a:spcPts val="340"/>
              </a:spcBef>
            </a:pPr>
            <a:r>
              <a:rPr sz="1400">
                <a:latin typeface="Arial"/>
                <a:cs typeface="Arial"/>
              </a:rPr>
              <a:t>(451,0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  <a:p>
            <a:pPr marL="12700" marR="20320">
              <a:lnSpc>
                <a:spcPts val="1450"/>
              </a:lnSpc>
              <a:spcBef>
                <a:spcPts val="955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*Liiketoi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inta  ja</a:t>
            </a:r>
            <a:r>
              <a:rPr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työpaikat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86200"/>
              </a:lnSpc>
              <a:spcBef>
                <a:spcPts val="560"/>
              </a:spcBef>
              <a:buChar char="*"/>
              <a:tabLst>
                <a:tab pos="128270" algn="l"/>
              </a:tabLst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T&amp;K&amp;I </a:t>
            </a:r>
            <a:r>
              <a:rPr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investoinnit</a:t>
            </a:r>
            <a:r>
              <a:rPr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ja </a:t>
            </a:r>
            <a:r>
              <a:rPr sz="1400" spc="-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uudet </a:t>
            </a:r>
            <a:r>
              <a:rPr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ratkaisut</a:t>
            </a:r>
            <a:endParaRPr sz="1400">
              <a:latin typeface="Arial"/>
              <a:cs typeface="Arial"/>
            </a:endParaRPr>
          </a:p>
          <a:p>
            <a:pPr marL="12700" marR="10160">
              <a:lnSpc>
                <a:spcPct val="86500"/>
              </a:lnSpc>
              <a:spcBef>
                <a:spcPts val="550"/>
              </a:spcBef>
              <a:buChar char="*"/>
              <a:tabLst>
                <a:tab pos="128905" algn="l"/>
              </a:tabLst>
            </a:pP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Turvetuo- </a:t>
            </a: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tantoalueiden  kunnostus ja </a:t>
            </a:r>
            <a:r>
              <a:rPr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muuttaminen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xfrm>
            <a:off x="11094973" y="6546145"/>
            <a:ext cx="20447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b="1" i="0" kern="1200">
                <a:solidFill>
                  <a:srgbClr val="D4B37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fi-FI" spc="-5" smtClean="0"/>
              <a:pPr marL="38100">
                <a:lnSpc>
                  <a:spcPct val="100000"/>
                </a:lnSpc>
                <a:spcBef>
                  <a:spcPts val="15"/>
                </a:spcBef>
              </a:pPr>
              <a:t>5</a:t>
            </a:fld>
            <a:endParaRPr spc="-5"/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xfrm>
            <a:off x="10077068" y="6552610"/>
            <a:ext cx="47815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b="0" i="0" kern="1200">
                <a:solidFill>
                  <a:srgbClr val="D4B37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fi-FI" spc="-5"/>
              <a:t>17.3.2021</a:t>
            </a:r>
            <a:endParaRPr spc="-5"/>
          </a:p>
        </p:txBody>
      </p:sp>
      <p:sp>
        <p:nvSpPr>
          <p:cNvPr id="67" name="object 67"/>
          <p:cNvSpPr txBox="1"/>
          <p:nvPr/>
        </p:nvSpPr>
        <p:spPr>
          <a:xfrm>
            <a:off x="688848" y="995172"/>
            <a:ext cx="4257040" cy="401320"/>
          </a:xfrm>
          <a:prstGeom prst="rect">
            <a:avLst/>
          </a:prstGeom>
          <a:solidFill>
            <a:srgbClr val="002B88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>
                <a:solidFill>
                  <a:srgbClr val="FFFFFF"/>
                </a:solidFill>
                <a:latin typeface="Arial"/>
                <a:cs typeface="Arial"/>
              </a:rPr>
              <a:t>EAKR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47488" y="995172"/>
            <a:ext cx="4235450" cy="401320"/>
          </a:xfrm>
          <a:prstGeom prst="rect">
            <a:avLst/>
          </a:prstGeom>
          <a:solidFill>
            <a:srgbClr val="70A000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ESR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383268" y="995172"/>
            <a:ext cx="1391920" cy="40132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2000" b="1">
                <a:solidFill>
                  <a:srgbClr val="FFFFFF"/>
                </a:solidFill>
                <a:latin typeface="Arial"/>
                <a:cs typeface="Arial"/>
              </a:rPr>
              <a:t>JTF</a:t>
            </a:r>
            <a:endParaRPr sz="2000">
              <a:latin typeface="Arial"/>
              <a:cs typeface="Arial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681375" y="380722"/>
            <a:ext cx="82791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 err="1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Uudistuva</a:t>
            </a:r>
            <a:r>
              <a:rPr sz="2800" dirty="0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sz="2800" dirty="0" err="1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osaava</a:t>
            </a:r>
            <a:r>
              <a:rPr sz="2800" dirty="0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Suomi –</a:t>
            </a:r>
            <a:r>
              <a:rPr sz="2800" dirty="0" err="1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ohjelma</a:t>
            </a:r>
            <a:r>
              <a:rPr sz="2800" dirty="0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2021 - 2027</a:t>
            </a:r>
          </a:p>
        </p:txBody>
      </p:sp>
      <p:pic>
        <p:nvPicPr>
          <p:cNvPr id="73" name="Kuva 11" descr="sosiaali.png">
            <a:extLst>
              <a:ext uri="{FF2B5EF4-FFF2-40B4-BE49-F238E27FC236}">
                <a16:creationId xmlns:a16="http://schemas.microsoft.com/office/drawing/2014/main" id="{FEE1112D-0F75-4F95-8027-DB08D019E8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16429" y="5863768"/>
            <a:ext cx="842647" cy="85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Kuva 7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457B0CB-47CF-4AE1-8D46-0702D0680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244"/>
            <a:ext cx="21336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F461BA-DD82-43BA-B015-1C296098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89" y="486494"/>
            <a:ext cx="9184940" cy="727264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Uudistuva ja osaava Suomi 2021 – 2027 </a:t>
            </a:r>
            <a:br>
              <a:rPr lang="fi-FI" sz="3200" dirty="0"/>
            </a:br>
            <a:r>
              <a:rPr lang="fi-FI" sz="1400" dirty="0"/>
              <a:t>Ohjelman sisältöluonnos</a:t>
            </a:r>
            <a:br>
              <a:rPr lang="fi-FI" sz="2800" dirty="0"/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D156E0-570F-466A-BCCF-8AEEFF61B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058542"/>
            <a:ext cx="9435533" cy="5571250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TL 1 Innovatiivinen Suomi (EAKR)</a:t>
            </a:r>
          </a:p>
          <a:p>
            <a:pPr marL="0">
              <a:spcBef>
                <a:spcPts val="10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utkimus- ja innovointivalmiuksien ja kehittyneiden teknologioiden käyttöönoton parantaminen </a:t>
            </a:r>
            <a:endParaRPr lang="fi-FI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base">
              <a:spcBef>
                <a:spcPts val="100"/>
              </a:spcBef>
              <a:spcAft>
                <a:spcPts val="0"/>
              </a:spcAft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igitalisaation etujen hyödyntäminen kansalaisten, yritysten ja julkishallinnon hyväksi</a:t>
            </a:r>
            <a:endParaRPr lang="fi-FI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base">
              <a:spcBef>
                <a:spcPts val="100"/>
              </a:spcBef>
              <a:spcAft>
                <a:spcPts val="0"/>
              </a:spcAft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Pk-yritysten kasvun ja kilpailukyvyn parantaminen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TL 2 Hiilineutraali Suomi (EAKR) </a:t>
            </a:r>
            <a:r>
              <a:rPr lang="fi-FI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30 % EAKR-varoista</a:t>
            </a:r>
          </a:p>
          <a:p>
            <a:pPr marL="0" fontAlgn="base">
              <a:spcBef>
                <a:spcPts val="10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Energiatehokkuustoimenpiteiden edistäminen ja kasvihuonekaasujen vähentäminen </a:t>
            </a:r>
          </a:p>
          <a:p>
            <a:pPr marL="0" fontAlgn="base">
              <a:spcBef>
                <a:spcPts val="10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Ilmastonmuutokseen sopeutumisen, riskien ehkäisemisen ja katastrofivalmiuksien ja –palautuvuuden edistäminen</a:t>
            </a:r>
          </a:p>
          <a:p>
            <a:pPr marL="0" fontAlgn="base">
              <a:spcBef>
                <a:spcPts val="10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Kiertotalouteen siirtymisen edistäminen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TL 3 Saavutettavampi Suomi (EAKR) – koskettaa vain Itä- ja Pohjois-Suomea</a:t>
            </a:r>
          </a:p>
          <a:p>
            <a:pPr fontAlgn="base"/>
            <a:r>
              <a:rPr lang="fi-FI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Alueellisen ja paikallisen saavutettavuuden kehittäminen</a:t>
            </a:r>
            <a:endParaRPr lang="fi-FI" sz="14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fi-FI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TL 4 Työllistävä, osaava ja osallistava Suomi (ESR)</a:t>
            </a:r>
          </a:p>
          <a:p>
            <a:pPr fontAlgn="base">
              <a:spcBef>
                <a:spcPts val="100"/>
              </a:spcBef>
            </a:pPr>
            <a:r>
              <a:rPr lang="fi-FI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Polkuja töihin </a:t>
            </a:r>
          </a:p>
          <a:p>
            <a:pPr fontAlgn="base">
              <a:spcBef>
                <a:spcPts val="100"/>
              </a:spcBef>
            </a:pPr>
            <a:r>
              <a:rPr lang="fi-FI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Uutta osaamista työelämään </a:t>
            </a:r>
          </a:p>
          <a:p>
            <a:pPr fontAlgn="base">
              <a:spcBef>
                <a:spcPts val="100"/>
              </a:spcBef>
            </a:pPr>
            <a:r>
              <a:rPr lang="fi-FI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Yhdenvertaiseen osallisuuteen</a:t>
            </a:r>
          </a:p>
          <a:p>
            <a:pPr marL="0" indent="0" fontAlgn="base">
              <a:buNone/>
            </a:pPr>
            <a:r>
              <a:rPr lang="fi-FI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TL 5 Sosiaalisten innovaatioiden Suomi (ESR)</a:t>
            </a:r>
            <a:endParaRPr lang="fi-FI" sz="14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fi-FI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Turvaverkkoja nuorten tulevaisuuteen </a:t>
            </a:r>
            <a:endParaRPr lang="fi-FI" sz="14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TL 6 Aineellista puutetta torjuva Suomi (ESR)</a:t>
            </a:r>
          </a:p>
          <a:p>
            <a:pPr fontAlgn="base"/>
            <a:r>
              <a:rPr lang="fi-FI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Eväitä elämään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TL X Oikeudenmukainen siirtymä (JTF) – </a:t>
            </a:r>
            <a:r>
              <a:rPr lang="fi-FI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täydentyy, valmistellaan syksyllä 2021.</a:t>
            </a:r>
            <a:endParaRPr lang="fi-FI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1F177D-3D9C-47BE-B83C-D4D2A4CD2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57" y="2238833"/>
            <a:ext cx="272653" cy="381104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4B9C20-FA9C-4AA1-8AB8-938690A6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92"/>
            <a:ext cx="2133600" cy="365760"/>
          </a:xfrm>
          <a:prstGeom prst="rect">
            <a:avLst/>
          </a:prstGeom>
        </p:spPr>
      </p:pic>
      <p:pic>
        <p:nvPicPr>
          <p:cNvPr id="6" name="Kuva 11" descr="sosiaali.png">
            <a:extLst>
              <a:ext uri="{FF2B5EF4-FFF2-40B4-BE49-F238E27FC236}">
                <a16:creationId xmlns:a16="http://schemas.microsoft.com/office/drawing/2014/main" id="{FAA71C6F-41BF-4F9F-A115-879BEB38C3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16429" y="5863768"/>
            <a:ext cx="842647" cy="85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76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8C6D901-B6CA-41AD-A55E-3C1640F30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5" y="581891"/>
            <a:ext cx="11292512" cy="4855782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C930C1A-58B4-4440-A44A-6AB577BC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183" y="6309320"/>
            <a:ext cx="576000" cy="360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2A4837A0-F8B5-40DF-B7A3-2778985E9851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D050A18-EF61-4888-939B-3DB119135CFE}"/>
              </a:ext>
            </a:extLst>
          </p:cNvPr>
          <p:cNvSpPr txBox="1"/>
          <p:nvPr/>
        </p:nvSpPr>
        <p:spPr>
          <a:xfrm>
            <a:off x="349175" y="5058211"/>
            <a:ext cx="5158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Ilmastotoimenpiteisiin 35 % EAKR-rahoituksesta</a:t>
            </a:r>
            <a:r>
              <a:rPr lang="fi-FI" sz="16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600" dirty="0"/>
              <a:t>Pääosin Hiilineutraali Suomi –toimintalinjalta (TL 2)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600" dirty="0"/>
              <a:t>Myös innovatiivinen Suomi toimintalinjalta (TL 1)</a:t>
            </a:r>
          </a:p>
        </p:txBody>
      </p:sp>
      <p:pic>
        <p:nvPicPr>
          <p:cNvPr id="5" name="Kuva 11" descr="sosiaali.png">
            <a:extLst>
              <a:ext uri="{FF2B5EF4-FFF2-40B4-BE49-F238E27FC236}">
                <a16:creationId xmlns:a16="http://schemas.microsoft.com/office/drawing/2014/main" id="{85670E7D-6EB8-4AF7-96EF-753D37C415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16429" y="5863768"/>
            <a:ext cx="842647" cy="85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7104FE3-2F03-48F6-BDBB-7785267A4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244"/>
            <a:ext cx="21336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6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F461BA-DD82-43BA-B015-1C296098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89" y="486494"/>
            <a:ext cx="9184940" cy="727264"/>
          </a:xfrm>
        </p:spPr>
        <p:txBody>
          <a:bodyPr>
            <a:normAutofit fontScale="90000"/>
          </a:bodyPr>
          <a:lstStyle/>
          <a:p>
            <a:br>
              <a:rPr lang="fi-FI" sz="2800" dirty="0"/>
            </a:b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4B9C20-FA9C-4AA1-8AB8-938690A6D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92"/>
            <a:ext cx="2133600" cy="365760"/>
          </a:xfrm>
          <a:prstGeom prst="rect">
            <a:avLst/>
          </a:prstGeom>
        </p:spPr>
      </p:pic>
      <p:pic>
        <p:nvPicPr>
          <p:cNvPr id="6" name="Kuva 11" descr="sosiaali.png">
            <a:extLst>
              <a:ext uri="{FF2B5EF4-FFF2-40B4-BE49-F238E27FC236}">
                <a16:creationId xmlns:a16="http://schemas.microsoft.com/office/drawing/2014/main" id="{FAA71C6F-41BF-4F9F-A115-879BEB38C3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16429" y="5863768"/>
            <a:ext cx="842647" cy="85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564A278-1EE8-4EB4-A1B8-A7D011624133}"/>
              </a:ext>
            </a:extLst>
          </p:cNvPr>
          <p:cNvSpPr txBox="1">
            <a:spLocks/>
          </p:cNvSpPr>
          <p:nvPr/>
        </p:nvSpPr>
        <p:spPr>
          <a:xfrm>
            <a:off x="762623" y="486494"/>
            <a:ext cx="10620994" cy="72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Kansallinen lainsäädäntö uudistuu, voimaan 1.9.2021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883AE39-A05B-4547-947C-0BC5991A963D}"/>
              </a:ext>
            </a:extLst>
          </p:cNvPr>
          <p:cNvSpPr txBox="1"/>
          <p:nvPr/>
        </p:nvSpPr>
        <p:spPr>
          <a:xfrm>
            <a:off x="762623" y="1366158"/>
            <a:ext cx="1133741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Kansallisen lainsäädännön ennakoidaan tulevan voimaan 1.9.2021 (HE 47/2021)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Laki alueiden kehittämisestä ja Euroopan unionin alue- ja rakennepolitiikan toimeenpanosta (</a:t>
            </a:r>
            <a:r>
              <a:rPr lang="fi-FI" b="1" dirty="0"/>
              <a:t>toimeenpanolaki</a:t>
            </a:r>
            <a:r>
              <a:rPr lang="fi-FI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Laki alueiden kehittämisen ja Euroopan unionin alue- ja rakennepolitiikan hankkeiden rahoittamisesta </a:t>
            </a:r>
            <a:r>
              <a:rPr lang="fi-FI" b="1" dirty="0"/>
              <a:t>(rahoituslaki)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LINKKI: https://www.eduskunta.fi/FI/vaski/KasittelytiedotValtiopaivaasia/Sivut/HE_47+2021.aspx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setus alueiden kehittämisen ja Euroopan unionin alue- ja rakennepolitiikan hankkeiden rahoittamisesta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(</a:t>
            </a:r>
            <a:r>
              <a:rPr lang="fi-FI" sz="1800" b="1" i="1" u="none" strike="noStrike" baseline="0" dirty="0">
                <a:solidFill>
                  <a:srgbClr val="000000"/>
                </a:solidFill>
              </a:rPr>
              <a:t>rahoitusasetus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Valtioneuvoston asetus alueiden kehittämisestä ja Euroopan unionin alue- ja rakennepolitiikan toimeenpanosta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(</a:t>
            </a:r>
            <a:r>
              <a:rPr lang="fi-FI" sz="1800" b="1" i="1" u="none" strike="noStrike" baseline="0" dirty="0">
                <a:solidFill>
                  <a:srgbClr val="000000"/>
                </a:solidFill>
              </a:rPr>
              <a:t>toimeenpanoasetus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asetus Euroopan unionin alue- ja rakennepolitiikan rahastoista rahoitettavien kustannusten tukikelpoisuudesta </a:t>
            </a:r>
            <a:r>
              <a:rPr lang="fi-FI" b="1" dirty="0">
                <a:solidFill>
                  <a:srgbClr val="000000"/>
                </a:solidFill>
              </a:rPr>
              <a:t>(tukikelpoisuusasetus)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FF0000"/>
                </a:solidFill>
              </a:rPr>
              <a:t>Huomioitavaa:</a:t>
            </a:r>
            <a:r>
              <a:rPr lang="fi-FI" b="1" dirty="0">
                <a:solidFill>
                  <a:srgbClr val="000000"/>
                </a:solidFill>
              </a:rPr>
              <a:t> </a:t>
            </a:r>
            <a:r>
              <a:rPr lang="fi-FI" dirty="0">
                <a:solidFill>
                  <a:srgbClr val="000000"/>
                </a:solidFill>
              </a:rPr>
              <a:t>hankkeiden kustannusmalleihin tulee merkittäviä muutoksia. EURA-tietojärjestelmä uudistuu.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FF0000"/>
                </a:solidFill>
              </a:rPr>
              <a:t>Yksityiskohtaista koulutusta syksyllä 2021.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6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F461BA-DD82-43BA-B015-1C296098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89" y="486494"/>
            <a:ext cx="9184940" cy="727264"/>
          </a:xfrm>
        </p:spPr>
        <p:txBody>
          <a:bodyPr>
            <a:normAutofit fontScale="90000"/>
          </a:bodyPr>
          <a:lstStyle/>
          <a:p>
            <a:br>
              <a:rPr lang="fi-FI" sz="2800" dirty="0"/>
            </a:b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4B9C20-FA9C-4AA1-8AB8-938690A6D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92"/>
            <a:ext cx="2133600" cy="365760"/>
          </a:xfrm>
          <a:prstGeom prst="rect">
            <a:avLst/>
          </a:prstGeom>
        </p:spPr>
      </p:pic>
      <p:pic>
        <p:nvPicPr>
          <p:cNvPr id="6" name="Kuva 11" descr="sosiaali.png">
            <a:extLst>
              <a:ext uri="{FF2B5EF4-FFF2-40B4-BE49-F238E27FC236}">
                <a16:creationId xmlns:a16="http://schemas.microsoft.com/office/drawing/2014/main" id="{FAA71C6F-41BF-4F9F-A115-879BEB38C3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16429" y="5863768"/>
            <a:ext cx="842647" cy="85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31B54257-2FF3-49CF-B1B9-4E8EBEBE49A7}"/>
              </a:ext>
            </a:extLst>
          </p:cNvPr>
          <p:cNvSpPr txBox="1">
            <a:spLocks/>
          </p:cNvSpPr>
          <p:nvPr/>
        </p:nvSpPr>
        <p:spPr>
          <a:xfrm>
            <a:off x="838200" y="199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solidFill>
                  <a:srgbClr val="1E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Kestävä kaupunkikehittäminen EAKR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AD51B8-C432-4BF7-A656-A4D501CD9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87" y="1448972"/>
            <a:ext cx="9317681" cy="47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6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_Rakennerahastot_2014-2020_mallipohja_EAKR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_Rakennerahastot_2014-2020_mallipohja_EAKR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C896AE5CB0CE43B009152D6458AE73" ma:contentTypeVersion="4" ma:contentTypeDescription="Luo uusi asiakirja." ma:contentTypeScope="" ma:versionID="55fd077c5e34199e00c4e041bafec79a">
  <xsd:schema xmlns:xsd="http://www.w3.org/2001/XMLSchema" xmlns:xs="http://www.w3.org/2001/XMLSchema" xmlns:p="http://schemas.microsoft.com/office/2006/metadata/properties" xmlns:ns2="a85853d4-47f7-4611-b961-1e9c032c0cec" targetNamespace="http://schemas.microsoft.com/office/2006/metadata/properties" ma:root="true" ma:fieldsID="f9d2a20f515e1afb9d385620b13a9eed" ns2:_="">
    <xsd:import namespace="a85853d4-47f7-4611-b961-1e9c032c0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853d4-47f7-4611-b961-1e9c032c0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56480E-52D0-4486-A358-E0F01F7335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44D47B-88D5-4BB9-A3C0-130CA74FE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853d4-47f7-4611-b961-1e9c032c0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D6CC8-79E8-4C1B-89B9-9F7C396852CF}">
  <ds:schemaRefs>
    <ds:schemaRef ds:uri="f163831b-e544-4ea2-9761-12266f0218a2"/>
    <ds:schemaRef ds:uri="27da45db-5c56-40f0-812e-9e795a9ded2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848</Words>
  <Application>Microsoft Office PowerPoint</Application>
  <PresentationFormat>Laajakuva</PresentationFormat>
  <Paragraphs>161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LiberationSans</vt:lpstr>
      <vt:lpstr>Times New Roman</vt:lpstr>
      <vt:lpstr>Wingdings</vt:lpstr>
      <vt:lpstr>TEM_Rakennerahastot_2014-2020_mallipohja_EAKR_ESR_FI_7.14</vt:lpstr>
      <vt:lpstr>1_TEM_Rakennerahastot_2014-2020_mallipohja_EAKR_ESR_FI_7.14</vt:lpstr>
      <vt:lpstr>Office-teema</vt:lpstr>
      <vt:lpstr>PowerPoint-esitys</vt:lpstr>
      <vt:lpstr>PowerPoint-esitys</vt:lpstr>
      <vt:lpstr>PowerPoint-esitys</vt:lpstr>
      <vt:lpstr> </vt:lpstr>
      <vt:lpstr>Uudistuva ja osaava Suomi –ohjelma 2021 - 2027</vt:lpstr>
      <vt:lpstr>Uudistuva ja osaava Suomi 2021 – 2027  Ohjelman sisältöluonnos </vt:lpstr>
      <vt:lpstr>PowerPoint-esitys</vt:lpstr>
      <vt:lpstr> </vt:lpstr>
      <vt:lpstr> </vt:lpstr>
      <vt:lpstr>Valtakunnalliset teemat ja välittävät viranomaiset</vt:lpstr>
      <vt:lpstr>Valtakunnalliset teemat ja välittävät viranomaiset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Uudistuva ja osaava Suomi 2021-2027</dc:title>
  <dc:creator>Juuti Soile</dc:creator>
  <cp:lastModifiedBy>Päivi Keisanen</cp:lastModifiedBy>
  <cp:revision>7</cp:revision>
  <dcterms:created xsi:type="dcterms:W3CDTF">2021-05-24T09:29:40Z</dcterms:created>
  <dcterms:modified xsi:type="dcterms:W3CDTF">2021-06-15T12:19:03Z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0x01010001C896AE5CB0CE43B009152D6458AE73</vt:lpwstr>
  </property>
</Properties>
</file>