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46" r:id="rId3"/>
  </p:sldMasterIdLst>
  <p:notesMasterIdLst>
    <p:notesMasterId r:id="rId12"/>
  </p:notesMasterIdLst>
  <p:sldIdLst>
    <p:sldId id="257" r:id="rId4"/>
    <p:sldId id="267" r:id="rId5"/>
    <p:sldId id="260" r:id="rId6"/>
    <p:sldId id="264" r:id="rId7"/>
    <p:sldId id="266" r:id="rId8"/>
    <p:sldId id="268" r:id="rId9"/>
    <p:sldId id="269" r:id="rId10"/>
    <p:sldId id="25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B8457-4AE3-44D9-A847-A1543ED14631}" type="datetimeFigureOut">
              <a:rPr lang="fi-FI" smtClean="0"/>
              <a:t>27.8.2021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27B7-961B-40BE-BE8A-3C7275DE90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87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8B9A-264D-4165-A769-848A3FBDC0C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0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86BC-1B22-4A4B-BAF7-AD84672C7AA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49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8B9A-264D-4165-A769-848A3FBDC0C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2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8B9A-264D-4165-A769-848A3FBDC0C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9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11.6.2020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96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1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3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9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6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1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2820"/>
      </p:ext>
    </p:extLst>
  </p:cSld>
  <p:clrMapOvr>
    <a:masterClrMapping/>
  </p:clrMapOvr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1553"/>
      </p:ext>
    </p:extLst>
  </p:cSld>
  <p:clrMapOvr>
    <a:masterClrMapping/>
  </p:clrMapOvr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4265"/>
      </p:ext>
    </p:extLst>
  </p:cSld>
  <p:clrMapOvr>
    <a:masterClrMapping/>
  </p:clrMapOvr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8431"/>
      </p:ext>
    </p:extLst>
  </p:cSld>
  <p:clrMapOvr>
    <a:masterClrMapping/>
  </p:clrMapOvr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04493"/>
      </p:ext>
    </p:extLst>
  </p:cSld>
  <p:clrMapOvr>
    <a:masterClrMapping/>
  </p:clrMapOvr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9445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3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8114"/>
      </p:ext>
    </p:extLst>
  </p:cSld>
  <p:clrMapOvr>
    <a:masterClrMapping/>
  </p:clrMapOvr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4838"/>
      </p:ext>
    </p:extLst>
  </p:cSld>
  <p:clrMapOvr>
    <a:masterClrMapping/>
  </p:clrMapOvr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0935"/>
      </p:ext>
    </p:extLst>
  </p:cSld>
  <p:clrMapOvr>
    <a:masterClrMapping/>
  </p:clrMapOvr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9503"/>
      </p:ext>
    </p:extLst>
  </p:cSld>
  <p:clrMapOvr>
    <a:masterClrMapping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6006"/>
      </p:ext>
    </p:extLst>
  </p:cSld>
  <p:clrMapOvr>
    <a:masterClrMapping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2211"/>
      </p:ext>
    </p:extLst>
  </p:cSld>
  <p:clrMapOvr>
    <a:masterClrMapping/>
  </p:clrMapOvr>
  <p:hf hdr="0" ft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7316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3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8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2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2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11.6.2020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685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6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6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44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1422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2989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438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1038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1016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8899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850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01280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1667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6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0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604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204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Kristiina Hallikas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19.1.2021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5550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Kristiina Hallikas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19.1.2021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2708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3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5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429121987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1516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27463505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7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30197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9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9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09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1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167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8318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520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7724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953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346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28214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545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5384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3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7735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22620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Tuula Säämänen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22.3.2021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6947"/>
      </p:ext>
    </p:extLst>
  </p:cSld>
  <p:clrMapOvr>
    <a:masterClrMapping/>
  </p:clrMapOvr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Tuula Säämänen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22.3.2021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9336"/>
      </p:ext>
    </p:extLst>
  </p:cSld>
  <p:clrMapOvr>
    <a:masterClrMapping/>
  </p:clrMapOvr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9703"/>
      </p:ext>
    </p:extLst>
  </p:cSld>
  <p:clrMapOvr>
    <a:masterClrMapping/>
  </p:clrMapOvr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5178"/>
      </p:ext>
    </p:extLst>
  </p:cSld>
  <p:clrMapOvr>
    <a:masterClrMapping/>
  </p:clrMapOvr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83110894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43886"/>
      </p:ext>
    </p:extLst>
  </p:cSld>
  <p:clrMapOvr>
    <a:masterClrMapping/>
  </p:clrMapOvr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8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9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slideLayout" Target="../slideLayouts/slideLayout118.xml"/><Relationship Id="rId42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38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37" Type="http://schemas.openxmlformats.org/officeDocument/2006/relationships/slideLayout" Target="../slideLayouts/slideLayout121.xml"/><Relationship Id="rId40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36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35" Type="http://schemas.openxmlformats.org/officeDocument/2006/relationships/slideLayout" Target="../slideLayouts/slideLayout119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11.6.2020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Kristiina Hallikas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19.1.2021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Tuula Säämänen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22.3.2021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r="12580"/>
          <a:stretch>
            <a:fillRect/>
          </a:stretch>
        </p:blipFill>
        <p:spPr>
          <a:xfrm>
            <a:off x="-6306" y="-35164"/>
            <a:ext cx="5277610" cy="4701002"/>
          </a:xfrm>
        </p:spPr>
      </p:pic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4107"/>
          <a:stretch>
            <a:fillRect/>
          </a:stretch>
        </p:blipFill>
        <p:spPr/>
      </p:pic>
      <p:pic>
        <p:nvPicPr>
          <p:cNvPr id="11" name="Kuvan paikkamerkki 1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2723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344146" y="5206493"/>
            <a:ext cx="9695453" cy="1297185"/>
          </a:xfrm>
        </p:spPr>
        <p:txBody>
          <a:bodyPr>
            <a:normAutofit/>
          </a:bodyPr>
          <a:lstStyle/>
          <a:p>
            <a:r>
              <a:rPr lang="fi-FI" sz="3200" dirty="0"/>
              <a:t>Liikenne 12 –suunnitelman toimeenpano Väylävirastossa</a:t>
            </a:r>
            <a:br>
              <a:rPr lang="fi-FI" sz="2400" dirty="0"/>
            </a:br>
            <a:endParaRPr lang="fi-FI" sz="1800" b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2044042" y="1288416"/>
            <a:ext cx="9956020" cy="5067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Liikenne 12 toteuttaminen Väylässä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198491" y="82046"/>
            <a:ext cx="11801572" cy="8642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Liikenne 12 -suunnitelmasta: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taloudellinen raami, tavoitteet, kriteerit, painopisteet,…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160897" y="1288416"/>
            <a:ext cx="1808317" cy="50679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Strateginen tilannekuva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198491" y="981635"/>
            <a:ext cx="11801572" cy="2714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Väyliä koskeva lainsäädäntö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2570822" y="5640673"/>
            <a:ext cx="8902460" cy="6013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Vaikutusten arviointi</a:t>
            </a:r>
            <a:r>
              <a:rPr kumimoji="0" lang="fi-FI" sz="1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 hankkeiden arviointi,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ohjelman arviointi kokonaisuutena (ml. PRIO), arvio L12 tavoitteiden toteutumisesta 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2309178" y="1951060"/>
            <a:ext cx="3828488" cy="3664038"/>
          </a:xfrm>
          <a:prstGeom prst="roundRect">
            <a:avLst/>
          </a:prstGeom>
          <a:solidFill>
            <a:srgbClr val="47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Investointiohjelma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442781" y="5163319"/>
            <a:ext cx="3442689" cy="33719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Vuorovaikutus sidosryhmien kanssa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68814" y="2318475"/>
            <a:ext cx="1342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Väyläverkon nykytila ja kriittiset verkon tarpeet L12 suunnittelu-kaudella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Tieto väyläverkon tarpeista syntyy Väylän perus-työn kautta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(mm. selvitykset, asiakastarpeet)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943051" y="2349696"/>
            <a:ext cx="30564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Perustuu L12 rahoitusraamiin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Priorisoi hankkeet (ml. toteutusjärjestys)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Sisältää kehittämisinvestoinnit, isot peruskorjaushankkeet ja pienet parantamishankkeet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Ohjaa mm. esityksiä talousarvioiden valmisteluun</a:t>
            </a:r>
          </a:p>
        </p:txBody>
      </p:sp>
      <p:sp>
        <p:nvSpPr>
          <p:cNvPr id="34" name="Tasakylkinen kolmio 33"/>
          <p:cNvSpPr/>
          <p:nvPr/>
        </p:nvSpPr>
        <p:spPr>
          <a:xfrm rot="10800000">
            <a:off x="9892433" y="876052"/>
            <a:ext cx="520855" cy="509871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Pyöristetty suorakulmio 47"/>
          <p:cNvSpPr/>
          <p:nvPr/>
        </p:nvSpPr>
        <p:spPr>
          <a:xfrm>
            <a:off x="6422873" y="1951059"/>
            <a:ext cx="2390572" cy="3628591"/>
          </a:xfrm>
          <a:prstGeom prst="roundRect">
            <a:avLst/>
          </a:prstGeom>
          <a:solidFill>
            <a:srgbClr val="85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Perussuunnitelma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Pyöristetty suorakulmio 48"/>
          <p:cNvSpPr/>
          <p:nvPr/>
        </p:nvSpPr>
        <p:spPr>
          <a:xfrm>
            <a:off x="9194552" y="1939092"/>
            <a:ext cx="2390572" cy="3621796"/>
          </a:xfrm>
          <a:prstGeom prst="roundRect">
            <a:avLst/>
          </a:prstGeom>
          <a:solidFill>
            <a:srgbClr val="B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Suunnitteluohjelma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6910038" y="2356687"/>
            <a:ext cx="1978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Perustuu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JTS:an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Perusväylänpidon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ohjelma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Sisältää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väylien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kunnossapidon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liikenteen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tukipalvelut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9694024" y="2356687"/>
            <a:ext cx="19618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Perustuu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JTS:an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Priorisoi tulevien vuosien suunnitteluhankkeet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Sisältää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pvp:n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ja muun kehittämisen hankesuunnittelun kautta rahoitettavat suunnitteluhankkeet</a:t>
            </a:r>
          </a:p>
        </p:txBody>
      </p:sp>
      <p:sp>
        <p:nvSpPr>
          <p:cNvPr id="52" name="Tasakylkinen kolmio 51"/>
          <p:cNvSpPr/>
          <p:nvPr/>
        </p:nvSpPr>
        <p:spPr>
          <a:xfrm rot="16200000">
            <a:off x="5811335" y="2128538"/>
            <a:ext cx="412745" cy="417399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Tasakylkinen kolmio 52"/>
          <p:cNvSpPr/>
          <p:nvPr/>
        </p:nvSpPr>
        <p:spPr>
          <a:xfrm rot="5400000">
            <a:off x="6297819" y="2123499"/>
            <a:ext cx="412745" cy="417399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Tasakylkinen kolmio 53"/>
          <p:cNvSpPr/>
          <p:nvPr/>
        </p:nvSpPr>
        <p:spPr>
          <a:xfrm rot="16200000">
            <a:off x="8551512" y="2123499"/>
            <a:ext cx="412745" cy="417399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" name="Tasakylkinen kolmio 54"/>
          <p:cNvSpPr/>
          <p:nvPr/>
        </p:nvSpPr>
        <p:spPr>
          <a:xfrm rot="5400000">
            <a:off x="9039053" y="2126493"/>
            <a:ext cx="412745" cy="417399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Tasakylkinen kolmio 22"/>
          <p:cNvSpPr/>
          <p:nvPr/>
        </p:nvSpPr>
        <p:spPr>
          <a:xfrm rot="10800000">
            <a:off x="804627" y="876053"/>
            <a:ext cx="520855" cy="509871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4060121" y="5157497"/>
            <a:ext cx="6192141" cy="33719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Yhteistyö ja vuorovaikutus ELY-keskusten kanssa</a:t>
            </a:r>
          </a:p>
        </p:txBody>
      </p:sp>
      <p:sp>
        <p:nvSpPr>
          <p:cNvPr id="22" name="Tasakylkinen kolmio 21"/>
          <p:cNvSpPr/>
          <p:nvPr/>
        </p:nvSpPr>
        <p:spPr>
          <a:xfrm rot="5400000">
            <a:off x="1797544" y="2131318"/>
            <a:ext cx="520855" cy="509871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4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5155670" cy="67373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i-FI" sz="3200" dirty="0">
                <a:ea typeface="Calibri" panose="020F0502020204030204" pitchFamily="34" charset="0"/>
                <a:cs typeface="Arial" panose="020B0604020202020204" pitchFamily="34" charset="0"/>
              </a:rPr>
              <a:t>Valtion väyläverkon 8-vuotinen investointiohjelma       </a:t>
            </a:r>
          </a:p>
          <a:p>
            <a:pPr>
              <a:spcBef>
                <a:spcPts val="2400"/>
              </a:spcBef>
            </a:pPr>
            <a:r>
              <a:rPr lang="fi-FI" sz="1800" dirty="0">
                <a:cs typeface="Arial" panose="020B0604020202020204" pitchFamily="34" charset="0"/>
              </a:rPr>
              <a:t>Sisältää</a:t>
            </a:r>
            <a:r>
              <a:rPr lang="fi-FI" sz="1800" b="0" dirty="0">
                <a:cs typeface="Arial" panose="020B0604020202020204" pitchFamily="34" charset="0"/>
              </a:rPr>
              <a:t>: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>
                <a:cs typeface="Arial" panose="020B0604020202020204" pitchFamily="34" charset="0"/>
              </a:rPr>
              <a:t>Kehittämishankkeet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>
                <a:cs typeface="Arial" panose="020B0604020202020204" pitchFamily="34" charset="0"/>
              </a:rPr>
              <a:t>Isot peruskorjaushankkeet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>
                <a:cs typeface="Arial" panose="020B0604020202020204" pitchFamily="34" charset="0"/>
              </a:rPr>
              <a:t>Yhteishankkeet (EU, kaupunkiseudut ja elinkeinoelämä)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>
                <a:cs typeface="Arial" panose="020B0604020202020204" pitchFamily="34" charset="0"/>
              </a:rPr>
              <a:t>Pienet </a:t>
            </a:r>
            <a:r>
              <a:rPr lang="fi-FI" sz="1600" b="0" dirty="0" err="1">
                <a:cs typeface="Arial" panose="020B0604020202020204" pitchFamily="34" charset="0"/>
              </a:rPr>
              <a:t>parantamishankket</a:t>
            </a:r>
            <a:endParaRPr lang="fi-FI" sz="1600" b="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fi-FI" sz="1800" dirty="0">
                <a:cs typeface="Arial" panose="020B0604020202020204" pitchFamily="34" charset="0"/>
              </a:rPr>
              <a:t>Ei sisällä</a:t>
            </a:r>
            <a:r>
              <a:rPr lang="fi-FI" sz="1800" b="0" dirty="0">
                <a:cs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/>
              <a:t>Jo päätetyt kehittämishankkeet ja elinkaarihankkeet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/>
              <a:t>Hankeyhtiöhankkeet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b="0" dirty="0"/>
              <a:t>Avustukset kuntien investointihankkeisiin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i-FI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1800" b="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fi-FI" sz="3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fi-FI" sz="3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400" b="1" dirty="0">
                <a:ea typeface="Calibri" panose="020F0502020204030204" pitchFamily="34" charset="0"/>
                <a:cs typeface="Arial" panose="020B0604020202020204" pitchFamily="34" charset="0"/>
              </a:rPr>
              <a:t>Linjaa</a:t>
            </a:r>
            <a:r>
              <a:rPr lang="fi-FI" sz="2400" dirty="0">
                <a:ea typeface="Calibri" panose="020F0502020204030204" pitchFamily="34" charset="0"/>
                <a:cs typeface="Arial" panose="020B0604020202020204" pitchFamily="34" charset="0"/>
              </a:rPr>
              <a:t> liikennemuotokohtaisesti lähivuosien valtion väyläverkon tärkeimmät liikenneinfrahankkeet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400" b="1" dirty="0"/>
              <a:t>Kuvataan </a:t>
            </a:r>
            <a:r>
              <a:rPr lang="fi-FI" sz="2400" dirty="0"/>
              <a:t>läpinäkyvästi perustelut ja vaikutukset sekä hankkeittain että ohjelmakokonaisuuden osalta.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400" b="1" dirty="0"/>
              <a:t>Ohjaa</a:t>
            </a:r>
            <a:r>
              <a:rPr lang="fi-FI" sz="2400" dirty="0">
                <a:solidFill>
                  <a:prstClr val="black"/>
                </a:solidFill>
              </a:rPr>
              <a:t> Väyläviraston esityksiä talousarvioiden valmisteluun.</a:t>
            </a:r>
            <a:endParaRPr lang="fi-FI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400" dirty="0"/>
              <a:t>Investointiohjelma ei muuta eduskunnan toimivaltaa talousarviovalmistelussa, vaan talousarviopäätöksistä vastaa edelleen eduskunta.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</p:spPr>
        <p:txBody>
          <a:bodyPr>
            <a:normAutofit/>
          </a:bodyPr>
          <a:lstStyle/>
          <a:p>
            <a:r>
              <a:rPr lang="fi-FI" sz="3000" dirty="0"/>
              <a:t>Investointiohjelman alustava talousraami väylämuodoittain</a:t>
            </a:r>
          </a:p>
          <a:p>
            <a:r>
              <a:rPr lang="fi-FI" sz="1200" dirty="0"/>
              <a:t> </a:t>
            </a:r>
          </a:p>
          <a:p>
            <a:endParaRPr lang="fi-FI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000" dirty="0"/>
          </a:p>
          <a:p>
            <a:endParaRPr lang="fi-FI" sz="2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2400" dirty="0"/>
          </a:p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400" dirty="0"/>
              <a:t>Lähtökohtana L12 sitomaton kehittämisrahoitus väylämuodoittain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400" dirty="0"/>
              <a:t>Osa ajanjaksolla 2022-2029 käynnistettävistä hankkeista jatkuu vuoden 2029 jälkeen (esim. pitkäkestoinen ratahanke tai investointiohjelman loppupuolella käynnistettävä tiehanke).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400" dirty="0"/>
              <a:t>Investointiohjelman alustava talousraami sisältää 450 M€ jatkuvien hankkeiden rahoitusta vuosille 2030-2032. L12-kokonaisraamissa sitomatonta rahaa uusille päätettäville hankkeille vuosille 2030-2032 jää n. 650 M€.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" y="2757948"/>
            <a:ext cx="5179793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-14177" y="0"/>
            <a:ext cx="5155670" cy="67373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i-FI" sz="3200" dirty="0">
                <a:ea typeface="Calibri" panose="020F0502020204030204" pitchFamily="34" charset="0"/>
                <a:cs typeface="Arial" panose="020B0604020202020204" pitchFamily="34" charset="0"/>
              </a:rPr>
              <a:t> Investointiohjelman       vaikutustenarviointi</a:t>
            </a:r>
            <a:endParaRPr lang="fi-FI" sz="1800" b="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fi-FI" sz="3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ctr"/>
            <a:r>
              <a:rPr lang="fi-FI" sz="2000" dirty="0"/>
              <a:t>Vaikutustenarvioinnin perusteella </a:t>
            </a:r>
            <a:r>
              <a:rPr lang="fi-FI" sz="2000" b="0" dirty="0"/>
              <a:t>investointiohjelmaan valikoituu Liikenne12:n tavoitteita ja strategisia linjauksia parhaiten toteuttavia, yhteiskuntataloudelliselta tehokkuudeltaan parhaimpia hankkeita.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fi-FI" sz="3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i-FI" sz="2400" dirty="0"/>
              <a:t>Vaikutusten arviointi on osa investointiohjelman valmistelua</a:t>
            </a:r>
          </a:p>
          <a:p>
            <a:pPr>
              <a:spcAft>
                <a:spcPts val="1800"/>
              </a:spcAft>
            </a:pPr>
            <a:r>
              <a:rPr lang="fi-FI" sz="2400" dirty="0"/>
              <a:t>Tunnistetaan ja arvioidaan investointiohjelman kokonaisvaikutukset sekä väylämuotokohtaiset merkittävät vaikutukset</a:t>
            </a:r>
          </a:p>
          <a:p>
            <a:pPr>
              <a:spcAft>
                <a:spcPts val="1800"/>
              </a:spcAft>
            </a:pPr>
            <a:r>
              <a:rPr lang="fi-FI" sz="2400" dirty="0"/>
              <a:t>Arvioidaan investointiohjelman Liikenne 12 tavoitteiden ja strategisten linjausten toteutumista sekä taustalla olevan lainsäädännön tavoitteiden toteutumista</a:t>
            </a:r>
          </a:p>
          <a:p>
            <a:pPr>
              <a:spcAft>
                <a:spcPts val="1800"/>
              </a:spcAft>
            </a:pPr>
            <a:r>
              <a:rPr lang="fi-FI" sz="2400" dirty="0"/>
              <a:t>Vaikutusten arviointia tehdään yksittäisistä hankkeista ja koko ohjelmasta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sz="3400" dirty="0"/>
              <a:t>Vuorovaikutus investointiohjelman laadinnassa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Calibri" panose="020F0502020204030204" pitchFamily="34" charset="0"/>
              </a:rPr>
              <a:t>Liikenne 12 suunnitelman toteuttaminen Väylävirastossa, sidosryhmätilaisuus 20.5.2021 </a:t>
            </a:r>
          </a:p>
          <a:p>
            <a:pPr marL="457200" lvl="1" indent="0">
              <a:buNone/>
            </a:pPr>
            <a:endParaRPr lang="fi-FI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Calibri" panose="020F0502020204030204" pitchFamily="34" charset="0"/>
              </a:rPr>
              <a:t>Alueelliset keskustelutilaisuudet investointiohjelman laadinnasta</a:t>
            </a:r>
          </a:p>
          <a:p>
            <a:pPr lvl="1">
              <a:buFont typeface="Tahoma" panose="020B0604030504040204" pitchFamily="34" charset="0"/>
              <a:buChar char="-"/>
            </a:pP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</a:rPr>
              <a:t>Länsi-Suomi 25.5.2021 klo 13-15</a:t>
            </a:r>
          </a:p>
          <a:p>
            <a:pPr lvl="1">
              <a:buFont typeface="Tahoma" panose="020B0604030504040204" pitchFamily="34" charset="0"/>
              <a:buChar char="-"/>
            </a:pP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</a:rPr>
              <a:t>Etelä-Suomi 26.5.2021 klo 13-15 </a:t>
            </a:r>
          </a:p>
          <a:p>
            <a:pPr lvl="1">
              <a:buFont typeface="Tahoma" panose="020B0604030504040204" pitchFamily="34" charset="0"/>
              <a:buChar char="-"/>
            </a:pP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</a:rPr>
              <a:t>Itä-Suomi 27.5.2021 klo 13-15 </a:t>
            </a:r>
          </a:p>
          <a:p>
            <a:pPr lvl="1">
              <a:buFont typeface="Tahoma" panose="020B0604030504040204" pitchFamily="34" charset="0"/>
              <a:buChar char="-"/>
            </a:pP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</a:rPr>
              <a:t>Pohjois-Suomi 28.5.2021 klo 13-15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Calibri" panose="020F0502020204030204" pitchFamily="34" charset="0"/>
              </a:rPr>
              <a:t>Lausuntopyyntö </a:t>
            </a:r>
            <a:r>
              <a:rPr lang="fi-FI" dirty="0" err="1">
                <a:latin typeface="Tahoma" panose="020B0604030504040204" pitchFamily="34" charset="0"/>
                <a:ea typeface="Calibri" panose="020F0502020204030204" pitchFamily="34" charset="0"/>
              </a:rPr>
              <a:t>IO:n</a:t>
            </a:r>
            <a:r>
              <a:rPr lang="fi-FI" dirty="0">
                <a:latin typeface="Tahoma" panose="020B0604030504040204" pitchFamily="34" charset="0"/>
                <a:ea typeface="Calibri" panose="020F0502020204030204" pitchFamily="34" charset="0"/>
              </a:rPr>
              <a:t> luonnoksesta kesäkuussa</a:t>
            </a:r>
            <a:endParaRPr lang="fi-FI" sz="2000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Tahoma" panose="020B0604030504040204" pitchFamily="34" charset="0"/>
              <a:buChar char="-"/>
            </a:pPr>
            <a:r>
              <a:rPr lang="fi-FI" sz="2000" dirty="0">
                <a:latin typeface="Tahoma" panose="020B0604030504040204" pitchFamily="34" charset="0"/>
                <a:ea typeface="Calibri" panose="020F0502020204030204" pitchFamily="34" charset="0"/>
              </a:rPr>
              <a:t>Lausunnoissa pyydetään erityisesti ottamaan kantaa hankkeiden ja ohjelmakokonaisuuden perusteluihin ja onko merkittävät vaikutukset arvioitu oikein suhteessa Liikenne 12 tavoitteisiin. </a:t>
            </a:r>
          </a:p>
          <a:p>
            <a:pPr marL="0" indent="0">
              <a:buNone/>
            </a:pPr>
            <a:endParaRPr lang="fi-FI" dirty="0"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3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sz="3400" dirty="0"/>
              <a:t>Vuorovaikutus ja yhteistyö investointiohjelman laadinnassa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Väyläviraston </a:t>
            </a:r>
            <a:r>
              <a:rPr lang="fi-FI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jatkuva yhteistyö 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alueellisten </a:t>
            </a:r>
            <a:r>
              <a:rPr lang="fi-FI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ELY:jen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kanssa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Säännölliset</a:t>
            </a:r>
            <a:r>
              <a:rPr lang="fi-FI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tilannekatsaukset </a:t>
            </a:r>
            <a:r>
              <a:rPr lang="fi-FI" sz="24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ELY:jen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        L-johtajien- sekä liikennejärjestelmäpäälliköiden kokouksessa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Väylän säännölliset </a:t>
            </a:r>
            <a:r>
              <a:rPr lang="fi-FI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asiakastapaamiset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 marL="800100" lvl="1" indent="-342900">
              <a:buFont typeface="Tahoma" panose="020B0604030504040204" pitchFamily="34" charset="0"/>
              <a:buChar char="-"/>
            </a:pP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Keskeiset yritysasiakkaat, väyläverkon käyttäjät</a:t>
            </a:r>
          </a:p>
          <a:p>
            <a:pPr lvl="0"/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Kahden suuntainen </a:t>
            </a:r>
            <a:r>
              <a:rPr lang="fi-FI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viestintä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alueellisissa liikennejärjestelmäkokouksissa</a:t>
            </a:r>
          </a:p>
          <a:p>
            <a:pPr lvl="0"/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Viestintä alueellisissa laajemmissa </a:t>
            </a:r>
            <a:r>
              <a:rPr lang="fi-FI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keskustelutilaisuuksissa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Muut liikenteen </a:t>
            </a:r>
            <a:r>
              <a:rPr lang="fi-FI" sz="2400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hallinnonalan kokoukset </a:t>
            </a:r>
            <a:r>
              <a:rPr lang="fi-FI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ja viestintä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3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46002"/>
      </p:ext>
    </p:extLst>
  </p:cSld>
  <p:clrMapOvr>
    <a:masterClrMapping/>
  </p:clrMapOvr>
</p:sld>
</file>

<file path=ppt/theme/theme1.xml><?xml version="1.0" encoding="utf-8"?>
<a:theme xmlns:a="http://schemas.openxmlformats.org/drawingml/2006/main" name="3_vayla">
  <a:themeElements>
    <a:clrScheme name="Väylä">
      <a:dk1>
        <a:sysClr val="windowText" lastClr="000000"/>
      </a:dk1>
      <a:lt1>
        <a:sysClr val="window" lastClr="FFFFFF"/>
      </a:lt1>
      <a:dk2>
        <a:srgbClr val="0065AF"/>
      </a:dk2>
      <a:lt2>
        <a:srgbClr val="4AC2F1"/>
      </a:lt2>
      <a:accent1>
        <a:srgbClr val="009BFF"/>
      </a:accent1>
      <a:accent2>
        <a:srgbClr val="00B0CC"/>
      </a:accent2>
      <a:accent3>
        <a:srgbClr val="8DCB6D"/>
      </a:accent3>
      <a:accent4>
        <a:srgbClr val="FFC300"/>
      </a:accent4>
      <a:accent5>
        <a:srgbClr val="E50083"/>
      </a:accent5>
      <a:accent6>
        <a:srgbClr val="FF5100"/>
      </a:accent6>
      <a:hlink>
        <a:srgbClr val="009BFF"/>
      </a:hlink>
      <a:folHlink>
        <a:srgbClr val="A050A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EFAD5915-0DFD-4ED5-BBB0-B918CCC24AB9}" vid="{4045A3D2-AEC4-4D85-873D-6BC4E151EE0D}"/>
    </a:ext>
  </a:extLst>
</a:theme>
</file>

<file path=ppt/theme/theme2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3.xml><?xml version="1.0" encoding="utf-8"?>
<a:theme xmlns:a="http://schemas.openxmlformats.org/drawingml/2006/main" name="1_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436</Words>
  <Application>Microsoft Office PowerPoint</Application>
  <PresentationFormat>Laajakuva</PresentationFormat>
  <Paragraphs>131</Paragraphs>
  <Slides>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Calibri</vt:lpstr>
      <vt:lpstr>Exo 2</vt:lpstr>
      <vt:lpstr>Felbridge Pro</vt:lpstr>
      <vt:lpstr>Segoe UI</vt:lpstr>
      <vt:lpstr>Tahoma</vt:lpstr>
      <vt:lpstr>3_vayla</vt:lpstr>
      <vt:lpstr>vayla</vt:lpstr>
      <vt:lpstr>1_vayla</vt:lpstr>
      <vt:lpstr>Liikenne 12 –suunnitelman toimeenpano Väylävirastossa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Valtion väyläverkon 8 v. investointiohjelma osana Liikenne 12 toimeenpanoa Luonnos 19.3.2021</dc:title>
  <dc:creator>Ojanen Tapio</dc:creator>
  <cp:lastModifiedBy>Lauri Romppainen</cp:lastModifiedBy>
  <cp:revision>51</cp:revision>
  <dcterms:created xsi:type="dcterms:W3CDTF">2021-03-19T06:35:07Z</dcterms:created>
  <dcterms:modified xsi:type="dcterms:W3CDTF">2021-08-27T07:01:46Z</dcterms:modified>
</cp:coreProperties>
</file>