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5"/>
  </p:notesMasterIdLst>
  <p:sldIdLst>
    <p:sldId id="256" r:id="rId4"/>
    <p:sldId id="276" r:id="rId5"/>
    <p:sldId id="277" r:id="rId6"/>
    <p:sldId id="278" r:id="rId7"/>
    <p:sldId id="284" r:id="rId8"/>
    <p:sldId id="279" r:id="rId9"/>
    <p:sldId id="280" r:id="rId10"/>
    <p:sldId id="281" r:id="rId11"/>
    <p:sldId id="282" r:id="rId12"/>
    <p:sldId id="283" r:id="rId13"/>
    <p:sldId id="27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743" autoAdjust="0"/>
  </p:normalViewPr>
  <p:slideViewPr>
    <p:cSldViewPr snapToGrid="0">
      <p:cViewPr varScale="1">
        <p:scale>
          <a:sx n="112" d="100"/>
          <a:sy n="112" d="100"/>
        </p:scale>
        <p:origin x="19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27.8.2021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Uudet kohteet sinisellä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D8B9A-264D-4165-A769-848A3FBDC0C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1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Jarno Viljakainen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19.5.2021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vayla.fi/ylivieska-iisalmi" TargetMode="External"/><Relationship Id="rId7" Type="http://schemas.openxmlformats.org/officeDocument/2006/relationships/hyperlink" Target="https://vayla.fi/palveluntuottajat/hankinnat/hankintaohjelm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ayla.fi/kemin-biotuotetehtaan-raideyhteydet" TargetMode="External"/><Relationship Id="rId5" Type="http://schemas.openxmlformats.org/officeDocument/2006/relationships/hyperlink" Target="https://vayla.fi/oulun-ratapihat/oritkarin-kolmioraide" TargetMode="External"/><Relationship Id="rId4" Type="http://schemas.openxmlformats.org/officeDocument/2006/relationships/hyperlink" Target="https://vayla.fi/kontiomaki-pesiokyla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kaikki-hankkeet/laurila-tornio-haaparanta" TargetMode="External"/><Relationship Id="rId2" Type="http://schemas.openxmlformats.org/officeDocument/2006/relationships/hyperlink" Target="https://vayla.fi/kaikki-hankkeet/oulu-lauril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yla.fi/pdf12/vj_2021-12_tampere-oulu_web.pdf" TargetMode="Externa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Pohjois-Pohjanmaa liikennefoorumi 1/2021, ratahankkeet</a:t>
            </a: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24193"/>
          <a:stretch>
            <a:fillRect/>
          </a:stretch>
        </p:blipFill>
        <p:spPr/>
      </p:pic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Jarno Viljakainen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19.5.2021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Selvityksen tuloksia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623849"/>
            <a:ext cx="10487025" cy="4732502"/>
          </a:xfrm>
        </p:spPr>
        <p:txBody>
          <a:bodyPr>
            <a:normAutofit fontScale="62500" lnSpcReduction="20000"/>
          </a:bodyPr>
          <a:lstStyle/>
          <a:p>
            <a:r>
              <a:rPr lang="fi-FI" sz="3200" dirty="0"/>
              <a:t>Lisäraiteiden rakentaminen vastaa kokonaisuutena tavoitteisiin lisätä välityskykyä ja nopeuttaa liikennettä. Jo pelkkä lisäraiteiden rakentaminen nykyisten raiteiden nopeustasossa nopeuttaa henkilöliikennettä. Tavaraliikenne nopeutuu merkittävästi.</a:t>
            </a:r>
          </a:p>
          <a:p>
            <a:r>
              <a:rPr lang="fi-FI" sz="3200" dirty="0"/>
              <a:t>Mikäli tavoitellaan selvästi lyhyempiä matka-aikoja, nopeustasojen nostoa kannattaa tehdä kaksoisraiteiden rakentamisen yhteydessä. </a:t>
            </a:r>
          </a:p>
          <a:p>
            <a:pPr lvl="1"/>
            <a:r>
              <a:rPr lang="fi-FI" sz="3200" dirty="0"/>
              <a:t>Korkeammat nopeustasot nostavat merkittävästi kustannuksia. </a:t>
            </a:r>
          </a:p>
          <a:p>
            <a:pPr lvl="1"/>
            <a:r>
              <a:rPr lang="fi-FI" sz="3200" dirty="0"/>
              <a:t>Tavoiteltavaan nopeustasoon vaikuttaa myös se, millaisia nopeustasoja Tampereen eteläpuolella tulee olemaan. Helpointa nopeustason nosto on Tampere-Seinäjoki –osuudella. </a:t>
            </a:r>
          </a:p>
          <a:p>
            <a:r>
              <a:rPr lang="fi-FI" sz="3200" dirty="0"/>
              <a:t>Tampere-Seinäjoki- ja Ylivieska-Oulu –välien </a:t>
            </a:r>
            <a:r>
              <a:rPr lang="fi-FI" sz="3200" dirty="0" err="1"/>
              <a:t>kaksiraiteistaminen</a:t>
            </a:r>
            <a:r>
              <a:rPr lang="fi-FI" sz="3200" dirty="0"/>
              <a:t> nähtiin ajoittuvan 2030-luvulta eteenpäin. Tämän jälkeen puuttuvien välien rakentaminen kaksiraiteisena 2050-luvulta eteenpäin.</a:t>
            </a:r>
          </a:p>
          <a:p>
            <a:pPr lvl="1"/>
            <a:r>
              <a:rPr lang="fi-FI" sz="3200" dirty="0"/>
              <a:t>Ensimmäisinä mahdollisina vaiheina Lielahti–Lakiala kaksoisraide ja </a:t>
            </a:r>
            <a:r>
              <a:rPr lang="fi-FI" sz="3200" dirty="0" err="1"/>
              <a:t>Vahojärven</a:t>
            </a:r>
            <a:r>
              <a:rPr lang="fi-FI" sz="3200" dirty="0"/>
              <a:t> liikennepaikan parantaminen (yht. n. 80 M€) sekä Liminka–Oulu kaksoisraide ja Hirvinevan ja Kankaan liikennepaikkojen parantaminen (yht. n. 130 M€, ei sisällä tärinäntorjuntaa, joka saattaa lisätä kustannusta merkittävästi). Lisäksi nopeutta rajoittavien siltakohtien parantamista. </a:t>
            </a:r>
          </a:p>
          <a:p>
            <a:pPr lvl="1"/>
            <a:r>
              <a:rPr lang="fi-FI" sz="3200" dirty="0"/>
              <a:t>Ensimmäisen vaiheen mahdolliset toimenpiteet parantavat lähinnä tavaraliikenteen olosuhteita. 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/>
          <p:cNvSpPr txBox="1"/>
          <p:nvPr/>
        </p:nvSpPr>
        <p:spPr>
          <a:xfrm>
            <a:off x="1313038" y="1231210"/>
            <a:ext cx="2155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 panose="020B0604020202020204" pitchFamily="34" charset="0"/>
              </a:rPr>
              <a:t>RATAHANKKEET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793683" y="1319302"/>
            <a:ext cx="383557" cy="75290"/>
          </a:xfrm>
          <a:prstGeom prst="roundRect">
            <a:avLst/>
          </a:prstGeom>
          <a:solidFill>
            <a:srgbClr val="E5008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13" b="0" i="0" u="none" strike="noStrike" kern="1200" cap="none" spc="0" normalizeH="0" baseline="0" noProof="0" dirty="0">
              <a:ln>
                <a:noFill/>
              </a:ln>
              <a:solidFill>
                <a:srgbClr val="E500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3683" y="1599098"/>
            <a:ext cx="54239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 panose="020B0604020202020204" pitchFamily="34" charset="0"/>
              </a:rPr>
              <a:t>Iisalmi-Ylivieska (sähköistys ja Iisalmen kolmioraide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 2020 – 2023, 55 M€</a:t>
            </a: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https://vayla.fi/ylivieska-iisalmi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Kontiomäki-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Pesiökylä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–radan parantaminen, 2020 – 2023, 81 M€</a:t>
            </a: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https://vayla.fi/kontiomaki-pesiokyla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Oulu-Kontiomäki –rataosan välityskyvyn parantaminen, 1. vaihe 2020 –</a:t>
            </a:r>
            <a:r>
              <a:rPr kumimoji="0" lang="fi-FI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2023, 23 M€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lang="fi-FI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Oritkarin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kolmioraide, 2021 – 2023, 19 M€</a:t>
            </a: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https://vayla.fi/oulun-ratapihat/oritkarin-kolmioraide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lang="fi-FI" sz="1200" dirty="0"/>
              <a:t>Oulu-Kemi -rataosan välityskyvyn parantaminen, kohtausraiteet, 2021 – 2023, 15 M€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50000"/>
              </a:lnSpc>
              <a:buClr>
                <a:srgbClr val="E50083"/>
              </a:buClr>
              <a:buSzPct val="110000"/>
              <a:buFont typeface="+mj-lt"/>
              <a:buAutoNum type="arabicPeriod" startAt="39"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Kemin biotuotetehtaan raideyhteydet, Kemin kohta, 2021 – 2023, 10,5 M€</a:t>
            </a: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https://vayla.fi/kemin-biotuotetehtaan-raideyhteydet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Tietoa tulevista hankinnoista: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E50083"/>
              </a:buClr>
              <a:buSzPct val="110000"/>
              <a:defRPr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https://vayla.fi/palveluntuottajat/hankinnat/hankintaohjelmat</a:t>
            </a: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2089" y="74399"/>
            <a:ext cx="7487050" cy="972356"/>
          </a:xfrm>
        </p:spPr>
        <p:txBody>
          <a:bodyPr>
            <a:normAutofit/>
          </a:bodyPr>
          <a:lstStyle/>
          <a:p>
            <a:r>
              <a:rPr lang="fi-FI" sz="2000" dirty="0"/>
              <a:t>Käynnissä olevat investointihankkeet 2021, rata, PS</a:t>
            </a:r>
            <a:br>
              <a:rPr lang="fi-FI" sz="2000" dirty="0"/>
            </a:br>
            <a:r>
              <a:rPr lang="fi-FI" sz="2000" dirty="0"/>
              <a:t>(kehittämismomentilla olevat)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4101" r="18934" b="6540"/>
          <a:stretch/>
        </p:blipFill>
        <p:spPr>
          <a:xfrm>
            <a:off x="6325234" y="4738419"/>
            <a:ext cx="2295595" cy="177416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153" r="15379" b="2435"/>
          <a:stretch/>
        </p:blipFill>
        <p:spPr>
          <a:xfrm>
            <a:off x="8708748" y="35167"/>
            <a:ext cx="3442217" cy="6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1906" r="13730" b="1950"/>
          <a:stretch/>
        </p:blipFill>
        <p:spPr>
          <a:xfrm>
            <a:off x="8770776" y="10417"/>
            <a:ext cx="3407562" cy="672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23" y="78700"/>
            <a:ext cx="9399612" cy="1325563"/>
          </a:xfrm>
        </p:spPr>
        <p:txBody>
          <a:bodyPr>
            <a:normAutofit/>
          </a:bodyPr>
          <a:lstStyle/>
          <a:p>
            <a:r>
              <a:rPr lang="fi-FI" sz="2400" dirty="0"/>
              <a:t>Käynnissä olevat isot perusväylänpidon hankkeet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1623" y="1911512"/>
            <a:ext cx="3876304" cy="4010025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Seppämestarin alikulkusilta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Loviisa-Lahti –rautatien tehostettu kunnossapitotyö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Lappeenrannan asetinlaite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Helsinki-Turku radan peruskorjaus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Hangon ylikulkusilta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Tampere-Pori tasoristeysten poisto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Pori-Mäntyluoto-Tahkoluoto peruskorjaus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Turvalaitteiden uusiminen Tampere-Seinäjoki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Heinävaara-Ilomantsi –radan </a:t>
            </a:r>
            <a:r>
              <a:rPr lang="fi-FI" sz="1000" dirty="0" err="1"/>
              <a:t>täsmäkorjaukset</a:t>
            </a:r>
            <a:endParaRPr lang="fi-FI" sz="1000" b="1" dirty="0"/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Saarijärvi-Haapajärvi –radan korjaaminen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Pietarsaari-(Pännäinen) puuttuvat turvalaitteet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Turvalaitteiden uusiminen Kokkola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Kontiomäki-Vuokatti peruskorjaus</a:t>
            </a:r>
          </a:p>
          <a:p>
            <a:pPr>
              <a:lnSpc>
                <a:spcPts val="1200"/>
              </a:lnSpc>
              <a:buClr>
                <a:srgbClr val="A050A0"/>
              </a:buClr>
              <a:buFont typeface="+mj-lt"/>
              <a:buAutoNum type="arabicPeriod"/>
            </a:pPr>
            <a:r>
              <a:rPr lang="fi-FI" sz="1000" dirty="0"/>
              <a:t>Oulun ratapihan peruskorjaus ja turvalaitteet</a:t>
            </a:r>
          </a:p>
          <a:p>
            <a:pPr>
              <a:buClr>
                <a:srgbClr val="92D050"/>
              </a:buClr>
              <a:buFont typeface="+mj-lt"/>
              <a:buAutoNum type="arabicPeriod"/>
            </a:pPr>
            <a:endParaRPr lang="fi-FI" sz="1000" dirty="0"/>
          </a:p>
        </p:txBody>
      </p:sp>
      <p:grpSp>
        <p:nvGrpSpPr>
          <p:cNvPr id="11" name="Ryhmä 10"/>
          <p:cNvGrpSpPr/>
          <p:nvPr/>
        </p:nvGrpSpPr>
        <p:grpSpPr>
          <a:xfrm>
            <a:off x="321623" y="1516130"/>
            <a:ext cx="1957403" cy="276999"/>
            <a:chOff x="737261" y="1516131"/>
            <a:chExt cx="1957403" cy="276999"/>
          </a:xfrm>
        </p:grpSpPr>
        <p:sp>
          <p:nvSpPr>
            <p:cNvPr id="5" name="Pyöristetty suorakulmio 4"/>
            <p:cNvSpPr/>
            <p:nvPr/>
          </p:nvSpPr>
          <p:spPr>
            <a:xfrm>
              <a:off x="737261" y="1617695"/>
              <a:ext cx="383557" cy="75290"/>
            </a:xfrm>
            <a:prstGeom prst="roundRect">
              <a:avLst/>
            </a:prstGeom>
            <a:solidFill>
              <a:srgbClr val="A050A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1120818" y="1516131"/>
              <a:ext cx="157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cs typeface="Arial" panose="020B0604020202020204" pitchFamily="34" charset="0"/>
                </a:rPr>
                <a:t>RATAHANKKEET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4313140" y="4321331"/>
            <a:ext cx="1957403" cy="276999"/>
            <a:chOff x="4313140" y="1516130"/>
            <a:chExt cx="1957403" cy="276999"/>
          </a:xfrm>
        </p:grpSpPr>
        <p:sp>
          <p:nvSpPr>
            <p:cNvPr id="6" name="Pyöristetty suorakulmio 5"/>
            <p:cNvSpPr/>
            <p:nvPr/>
          </p:nvSpPr>
          <p:spPr>
            <a:xfrm>
              <a:off x="4313140" y="1616985"/>
              <a:ext cx="383557" cy="75290"/>
            </a:xfrm>
            <a:prstGeom prst="roundRect">
              <a:avLst/>
            </a:prstGeom>
            <a:solidFill>
              <a:srgbClr val="8DCB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4696697" y="1516130"/>
              <a:ext cx="157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cs typeface="Arial" panose="020B0604020202020204" pitchFamily="34" charset="0"/>
                </a:rPr>
                <a:t>TIEHANKKEET</a:t>
              </a:r>
            </a:p>
          </p:txBody>
        </p:sp>
      </p:grpSp>
      <p:sp>
        <p:nvSpPr>
          <p:cNvPr id="9" name="Suorakulmio 8"/>
          <p:cNvSpPr/>
          <p:nvPr/>
        </p:nvSpPr>
        <p:spPr>
          <a:xfrm>
            <a:off x="4197927" y="4708880"/>
            <a:ext cx="375020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8DCB6D"/>
              </a:buClr>
              <a:buSzPct val="100000"/>
              <a:buFont typeface="+mj-lt"/>
              <a:buAutoNum type="arabicPeriod" startAt="21"/>
            </a:pPr>
            <a:r>
              <a:rPr lang="fi-FI" sz="1000" dirty="0">
                <a:cs typeface="Arial" panose="020B0604020202020204" pitchFamily="34" charset="0"/>
              </a:rPr>
              <a:t>E 18 Turun kehätie, </a:t>
            </a:r>
            <a:r>
              <a:rPr lang="fi-FI" sz="1000" dirty="0" err="1">
                <a:cs typeface="Arial" panose="020B0604020202020204" pitchFamily="34" charset="0"/>
              </a:rPr>
              <a:t>Kausela</a:t>
            </a:r>
            <a:r>
              <a:rPr lang="fi-FI" sz="1000" dirty="0">
                <a:cs typeface="Arial" panose="020B0604020202020204" pitchFamily="34" charset="0"/>
              </a:rPr>
              <a:t>-Kirismäki</a:t>
            </a: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8DCB6D"/>
              </a:buClr>
              <a:buSzPct val="100000"/>
              <a:buFont typeface="+mj-lt"/>
              <a:buAutoNum type="arabicPeriod" startAt="21"/>
            </a:pPr>
            <a:r>
              <a:rPr lang="fi-FI" sz="1000" dirty="0">
                <a:cs typeface="Arial" panose="020B0604020202020204" pitchFamily="34" charset="0"/>
              </a:rPr>
              <a:t>Vt 13 </a:t>
            </a:r>
            <a:r>
              <a:rPr lang="fi-FI" sz="1000" dirty="0" err="1">
                <a:cs typeface="Arial" panose="020B0604020202020204" pitchFamily="34" charset="0"/>
              </a:rPr>
              <a:t>Myttiömäen</a:t>
            </a:r>
            <a:r>
              <a:rPr lang="fi-FI" sz="1000" dirty="0">
                <a:cs typeface="Arial" panose="020B0604020202020204" pitchFamily="34" charset="0"/>
              </a:rPr>
              <a:t> kohta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4197927" y="1935749"/>
            <a:ext cx="2865227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/>
              <a:t>Akaa</a:t>
            </a: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>
                <a:cs typeface="Arial" panose="020B0604020202020204" pitchFamily="34" charset="0"/>
              </a:rPr>
              <a:t>Seinäjoki</a:t>
            </a: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>
                <a:cs typeface="Arial" panose="020B0604020202020204" pitchFamily="34" charset="0"/>
              </a:rPr>
              <a:t>Haapajärvi</a:t>
            </a: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 err="1">
                <a:cs typeface="Arial" panose="020B0604020202020204" pitchFamily="34" charset="0"/>
              </a:rPr>
              <a:t>Oulainen</a:t>
            </a:r>
            <a:endParaRPr lang="fi-FI" sz="1000" dirty="0">
              <a:cs typeface="Arial" panose="020B0604020202020204" pitchFamily="34" charset="0"/>
            </a:endParaRP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 err="1">
                <a:cs typeface="Arial" panose="020B0604020202020204" pitchFamily="34" charset="0"/>
              </a:rPr>
              <a:t>Jaalanka</a:t>
            </a:r>
            <a:endParaRPr lang="fi-FI" sz="1000" dirty="0">
              <a:cs typeface="Arial" panose="020B0604020202020204" pitchFamily="34" charset="0"/>
            </a:endParaRPr>
          </a:p>
          <a:p>
            <a:pPr marL="228600" indent="-228600">
              <a:lnSpc>
                <a:spcPts val="1200"/>
              </a:lnSpc>
              <a:spcBef>
                <a:spcPts val="1000"/>
              </a:spcBef>
              <a:buClr>
                <a:srgbClr val="FF5100"/>
              </a:buClr>
              <a:buSzPct val="100000"/>
              <a:buFont typeface="+mj-lt"/>
              <a:buAutoNum type="arabicPeriod" startAt="15"/>
            </a:pPr>
            <a:r>
              <a:rPr lang="fi-FI" sz="1000" dirty="0">
                <a:cs typeface="Arial" panose="020B0604020202020204" pitchFamily="34" charset="0"/>
              </a:rPr>
              <a:t>Pello</a:t>
            </a:r>
          </a:p>
        </p:txBody>
      </p:sp>
      <p:grpSp>
        <p:nvGrpSpPr>
          <p:cNvPr id="18" name="Ryhmä 17"/>
          <p:cNvGrpSpPr/>
          <p:nvPr/>
        </p:nvGrpSpPr>
        <p:grpSpPr>
          <a:xfrm>
            <a:off x="4313140" y="1505118"/>
            <a:ext cx="1957403" cy="276999"/>
            <a:chOff x="4313140" y="3220250"/>
            <a:chExt cx="1957403" cy="276999"/>
          </a:xfrm>
        </p:grpSpPr>
        <p:sp>
          <p:nvSpPr>
            <p:cNvPr id="14" name="Tekstiruutu 13"/>
            <p:cNvSpPr txBox="1"/>
            <p:nvPr/>
          </p:nvSpPr>
          <p:spPr>
            <a:xfrm>
              <a:off x="4696697" y="3220250"/>
              <a:ext cx="157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cs typeface="Arial" panose="020B0604020202020204" pitchFamily="34" charset="0"/>
                </a:rPr>
                <a:t>RAPU*-kohteet</a:t>
              </a:r>
            </a:p>
          </p:txBody>
        </p:sp>
        <p:sp>
          <p:nvSpPr>
            <p:cNvPr id="15" name="Pyöristetty suorakulmio 14"/>
            <p:cNvSpPr/>
            <p:nvPr/>
          </p:nvSpPr>
          <p:spPr>
            <a:xfrm>
              <a:off x="4313140" y="3329531"/>
              <a:ext cx="383557" cy="75290"/>
            </a:xfrm>
            <a:prstGeom prst="roundRect">
              <a:avLst/>
            </a:prstGeom>
            <a:solidFill>
              <a:srgbClr val="FF51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13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1855" y="6268357"/>
            <a:ext cx="2921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*Rataverkon raakapuun kuormauspaikat</a:t>
            </a:r>
            <a:endParaRPr lang="fi-FI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9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673" r="16707" b="2586"/>
          <a:stretch/>
        </p:blipFill>
        <p:spPr>
          <a:xfrm>
            <a:off x="9089908" y="24547"/>
            <a:ext cx="3102092" cy="64445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233" y="0"/>
            <a:ext cx="9178952" cy="1325563"/>
          </a:xfrm>
        </p:spPr>
        <p:txBody>
          <a:bodyPr>
            <a:normAutofit/>
          </a:bodyPr>
          <a:lstStyle/>
          <a:p>
            <a:r>
              <a:rPr lang="fi-FI" sz="2400" dirty="0"/>
              <a:t>Merkittävimmät vuoden 2021 suunnittelukohteet – radat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511233" y="1809375"/>
            <a:ext cx="8589888" cy="3559636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10000"/>
              </a:lnSpc>
              <a:buClr>
                <a:srgbClr val="267300"/>
              </a:buClr>
              <a:buSzPct val="115000"/>
              <a:buNone/>
            </a:pPr>
            <a:r>
              <a:rPr lang="fi-FI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Merkittävimmät selvitykset ja suunnitelmat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Helsinki-Pasila -välin ratakapasiteetin lisääminen, Uusi, MAL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Lähijunaliikenteen uusien varikoiden suunnittelu, Uusi, MAL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Helsinki-Turku ratayhteys*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ea typeface="Calibri" panose="020F0502020204030204" pitchFamily="34" charset="0"/>
                <a:cs typeface="Arial" panose="020B0604020202020204" pitchFamily="34" charset="0"/>
              </a:rPr>
              <a:t>Pasila-Riihimäki 3. vaihe </a:t>
            </a:r>
            <a:r>
              <a:rPr lang="fi-FI" sz="1200" dirty="0" err="1">
                <a:ea typeface="Calibri" panose="020F0502020204030204" pitchFamily="34" charset="0"/>
                <a:cs typeface="Arial" panose="020B0604020202020204" pitchFamily="34" charset="0"/>
              </a:rPr>
              <a:t>RataS</a:t>
            </a:r>
            <a:endParaRPr lang="fi-FI" sz="1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ea typeface="Calibri" panose="020F0502020204030204" pitchFamily="34" charset="0"/>
                <a:cs typeface="Arial" panose="020B0604020202020204" pitchFamily="34" charset="0"/>
              </a:rPr>
              <a:t>Luumäki-Vainikkala tarveselvitys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ea typeface="Calibri" panose="020F0502020204030204" pitchFamily="34" charset="0"/>
                <a:cs typeface="Arial" panose="020B0604020202020204" pitchFamily="34" charset="0"/>
              </a:rPr>
              <a:t>Imatra-Imatrankoski-valtionraja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Helsinki-Tampere ratayhteys*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ea typeface="Calibri" panose="020F0502020204030204" pitchFamily="34" charset="0"/>
                <a:cs typeface="Arial" panose="020B0604020202020204" pitchFamily="34" charset="0"/>
              </a:rPr>
              <a:t>Tampere-Jyväskylä ratayhteys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solidFill>
                  <a:schemeClr val="accent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Tampere-Oulu välityskyky, Uusi, MAL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Seinäjoki-Vaasa ratayhteys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Oulu-Kemi ratayhteys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r>
              <a:rPr lang="fi-FI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Laurila-Tornio-Haaparanta sähköistys</a:t>
            </a:r>
            <a:endParaRPr lang="fi-FI" sz="1600" b="1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Lukuisia muita ratojen suunnittelu- ja selvityskohteita:</a:t>
            </a:r>
          </a:p>
          <a:p>
            <a:pPr>
              <a:lnSpc>
                <a:spcPct val="110000"/>
              </a:lnSpc>
            </a:pPr>
            <a:r>
              <a:rPr lang="fi-FI" sz="1200" dirty="0">
                <a:solidFill>
                  <a:srgbClr val="000000"/>
                </a:solidFill>
              </a:rPr>
              <a:t>Ratojen korjaussuunnitelmia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i-FI" sz="1200" dirty="0">
                <a:solidFill>
                  <a:srgbClr val="000000"/>
                </a:solidFill>
              </a:rPr>
              <a:t>Ratapihojen parantamissuunnitelmia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i-FI" sz="1200" dirty="0">
                <a:solidFill>
                  <a:srgbClr val="000000"/>
                </a:solidFill>
              </a:rPr>
              <a:t>Tasoristeysten turvallisuuden parantamissuunnitelmia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i-FI" sz="1200" dirty="0">
                <a:solidFill>
                  <a:srgbClr val="000000"/>
                </a:solidFill>
              </a:rPr>
              <a:t>Raakapuunkuormauspaikkojen kehittämiskohteita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i-FI" sz="1200" dirty="0">
                <a:solidFill>
                  <a:srgbClr val="000000"/>
                </a:solidFill>
              </a:rPr>
              <a:t>Uusien tuotantolaitoksien liikenneyhteyksien tarkasteluja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fi-FI" sz="1200" dirty="0">
                <a:solidFill>
                  <a:srgbClr val="000000"/>
                </a:solidFill>
              </a:rPr>
              <a:t>Erillisselvityksiä tarpeen mukaan</a:t>
            </a:r>
          </a:p>
          <a:p>
            <a:pPr marL="540000" indent="-540000">
              <a:lnSpc>
                <a:spcPct val="110000"/>
              </a:lnSpc>
              <a:spcBef>
                <a:spcPts val="200"/>
              </a:spcBef>
              <a:buClr>
                <a:srgbClr val="910AA3"/>
              </a:buClr>
              <a:buSzPct val="115000"/>
              <a:buFont typeface="+mj-lt"/>
              <a:buAutoNum type="arabicPeriod"/>
            </a:pPr>
            <a:endParaRPr lang="fi-FI" sz="12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734295" y="5860464"/>
            <a:ext cx="450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HUOM! Listalla vain osa käynnissä olevista kohteista.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Uudet kohteet kirjoitettu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65A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sinisellä värillä.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*: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llä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merkityt menossa hankeyhtiöihin.</a:t>
            </a:r>
          </a:p>
        </p:txBody>
      </p:sp>
      <p:sp>
        <p:nvSpPr>
          <p:cNvPr id="12" name="Tekstin paikkamerkki 2"/>
          <p:cNvSpPr txBox="1">
            <a:spLocks/>
          </p:cNvSpPr>
          <p:nvPr/>
        </p:nvSpPr>
        <p:spPr>
          <a:xfrm>
            <a:off x="4241800" y="3949700"/>
            <a:ext cx="3607548" cy="2692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4A0EF-951A-4343-A672-F31B58E6828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3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Oulu –Laurila – Haaparanta, suunnitteluhanke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Oulu–Laurila–Haaparanta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Rataosa on osa TEN-T ydinverkkoa ja ehdolla ydinverkkokäytävään. Rataosa ei nykyisin kaikilta osin vastaa TEN-T ydinverkon vaatimuksia, mm. </a:t>
            </a:r>
          </a:p>
          <a:p>
            <a:pPr lvl="1"/>
            <a:r>
              <a:rPr lang="fi-FI" dirty="0"/>
              <a:t>Laurila–Tornio raja -välin puuttuva sähköistys</a:t>
            </a:r>
          </a:p>
          <a:p>
            <a:pPr lvl="1"/>
            <a:r>
              <a:rPr lang="fi-FI" dirty="0"/>
              <a:t>740 m junapituus ei täyty kaikilla liikennepaikoilla</a:t>
            </a:r>
          </a:p>
          <a:p>
            <a:pPr lvl="1"/>
            <a:r>
              <a:rPr lang="fi-FI" dirty="0"/>
              <a:t>Paikalliset nopeusrajoitukset, (alle 100 km/h, 22,5 t akselipaino)</a:t>
            </a:r>
          </a:p>
          <a:p>
            <a:r>
              <a:rPr lang="fi-FI" dirty="0"/>
              <a:t>Oulu–Laurila välillä on runsaasti korjausvelkaa mm. isot ratasillat ja kiskot.  </a:t>
            </a:r>
          </a:p>
          <a:p>
            <a:r>
              <a:rPr lang="fi-FI" dirty="0"/>
              <a:t>Oulu–Laurila–Haaparanta-rataosuudella suunnitellaan kapasiteettia lisääviä ja liikennöintimahdollisuuksia parantavia toimenpiteitä. Nykyisin Oulu–Laurila välillä liikennöi 16–20 henkilöjunaa vuorokaudessa.</a:t>
            </a:r>
          </a:p>
          <a:p>
            <a:r>
              <a:rPr lang="fi-FI" dirty="0"/>
              <a:t>Mahdolliset elinkeinoelämän investoinnit Pohjois-Suomessa lisäävät Oulun rataosan tavaraliikennettä.</a:t>
            </a:r>
          </a:p>
          <a:p>
            <a:r>
              <a:rPr lang="fi-FI" dirty="0"/>
              <a:t>Hanke jakautuu </a:t>
            </a:r>
          </a:p>
          <a:p>
            <a:pPr lvl="1"/>
            <a:r>
              <a:rPr lang="fi-FI" dirty="0"/>
              <a:t>Oulu–Laurila välin tarveselvitykseen ja ratasuunnitelmiin</a:t>
            </a:r>
          </a:p>
          <a:p>
            <a:pPr lvl="1"/>
            <a:r>
              <a:rPr lang="fi-FI" dirty="0"/>
              <a:t>Laurila–Tornio–Haaparanta-välillä tehtäviin ratasuunnitelmiin sekä rakentamissuunnitelmiin. </a:t>
            </a:r>
          </a:p>
          <a:p>
            <a:pPr lvl="2"/>
            <a:r>
              <a:rPr lang="fi-FI" dirty="0"/>
              <a:t>Käynnissä on kaksi ratasuunnitelmaa: Laurila–Tornio-itäinen sekä Tornio-itäinen–valtakunnan raja.</a:t>
            </a:r>
          </a:p>
          <a:p>
            <a:r>
              <a:rPr lang="fi-FI" dirty="0"/>
              <a:t>Hankkeen tavoitteena on mahdollistaa korjausvelan vähentäminen, ratapihojen toiminnallisuuden ja tasoristeysturvallisuuden parantaminen sekä liikennöintikustannusten pienentäminen. Lisäksi tavoitteena on rajat ylittävän liikenteen turvaaminen ja kehittäminen. </a:t>
            </a:r>
          </a:p>
          <a:p>
            <a:r>
              <a:rPr lang="fi-FI" dirty="0"/>
              <a:t>Suunnitteluhankkeelle on myönnetty CEF-tukea.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Oulu–Laurila–Haaparanta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7252855" cy="4010025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Toteuttamisen kustannusarviot (alv 0%, MAKU 130 2010=100)</a:t>
            </a:r>
          </a:p>
          <a:p>
            <a:pPr lvl="1"/>
            <a:r>
              <a:rPr lang="fi-FI" dirty="0"/>
              <a:t>Oulu–Laurila </a:t>
            </a:r>
          </a:p>
          <a:p>
            <a:pPr lvl="2"/>
            <a:r>
              <a:rPr lang="fi-FI" dirty="0"/>
              <a:t>Noin 120 milj. € (Ve0 perusparantaminen) </a:t>
            </a:r>
          </a:p>
          <a:p>
            <a:pPr lvl="2"/>
            <a:r>
              <a:rPr lang="fi-FI" dirty="0"/>
              <a:t>Noin 140 milj. € (kehittämisvaihtoehto Ve1 + perusparantaminen,)</a:t>
            </a:r>
          </a:p>
          <a:p>
            <a:pPr lvl="2"/>
            <a:r>
              <a:rPr lang="fi-FI" dirty="0"/>
              <a:t>Noin 350 milj. € (kaikki kehittämisvaihtoehdot  + perusparantaminen)</a:t>
            </a:r>
          </a:p>
          <a:p>
            <a:pPr lvl="1"/>
            <a:r>
              <a:rPr lang="fi-FI" dirty="0"/>
              <a:t>Laurila–Tornio–Haaparanta ensimmäinen alustava kustannusarvio noin 24 milj. €. Hanke sisältää mahdollisesti myös ulkopuolisia rahoituksia. </a:t>
            </a:r>
          </a:p>
          <a:p>
            <a:r>
              <a:rPr lang="fi-FI" dirty="0"/>
              <a:t>Hankkeen aikataulu</a:t>
            </a:r>
          </a:p>
          <a:p>
            <a:pPr lvl="1"/>
            <a:r>
              <a:rPr lang="fi-FI" dirty="0"/>
              <a:t>Oulu–Laurila tarveselvitys valmistuu syksyllä 2021.</a:t>
            </a:r>
          </a:p>
          <a:p>
            <a:pPr lvl="1"/>
            <a:r>
              <a:rPr lang="fi-FI" dirty="0"/>
              <a:t>Laurila–Tornio–Haaparanta ratasuunnitelmat valmistuvat loppuvuonna 2021. </a:t>
            </a:r>
          </a:p>
          <a:p>
            <a:pPr lvl="1"/>
            <a:r>
              <a:rPr lang="fi-FI" dirty="0"/>
              <a:t>Hankkeeseen liittyvät muut </a:t>
            </a:r>
            <a:r>
              <a:rPr lang="fi-FI" dirty="0" err="1"/>
              <a:t>rakentamis</a:t>
            </a:r>
            <a:r>
              <a:rPr lang="fi-FI" dirty="0"/>
              <a:t>- ja ratasuunnitelmat valmistuvat vuosina 2022–2023. </a:t>
            </a:r>
          </a:p>
          <a:p>
            <a:r>
              <a:rPr lang="fi-FI" dirty="0"/>
              <a:t>Oulu-Laurila-Haaparanta –hankkeesta lisätietoa verkkosivuilla</a:t>
            </a:r>
          </a:p>
          <a:p>
            <a:pPr lvl="1"/>
            <a:r>
              <a:rPr lang="fi-FI" dirty="0">
                <a:hlinkClick r:id="rId2"/>
              </a:rPr>
              <a:t>https://vayla.fi/kaikki-hankkeet/oulu-laurila</a:t>
            </a:r>
            <a:r>
              <a:rPr lang="fi-FI" dirty="0"/>
              <a:t> sekä </a:t>
            </a:r>
          </a:p>
          <a:p>
            <a:pPr lvl="1"/>
            <a:r>
              <a:rPr lang="fi-FI" dirty="0">
                <a:hlinkClick r:id="rId3"/>
              </a:rPr>
              <a:t>https://vayla.fi/kaikki-hankkeet/laurila-tornio-haaparanta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713" y="1995055"/>
            <a:ext cx="2648086" cy="32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Tampere-Oulu- tarveselvityksen tavoitteet ja selvityksen laatiminen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900" b="1" dirty="0"/>
              <a:t>Selvityksen tavoitteet:</a:t>
            </a:r>
          </a:p>
          <a:p>
            <a:r>
              <a:rPr lang="fi-FI" sz="2900" b="1" dirty="0"/>
              <a:t>Muodostaa yhtenäinen näkemys koko Tampere-Oulu -ratayhteyden kehittämisestä</a:t>
            </a:r>
          </a:p>
          <a:p>
            <a:r>
              <a:rPr lang="fi-FI" sz="2900" b="1" dirty="0"/>
              <a:t>Matka- ja kuljetusaika- ja välityskykytavoitteen laatiminen</a:t>
            </a:r>
          </a:p>
          <a:p>
            <a:r>
              <a:rPr lang="fi-FI" sz="2900" b="1" dirty="0"/>
              <a:t>Rataosuuden kehittämispolku</a:t>
            </a:r>
          </a:p>
          <a:p>
            <a:endParaRPr lang="fi-FI" dirty="0"/>
          </a:p>
          <a:p>
            <a:r>
              <a:rPr lang="fi-FI" dirty="0"/>
              <a:t>Selvityksen laatiminen kytkeytyy uusimpaan Oulun seudun MAL-sopimukseen, jossa sovittu myös jatkosuunnittelusta (enintään 5 M€ selvityksen osoittamiin toimenpiteisiin). Jatkosuunnittelu käynnisteillä Väylävirastossa. </a:t>
            </a:r>
          </a:p>
          <a:p>
            <a:r>
              <a:rPr lang="fi-FI" dirty="0">
                <a:hlinkClick r:id="rId2"/>
              </a:rPr>
              <a:t>Linkki</a:t>
            </a:r>
            <a:r>
              <a:rPr lang="fi-FI" dirty="0"/>
              <a:t> Väyläviraston keväällä 2021 valmistuneeseen julkaisuun. </a:t>
            </a:r>
          </a:p>
          <a:p>
            <a:r>
              <a:rPr lang="fi-FI" dirty="0"/>
              <a:t>Selvityksen laatimisen aikana käytiin laajaa vuoropuhelua. Hankeryhmässä oli maakuntien liittojen, kuntien ja ELY-keskusten edustajia.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0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Yhteenvetoa haasteista osuuksittain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838200" y="1690689"/>
            <a:ext cx="10487025" cy="4781056"/>
          </a:xfrm>
        </p:spPr>
        <p:txBody>
          <a:bodyPr>
            <a:normAutofit fontScale="70000" lnSpcReduction="20000"/>
          </a:bodyPr>
          <a:lstStyle/>
          <a:p>
            <a:r>
              <a:rPr lang="fi-FI" sz="2600" b="1" dirty="0"/>
              <a:t>Tampere-Lielahti:</a:t>
            </a:r>
          </a:p>
          <a:p>
            <a:pPr lvl="1"/>
            <a:r>
              <a:rPr lang="fi-FI" sz="2600" dirty="0"/>
              <a:t>Koko tarkastelujakson kuormitetuin osuus. </a:t>
            </a:r>
          </a:p>
          <a:p>
            <a:pPr lvl="1"/>
            <a:r>
              <a:rPr lang="fi-FI" sz="2600" dirty="0"/>
              <a:t>Porin ja Seinäjoen suuntien henkilö- ja tavaraliikenteen kasvun ohella Tampereen seudun lähijunaliikenteen kehittämistavoitteita.</a:t>
            </a:r>
          </a:p>
          <a:p>
            <a:r>
              <a:rPr lang="fi-FI" sz="2600" b="1" dirty="0"/>
              <a:t>Lielahti-Seinäjoki:</a:t>
            </a:r>
          </a:p>
          <a:p>
            <a:pPr lvl="1"/>
            <a:r>
              <a:rPr lang="fi-FI" sz="2600" dirty="0"/>
              <a:t>Nykytilanteessa toimivuushaasteita. Tarpeita liikennepaikkojen kehittämiseksi 750 m hyötypituuksille. </a:t>
            </a:r>
          </a:p>
          <a:p>
            <a:pPr lvl="1"/>
            <a:r>
              <a:rPr lang="fi-FI" sz="2600" dirty="0"/>
              <a:t>Liikenteen yhteensovitushaasteita liikenteen kehittyessä. </a:t>
            </a:r>
          </a:p>
          <a:p>
            <a:r>
              <a:rPr lang="fi-FI" sz="2600" b="1" dirty="0"/>
              <a:t>Seinäjoki-Kokkola: </a:t>
            </a:r>
          </a:p>
          <a:p>
            <a:pPr lvl="1"/>
            <a:r>
              <a:rPr lang="fi-FI" sz="2600" dirty="0"/>
              <a:t>Ei merkittäviä välityskykyyn liittyviä haasteita. </a:t>
            </a:r>
          </a:p>
          <a:p>
            <a:r>
              <a:rPr lang="fi-FI" sz="2600" b="1" dirty="0"/>
              <a:t>Kokkola-Ylivieska: </a:t>
            </a:r>
          </a:p>
          <a:p>
            <a:pPr lvl="1"/>
            <a:r>
              <a:rPr lang="fi-FI" sz="2600" dirty="0"/>
              <a:t>Vilkkainta osuutta, joskin jo kaksiraiteinen. </a:t>
            </a:r>
          </a:p>
          <a:p>
            <a:r>
              <a:rPr lang="fi-FI" sz="2600" b="1" dirty="0"/>
              <a:t>Ylivieska-Oulu:</a:t>
            </a:r>
          </a:p>
          <a:p>
            <a:pPr lvl="1"/>
            <a:r>
              <a:rPr lang="fi-FI" sz="2600" dirty="0"/>
              <a:t>Osuudella korostuu vilkkaan tavaraliikenteen ja harvojen </a:t>
            </a:r>
            <a:r>
              <a:rPr lang="fi-FI" sz="2600" dirty="0" err="1"/>
              <a:t>kohtaamis</a:t>
            </a:r>
            <a:r>
              <a:rPr lang="fi-FI" sz="2600" dirty="0"/>
              <a:t>- ja ohitusmahdollisuuksien aiheuttama välityskykypuute. Tarpeita liikennepaikkojen kehittämiseksi 925 m hyötypituuksille.</a:t>
            </a:r>
          </a:p>
          <a:p>
            <a:pPr lvl="1"/>
            <a:r>
              <a:rPr lang="fi-FI" sz="2600" dirty="0"/>
              <a:t>Liikenteen yhteensovitushaasteita liikenteen kehittyessä. </a:t>
            </a:r>
          </a:p>
          <a:p>
            <a:pPr lvl="1"/>
            <a:r>
              <a:rPr lang="fi-FI" sz="2600" dirty="0"/>
              <a:t>Liminka-Oulu –välin tärinäongelmat. 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81387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secrecy/>
  <dlevelofprotection/>
  <ddecree/>
  <dconfidentiality/>
</xml_kameleon>
</file>

<file path=customXml/item2.xml><?xml version="1.0" encoding="utf-8"?>
<livi_kameleon xmlns="" xmlns:xsi="http://www.w3.org/2001/XMLSchema-instance">
  <tyyppi>Esitys</tyyppi>
  <author>Jarno Viljakainen</author>
  <title>Pohjois-Pohjanmaa liikennefoorumi 1/2021, ratahankkeet</title>
  <paivays>19.5.2021</paivays>
</livi_kameleon>
</file>

<file path=customXml/itemProps1.xml><?xml version="1.0" encoding="utf-8"?>
<ds:datastoreItem xmlns:ds="http://schemas.openxmlformats.org/officeDocument/2006/customXml" ds:itemID="{9C76B3B7-45BC-4ACA-A437-59A8E9E5416C}">
  <ds:schemaRefs/>
</ds:datastoreItem>
</file>

<file path=customXml/itemProps2.xml><?xml version="1.0" encoding="utf-8"?>
<ds:datastoreItem xmlns:ds="http://schemas.openxmlformats.org/officeDocument/2006/customXml" ds:itemID="{68690D32-9EC7-4402-BC5D-FCE55573E78E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81</TotalTime>
  <Words>948</Words>
  <Application>Microsoft Office PowerPoint</Application>
  <PresentationFormat>Laajakuva</PresentationFormat>
  <Paragraphs>146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Pohjois-Pohjanmaa liikennefoorumi 1/2021, ratahankkeet</vt:lpstr>
      <vt:lpstr>Käynnissä olevat investointihankkeet 2021, rata, PS (kehittämismomentilla olevat)</vt:lpstr>
      <vt:lpstr>Käynnissä olevat isot perusväylänpidon hankkeet 2021</vt:lpstr>
      <vt:lpstr>Merkittävimmät vuoden 2021 suunnittelukohteet – radat</vt:lpstr>
      <vt:lpstr>PowerPoint-esitys</vt:lpstr>
      <vt:lpstr>Oulu–Laurila–Haaparanta</vt:lpstr>
      <vt:lpstr>Oulu–Laurila–Haaparanta</vt:lpstr>
      <vt:lpstr>PowerPoint-esitys</vt:lpstr>
      <vt:lpstr>Yhteenvetoa haasteista osuuksittain</vt:lpstr>
      <vt:lpstr>Selvityksen tuloksia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Pohjois-Pohjanmaa liikennefoorumi 1/2021, ratahankkeet</dc:title>
  <dc:creator>Jarno Viljakainen</dc:creator>
  <cp:keywords>Esitys</cp:keywords>
  <cp:lastModifiedBy>Lauri Romppainen</cp:lastModifiedBy>
  <cp:revision>7</cp:revision>
  <dcterms:created xsi:type="dcterms:W3CDTF">2021-05-19T10:29:25Z</dcterms:created>
  <dcterms:modified xsi:type="dcterms:W3CDTF">2021-08-27T07:08:20Z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Jarno Viljakainen</vt:lpwstr>
  </property>
  <property fmtid="{D5CDD505-2E9C-101B-9397-08002B2CF9AE}" pid="24" name="dvDUFname">
    <vt:lpwstr>Jarno</vt:lpwstr>
  </property>
  <property fmtid="{D5CDD505-2E9C-101B-9397-08002B2CF9AE}" pid="25" name="dvDULname">
    <vt:lpwstr>Viljakainen</vt:lpwstr>
  </property>
  <property fmtid="{D5CDD505-2E9C-101B-9397-08002B2CF9AE}" pid="26" name="dvDUBusinessarea">
    <vt:lpwstr>Liikenneverkkojen suunnittelu</vt:lpwstr>
  </property>
  <property fmtid="{D5CDD505-2E9C-101B-9397-08002B2CF9AE}" pid="27" name="dvDUdepartment">
    <vt:lpwstr>Väylien suunnittelu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secrecy">
    <vt:lpwstr/>
  </property>
  <property fmtid="{D5CDD505-2E9C-101B-9397-08002B2CF9AE}" pid="34" name="dlevelofprotection">
    <vt:lpwstr/>
  </property>
  <property fmtid="{D5CDD505-2E9C-101B-9397-08002B2CF9AE}" pid="35" name="ddecree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Jarno Viljakainen</vt:lpwstr>
  </property>
  <property fmtid="{D5CDD505-2E9C-101B-9397-08002B2CF9AE}" pid="39" name="title">
    <vt:lpwstr>Pohjois-Pohjanmaa liikennefoorumi 1/2021, ratahankkeet</vt:lpwstr>
  </property>
  <property fmtid="{D5CDD505-2E9C-101B-9397-08002B2CF9AE}" pid="40" name="paivays">
    <vt:filetime>2021-05-18T21:00:00Z</vt:filetime>
  </property>
</Properties>
</file>