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8"/>
  </p:notesMasterIdLst>
  <p:sldIdLst>
    <p:sldId id="276" r:id="rId4"/>
    <p:sldId id="286" r:id="rId5"/>
    <p:sldId id="271" r:id="rId6"/>
    <p:sldId id="267" r:id="rId7"/>
    <p:sldId id="277" r:id="rId8"/>
    <p:sldId id="287" r:id="rId9"/>
    <p:sldId id="279" r:id="rId10"/>
    <p:sldId id="280" r:id="rId11"/>
    <p:sldId id="283" r:id="rId12"/>
    <p:sldId id="284" r:id="rId13"/>
    <p:sldId id="285" r:id="rId14"/>
    <p:sldId id="289" r:id="rId15"/>
    <p:sldId id="288" r:id="rId16"/>
    <p:sldId id="274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743" autoAdjust="0"/>
  </p:normalViewPr>
  <p:slideViewPr>
    <p:cSldViewPr snapToGrid="0">
      <p:cViewPr varScale="1">
        <p:scale>
          <a:sx n="77" d="100"/>
          <a:sy n="77" d="100"/>
        </p:scale>
        <p:origin x="72" y="19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26.11.2021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083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Esa Suoyrjö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25.10.2021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mtClean="0">
                <a:solidFill>
                  <a:srgbClr val="FF0000"/>
                </a:solidFill>
              </a:rPr>
              <a:t>Julkinen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Esa Suoyrjö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25.10.2021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mtClean="0">
                <a:solidFill>
                  <a:srgbClr val="FF0000"/>
                </a:solidFill>
              </a:rPr>
              <a:t>Julkinen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Esa Suoyrjö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25.10.2021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me" TargetMode="External"/><Relationship Id="rId2" Type="http://schemas.openxmlformats.org/officeDocument/2006/relationships/hyperlink" Target="https://webgate.ec.europa.eu/cas/eim/external/register.cgi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funding-tenders/opportunities/portal/screen/how-to-participate/participant-register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ficom.fi/fi/liikenne/liikennejarjestelma/cef-liikenne-2021-haku" TargetMode="External"/><Relationship Id="rId2" Type="http://schemas.openxmlformats.org/officeDocument/2006/relationships/hyperlink" Target="https://vayla.fi/vaylista/liikennejarjestelma/tent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2219763" y="5018959"/>
            <a:ext cx="9030880" cy="1297185"/>
          </a:xfrm>
        </p:spPr>
        <p:txBody>
          <a:bodyPr>
            <a:normAutofit/>
          </a:bodyPr>
          <a:lstStyle/>
          <a:p>
            <a:r>
              <a:rPr lang="fi-FI" sz="3200" dirty="0" smtClean="0"/>
              <a:t>Katsaus CEF2 hankehakuun</a:t>
            </a:r>
            <a:endParaRPr lang="fi-FI" sz="3200" dirty="0"/>
          </a:p>
        </p:txBody>
      </p:sp>
      <p:pic>
        <p:nvPicPr>
          <p:cNvPr id="7" name="Kuvan paikkamerkki 6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" r="51"/>
          <a:stretch>
            <a:fillRect/>
          </a:stretch>
        </p:blipFill>
        <p:spPr/>
      </p:pic>
      <p:pic>
        <p:nvPicPr>
          <p:cNvPr id="9" name="Kuvan paikkamerkki 8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" b="26"/>
          <a:stretch/>
        </p:blipFill>
        <p:spPr/>
      </p:pic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>
          <a:xfrm>
            <a:off x="4750017" y="6503678"/>
            <a:ext cx="1702541" cy="183201"/>
          </a:xfrm>
        </p:spPr>
        <p:txBody>
          <a:bodyPr/>
          <a:lstStyle/>
          <a:p>
            <a:r>
              <a:rPr lang="fi-FI" dirty="0" smtClean="0"/>
              <a:t>26</a:t>
            </a:r>
            <a:r>
              <a:rPr lang="fi-FI" dirty="0" smtClean="0"/>
              <a:t>.11.2021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Esa Suoyrjö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315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Tilin luominen	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i-FI" dirty="0"/>
              <a:t>Mene </a:t>
            </a:r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webgate.ec.europa.eu/cas/eim/external/register.cgi</a:t>
            </a:r>
            <a:r>
              <a:rPr lang="fi-FI" dirty="0" smtClean="0"/>
              <a:t> ja luo tili.</a:t>
            </a:r>
          </a:p>
          <a:p>
            <a:pPr>
              <a:lnSpc>
                <a:spcPct val="150000"/>
              </a:lnSpc>
            </a:pPr>
            <a:r>
              <a:rPr lang="fi-FI" dirty="0" smtClean="0"/>
              <a:t>Valitse ”</a:t>
            </a:r>
            <a:r>
              <a:rPr lang="fi-FI" dirty="0" err="1" smtClean="0"/>
              <a:t>Create</a:t>
            </a:r>
            <a:r>
              <a:rPr lang="fi-FI" dirty="0" smtClean="0"/>
              <a:t> an </a:t>
            </a:r>
            <a:r>
              <a:rPr lang="fi-FI" dirty="0" err="1" smtClean="0"/>
              <a:t>account</a:t>
            </a:r>
            <a:r>
              <a:rPr lang="fi-FI" dirty="0" smtClean="0"/>
              <a:t>”. </a:t>
            </a:r>
          </a:p>
          <a:p>
            <a:pPr>
              <a:lnSpc>
                <a:spcPct val="150000"/>
              </a:lnSpc>
            </a:pPr>
            <a:r>
              <a:rPr lang="fi-FI" dirty="0" smtClean="0"/>
              <a:t>Saat sähköpostiisi linkin, jonka kautta valitset salasanan.</a:t>
            </a:r>
          </a:p>
          <a:p>
            <a:pPr>
              <a:lnSpc>
                <a:spcPct val="150000"/>
              </a:lnSpc>
            </a:pPr>
            <a:r>
              <a:rPr lang="fi-FI" dirty="0" smtClean="0"/>
              <a:t>Palaa portaalin </a:t>
            </a:r>
            <a:r>
              <a:rPr lang="fi-FI" dirty="0" smtClean="0">
                <a:hlinkClick r:id="rId3"/>
              </a:rPr>
              <a:t>kotisivulle</a:t>
            </a:r>
            <a:r>
              <a:rPr lang="fi-FI" dirty="0" smtClean="0"/>
              <a:t> ja kirjaudu sisään.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65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PIC-koodi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Rahoitushakemuksen jättämiseksi organisaatio on rekisteröitävä komission </a:t>
            </a:r>
            <a:r>
              <a:rPr lang="fi-FI" dirty="0" err="1" smtClean="0">
                <a:hlinkClick r:id="rId2"/>
              </a:rPr>
              <a:t>Participant</a:t>
            </a:r>
            <a:r>
              <a:rPr lang="fi-FI" dirty="0" smtClean="0">
                <a:hlinkClick r:id="rId2"/>
              </a:rPr>
              <a:t> </a:t>
            </a:r>
            <a:r>
              <a:rPr lang="fi-FI" dirty="0" err="1" smtClean="0">
                <a:hlinkClick r:id="rId2"/>
              </a:rPr>
              <a:t>Register</a:t>
            </a:r>
            <a:r>
              <a:rPr lang="fi-FI" dirty="0" smtClean="0">
                <a:hlinkClick r:id="rId2"/>
              </a:rPr>
              <a:t> </a:t>
            </a:r>
            <a:r>
              <a:rPr lang="fi-FI" dirty="0" smtClean="0"/>
              <a:t>–järjestelmään ja sillä on oltava 9-numeroinen PIC-koodi.</a:t>
            </a:r>
          </a:p>
          <a:p>
            <a:r>
              <a:rPr lang="fi-FI" dirty="0" smtClean="0"/>
              <a:t>Vastikään luotu PIC-koodi on väliaikainen (</a:t>
            </a:r>
            <a:r>
              <a:rPr lang="fi-FI" dirty="0" err="1" smtClean="0"/>
              <a:t>non-valid</a:t>
            </a:r>
            <a:r>
              <a:rPr lang="fi-FI" dirty="0" smtClean="0"/>
              <a:t>), kunnes se on virallisesti vahvistettu (</a:t>
            </a:r>
            <a:r>
              <a:rPr lang="fi-FI" dirty="0" err="1" smtClean="0"/>
              <a:t>declared</a:t>
            </a:r>
            <a:r>
              <a:rPr lang="fi-FI" dirty="0" smtClean="0"/>
              <a:t>).</a:t>
            </a:r>
          </a:p>
          <a:p>
            <a:r>
              <a:rPr lang="fi-FI" dirty="0" smtClean="0"/>
              <a:t>Päällekkäisten tunnusten välttämiseksi tarkista ennen PIC-koodin luomista, ettei sitä ole jo organisaatiollasi!</a:t>
            </a:r>
          </a:p>
          <a:p>
            <a:r>
              <a:rPr lang="fi-FI" dirty="0" smtClean="0"/>
              <a:t>Ohjattu rekisteröinti opastaa vaihe vaiheelta prosessin läpi.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7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ruutu 7"/>
          <p:cNvSpPr txBox="1"/>
          <p:nvPr/>
        </p:nvSpPr>
        <p:spPr>
          <a:xfrm>
            <a:off x="1313038" y="1231210"/>
            <a:ext cx="2155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RATAHANKKEET</a:t>
            </a: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Pyöristetty suorakulmio 8"/>
          <p:cNvSpPr/>
          <p:nvPr/>
        </p:nvSpPr>
        <p:spPr>
          <a:xfrm>
            <a:off x="793683" y="1319302"/>
            <a:ext cx="383557" cy="75290"/>
          </a:xfrm>
          <a:prstGeom prst="roundRect">
            <a:avLst/>
          </a:prstGeom>
          <a:solidFill>
            <a:srgbClr val="E5008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13" b="0" i="0" u="none" strike="noStrike" kern="1200" cap="none" spc="0" normalizeH="0" baseline="0" noProof="0" dirty="0">
              <a:ln>
                <a:noFill/>
              </a:ln>
              <a:solidFill>
                <a:srgbClr val="E5008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793683" y="1599098"/>
            <a:ext cx="54239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Clr>
                <a:srgbClr val="E50083"/>
              </a:buClr>
              <a:buSzPct val="110000"/>
              <a:buFont typeface="+mj-lt"/>
              <a:buAutoNum type="arabicPeriod" startAt="25"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Helsingin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ratapihan parantaminen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Clr>
                <a:srgbClr val="E50083"/>
              </a:buClr>
              <a:buSzPct val="110000"/>
              <a:buFont typeface="+mj-lt"/>
              <a:buAutoNum type="arabicPeriod" startAt="25"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Espoon kaupunkirata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Clr>
                <a:srgbClr val="E50083"/>
              </a:buClr>
              <a:buSzPct val="110000"/>
              <a:buFont typeface="+mj-lt"/>
              <a:buAutoNum type="arabicPeriod" startAt="25"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Helsinki-Riihimäki kapasiteetin lisääminen 1.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vaihe</a:t>
            </a:r>
          </a:p>
          <a:p>
            <a:pPr marL="228600" indent="-228600">
              <a:lnSpc>
                <a:spcPct val="150000"/>
              </a:lnSpc>
              <a:buClr>
                <a:srgbClr val="E50083"/>
              </a:buClr>
              <a:buSzPct val="110000"/>
              <a:buFont typeface="+mj-lt"/>
              <a:buAutoNum type="arabicPeriod" startAt="25"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Helsinki-Riihimäki kapasiteetin lisääminen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2. vaihe</a:t>
            </a:r>
          </a:p>
          <a:p>
            <a:pPr marL="228600" indent="-228600">
              <a:lnSpc>
                <a:spcPct val="150000"/>
              </a:lnSpc>
              <a:buClr>
                <a:srgbClr val="E50083"/>
              </a:buClr>
              <a:buSzPct val="110000"/>
              <a:buFont typeface="+mj-lt"/>
              <a:buAutoNum type="arabicPeriod" startAt="25"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Helsinki-Tampere –rataosan peruskorjauksen aloittaminen</a:t>
            </a:r>
          </a:p>
          <a:p>
            <a:pPr marL="228600" indent="-228600">
              <a:lnSpc>
                <a:spcPct val="150000"/>
              </a:lnSpc>
              <a:buClr>
                <a:srgbClr val="E50083"/>
              </a:buClr>
              <a:buSzPct val="110000"/>
              <a:buFont typeface="+mj-lt"/>
              <a:buAutoNum type="arabicPeriod" startAt="25"/>
              <a:defRPr/>
            </a:pPr>
            <a:r>
              <a:rPr lang="fi-FI" sz="1000" dirty="0">
                <a:solidFill>
                  <a:srgbClr val="000000"/>
                </a:solidFill>
                <a:cs typeface="Arial" panose="020B0604020202020204" pitchFamily="34" charset="0"/>
              </a:rPr>
              <a:t>Tampere-Jyväskylä -radan parantaminen, 1. </a:t>
            </a:r>
            <a:r>
              <a:rPr lang="fi-FI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vaihe</a:t>
            </a:r>
            <a:endParaRPr kumimoji="0" lang="fi-FI" sz="1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Clr>
                <a:srgbClr val="E50083"/>
              </a:buClr>
              <a:buSzPct val="110000"/>
              <a:buFont typeface="+mj-lt"/>
              <a:buAutoNum type="arabicPeriod" startAt="25"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Hyvinkää-Hanko rataosan sähköistys</a:t>
            </a:r>
          </a:p>
          <a:p>
            <a:pPr marL="228600" indent="-228600">
              <a:lnSpc>
                <a:spcPct val="150000"/>
              </a:lnSpc>
              <a:buClr>
                <a:srgbClr val="E50083"/>
              </a:buClr>
              <a:buSzPct val="110000"/>
              <a:buFont typeface="+mj-lt"/>
              <a:buAutoNum type="arabicPeriod" startAt="25"/>
              <a:defRPr/>
            </a:pPr>
            <a:r>
              <a:rPr lang="fi-FI" sz="1000" dirty="0"/>
              <a:t>Turun ratapihan kehittäminen ja Kupittaa-Turku kaksoisraiteen </a:t>
            </a:r>
            <a:r>
              <a:rPr lang="fi-FI" sz="1000" dirty="0" smtClean="0"/>
              <a:t>rakentaminen</a:t>
            </a:r>
            <a:endParaRPr kumimoji="0" lang="fi-FI" sz="1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Clr>
                <a:srgbClr val="E50083"/>
              </a:buClr>
              <a:buSzPct val="110000"/>
              <a:buFont typeface="+mj-lt"/>
              <a:buAutoNum type="arabicPeriod" startAt="25"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Turku-Uusikaupunki rataosan sähköistys</a:t>
            </a:r>
          </a:p>
          <a:p>
            <a:pPr marL="228600" indent="-228600">
              <a:lnSpc>
                <a:spcPct val="150000"/>
              </a:lnSpc>
              <a:buClr>
                <a:srgbClr val="E50083"/>
              </a:buClr>
              <a:buSzPct val="110000"/>
              <a:buFont typeface="+mj-lt"/>
              <a:buAutoNum type="arabicPeriod" startAt="25"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Kouvola-Kotka/Hamina</a:t>
            </a:r>
          </a:p>
          <a:p>
            <a:pPr marL="228600" indent="-228600">
              <a:lnSpc>
                <a:spcPct val="150000"/>
              </a:lnSpc>
              <a:buClr>
                <a:srgbClr val="E50083"/>
              </a:buClr>
              <a:buSzPct val="110000"/>
              <a:buFont typeface="+mj-lt"/>
              <a:buAutoNum type="arabicPeriod" startAt="25"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Digirata-pilottihanke (ETCS-testirata ja laboratorio)</a:t>
            </a:r>
          </a:p>
          <a:p>
            <a:pPr marL="228600" indent="-228600">
              <a:lnSpc>
                <a:spcPct val="150000"/>
              </a:lnSpc>
              <a:buClr>
                <a:srgbClr val="E50083"/>
              </a:buClr>
              <a:buSzPct val="110000"/>
              <a:buFont typeface="+mj-lt"/>
              <a:buAutoNum type="arabicPeriod" startAt="25"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Luumäki-Imatra ratayhteyden parantaminen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Clr>
                <a:srgbClr val="E50083"/>
              </a:buClr>
              <a:buSzPct val="110000"/>
              <a:buFont typeface="+mj-lt"/>
              <a:buAutoNum type="arabicPeriod" startAt="25"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Joensuun ratapihan parantaminen</a:t>
            </a:r>
          </a:p>
          <a:p>
            <a:pPr marL="228600" indent="-228600">
              <a:lnSpc>
                <a:spcPct val="150000"/>
              </a:lnSpc>
              <a:buClr>
                <a:srgbClr val="E50083"/>
              </a:buClr>
              <a:buSzPct val="110000"/>
              <a:buFont typeface="+mj-lt"/>
              <a:buAutoNum type="arabicPeriod" startAt="25"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Kuopion ratapihan parantaminen, 1. vaihe</a:t>
            </a:r>
          </a:p>
          <a:p>
            <a:pPr marL="228600" indent="-228600">
              <a:lnSpc>
                <a:spcPct val="150000"/>
              </a:lnSpc>
              <a:buClr>
                <a:srgbClr val="E50083"/>
              </a:buClr>
              <a:buSzPct val="110000"/>
              <a:buFont typeface="+mj-lt"/>
              <a:buAutoNum type="arabicPeriod" startAt="25"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Iisalmi-Ylivieska (sähköistys ja Iisalmen kolmioraide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28600" indent="-228600">
              <a:lnSpc>
                <a:spcPct val="150000"/>
              </a:lnSpc>
              <a:buClr>
                <a:srgbClr val="E50083"/>
              </a:buClr>
              <a:buSzPct val="110000"/>
              <a:buFont typeface="+mj-lt"/>
              <a:buAutoNum type="arabicPeriod" startAt="25"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Kontiomäki-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Pesiökylä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–radan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parantaminen</a:t>
            </a:r>
          </a:p>
          <a:p>
            <a:pPr marL="228600" indent="-228600">
              <a:lnSpc>
                <a:spcPct val="150000"/>
              </a:lnSpc>
              <a:buClr>
                <a:srgbClr val="E50083"/>
              </a:buClr>
              <a:buSzPct val="110000"/>
              <a:buFont typeface="+mj-lt"/>
              <a:buAutoNum type="arabicPeriod" startAt="25"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Oulu-Kontiomäki –rataosan välityskyvyn parantaminen, 1.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vaihe</a:t>
            </a:r>
          </a:p>
          <a:p>
            <a:pPr marL="228600" indent="-228600">
              <a:lnSpc>
                <a:spcPct val="150000"/>
              </a:lnSpc>
              <a:buClr>
                <a:srgbClr val="E50083"/>
              </a:buClr>
              <a:buSzPct val="110000"/>
              <a:buFont typeface="+mj-lt"/>
              <a:buAutoNum type="arabicPeriod" startAt="25"/>
              <a:defRPr/>
            </a:pPr>
            <a:r>
              <a:rPr lang="fi-FI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Oritkarin</a:t>
            </a:r>
            <a:r>
              <a:rPr lang="fi-FI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kolmioraide</a:t>
            </a:r>
          </a:p>
          <a:p>
            <a:pPr marL="228600" indent="-228600">
              <a:lnSpc>
                <a:spcPct val="150000"/>
              </a:lnSpc>
              <a:buClr>
                <a:srgbClr val="E50083"/>
              </a:buClr>
              <a:buSzPct val="110000"/>
              <a:buFont typeface="+mj-lt"/>
              <a:buAutoNum type="arabicPeriod" startAt="25"/>
              <a:defRPr/>
            </a:pPr>
            <a:r>
              <a:rPr lang="fi-FI" sz="1000" dirty="0" smtClean="0"/>
              <a:t>Oulu-Kemi -rataosan välityskyvyn parantaminen, kohtausraiteet</a:t>
            </a:r>
            <a:endParaRPr kumimoji="0" lang="fi-FI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Clr>
                <a:srgbClr val="E50083"/>
              </a:buClr>
              <a:buSzPct val="110000"/>
              <a:buFont typeface="+mj-lt"/>
              <a:buAutoNum type="arabicPeriod" startAt="25"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Kemin biotuotetehtaan raideyhteydet, Kemin kohta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2089" y="74399"/>
            <a:ext cx="7487050" cy="972356"/>
          </a:xfrm>
        </p:spPr>
        <p:txBody>
          <a:bodyPr>
            <a:normAutofit/>
          </a:bodyPr>
          <a:lstStyle/>
          <a:p>
            <a:r>
              <a:rPr lang="fi-FI" sz="2000" dirty="0" smtClean="0"/>
              <a:t>Käynnissä olevat investointihankkeet 2021, rata</a:t>
            </a:r>
            <a:br>
              <a:rPr lang="fi-FI" sz="2000" dirty="0" smtClean="0"/>
            </a:br>
            <a:r>
              <a:rPr lang="fi-FI" sz="2000" dirty="0" smtClean="0"/>
              <a:t>(kehittämismomentilla olevat)</a:t>
            </a:r>
            <a:endParaRPr lang="fi-FI" sz="20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6082" y="4344917"/>
            <a:ext cx="2804747" cy="2167668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8748" y="35167"/>
            <a:ext cx="3442217" cy="668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91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089" y="74399"/>
            <a:ext cx="7487050" cy="972356"/>
          </a:xfrm>
        </p:spPr>
        <p:txBody>
          <a:bodyPr>
            <a:normAutofit/>
          </a:bodyPr>
          <a:lstStyle/>
          <a:p>
            <a:r>
              <a:rPr lang="fi-FI" sz="2000" dirty="0" smtClean="0"/>
              <a:t>Käynnissä olevat investointihankkeet 2021, tie ja vesi</a:t>
            </a:r>
            <a:br>
              <a:rPr lang="fi-FI" sz="2000" dirty="0" smtClean="0"/>
            </a:br>
            <a:r>
              <a:rPr lang="fi-FI" sz="2000" dirty="0" smtClean="0"/>
              <a:t>(kehittämismomentilla olevat)</a:t>
            </a:r>
            <a:endParaRPr lang="fi-FI" sz="2000" dirty="0"/>
          </a:p>
        </p:txBody>
      </p:sp>
      <p:sp>
        <p:nvSpPr>
          <p:cNvPr id="14" name="Suorakulmio 13"/>
          <p:cNvSpPr/>
          <p:nvPr/>
        </p:nvSpPr>
        <p:spPr>
          <a:xfrm>
            <a:off x="645940" y="1459387"/>
            <a:ext cx="362311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CC"/>
              </a:buClr>
              <a:buSzPct val="110000"/>
              <a:buFont typeface="+mj-lt"/>
              <a:buAutoNum type="arabicPeriod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Länsi-Metron jatkon liityntäpysäköinti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CC"/>
              </a:buClr>
              <a:buSzPct val="110000"/>
              <a:buFont typeface="+mj-lt"/>
              <a:buAutoNum type="arabicPeriod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Kehä I Laajalahden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kohta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CC"/>
              </a:buClr>
              <a:buSzPct val="110000"/>
              <a:buFont typeface="+mj-lt"/>
              <a:buAutoNum type="arabicPeriod"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E18 </a:t>
            </a:r>
            <a:r>
              <a:rPr kumimoji="0" lang="fi-FI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Kt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50 Kehä III parantaminen, 3. vaihe, Askiston kohta ja Vantaankoski-Pakkala lisäkaistat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CC"/>
              </a:buClr>
              <a:buSzPct val="110000"/>
              <a:buFont typeface="+mj-lt"/>
              <a:buAutoNum type="arabicPeriod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Vt 15 Paimenportin eritasoliittymän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rakentaminen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CC"/>
              </a:buClr>
              <a:buSzPct val="110000"/>
              <a:buFont typeface="+mj-lt"/>
              <a:buAutoNum type="arabicPeriod"/>
              <a:tabLst/>
              <a:defRPr/>
            </a:pPr>
            <a:r>
              <a:rPr kumimoji="0" lang="fi-FI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Vt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25 Lepin liittymän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alikulku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CC"/>
              </a:buClr>
              <a:buSzPct val="110000"/>
              <a:buFont typeface="+mj-lt"/>
              <a:buAutoNum type="arabicPeriod"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Vt 8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Turku-Pori, Mynämäen,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Nästin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ja Luvian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ohituskaistat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CC"/>
              </a:buClr>
              <a:buSzPct val="110000"/>
              <a:buFont typeface="+mj-lt"/>
              <a:buAutoNum type="arabicPeriod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Vt 8 Turku-Pori parantaminen Eurajoen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kohdalla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CC"/>
              </a:buClr>
              <a:buSzPct val="110000"/>
              <a:buFont typeface="+mj-lt"/>
              <a:buAutoNum type="arabicPeriod"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Vt 3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Hämeenkyrön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ohitus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CC"/>
              </a:buClr>
              <a:buSzPct val="110000"/>
              <a:buFont typeface="+mj-lt"/>
              <a:buAutoNum type="arabicPeriod"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Vt 4 parantaminen välillä Hartola-Oravakivensalmi</a:t>
            </a:r>
          </a:p>
          <a:p>
            <a:pPr marL="171450" indent="-171450">
              <a:lnSpc>
                <a:spcPct val="150000"/>
              </a:lnSpc>
              <a:buClr>
                <a:srgbClr val="00B0CC"/>
              </a:buClr>
              <a:buSzPct val="110000"/>
              <a:buFont typeface="+mj-lt"/>
              <a:buAutoNum type="arabicPeriod"/>
              <a:defRPr/>
            </a:pPr>
            <a:r>
              <a:rPr lang="fi-FI" sz="1000" dirty="0" err="1"/>
              <a:t>Vt</a:t>
            </a:r>
            <a:r>
              <a:rPr lang="fi-FI" sz="1000" dirty="0"/>
              <a:t> 5 </a:t>
            </a:r>
            <a:r>
              <a:rPr lang="fi-FI" sz="1000" dirty="0" err="1"/>
              <a:t>Hurus</a:t>
            </a:r>
            <a:r>
              <a:rPr lang="fi-FI" sz="1000" dirty="0"/>
              <a:t>-Hietanen -tieosuuden </a:t>
            </a:r>
            <a:r>
              <a:rPr lang="fi-FI" sz="1000" dirty="0" smtClean="0"/>
              <a:t>kehittäminen</a:t>
            </a:r>
            <a:endParaRPr kumimoji="0" lang="fi-FI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CC"/>
              </a:buClr>
              <a:buSzPct val="110000"/>
              <a:buFont typeface="+mj-lt"/>
              <a:buAutoNum type="arabicPeriod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Vt 5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Mikkeli-Juva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CC"/>
              </a:buClr>
              <a:buSzPct val="110000"/>
              <a:buFont typeface="+mj-lt"/>
              <a:buAutoNum type="arabicPeriod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Vt 23 parantaminen välillä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Varkaus-Viinijärvi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CC"/>
              </a:buClr>
              <a:buSzPct val="110000"/>
              <a:buFont typeface="+mj-lt"/>
              <a:buAutoNum type="arabicPeriod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Vt 4 </a:t>
            </a:r>
            <a:r>
              <a:rPr kumimoji="0" lang="fi-FI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Kirri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-Tikkakoski</a:t>
            </a:r>
          </a:p>
          <a:p>
            <a:pPr marL="171450" indent="-171450">
              <a:lnSpc>
                <a:spcPct val="150000"/>
              </a:lnSpc>
              <a:buClr>
                <a:srgbClr val="00B0CC"/>
              </a:buClr>
              <a:buSzPct val="110000"/>
              <a:buFont typeface="+mj-lt"/>
              <a:buAutoNum type="arabicPeriod"/>
              <a:defRPr/>
            </a:pPr>
            <a:r>
              <a:rPr lang="fi-FI" sz="1000" dirty="0" err="1"/>
              <a:t>Vt</a:t>
            </a:r>
            <a:r>
              <a:rPr lang="fi-FI" sz="1000" dirty="0"/>
              <a:t> 4 Äänekoski—Viitasaari -tieosuuden </a:t>
            </a:r>
            <a:r>
              <a:rPr lang="fi-FI" sz="1000" dirty="0" smtClean="0"/>
              <a:t>kehittäminen</a:t>
            </a:r>
            <a:endParaRPr kumimoji="0" lang="fi-FI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CC"/>
              </a:buClr>
              <a:buSzPct val="110000"/>
              <a:buFont typeface="+mj-lt"/>
              <a:buAutoNum type="arabicPeriod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Vt 19 Seinäjoki-Lapua, 1.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vaihe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CC"/>
              </a:buClr>
              <a:buSzPct val="110000"/>
              <a:buFont typeface="+mj-lt"/>
              <a:buAutoNum type="arabicPeriod"/>
              <a:tabLst/>
              <a:defRPr/>
            </a:pPr>
            <a:r>
              <a:rPr kumimoji="0" lang="fi-FI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Kt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68 </a:t>
            </a:r>
            <a:r>
              <a:rPr kumimoji="0" lang="fi-FI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Edsevö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eritasoliittymän parantaminen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CC"/>
              </a:buClr>
              <a:buSzPct val="110000"/>
              <a:buFont typeface="+mj-lt"/>
              <a:buAutoNum type="arabicPeriod"/>
              <a:tabLst/>
              <a:defRPr/>
            </a:pPr>
            <a:r>
              <a:rPr kumimoji="0" lang="fi-FI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Kt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68 parantaminen rakentamalla uusi </a:t>
            </a:r>
            <a:r>
              <a:rPr kumimoji="0" lang="fi-FI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Kolpin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ylikulkusilta V-1879, </a:t>
            </a:r>
            <a:r>
              <a:rPr kumimoji="0" lang="fi-FI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Pedersöre</a:t>
            </a:r>
            <a:endParaRPr kumimoji="0" lang="fi-FI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CC"/>
              </a:buClr>
              <a:buSzPct val="110000"/>
              <a:buFont typeface="+mj-lt"/>
              <a:buAutoNum type="arabicPeriod"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Hailuodon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kiinteä yhteys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CC"/>
              </a:buClr>
              <a:buSzPct val="110000"/>
              <a:buFont typeface="+mj-lt"/>
              <a:buAutoNum type="arabicPeriod"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Vt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4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Oulu-Kemi</a:t>
            </a:r>
            <a:endParaRPr kumimoji="0" lang="fi-FI" sz="1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CC"/>
              </a:buClr>
              <a:buSzPct val="110000"/>
              <a:buFont typeface="+mj-lt"/>
              <a:buAutoNum type="arabicPeriod"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Vt 4 Oulu-Kemi liittymien parantaminen Simossa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Ryhmä 2"/>
          <p:cNvGrpSpPr/>
          <p:nvPr/>
        </p:nvGrpSpPr>
        <p:grpSpPr>
          <a:xfrm>
            <a:off x="658311" y="1100911"/>
            <a:ext cx="1888007" cy="276999"/>
            <a:chOff x="263081" y="1265211"/>
            <a:chExt cx="1888007" cy="276999"/>
          </a:xfrm>
        </p:grpSpPr>
        <p:sp>
          <p:nvSpPr>
            <p:cNvPr id="12" name="Tekstiruutu 11"/>
            <p:cNvSpPr txBox="1"/>
            <p:nvPr/>
          </p:nvSpPr>
          <p:spPr>
            <a:xfrm>
              <a:off x="819757" y="1265211"/>
              <a:ext cx="1331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 panose="020B0604020202020204" pitchFamily="34" charset="0"/>
                </a:rPr>
                <a:t>TIEHANKKEET</a:t>
              </a:r>
            </a:p>
          </p:txBody>
        </p:sp>
        <p:sp>
          <p:nvSpPr>
            <p:cNvPr id="25" name="Pyöristetty suorakulmio 24"/>
            <p:cNvSpPr/>
            <p:nvPr/>
          </p:nvSpPr>
          <p:spPr>
            <a:xfrm>
              <a:off x="263081" y="1379726"/>
              <a:ext cx="383557" cy="75290"/>
            </a:xfrm>
            <a:prstGeom prst="roundRect">
              <a:avLst/>
            </a:prstGeom>
            <a:solidFill>
              <a:srgbClr val="00B0CC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013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23" name="Suorakulmio 22"/>
          <p:cNvSpPr/>
          <p:nvPr/>
        </p:nvSpPr>
        <p:spPr>
          <a:xfrm>
            <a:off x="4446558" y="1459387"/>
            <a:ext cx="27387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D99"/>
              </a:buClr>
              <a:buSzPct val="110000"/>
              <a:buFont typeface="+mj-lt"/>
              <a:buAutoNum type="arabicPeriod" startAt="21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Vuosaaren 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meriväylä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D99"/>
              </a:buClr>
              <a:buSzPct val="110000"/>
              <a:buFont typeface="+mj-lt"/>
              <a:buAutoNum type="arabicPeriod" startAt="21"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Saimaan kanavan vedenpinnan nosto</a:t>
            </a:r>
          </a:p>
          <a:p>
            <a:pPr marL="228600" indent="-228600">
              <a:lnSpc>
                <a:spcPct val="150000"/>
              </a:lnSpc>
              <a:buClr>
                <a:srgbClr val="005D99"/>
              </a:buClr>
              <a:buSzPct val="110000"/>
              <a:buFont typeface="+mj-lt"/>
              <a:buAutoNum type="arabicPeriod" startAt="21"/>
              <a:defRPr/>
            </a:pPr>
            <a:r>
              <a:rPr lang="fi-FI" sz="1000" dirty="0"/>
              <a:t>Saimaan kanavan sulkujen pidentäminen</a:t>
            </a:r>
          </a:p>
          <a:p>
            <a:pPr marL="228600" indent="-228600">
              <a:lnSpc>
                <a:spcPct val="150000"/>
              </a:lnSpc>
              <a:buClr>
                <a:srgbClr val="005D99"/>
              </a:buClr>
              <a:buSzPct val="110000"/>
              <a:buFont typeface="+mj-lt"/>
              <a:buAutoNum type="arabicPeriod" startAt="21"/>
              <a:defRPr/>
            </a:pPr>
            <a:r>
              <a:rPr lang="fi-FI" sz="1000" dirty="0"/>
              <a:t>Kemin Ajoksen meriväylän </a:t>
            </a:r>
            <a:r>
              <a:rPr lang="fi-FI" sz="1000" dirty="0" smtClean="0"/>
              <a:t>syventäminen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Ryhmä 3"/>
          <p:cNvGrpSpPr/>
          <p:nvPr/>
        </p:nvGrpSpPr>
        <p:grpSpPr>
          <a:xfrm>
            <a:off x="4446558" y="1104844"/>
            <a:ext cx="2489373" cy="276999"/>
            <a:chOff x="263081" y="5149193"/>
            <a:chExt cx="2489373" cy="276999"/>
          </a:xfrm>
        </p:grpSpPr>
        <p:sp>
          <p:nvSpPr>
            <p:cNvPr id="21" name="Tekstiruutu 20"/>
            <p:cNvSpPr txBox="1"/>
            <p:nvPr/>
          </p:nvSpPr>
          <p:spPr>
            <a:xfrm>
              <a:off x="824000" y="5149193"/>
              <a:ext cx="1928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Arial" panose="020B0604020202020204" pitchFamily="34" charset="0"/>
                </a:rPr>
                <a:t>VESIVÄYLÄHANKKEET</a:t>
              </a:r>
            </a:p>
          </p:txBody>
        </p:sp>
        <p:sp>
          <p:nvSpPr>
            <p:cNvPr id="26" name="Pyöristetty suorakulmio 25"/>
            <p:cNvSpPr/>
            <p:nvPr/>
          </p:nvSpPr>
          <p:spPr>
            <a:xfrm>
              <a:off x="263081" y="5250048"/>
              <a:ext cx="383557" cy="75290"/>
            </a:xfrm>
            <a:prstGeom prst="roundRect">
              <a:avLst/>
            </a:prstGeom>
            <a:solidFill>
              <a:srgbClr val="005D99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013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9941" y="52755"/>
            <a:ext cx="3524651" cy="666330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473" y="4407783"/>
            <a:ext cx="3153300" cy="21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Aiemmin tukea saaneet CEF-hankkeet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Vuoden 2019 </a:t>
            </a:r>
            <a:r>
              <a:rPr lang="fi-FI" dirty="0" err="1" smtClean="0"/>
              <a:t>reflow</a:t>
            </a:r>
            <a:r>
              <a:rPr lang="fi-FI" dirty="0" smtClean="0"/>
              <a:t> haussa tukea saaneet hankkeet</a:t>
            </a:r>
          </a:p>
          <a:p>
            <a:pPr lvl="1"/>
            <a:r>
              <a:rPr lang="fi-FI" dirty="0" smtClean="0"/>
              <a:t>Oulu-Kemi-Laurila-Haaparanta suunnitteluhanke</a:t>
            </a:r>
          </a:p>
          <a:p>
            <a:pPr lvl="2"/>
            <a:r>
              <a:rPr lang="fi-FI" dirty="0" smtClean="0"/>
              <a:t>Tarveanalyysi ja ratasuunnitelma Oulu-Kemi-Laurila välille ja Laurila-Tornio-Haaparanta välille rata- ja rakentamissuunnitelma. </a:t>
            </a:r>
          </a:p>
          <a:p>
            <a:r>
              <a:rPr lang="fi-FI" dirty="0" smtClean="0"/>
              <a:t>Vuoden 2020 </a:t>
            </a:r>
            <a:r>
              <a:rPr lang="fi-FI" dirty="0" err="1" smtClean="0"/>
              <a:t>reflow</a:t>
            </a:r>
            <a:r>
              <a:rPr lang="fi-FI" dirty="0" smtClean="0"/>
              <a:t> haussa tukea saaneet hankkeet</a:t>
            </a:r>
          </a:p>
          <a:p>
            <a:pPr lvl="1"/>
            <a:r>
              <a:rPr lang="fi-FI" dirty="0" smtClean="0"/>
              <a:t>Tampere – Oulu kehittämissuunnittelu</a:t>
            </a:r>
          </a:p>
          <a:p>
            <a:pPr lvl="2"/>
            <a:r>
              <a:rPr lang="fi-FI" dirty="0" smtClean="0"/>
              <a:t>Toimenpiteet kohdistuvat Tampere-Seinäjoki ja Ylivieska-Oulu välien parantamiseen.</a:t>
            </a:r>
          </a:p>
          <a:p>
            <a:pPr lvl="2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4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" b="99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0226" y="0"/>
            <a:ext cx="5566913" cy="6737351"/>
          </a:xfrm>
        </p:spPr>
        <p:txBody>
          <a:bodyPr/>
          <a:lstStyle/>
          <a:p>
            <a:r>
              <a:rPr lang="fi-FI" dirty="0" smtClean="0"/>
              <a:t>Yleistä CEF2 hausta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421471" y="2783702"/>
            <a:ext cx="5432066" cy="3937773"/>
          </a:xfrm>
        </p:spPr>
        <p:txBody>
          <a:bodyPr/>
          <a:lstStyle/>
          <a:p>
            <a:r>
              <a:rPr lang="fi-FI" dirty="0"/>
              <a:t>Verkkojen Eurooppa –asetus kaudelle 2021-2027 voimaan 15.7.2021: liikenne-, digi- ja energiasektorit yht. 33,7 mrd. </a:t>
            </a:r>
            <a:r>
              <a:rPr lang="fi-FI" dirty="0" smtClean="0"/>
              <a:t>€</a:t>
            </a:r>
          </a:p>
          <a:p>
            <a:r>
              <a:rPr lang="fi-FI" dirty="0"/>
              <a:t>CEF - liikenteen osuus kokonaisuudessaan 25,8 mrd. € (koheesiomaille 11 mrd., sotilaallinen liikkuvuus 1,69 mrd</a:t>
            </a:r>
            <a:r>
              <a:rPr lang="fi-FI" dirty="0" smtClean="0"/>
              <a:t>.)</a:t>
            </a:r>
          </a:p>
          <a:p>
            <a:r>
              <a:rPr lang="fi-FI" dirty="0"/>
              <a:t>Kolme perinteistä hakua v. 2021, 2022, 2023 ja 5 juoksevaa hakua vaihtoehtoisten käyttövoimien hankkeille </a:t>
            </a:r>
            <a:endParaRPr lang="fi-FI" dirty="0" smtClean="0"/>
          </a:p>
          <a:p>
            <a:pPr lvl="1"/>
            <a:r>
              <a:rPr lang="fi-FI" dirty="0" smtClean="0"/>
              <a:t>Etupainotteisuus </a:t>
            </a:r>
            <a:r>
              <a:rPr lang="fi-FI" dirty="0"/>
              <a:t>70 % budjetista jaetaan </a:t>
            </a:r>
            <a:r>
              <a:rPr lang="fi-FI" dirty="0" smtClean="0"/>
              <a:t>kolmena ensimmäisenä vuonna</a:t>
            </a:r>
          </a:p>
          <a:p>
            <a:pPr lvl="1"/>
            <a:r>
              <a:rPr lang="fi-FI" dirty="0" smtClean="0"/>
              <a:t>2024 </a:t>
            </a:r>
            <a:r>
              <a:rPr lang="fi-FI" dirty="0"/>
              <a:t>uusi työohjelma </a:t>
            </a:r>
            <a:r>
              <a:rPr lang="fi-FI" dirty="0" smtClean="0"/>
              <a:t>loppukaudelle</a:t>
            </a:r>
          </a:p>
          <a:p>
            <a:pPr lvl="1"/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75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CEF haussa painotettavat hankkeet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dirty="0"/>
              <a:t>Haussa rahoitetaan yleisen osuuden, koheesio osuuden ja sotilaallisen liikkuvuuden rahoituskuorien alle seuraavia toimia:</a:t>
            </a:r>
          </a:p>
          <a:p>
            <a:r>
              <a:rPr lang="fi-FI" dirty="0"/>
              <a:t>Infrastruktuuriprojektit ydinverkolla ja kattavalla verkolla (rautatie, sisävesiliikenne, merisatamat ja sisävesisatamat, maantiet, rautatie-/maantieterminaalit ja multimodaalit logistiset alustat)</a:t>
            </a:r>
          </a:p>
          <a:p>
            <a:r>
              <a:rPr lang="fi-FI" dirty="0"/>
              <a:t>Liikenteen älykkäät sovellukset (ERTMS, ITS, SESAR, RIS, jne.)</a:t>
            </a:r>
          </a:p>
          <a:p>
            <a:r>
              <a:rPr lang="fi-FI" dirty="0"/>
              <a:t>Liikenteen </a:t>
            </a:r>
            <a:r>
              <a:rPr lang="fi-FI" dirty="0" err="1"/>
              <a:t>yhteentoimivuus</a:t>
            </a:r>
            <a:endParaRPr lang="fi-FI" dirty="0"/>
          </a:p>
          <a:p>
            <a:r>
              <a:rPr lang="fi-FI" dirty="0"/>
              <a:t>Vaihtoehtoisten polttoaineiden infrastruktuuri (sisältäen sähkön pikalaturit ja vedyn tankkausinfrastruktuuri TEN-T tieverkolla)</a:t>
            </a:r>
          </a:p>
          <a:p>
            <a:r>
              <a:rPr lang="fi-FI" dirty="0"/>
              <a:t>Merten moottoritiet</a:t>
            </a:r>
          </a:p>
          <a:p>
            <a:r>
              <a:rPr lang="fi-FI" dirty="0"/>
              <a:t>Multimodaalit matkustajaliikenteen solmukohdat</a:t>
            </a:r>
          </a:p>
          <a:p>
            <a:r>
              <a:rPr lang="fi-FI" dirty="0"/>
              <a:t>Rautateiden melun vähentämien</a:t>
            </a:r>
          </a:p>
          <a:p>
            <a:r>
              <a:rPr lang="fi-FI" dirty="0"/>
              <a:t>Turvalliset ja turvatut pysäköimispaikat</a:t>
            </a:r>
          </a:p>
          <a:p>
            <a:r>
              <a:rPr lang="fi-FI" dirty="0"/>
              <a:t>Tieliikenneturvallisuus</a:t>
            </a:r>
          </a:p>
          <a:p>
            <a:r>
              <a:rPr lang="fi-FI" dirty="0"/>
              <a:t>Liikenneinfrastruktuurin </a:t>
            </a:r>
            <a:r>
              <a:rPr lang="fi-FI" dirty="0" err="1"/>
              <a:t>resilienssin</a:t>
            </a:r>
            <a:r>
              <a:rPr lang="fi-FI" dirty="0"/>
              <a:t> parantaminen (erityisesti ilmastonmuutokseen ja luonnonkatastrofeihin sopeutuminen)</a:t>
            </a:r>
          </a:p>
          <a:p>
            <a:r>
              <a:rPr lang="fi-FI" dirty="0"/>
              <a:t>Liikenneinfrastruktuurin mukauttaminen Euroopan unionin ulkorajatarkastuksiin</a:t>
            </a:r>
          </a:p>
          <a:p>
            <a:r>
              <a:rPr lang="fi-FI" dirty="0"/>
              <a:t>TEN-T verkon mukauttaminen siviili- ja sotilaskaksoiskäyttöön (sotilaallisen liikkuvuuden rahoituskuori)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7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3106" y="51758"/>
            <a:ext cx="10515600" cy="1325563"/>
          </a:xfrm>
        </p:spPr>
        <p:txBody>
          <a:bodyPr>
            <a:normAutofit/>
          </a:bodyPr>
          <a:lstStyle/>
          <a:p>
            <a:r>
              <a:rPr lang="fi-FI" sz="2800" dirty="0" smtClean="0"/>
              <a:t>Ensimmäinen CEF-haku 2021</a:t>
            </a:r>
            <a:endParaRPr lang="fi-FI" sz="28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263106" y="1899205"/>
            <a:ext cx="4728712" cy="40100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fi-FI" sz="1800" dirty="0"/>
              <a:t>Haku aukesi 16.9. =&gt; 19.1.2022; jaossa 7 </a:t>
            </a:r>
            <a:r>
              <a:rPr lang="fi-FI" sz="1800" dirty="0" err="1"/>
              <a:t>mrd</a:t>
            </a:r>
            <a:r>
              <a:rPr lang="fi-FI" sz="1800" dirty="0"/>
              <a:t> € puuttuville yhteyksille ja vihreälle siirtymälle </a:t>
            </a:r>
          </a:p>
          <a:p>
            <a:pPr lvl="1"/>
            <a:r>
              <a:rPr lang="fi-FI" sz="1800" dirty="0" smtClean="0"/>
              <a:t>Perinteiset </a:t>
            </a:r>
            <a:r>
              <a:rPr lang="fi-FI" sz="1800" dirty="0"/>
              <a:t>tukihankkeet: </a:t>
            </a:r>
          </a:p>
          <a:p>
            <a:pPr lvl="2"/>
            <a:r>
              <a:rPr lang="fi-FI" sz="1400" dirty="0" smtClean="0"/>
              <a:t>ydin- </a:t>
            </a:r>
            <a:r>
              <a:rPr lang="fi-FI" sz="1400" dirty="0"/>
              <a:t>ja kattavan verkon hankkeet 5,175 </a:t>
            </a:r>
            <a:r>
              <a:rPr lang="fi-FI" sz="1400" dirty="0" err="1" smtClean="0"/>
              <a:t>mrd</a:t>
            </a:r>
            <a:endParaRPr lang="fi-FI" sz="1400" dirty="0" smtClean="0"/>
          </a:p>
          <a:p>
            <a:pPr lvl="2"/>
            <a:r>
              <a:rPr lang="fi-FI" sz="1400" dirty="0" smtClean="0"/>
              <a:t>sotilaallinen </a:t>
            </a:r>
            <a:r>
              <a:rPr lang="fi-FI" sz="1400" dirty="0"/>
              <a:t>liikkuvuus 330 M</a:t>
            </a:r>
            <a:r>
              <a:rPr lang="fi-FI" sz="1400" dirty="0" smtClean="0"/>
              <a:t>€</a:t>
            </a:r>
          </a:p>
          <a:p>
            <a:pPr lvl="1"/>
            <a:r>
              <a:rPr lang="fi-FI" sz="1800" dirty="0" err="1" smtClean="0"/>
              <a:t>Alternative</a:t>
            </a:r>
            <a:r>
              <a:rPr lang="fi-FI" sz="1800" dirty="0" smtClean="0"/>
              <a:t> </a:t>
            </a:r>
            <a:r>
              <a:rPr lang="fi-FI" sz="1800" dirty="0" err="1"/>
              <a:t>Fuels</a:t>
            </a:r>
            <a:r>
              <a:rPr lang="fi-FI" sz="1800" dirty="0"/>
              <a:t> </a:t>
            </a:r>
            <a:r>
              <a:rPr lang="fi-FI" sz="1800" dirty="0" err="1"/>
              <a:t>Infrastructure</a:t>
            </a:r>
            <a:r>
              <a:rPr lang="fi-FI" sz="1800" dirty="0"/>
              <a:t> – </a:t>
            </a:r>
            <a:r>
              <a:rPr lang="fi-FI" sz="1800" dirty="0" err="1"/>
              <a:t>Facility</a:t>
            </a:r>
            <a:r>
              <a:rPr lang="fi-FI" sz="1800" dirty="0"/>
              <a:t> (AFIF); vaihtoehtoiset käyttövoimat 1,575 </a:t>
            </a:r>
            <a:r>
              <a:rPr lang="fi-FI" sz="1800" dirty="0" err="1"/>
              <a:t>mrd</a:t>
            </a:r>
            <a:r>
              <a:rPr lang="fi-FI" sz="1800" dirty="0"/>
              <a:t> (lainarahan ja EU-tuen sekarahoitus, </a:t>
            </a:r>
            <a:r>
              <a:rPr lang="fi-FI" sz="1800" dirty="0" err="1"/>
              <a:t>Blending</a:t>
            </a:r>
            <a:r>
              <a:rPr lang="fi-FI" sz="1800" dirty="0" smtClean="0"/>
              <a:t>)</a:t>
            </a:r>
          </a:p>
          <a:p>
            <a:r>
              <a:rPr lang="fi-FI" sz="1800" dirty="0" smtClean="0"/>
              <a:t>Hankkeen </a:t>
            </a:r>
            <a:r>
              <a:rPr lang="fi-FI" sz="1800" dirty="0"/>
              <a:t>kesto </a:t>
            </a:r>
            <a:r>
              <a:rPr lang="fi-FI" sz="1800" dirty="0" err="1"/>
              <a:t>max</a:t>
            </a:r>
            <a:r>
              <a:rPr lang="fi-FI" sz="1800" dirty="0"/>
              <a:t>. 2-3 vuotta suunnitteluhankkeille, 4-5 v. toteutus- / rakentamishankkeille, hankkeen aloitus 1.1.2021, päätyttävä viimeistään 31.12.2026</a:t>
            </a:r>
            <a:endParaRPr lang="fi-FI" sz="1800" dirty="0">
              <a:latin typeface="+mj-lt"/>
            </a:endParaRPr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12" name="Tekstiruutu 11"/>
          <p:cNvSpPr txBox="1"/>
          <p:nvPr/>
        </p:nvSpPr>
        <p:spPr>
          <a:xfrm>
            <a:off x="6326983" y="1899205"/>
            <a:ext cx="50771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EU:n enimmäistuki, ns. perinteinen tuki yleisessä osuudessa</a:t>
            </a:r>
            <a:r>
              <a:rPr lang="fi-FI" dirty="0" smtClean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30 </a:t>
            </a:r>
            <a:r>
              <a:rPr lang="fi-FI" dirty="0"/>
              <a:t>% toteutukseen </a:t>
            </a:r>
            <a:r>
              <a:rPr lang="fi-FI" dirty="0" smtClean="0"/>
              <a:t>/ rakentamiseen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suunnitteluun </a:t>
            </a:r>
            <a:r>
              <a:rPr lang="fi-FI" dirty="0"/>
              <a:t>50 % </a:t>
            </a:r>
            <a:endParaRPr lang="fi-FI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rajat </a:t>
            </a:r>
            <a:r>
              <a:rPr lang="fi-FI" dirty="0"/>
              <a:t>ylittäviin yhteyksiin, telemaattisiin järjestelmiin, sisävesiväylähankkeisiin, rautateiden </a:t>
            </a:r>
            <a:r>
              <a:rPr lang="fi-FI" dirty="0" err="1"/>
              <a:t>yhteentoimivuuteen</a:t>
            </a:r>
            <a:r>
              <a:rPr lang="fi-FI" dirty="0"/>
              <a:t>, uusien teknologioiden ja innovaatioiden hankkeille, turvallisuusinfrastruktuurin parantamiseen sekä ulkorajatarkastuksiin liittyviin liikennehankkeisiin tuki 50 % (tarkista hakuohjeesta</a:t>
            </a:r>
            <a:r>
              <a:rPr lang="fi-FI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286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9B5BC4-0A05-47CB-9071-5203AF913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CEF 2021 tilanne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D851F43-7220-4E97-B71C-C93B72B37B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84465"/>
            <a:ext cx="10487025" cy="4571885"/>
          </a:xfrm>
        </p:spPr>
        <p:txBody>
          <a:bodyPr/>
          <a:lstStyle/>
          <a:p>
            <a:r>
              <a:rPr lang="fi-FI" dirty="0" smtClean="0"/>
              <a:t>Valmistellaan hankehakuja joista on tehty rahoituspäätökset. </a:t>
            </a:r>
          </a:p>
          <a:p>
            <a:r>
              <a:rPr lang="fi-FI" dirty="0" smtClean="0"/>
              <a:t>Kaikki Suomesta lähtevät CEF-hakemukset tarvitsevat kansallisen hyväksynnän. LVM esittelee hankkeet Valtioneuvoston raha-asiainvaliokunnalle. Hakijoiden tulee tätä varten toimittaa hanketiivistelmä </a:t>
            </a:r>
            <a:r>
              <a:rPr lang="fi-FI" dirty="0" err="1" smtClean="0"/>
              <a:t>Traficomiin</a:t>
            </a:r>
            <a:r>
              <a:rPr lang="fi-FI" dirty="0" smtClean="0"/>
              <a:t>.</a:t>
            </a:r>
          </a:p>
          <a:p>
            <a:pPr lvl="1"/>
            <a:r>
              <a:rPr lang="fi-FI" dirty="0" smtClean="0"/>
              <a:t>Tiivistelmät toimitettu </a:t>
            </a:r>
            <a:r>
              <a:rPr lang="fi-FI" dirty="0" err="1" smtClean="0"/>
              <a:t>Traficomille</a:t>
            </a:r>
            <a:r>
              <a:rPr lang="fi-FI" dirty="0" smtClean="0"/>
              <a:t> 14.11.2021</a:t>
            </a:r>
          </a:p>
          <a:p>
            <a:r>
              <a:rPr lang="fi-FI" dirty="0" smtClean="0"/>
              <a:t>LVM julkaisee tiedotteen hyväksytyistä CEF-hakemuksista 16.12.2021</a:t>
            </a:r>
          </a:p>
          <a:p>
            <a:r>
              <a:rPr lang="fi-FI" dirty="0" smtClean="0"/>
              <a:t>Hakemusten A- ja B-lomakkeiden toimittaminen </a:t>
            </a:r>
            <a:r>
              <a:rPr lang="fi-FI" dirty="0" err="1" smtClean="0"/>
              <a:t>Traficomiin</a:t>
            </a:r>
            <a:endParaRPr lang="fi-FI" dirty="0" smtClean="0"/>
          </a:p>
          <a:p>
            <a:pPr lvl="1"/>
            <a:r>
              <a:rPr lang="fi-FI" dirty="0" smtClean="0"/>
              <a:t>Viimeistään 10.1.2022</a:t>
            </a:r>
          </a:p>
          <a:p>
            <a:r>
              <a:rPr lang="fi-FI" dirty="0" smtClean="0"/>
              <a:t>Haku sulkeutuu 19.1.2022 kello 17:00 Brysselin aikaa.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2CB007F-0EC6-41A6-9C47-C6C01CEC4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3346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CEF2 Hakemuksen arviointikriteerit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/>
              <a:t>Kaikista saatava vähintään kolme pistettä viidestä, jotta hakemus pääsee läpi ensimmäisen tarkastelun. </a:t>
            </a:r>
          </a:p>
          <a:p>
            <a:pPr lvl="1"/>
            <a:r>
              <a:rPr lang="fi-FI" dirty="0" smtClean="0"/>
              <a:t>Ensisijaisuus ja kiireellisyys </a:t>
            </a:r>
          </a:p>
          <a:p>
            <a:pPr lvl="1"/>
            <a:r>
              <a:rPr lang="fi-FI" dirty="0" smtClean="0"/>
              <a:t>Kypsyys</a:t>
            </a:r>
          </a:p>
          <a:p>
            <a:pPr lvl="1"/>
            <a:r>
              <a:rPr lang="fi-FI" dirty="0" smtClean="0"/>
              <a:t>Laatu</a:t>
            </a:r>
          </a:p>
          <a:p>
            <a:pPr lvl="1"/>
            <a:r>
              <a:rPr lang="fi-FI" dirty="0" smtClean="0"/>
              <a:t>Vaikuttavuus (sisältää mm. rakentamiseen kuuluvan </a:t>
            </a:r>
            <a:r>
              <a:rPr lang="fi-FI" dirty="0" err="1" smtClean="0"/>
              <a:t>Cost</a:t>
            </a:r>
            <a:r>
              <a:rPr lang="fi-FI" dirty="0" smtClean="0"/>
              <a:t> </a:t>
            </a:r>
            <a:r>
              <a:rPr lang="fi-FI" dirty="0" err="1" smtClean="0"/>
              <a:t>Benefit</a:t>
            </a:r>
            <a:r>
              <a:rPr lang="fi-FI" dirty="0" smtClean="0"/>
              <a:t> Analyysin)</a:t>
            </a:r>
          </a:p>
          <a:p>
            <a:pPr lvl="1"/>
            <a:r>
              <a:rPr lang="fi-FI" dirty="0" smtClean="0"/>
              <a:t>Yhteiseurooppalainen vaikutus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47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Lisätietoja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Yleistä TEN-T liikenneverkosta ja tietoa CEF hauista</a:t>
            </a:r>
          </a:p>
          <a:p>
            <a:pPr lvl="1"/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vayla.fi/vaylista/liikennejarjestelma/tent</a:t>
            </a:r>
            <a:endParaRPr lang="fi-FI" dirty="0" smtClean="0"/>
          </a:p>
          <a:p>
            <a:r>
              <a:rPr lang="fi-FI" dirty="0" smtClean="0"/>
              <a:t>Tarkemmat ajankohtaiset tiedot vuoden 2021 CEF hausta</a:t>
            </a:r>
          </a:p>
          <a:p>
            <a:pPr lvl="1"/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www.traficom.fi/fi/liikenne/liikennejarjestelma/cef-liikenne-2021-haku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54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Vaatimukset edunsaajille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Laskuttavien tahojen tulee luoda EU-</a:t>
            </a:r>
            <a:r>
              <a:rPr lang="fi-FI" dirty="0" err="1" smtClean="0"/>
              <a:t>login</a:t>
            </a:r>
            <a:r>
              <a:rPr lang="fi-FI" dirty="0" smtClean="0"/>
              <a:t> tili ja PIC tunnus. </a:t>
            </a:r>
          </a:p>
          <a:p>
            <a:r>
              <a:rPr lang="fi-FI" dirty="0" smtClean="0"/>
              <a:t>Ilman EU-</a:t>
            </a:r>
            <a:r>
              <a:rPr lang="fi-FI" dirty="0" err="1" smtClean="0"/>
              <a:t>login</a:t>
            </a:r>
            <a:r>
              <a:rPr lang="fi-FI" dirty="0" smtClean="0"/>
              <a:t> tiliä ja PIC tunnusta, ei voi saada tukea kuluihin.</a:t>
            </a:r>
          </a:p>
          <a:p>
            <a:r>
              <a:rPr lang="fi-FI" dirty="0" smtClean="0"/>
              <a:t>EU </a:t>
            </a:r>
            <a:r>
              <a:rPr lang="fi-FI" dirty="0" err="1" smtClean="0"/>
              <a:t>Funding</a:t>
            </a:r>
            <a:r>
              <a:rPr lang="fi-FI" dirty="0" smtClean="0"/>
              <a:t> &amp; </a:t>
            </a:r>
            <a:r>
              <a:rPr lang="fi-FI" dirty="0" err="1" smtClean="0"/>
              <a:t>Tenders</a:t>
            </a:r>
            <a:r>
              <a:rPr lang="fi-FI" dirty="0" smtClean="0"/>
              <a:t> </a:t>
            </a:r>
            <a:r>
              <a:rPr lang="fi-FI" dirty="0" err="1" smtClean="0"/>
              <a:t>Portal</a:t>
            </a:r>
            <a:r>
              <a:rPr lang="fi-FI" dirty="0" smtClean="0"/>
              <a:t> on sähköinen keskusportaali, jonka kautta haetaan EU-rahoitusta. Portaalista vastaa Euroopan komissio. </a:t>
            </a:r>
          </a:p>
          <a:p>
            <a:endParaRPr lang="fi-FI" dirty="0"/>
          </a:p>
          <a:p>
            <a:r>
              <a:rPr lang="fi-FI" dirty="0" smtClean="0"/>
              <a:t>Tilit ovat henkilökohtaisia, joten organisaatioilla on hyvä olla useampia käyttäjiä.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57786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ivi_kameleon xmlns="" xmlns:xsi="http://www.w3.org/2001/XMLSchema-instance">
  <tyyppi>Esitys</tyyppi>
  <author>Esa Suoyrjö</author>
  <title>PowerPoint-esitys</title>
  <paivays>25.10.2021</paivays>
</livi_kameleon>
</file>

<file path=customXml/item2.xml><?xml version="1.0" encoding="utf-8"?>
<xml_kameleon>
  <dsecrecy/>
  <ddecree/>
  <dconfidentiality>Julkinen</dconfidentiality>
  <dlevelofprotection/>
</xml_kameleon>
</file>

<file path=customXml/itemProps1.xml><?xml version="1.0" encoding="utf-8"?>
<ds:datastoreItem xmlns:ds="http://schemas.openxmlformats.org/officeDocument/2006/customXml" ds:itemID="{0A971F5F-1804-415F-9EFD-CF165B2B9E51}">
  <ds:schemaRefs>
    <ds:schemaRef ds:uri=""/>
  </ds:schemaRefs>
</ds:datastoreItem>
</file>

<file path=customXml/itemProps2.xml><?xml version="1.0" encoding="utf-8"?>
<ds:datastoreItem xmlns:ds="http://schemas.openxmlformats.org/officeDocument/2006/customXml" ds:itemID="{611A5B7D-4A29-4244-B51D-9227E0BC6DB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882</Words>
  <Application>Microsoft Office PowerPoint</Application>
  <PresentationFormat>Laajakuva</PresentationFormat>
  <Paragraphs>138</Paragraphs>
  <Slides>14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1" baseType="lpstr">
      <vt:lpstr>Arial</vt:lpstr>
      <vt:lpstr>Calibri</vt:lpstr>
      <vt:lpstr>Exo 2</vt:lpstr>
      <vt:lpstr>Felbridge Pro</vt:lpstr>
      <vt:lpstr>Segoe UI</vt:lpstr>
      <vt:lpstr>Tahoma</vt:lpstr>
      <vt:lpstr>vayla</vt:lpstr>
      <vt:lpstr>Katsaus CEF2 hankehakuun</vt:lpstr>
      <vt:lpstr>Aiemmin tukea saaneet CEF-hankkeet</vt:lpstr>
      <vt:lpstr>Yleistä CEF2 hausta</vt:lpstr>
      <vt:lpstr>CEF haussa painotettavat hankkeet</vt:lpstr>
      <vt:lpstr>Ensimmäinen CEF-haku 2021</vt:lpstr>
      <vt:lpstr>CEF 2021 tilanne</vt:lpstr>
      <vt:lpstr>CEF2 Hakemuksen arviointikriteerit</vt:lpstr>
      <vt:lpstr>Lisätietoja</vt:lpstr>
      <vt:lpstr>Vaatimukset edunsaajille</vt:lpstr>
      <vt:lpstr>Tilin luominen </vt:lpstr>
      <vt:lpstr>PIC-koodi</vt:lpstr>
      <vt:lpstr>Käynnissä olevat investointihankkeet 2021, rata (kehittämismomentilla olevat)</vt:lpstr>
      <vt:lpstr>Käynnissä olevat investointihankkeet 2021, tie ja vesi (kehittämismomentilla olevat)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Esa Suoyrjö</dc:creator>
  <cp:keywords>Esitys</cp:keywords>
  <cp:lastModifiedBy>Esa Suoyrjö</cp:lastModifiedBy>
  <cp:revision>29</cp:revision>
  <dcterms:created xsi:type="dcterms:W3CDTF">2021-10-25T15:01:19Z</dcterms:created>
  <dcterms:modified xsi:type="dcterms:W3CDTF">2021-11-26T09:05:55Z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Helsinki</vt:lpwstr>
  </property>
  <property fmtid="{D5CDD505-2E9C-101B-9397-08002B2CF9AE}" pid="22" name="dvNumbering">
    <vt:lpwstr>0</vt:lpwstr>
  </property>
  <property fmtid="{D5CDD505-2E9C-101B-9397-08002B2CF9AE}" pid="23" name="dvDUname">
    <vt:lpwstr>Esa Suoyrjö</vt:lpwstr>
  </property>
  <property fmtid="{D5CDD505-2E9C-101B-9397-08002B2CF9AE}" pid="24" name="dvDUFname">
    <vt:lpwstr>Esa</vt:lpwstr>
  </property>
  <property fmtid="{D5CDD505-2E9C-101B-9397-08002B2CF9AE}" pid="25" name="dvDULname">
    <vt:lpwstr>Suoyrjö</vt:lpwstr>
  </property>
  <property fmtid="{D5CDD505-2E9C-101B-9397-08002B2CF9AE}" pid="26" name="dvDUBusinessarea">
    <vt:lpwstr>Liikenneverkkojen suunnittelu</vt:lpwstr>
  </property>
  <property fmtid="{D5CDD505-2E9C-101B-9397-08002B2CF9AE}" pid="27" name="dvDUdepartment">
    <vt:lpwstr>Liikenne ja maankäyttö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secrecy">
    <vt:lpwstr/>
  </property>
  <property fmtid="{D5CDD505-2E9C-101B-9397-08002B2CF9AE}" pid="34" name="ddecree">
    <vt:lpwstr/>
  </property>
  <property fmtid="{D5CDD505-2E9C-101B-9397-08002B2CF9AE}" pid="35" name="dconfidentiality">
    <vt:lpwstr>Julkinen</vt:lpwstr>
  </property>
  <property fmtid="{D5CDD505-2E9C-101B-9397-08002B2CF9AE}" pid="36" name="dlevelofprotection">
    <vt:lpwstr/>
  </property>
  <property fmtid="{D5CDD505-2E9C-101B-9397-08002B2CF9AE}" pid="37" name="tyyppi">
    <vt:lpwstr>Esitys</vt:lpwstr>
  </property>
  <property fmtid="{D5CDD505-2E9C-101B-9397-08002B2CF9AE}" pid="38" name="author">
    <vt:lpwstr>Esa Suoyrjö</vt:lpwstr>
  </property>
  <property fmtid="{D5CDD505-2E9C-101B-9397-08002B2CF9AE}" pid="39" name="paivays">
    <vt:filetime>2021-10-24T21:00:00Z</vt:filetime>
  </property>
  <property fmtid="{D5CDD505-2E9C-101B-9397-08002B2CF9AE}" pid="40" name="title">
    <vt:lpwstr>PowerPoint-esitys</vt:lpwstr>
  </property>
</Properties>
</file>