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2" r:id="rId5"/>
  </p:sldMasterIdLst>
  <p:notesMasterIdLst>
    <p:notesMasterId r:id="rId13"/>
  </p:notesMasterIdLst>
  <p:sldIdLst>
    <p:sldId id="257" r:id="rId6"/>
    <p:sldId id="258" r:id="rId7"/>
    <p:sldId id="266" r:id="rId8"/>
    <p:sldId id="260" r:id="rId9"/>
    <p:sldId id="261" r:id="rId10"/>
    <p:sldId id="265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48"/>
  </p:normalViewPr>
  <p:slideViewPr>
    <p:cSldViewPr snapToGrid="0" snapToObjects="1" showGuides="1">
      <p:cViewPr varScale="1">
        <p:scale>
          <a:sx n="62" d="100"/>
          <a:sy n="62" d="100"/>
        </p:scale>
        <p:origin x="8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7763" y="310382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fld id="{13851BC7-B432-4747-9742-70043FBB6BD1}" type="datetime1">
              <a:rPr lang="fi-FI" smtClean="0"/>
              <a:pPr/>
              <a:t>26.11.2021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</a:t>
            </a:r>
            <a:r>
              <a:rPr lang="fi-FI" dirty="0" err="1"/>
              <a:t>ostikko</a:t>
            </a:r>
            <a:r>
              <a:rPr lang="fi-FI" dirty="0"/>
              <a:t>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26.11.2021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254186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04246" y="5253203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26.11.2021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66291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 - Vesisuihkut Oulujoell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26.11.2021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312370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400256" y="5472286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604272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 - Vesisuihkut Oulujoell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Lyhyt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541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6427" y="534921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26.11.2021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3604252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- ilma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911424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400256" y="5472286"/>
            <a:ext cx="354138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 rot="5400000">
            <a:off x="5039884" y="-2186948"/>
            <a:ext cx="2112232" cy="12192000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815413" y="3236972"/>
            <a:ext cx="11041227" cy="1440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Pitkä otsikko tähän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815413" y="4293089"/>
            <a:ext cx="11041227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36674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0835" y="5208868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fld id="{13851BC7-B432-4747-9742-70043FBB6BD1}" type="datetime1">
              <a:rPr lang="fi-FI" smtClean="0"/>
              <a:pPr/>
              <a:t>26.11.2021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8" y="3716867"/>
            <a:ext cx="2880783" cy="2688167"/>
          </a:xfrm>
        </p:spPr>
        <p:txBody>
          <a:bodyPr>
            <a:noAutofit/>
          </a:bodyPr>
          <a:lstStyle>
            <a:lvl1pPr>
              <a:defRPr sz="2667" b="1">
                <a:solidFill>
                  <a:schemeClr val="bg1"/>
                </a:solidFill>
                <a:latin typeface="+mn-lt"/>
              </a:defRPr>
            </a:lvl1pPr>
            <a:lvl2pPr>
              <a:defRPr sz="2667" b="1">
                <a:solidFill>
                  <a:schemeClr val="bg1"/>
                </a:solidFill>
                <a:latin typeface="+mn-lt"/>
              </a:defRPr>
            </a:lvl2pPr>
            <a:lvl3pPr>
              <a:defRPr sz="2667" b="1">
                <a:solidFill>
                  <a:schemeClr val="bg1"/>
                </a:solidFill>
                <a:latin typeface="+mn-lt"/>
              </a:defRPr>
            </a:lvl3pPr>
            <a:lvl4pPr>
              <a:defRPr sz="2667" b="1">
                <a:solidFill>
                  <a:schemeClr val="bg1"/>
                </a:solidFill>
                <a:latin typeface="+mn-lt"/>
              </a:defRPr>
            </a:lvl4pPr>
            <a:lvl5pPr>
              <a:defRPr sz="2667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Nostoteksti, lainaus, tms.</a:t>
            </a:r>
          </a:p>
        </p:txBody>
      </p:sp>
    </p:spTree>
    <p:extLst>
      <p:ext uri="{BB962C8B-B14F-4D97-AF65-F5344CB8AC3E}">
        <p14:creationId xmlns:p14="http://schemas.microsoft.com/office/powerpoint/2010/main" val="174977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5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0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5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D2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2304256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1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 otsikko ja teks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417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76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44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6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1222341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756926"/>
            <a:ext cx="5386917" cy="336870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1222341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756926"/>
            <a:ext cx="5389033" cy="336870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573A040-CD4A-44D5-B245-3A9725FC9AA3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F5F0BADE-E0B9-4E22-89FA-3EE4D846B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01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26.11.2021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6C37E91-CD86-40E7-8819-4941342884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3504" y="5864283"/>
            <a:ext cx="2017951" cy="46333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35C3DDA-2C41-496C-9DB1-7A05EFE7EB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60572" y="1403398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3851BC7-B432-4747-9742-70043FBB6BD1}" type="datetime1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89994" y="563199"/>
            <a:ext cx="11370636" cy="104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9995" y="1604797"/>
            <a:ext cx="1137063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601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marL="0" indent="0" algn="l" defTabSz="1219170" rtl="0" eaLnBrk="1" latinLnBrk="0" hangingPunct="1">
        <a:spcBef>
          <a:spcPct val="0"/>
        </a:spcBef>
        <a:buFont typeface="Arial" panose="020B0604020202020204" pitchFamily="34" charset="0"/>
        <a:buNone/>
        <a:defRPr sz="4800" b="1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eriruoho@businessoulu.com" TargetMode="External"/><Relationship Id="rId2" Type="http://schemas.openxmlformats.org/officeDocument/2006/relationships/hyperlink" Target="mailto:anne.rannali-kontturi@ouka.fi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B41C8-AB4A-43B9-87CA-01281C6EA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Perämerenkaaren kehittämisvyöhykkeen rajaton ja kestävä tulevaisuus</a:t>
            </a:r>
            <a:br>
              <a:rPr lang="fi-FI" b="1" dirty="0">
                <a:solidFill>
                  <a:schemeClr val="accent6"/>
                </a:solidFill>
              </a:rPr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C67FEE-A33B-4E0B-BD27-50D522942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Pohjois-Pohjanmaan liikennefoorumi</a:t>
            </a:r>
          </a:p>
          <a:p>
            <a:pPr algn="ctr"/>
            <a:r>
              <a:rPr lang="fi-FI" dirty="0"/>
              <a:t>Claes Krüger, </a:t>
            </a:r>
            <a:r>
              <a:rPr lang="fi-FI" dirty="0" err="1"/>
              <a:t>kehittämispäälikkö</a:t>
            </a:r>
            <a:r>
              <a:rPr lang="fi-FI" dirty="0"/>
              <a:t>, Oulun kaupunki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B04CBF-201D-46F7-ACDD-1DE4516B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26.11.2021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4FF38F7-84F6-440E-8D27-B471C50A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37" y="4347470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8E0CC-BEE6-4E5E-83A7-1653BDDF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14" y="361627"/>
            <a:ext cx="9791700" cy="927847"/>
          </a:xfrm>
        </p:spPr>
        <p:txBody>
          <a:bodyPr>
            <a:normAutofit/>
          </a:bodyPr>
          <a:lstStyle/>
          <a:p>
            <a:r>
              <a:rPr lang="fi-FI" b="1" dirty="0"/>
              <a:t>Perämerenkaaren kehittämisvyöhykkeen rajaton ja kestävä tulevaisuus 2021-2023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180687-E2D4-42BC-906B-27BB24B042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906" y="1610988"/>
            <a:ext cx="5338761" cy="4193911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/>
              <a:t>Toteutusaika 1.9.2021-31.12.2023</a:t>
            </a:r>
          </a:p>
          <a:p>
            <a:pPr lvl="0"/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TEM, kehittämisvyöhykehaku rahoitus: Alueiden kestävän kasvun ja elinvoiman tukemisen määräraha, </a:t>
            </a:r>
            <a:r>
              <a:rPr lang="fi-FI" sz="2000" dirty="0" err="1"/>
              <a:t>Akke</a:t>
            </a:r>
            <a:r>
              <a:rPr lang="fi-FI" sz="2000" dirty="0"/>
              <a:t>, 375 000€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Oulun kaupunki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Bothnian</a:t>
            </a:r>
            <a:r>
              <a:rPr lang="fi-FI" sz="2000" dirty="0"/>
              <a:t> </a:t>
            </a:r>
            <a:r>
              <a:rPr lang="fi-FI" sz="2000" dirty="0" err="1"/>
              <a:t>Arc</a:t>
            </a:r>
            <a:r>
              <a:rPr lang="fi-FI" sz="2000" dirty="0"/>
              <a:t> yhdistys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Pohjois-Pohjanmaan liitto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Kumppanit: Metsähallitus (Luontopalvelut) + </a:t>
            </a:r>
            <a:r>
              <a:rPr lang="fi-FI" sz="2000" dirty="0" err="1"/>
              <a:t>VisitOulu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/>
              <a:t>Työntekijöinä: verkostokoordinaattori (</a:t>
            </a:r>
            <a:r>
              <a:rPr lang="fi-FI" sz="2000" dirty="0" err="1"/>
              <a:t>konsernihallinto</a:t>
            </a:r>
            <a:r>
              <a:rPr lang="fi-FI" sz="2000" dirty="0"/>
              <a:t>) + projektipäällikkö (BO)+ liikenteen asiantuntija (ostopalveluna)</a:t>
            </a:r>
          </a:p>
          <a:p>
            <a:pPr lvl="1"/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D2B367-1FCB-4A1E-A780-31444615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1479"/>
            <a:ext cx="4365114" cy="490289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82CBE98-CFD9-486D-840C-FD3853C71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447" y="1391479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27C4E62D-CCDB-4B73-AC89-FE5465B35864}"/>
              </a:ext>
            </a:extLst>
          </p:cNvPr>
          <p:cNvSpPr txBox="1">
            <a:spLocks/>
          </p:cNvSpPr>
          <p:nvPr/>
        </p:nvSpPr>
        <p:spPr>
          <a:xfrm>
            <a:off x="421246" y="1849349"/>
            <a:ext cx="5589137" cy="471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Rajan ylittävän yhteistyön, luottamuksen, verkosto- ja kumppanuusyhteistyön palauttaminen koronapandemian jälkeen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Systemaattisen verkostotyön käynnistäminen ja kiihdyttäminen Perämerenkaaren alueella painopisteenä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saavutettavuus, liikenne ja liikennejärjestelmät 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matkailu </a:t>
            </a:r>
          </a:p>
          <a:p>
            <a:pPr marL="3429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Uusien rajan ylittävien kehittämisprosessien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tarpeiden tunnistaminen ja käynnistäminen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21733E-8FF6-4554-861A-A0A542B86BC5}"/>
              </a:ext>
            </a:extLst>
          </p:cNvPr>
          <p:cNvSpPr txBox="1"/>
          <p:nvPr/>
        </p:nvSpPr>
        <p:spPr>
          <a:xfrm>
            <a:off x="688369" y="78736"/>
            <a:ext cx="9842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Perämerenkaaren kehittämisvyöhykkeen rajaton ja kestävä tulevaisuus 2021-2023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7AADDF-344D-48ED-B2B2-C5639374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034" y="5672904"/>
            <a:ext cx="2017951" cy="463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Kuva 5" descr="Kuva, joka sisältää kohteen kynttelikkö&#10;&#10;Kuvaus luotu automaattisesti">
            <a:extLst>
              <a:ext uri="{FF2B5EF4-FFF2-40B4-BE49-F238E27FC236}">
                <a16:creationId xmlns:a16="http://schemas.microsoft.com/office/drawing/2014/main" id="{C3F1935E-E0DD-48CC-B129-3ED4C16C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18" y="2897252"/>
            <a:ext cx="1187368" cy="106349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B1039D-FEFB-45DC-AA46-8948858F1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932" y="2163580"/>
            <a:ext cx="1048603" cy="7132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6910FE-861E-4390-A0DB-C731ADC5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8" y="4615665"/>
            <a:ext cx="1250240" cy="14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A617070-D9B3-4946-9C09-68DDCA73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302" y="140779"/>
            <a:ext cx="4935677" cy="999460"/>
          </a:xfrm>
        </p:spPr>
        <p:txBody>
          <a:bodyPr>
            <a:normAutofit fontScale="90000"/>
          </a:bodyPr>
          <a:lstStyle/>
          <a:p>
            <a:r>
              <a:rPr lang="fi-FI" dirty="0"/>
              <a:t>Perämerenkaaren alueen kestävä rajat ylittävä liikenne ja toimivat yhteydet 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A731DB-BD7D-432C-B37D-19DD6B86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2179" y="1237848"/>
            <a:ext cx="5703376" cy="4560088"/>
          </a:xfrm>
        </p:spPr>
        <p:txBody>
          <a:bodyPr>
            <a:normAutofit/>
          </a:bodyPr>
          <a:lstStyle/>
          <a:p>
            <a:r>
              <a:rPr lang="fi-FI" dirty="0"/>
              <a:t>Tavoitteet: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tehostaa rajat ylittävää liikennejärjestelmäyhteistyötä ja sen koordinaatiota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edistää Perämerenkaaren TEN-T ydinverkkokäytävän alueellisen tulevaisuusvision syntyä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edistää alueen rajan ylittäviä logistisia, kestäviä liikenneratkaisuja, kuljetus- ja matkaketjuja </a:t>
            </a:r>
            <a:r>
              <a:rPr lang="fi-FI"/>
              <a:t>sekä eri </a:t>
            </a:r>
            <a:r>
              <a:rPr lang="fi-FI" dirty="0"/>
              <a:t>liikennemuotojen yhdistettävyyttä niin henkilö- kuin tavaraliikenteen sekä infrastruktuuri-investointien näkökulmasta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tunnistaa ja edistää kehittämistoimia, joiden avulla voidaan edistää digitalisaation hyödyntämistä logistiikkasektorilla mm. ilmastohyötyjen saavuttamiseksi, esim. matka- ja kuljetusketjuissa</a:t>
            </a:r>
            <a:endParaRPr lang="en-US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0A89074B-459C-499E-A6DC-51B14646D0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798" r="4798"/>
          <a:stretch/>
        </p:blipFill>
        <p:spPr>
          <a:xfrm>
            <a:off x="0" y="323"/>
            <a:ext cx="5703376" cy="6857355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811455F-5B89-464C-BE0C-F97CDC30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166" y="5895545"/>
            <a:ext cx="2017951" cy="4633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05A001D-2436-4383-A754-286E4751F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556" y="5700327"/>
            <a:ext cx="104860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5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BC42A-DA78-4BA1-A325-26524731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237"/>
            <a:ext cx="10515600" cy="1325563"/>
          </a:xfrm>
        </p:spPr>
        <p:txBody>
          <a:bodyPr/>
          <a:lstStyle/>
          <a:p>
            <a:r>
              <a:rPr lang="fi-FI" dirty="0"/>
              <a:t>Perämerenkaaren alueen kestävä rajat ylittävä liikenne ja toimivat yhteydet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DC4E07-B441-4055-B340-F0C61CF9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499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Tavoitteiden toimeenpanoa edistetään mm. seuraavin toimin: </a:t>
            </a:r>
          </a:p>
          <a:p>
            <a:pPr marL="0" indent="0">
              <a:buNone/>
            </a:pPr>
            <a:r>
              <a:rPr lang="fi-FI" b="1" dirty="0"/>
              <a:t>1. Systematisoidaan alueellista liikennejärjestelmäsuunnittelun yhteistyötä </a:t>
            </a:r>
            <a:r>
              <a:rPr lang="fi-FI" b="1"/>
              <a:t>sekä sidosryhmä- </a:t>
            </a:r>
            <a:r>
              <a:rPr lang="fi-FI" b="1" dirty="0"/>
              <a:t>ja verkostotoimintaa tavoitteena Perämerenkaaren alueen kestävä ja palveleva rajat ylittävä liikenne ja toimivat yhteydet</a:t>
            </a:r>
            <a:r>
              <a:rPr lang="fi-FI" dirty="0"/>
              <a:t>. Kiinnitetään huomiota teollisuuden, kaupan, matkailun ja palveluiden liikennejärjestelmätarpeisiin. Huomiota kiinnitetään myös rajat ylittävään digitaalisen infrastruktuuriin.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2. Käynnistetään yhteistyössä Pohjois-Ruotsin ydinverkkotoimijoiden kanssa Perämerenkaaren TEN-T ydinverkkokäytävän tulevaisuusvisiotyö.</a:t>
            </a:r>
            <a:r>
              <a:rPr lang="fi-FI" dirty="0"/>
              <a:t> Huomioidaan yhteydet myös Norjaan ja Venäjälle.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3. Kytkeydytään Perämerenkaaren TEN-T ydinverkon kehittämisen ja toimeenpanon eurooppalaisiin verkostoihin </a:t>
            </a:r>
            <a:r>
              <a:rPr lang="fi-FI" dirty="0"/>
              <a:t>(mm. North </a:t>
            </a:r>
            <a:r>
              <a:rPr lang="fi-FI" dirty="0" err="1"/>
              <a:t>Sea</a:t>
            </a:r>
            <a:r>
              <a:rPr lang="fi-FI" dirty="0"/>
              <a:t>-Baltic and </a:t>
            </a:r>
            <a:r>
              <a:rPr lang="fi-FI" dirty="0" err="1"/>
              <a:t>Scandinavian-Mediterranean</a:t>
            </a:r>
            <a:r>
              <a:rPr lang="fi-FI" dirty="0"/>
              <a:t> </a:t>
            </a:r>
            <a:r>
              <a:rPr lang="fi-FI" dirty="0" err="1"/>
              <a:t>Corridor</a:t>
            </a:r>
            <a:r>
              <a:rPr lang="fi-FI" dirty="0"/>
              <a:t> </a:t>
            </a:r>
            <a:r>
              <a:rPr lang="fi-FI" dirty="0" err="1"/>
              <a:t>Forums</a:t>
            </a:r>
            <a:r>
              <a:rPr lang="fi-FI" dirty="0"/>
              <a:t>, Urban </a:t>
            </a:r>
            <a:r>
              <a:rPr lang="fi-FI" dirty="0" err="1"/>
              <a:t>Node</a:t>
            </a:r>
            <a:r>
              <a:rPr lang="fi-FI" dirty="0"/>
              <a:t> –verkostot, </a:t>
            </a:r>
            <a:r>
              <a:rPr lang="fi-FI" dirty="0" err="1"/>
              <a:t>AEBRn</a:t>
            </a:r>
            <a:r>
              <a:rPr lang="fi-FI" dirty="0"/>
              <a:t> ja </a:t>
            </a:r>
            <a:r>
              <a:rPr lang="fi-FI" dirty="0" err="1"/>
              <a:t>CPMRn</a:t>
            </a:r>
            <a:r>
              <a:rPr lang="fi-FI" dirty="0"/>
              <a:t> liikennetyöryhmät, </a:t>
            </a:r>
            <a:r>
              <a:rPr lang="fi-FI" dirty="0" err="1"/>
              <a:t>Joint</a:t>
            </a:r>
            <a:r>
              <a:rPr lang="fi-FI" dirty="0"/>
              <a:t> Barents Transport Plan –työ)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23F2AA-FB27-4A76-AC3C-CDA97A4E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26.11.2021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C1A065-0E28-4BE3-890C-5ED74DC4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25618"/>
            <a:ext cx="1048603" cy="7132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CBF890-C14D-4750-9B12-1D80F0E6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849" y="6124682"/>
            <a:ext cx="201795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BC42A-DA78-4BA1-A325-26524731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17" y="36808"/>
            <a:ext cx="10515600" cy="1325563"/>
          </a:xfrm>
        </p:spPr>
        <p:txBody>
          <a:bodyPr/>
          <a:lstStyle/>
          <a:p>
            <a:r>
              <a:rPr lang="fi-FI" dirty="0"/>
              <a:t>Perämerenkaaren alueen merellisyyteen ja pohjoisuuteen perustuvan matkailun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DC4E07-B441-4055-B340-F0C61CF9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4" y="1353534"/>
            <a:ext cx="6312861" cy="500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Tavoitteet: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vahvistaa Perämerenkaaren alueen matkailutoimialan valmiuksia sekä sisäisiä ja ulkoisia verkostoja sekä kumppanuuksia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luoda edellytyksiä yhteisesti kehittää rajan ylittäen kestäviä lähi- ja luontomatkailun palveluja ja saavutettavuutta sekä kulttuuria ja kulttuurihistoriaa hyödyntävien matkailusisältöjen hyödyntämistä matkailuliiketoiminnassa Perämerenkaaren alueella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edistää Perämerenkaaren alueen kehittymistä yhtenäisenä, rajan ylittävänä, terveysturvallisen matkailualueena vastamaan uusiin globaaleihin trendeihin ja kansainväliseen kysyntään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tukea ja vauhdittaa matkailu- ja tapahtuma-alan toipumista pandemiasta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23F2AA-FB27-4A76-AC3C-CDA97A4E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719C-C0B1-0442-A41F-D134B78B6185}" type="datetime1">
              <a:rPr lang="fi-FI" smtClean="0"/>
              <a:t>26.11.2021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C1A065-0E28-4BE3-890C-5ED74DC4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25618"/>
            <a:ext cx="1048603" cy="7132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CBF890-C14D-4750-9B12-1D80F0E6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849" y="6124682"/>
            <a:ext cx="2017951" cy="46333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9FFC670-DD63-4CF7-83CC-B3DE22CB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95" y="1767155"/>
            <a:ext cx="5470990" cy="36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5FA87-E918-4BBF-8B19-05E1B7EE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825" y="250800"/>
            <a:ext cx="4935677" cy="999460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Kiitokset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204BD2-CC65-4E2D-80EC-B544A0F7E1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089061"/>
            <a:ext cx="4922737" cy="4345967"/>
          </a:xfrm>
        </p:spPr>
        <p:txBody>
          <a:bodyPr>
            <a:normAutofit fontScale="92500" lnSpcReduction="20000"/>
          </a:bodyPr>
          <a:lstStyle/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b="1" dirty="0"/>
              <a:t>Lisätietoja:</a:t>
            </a:r>
          </a:p>
          <a:p>
            <a:r>
              <a:rPr lang="fi-FI" dirty="0"/>
              <a:t>Anne Rännäli-Kontturi</a:t>
            </a:r>
          </a:p>
          <a:p>
            <a:r>
              <a:rPr lang="fi-FI" dirty="0">
                <a:hlinkClick r:id="rId2"/>
              </a:rPr>
              <a:t>anne.rannali-kontturi@ouka.fi</a:t>
            </a:r>
            <a:endParaRPr lang="fi-FI" dirty="0"/>
          </a:p>
          <a:p>
            <a:r>
              <a:rPr lang="fi-FI" dirty="0"/>
              <a:t>puh. +358 447031316</a:t>
            </a:r>
          </a:p>
          <a:p>
            <a:r>
              <a:rPr lang="fi-FI" dirty="0"/>
              <a:t>Oulun kaupunki / </a:t>
            </a:r>
            <a:r>
              <a:rPr lang="fi-FI" dirty="0" err="1"/>
              <a:t>Bothnian</a:t>
            </a:r>
            <a:r>
              <a:rPr lang="fi-FI" dirty="0"/>
              <a:t> </a:t>
            </a:r>
            <a:r>
              <a:rPr lang="fi-FI" dirty="0" err="1"/>
              <a:t>Arc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Matkailu:</a:t>
            </a:r>
          </a:p>
          <a:p>
            <a:r>
              <a:rPr lang="fi-FI" dirty="0"/>
              <a:t>Anna Meriruoho</a:t>
            </a:r>
          </a:p>
          <a:p>
            <a:r>
              <a:rPr lang="fi-FI" dirty="0">
                <a:hlinkClick r:id="rId3"/>
              </a:rPr>
              <a:t>anna.meriruoho@businessoulu.com</a:t>
            </a:r>
            <a:endParaRPr lang="fi-FI" dirty="0"/>
          </a:p>
          <a:p>
            <a:r>
              <a:rPr lang="en-US" dirty="0"/>
              <a:t>Tel + 358 50 340 7270</a:t>
            </a:r>
          </a:p>
          <a:p>
            <a:r>
              <a:rPr lang="en-US" dirty="0"/>
              <a:t>BusinessOulu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6137E3FD-ABEF-4D16-A17B-7A66B11144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912" b="49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A3033CE-5B14-43FA-AF47-E064F7279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160" y="5742494"/>
            <a:ext cx="1048603" cy="7132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3C301A-14E1-4006-8256-93CD129A2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547" y="5872990"/>
            <a:ext cx="201795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B87BAC4C-91C4-4418-8AC0-C3990302ABF9}" vid="{A1DA3AAC-5AE7-40C5-9869-F431756C2BFA}"/>
    </a:ext>
  </a:extLst>
</a:theme>
</file>

<file path=ppt/theme/theme2.xml><?xml version="1.0" encoding="utf-8"?>
<a:theme xmlns:a="http://schemas.openxmlformats.org/drawingml/2006/main" name="oulu_powerpointpohja2017">
  <a:themeElements>
    <a:clrScheme name="Oulu2017">
      <a:dk1>
        <a:sysClr val="windowText" lastClr="000000"/>
      </a:dk1>
      <a:lt1>
        <a:sysClr val="window" lastClr="FFFFFF"/>
      </a:lt1>
      <a:dk2>
        <a:srgbClr val="2D414B"/>
      </a:dk2>
      <a:lt2>
        <a:srgbClr val="D2DCE1"/>
      </a:lt2>
      <a:accent1>
        <a:srgbClr val="E10069"/>
      </a:accent1>
      <a:accent2>
        <a:srgbClr val="00AFD7"/>
      </a:accent2>
      <a:accent3>
        <a:srgbClr val="F08C00"/>
      </a:accent3>
      <a:accent4>
        <a:srgbClr val="2DAA37"/>
      </a:accent4>
      <a:accent5>
        <a:srgbClr val="007896"/>
      </a:accent5>
      <a:accent6>
        <a:srgbClr val="9B004B"/>
      </a:accent6>
      <a:hlink>
        <a:srgbClr val="FFFFFF"/>
      </a:hlink>
      <a:folHlink>
        <a:srgbClr val="FFC5E0"/>
      </a:folHlink>
    </a:clrScheme>
    <a:fontScheme name="Ouka201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3DA2A38C33704FB6FBA27B272A146A" ma:contentTypeVersion="6" ma:contentTypeDescription="Luo uusi asiakirja." ma:contentTypeScope="" ma:versionID="cee0f9a8761554227a74999c0be52567">
  <xsd:schema xmlns:xsd="http://www.w3.org/2001/XMLSchema" xmlns:xs="http://www.w3.org/2001/XMLSchema" xmlns:p="http://schemas.microsoft.com/office/2006/metadata/properties" xmlns:ns2="28628ca7-215c-40d4-94f6-58d2ff8dbf28" xmlns:ns3="cf6341be-266b-45e3-b168-4e56d7494fb3" targetNamespace="http://schemas.microsoft.com/office/2006/metadata/properties" ma:root="true" ma:fieldsID="8255b68ffe44a40d37ca06cb7ed5a31a" ns2:_="" ns3:_="">
    <xsd:import namespace="28628ca7-215c-40d4-94f6-58d2ff8dbf28"/>
    <xsd:import namespace="cf6341be-266b-45e3-b168-4e56d7494f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28ca7-215c-40d4-94f6-58d2ff8d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341be-266b-45e3-b168-4e56d7494f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BBEBA-D5C1-46ED-A499-FC72BC7DD6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B7A6D0-C2AF-482F-A9FD-A12113EFB1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0860C-5504-4E49-AA34-4C9358F63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28ca7-215c-40d4-94f6-58d2ff8dbf28"/>
    <ds:schemaRef ds:uri="cf6341be-266b-45e3-b168-4e56d7494f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Oulu-Powerpointpohja2021</Template>
  <TotalTime>10092</TotalTime>
  <Words>417</Words>
  <Application>Microsoft Office PowerPoint</Application>
  <PresentationFormat>Laajakuva</PresentationFormat>
  <Paragraphs>61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Wingdings</vt:lpstr>
      <vt:lpstr>Office-teema</vt:lpstr>
      <vt:lpstr>oulu_powerpointpohja2017</vt:lpstr>
      <vt:lpstr>Perämerenkaaren kehittämisvyöhykkeen rajaton ja kestävä tulevaisuus </vt:lpstr>
      <vt:lpstr>Perämerenkaaren kehittämisvyöhykkeen rajaton ja kestävä tulevaisuus 2021-2023</vt:lpstr>
      <vt:lpstr>PowerPoint-esitys</vt:lpstr>
      <vt:lpstr>Perämerenkaaren alueen kestävä rajat ylittävä liikenne ja toimivat yhteydet </vt:lpstr>
      <vt:lpstr>Perämerenkaaren alueen kestävä rajat ylittävä liikenne ja toimivat yhteydet </vt:lpstr>
      <vt:lpstr>Perämerenkaaren alueen merellisyyteen ja pohjoisuuteen perustuvan matkailun kehitys</vt:lpstr>
      <vt:lpstr> Kiitokset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Rännäli-Kontturi Anne</dc:creator>
  <cp:lastModifiedBy>Krüger Claes</cp:lastModifiedBy>
  <cp:revision>5</cp:revision>
  <dcterms:created xsi:type="dcterms:W3CDTF">2021-11-17T11:05:31Z</dcterms:created>
  <dcterms:modified xsi:type="dcterms:W3CDTF">2021-11-26T12:03:28Z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2021-11-15T16:02:44Z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3ad8b1ab-d15d-4cb3-af84-059408791059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0x010100FC3DA2A38C33704FB6FBA27B272A146A</vt:lpwstr>
  </property>
</Properties>
</file>