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sldIdLst>
    <p:sldId id="259" r:id="rId6"/>
    <p:sldId id="260" r:id="rId7"/>
    <p:sldId id="311" r:id="rId8"/>
    <p:sldId id="873" r:id="rId9"/>
    <p:sldId id="874" r:id="rId10"/>
    <p:sldId id="891" r:id="rId11"/>
    <p:sldId id="892" r:id="rId12"/>
    <p:sldId id="886" r:id="rId13"/>
    <p:sldId id="701" r:id="rId14"/>
    <p:sldId id="6164" r:id="rId15"/>
    <p:sldId id="6166" r:id="rId16"/>
    <p:sldId id="702" r:id="rId17"/>
    <p:sldId id="6171" r:id="rId18"/>
    <p:sldId id="909" r:id="rId19"/>
    <p:sldId id="6167" r:id="rId20"/>
    <p:sldId id="6188" r:id="rId21"/>
    <p:sldId id="6168" r:id="rId22"/>
    <p:sldId id="6169" r:id="rId23"/>
    <p:sldId id="6170" r:id="rId24"/>
    <p:sldId id="6190" r:id="rId25"/>
    <p:sldId id="698" r:id="rId26"/>
    <p:sldId id="690" r:id="rId27"/>
    <p:sldId id="704" r:id="rId28"/>
    <p:sldId id="707" r:id="rId29"/>
    <p:sldId id="703" r:id="rId30"/>
    <p:sldId id="706" r:id="rId31"/>
    <p:sldId id="6181" r:id="rId32"/>
    <p:sldId id="6186" r:id="rId33"/>
    <p:sldId id="6176" r:id="rId34"/>
    <p:sldId id="6177" r:id="rId35"/>
    <p:sldId id="6172" r:id="rId36"/>
    <p:sldId id="6173" r:id="rId37"/>
    <p:sldId id="6174" r:id="rId38"/>
    <p:sldId id="6175" r:id="rId39"/>
    <p:sldId id="618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C98"/>
    <a:srgbClr val="00A4CD"/>
    <a:srgbClr val="FFD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E6596-4B9A-4534-B820-37D47177CFAD}" v="9" dt="2023-01-20T10:26:24.173"/>
  </p1510:revLst>
</p1510:revInfo>
</file>

<file path=ppt/tableStyles.xml><?xml version="1.0" encoding="utf-8"?>
<a:tblStyleLst xmlns:a="http://schemas.openxmlformats.org/drawingml/2006/main" def="{0E3FDE45-AF77-4B5C-9715-49D594BDF05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äivi Keisanen" userId="4f55ebf8-752a-4cb6-97c4-e957e7d8bf4e" providerId="ADAL" clId="{7E7E6596-4B9A-4534-B820-37D47177CFAD}"/>
    <pc:docChg chg="undo custSel modSld">
      <pc:chgData name="Päivi Keisanen" userId="4f55ebf8-752a-4cb6-97c4-e957e7d8bf4e" providerId="ADAL" clId="{7E7E6596-4B9A-4534-B820-37D47177CFAD}" dt="2023-01-20T10:26:25.465" v="54" actId="1036"/>
      <pc:docMkLst>
        <pc:docMk/>
      </pc:docMkLst>
      <pc:sldChg chg="addSp modSp mod">
        <pc:chgData name="Päivi Keisanen" userId="4f55ebf8-752a-4cb6-97c4-e957e7d8bf4e" providerId="ADAL" clId="{7E7E6596-4B9A-4534-B820-37D47177CFAD}" dt="2023-01-20T10:23:41.460" v="43" actId="1036"/>
        <pc:sldMkLst>
          <pc:docMk/>
          <pc:sldMk cId="3282159105" sldId="259"/>
        </pc:sldMkLst>
        <pc:picChg chg="add mod">
          <ac:chgData name="Päivi Keisanen" userId="4f55ebf8-752a-4cb6-97c4-e957e7d8bf4e" providerId="ADAL" clId="{7E7E6596-4B9A-4534-B820-37D47177CFAD}" dt="2023-01-20T10:23:41.460" v="43" actId="1036"/>
          <ac:picMkLst>
            <pc:docMk/>
            <pc:sldMk cId="3282159105" sldId="259"/>
            <ac:picMk id="5" creationId="{CA11DC34-F9BD-5548-1568-2C125CAC7692}"/>
          </ac:picMkLst>
        </pc:picChg>
        <pc:picChg chg="add mod">
          <ac:chgData name="Päivi Keisanen" userId="4f55ebf8-752a-4cb6-97c4-e957e7d8bf4e" providerId="ADAL" clId="{7E7E6596-4B9A-4534-B820-37D47177CFAD}" dt="2023-01-20T10:07:21.584" v="14" actId="1076"/>
          <ac:picMkLst>
            <pc:docMk/>
            <pc:sldMk cId="3282159105" sldId="259"/>
            <ac:picMk id="6" creationId="{F0C0B2DD-1913-2273-0FDB-1253B33E7C0D}"/>
          </ac:picMkLst>
        </pc:picChg>
      </pc:sldChg>
      <pc:sldChg chg="addSp modSp mod">
        <pc:chgData name="Päivi Keisanen" userId="4f55ebf8-752a-4cb6-97c4-e957e7d8bf4e" providerId="ADAL" clId="{7E7E6596-4B9A-4534-B820-37D47177CFAD}" dt="2023-01-20T10:24:14.342" v="45" actId="1076"/>
        <pc:sldMkLst>
          <pc:docMk/>
          <pc:sldMk cId="3289442854" sldId="6167"/>
        </pc:sldMkLst>
        <pc:picChg chg="add mod">
          <ac:chgData name="Päivi Keisanen" userId="4f55ebf8-752a-4cb6-97c4-e957e7d8bf4e" providerId="ADAL" clId="{7E7E6596-4B9A-4534-B820-37D47177CFAD}" dt="2023-01-20T10:24:14.342" v="45" actId="1076"/>
          <ac:picMkLst>
            <pc:docMk/>
            <pc:sldMk cId="3289442854" sldId="6167"/>
            <ac:picMk id="2" creationId="{161E6B56-8E35-CA45-D121-66514E031D63}"/>
          </ac:picMkLst>
        </pc:picChg>
      </pc:sldChg>
      <pc:sldChg chg="addSp modSp mod">
        <pc:chgData name="Päivi Keisanen" userId="4f55ebf8-752a-4cb6-97c4-e957e7d8bf4e" providerId="ADAL" clId="{7E7E6596-4B9A-4534-B820-37D47177CFAD}" dt="2023-01-20T10:25:33.788" v="52" actId="14100"/>
        <pc:sldMkLst>
          <pc:docMk/>
          <pc:sldMk cId="2154479575" sldId="6168"/>
        </pc:sldMkLst>
        <pc:spChg chg="mod">
          <ac:chgData name="Päivi Keisanen" userId="4f55ebf8-752a-4cb6-97c4-e957e7d8bf4e" providerId="ADAL" clId="{7E7E6596-4B9A-4534-B820-37D47177CFAD}" dt="2023-01-20T10:25:33.788" v="52" actId="14100"/>
          <ac:spMkLst>
            <pc:docMk/>
            <pc:sldMk cId="2154479575" sldId="6168"/>
            <ac:spMk id="12" creationId="{56267B6C-FE31-404E-A69F-6FE089D6A754}"/>
          </ac:spMkLst>
        </pc:spChg>
        <pc:picChg chg="add mod">
          <ac:chgData name="Päivi Keisanen" userId="4f55ebf8-752a-4cb6-97c4-e957e7d8bf4e" providerId="ADAL" clId="{7E7E6596-4B9A-4534-B820-37D47177CFAD}" dt="2023-01-20T10:24:57.478" v="49" actId="1076"/>
          <ac:picMkLst>
            <pc:docMk/>
            <pc:sldMk cId="2154479575" sldId="6168"/>
            <ac:picMk id="2" creationId="{25544C9A-90CC-772C-70BF-E5C738BAED92}"/>
          </ac:picMkLst>
        </pc:picChg>
      </pc:sldChg>
      <pc:sldChg chg="addSp modSp mod">
        <pc:chgData name="Päivi Keisanen" userId="4f55ebf8-752a-4cb6-97c4-e957e7d8bf4e" providerId="ADAL" clId="{7E7E6596-4B9A-4534-B820-37D47177CFAD}" dt="2023-01-20T10:25:18.790" v="51" actId="14100"/>
        <pc:sldMkLst>
          <pc:docMk/>
          <pc:sldMk cId="1721487447" sldId="6169"/>
        </pc:sldMkLst>
        <pc:spChg chg="mod">
          <ac:chgData name="Päivi Keisanen" userId="4f55ebf8-752a-4cb6-97c4-e957e7d8bf4e" providerId="ADAL" clId="{7E7E6596-4B9A-4534-B820-37D47177CFAD}" dt="2023-01-20T10:25:18.790" v="51" actId="14100"/>
          <ac:spMkLst>
            <pc:docMk/>
            <pc:sldMk cId="1721487447" sldId="6169"/>
            <ac:spMk id="5" creationId="{F9FC832F-5B22-40E4-A210-FA150A3746E8}"/>
          </ac:spMkLst>
        </pc:spChg>
        <pc:picChg chg="add mod">
          <ac:chgData name="Päivi Keisanen" userId="4f55ebf8-752a-4cb6-97c4-e957e7d8bf4e" providerId="ADAL" clId="{7E7E6596-4B9A-4534-B820-37D47177CFAD}" dt="2023-01-20T10:25:12.425" v="50"/>
          <ac:picMkLst>
            <pc:docMk/>
            <pc:sldMk cId="1721487447" sldId="6169"/>
            <ac:picMk id="2" creationId="{C42AD116-5B29-711A-9A7B-37C9E9021E4B}"/>
          </ac:picMkLst>
        </pc:picChg>
      </pc:sldChg>
      <pc:sldChg chg="addSp modSp mod">
        <pc:chgData name="Päivi Keisanen" userId="4f55ebf8-752a-4cb6-97c4-e957e7d8bf4e" providerId="ADAL" clId="{7E7E6596-4B9A-4534-B820-37D47177CFAD}" dt="2023-01-20T10:26:25.465" v="54" actId="1036"/>
        <pc:sldMkLst>
          <pc:docMk/>
          <pc:sldMk cId="2313706621" sldId="6170"/>
        </pc:sldMkLst>
        <pc:picChg chg="add mod">
          <ac:chgData name="Päivi Keisanen" userId="4f55ebf8-752a-4cb6-97c4-e957e7d8bf4e" providerId="ADAL" clId="{7E7E6596-4B9A-4534-B820-37D47177CFAD}" dt="2023-01-20T10:26:25.465" v="54" actId="1036"/>
          <ac:picMkLst>
            <pc:docMk/>
            <pc:sldMk cId="2313706621" sldId="6170"/>
            <ac:picMk id="2" creationId="{33616A7B-397D-430E-129E-BD4445ABC419}"/>
          </ac:picMkLst>
        </pc:picChg>
      </pc:sldChg>
      <pc:sldChg chg="addSp delSp modSp mod">
        <pc:chgData name="Päivi Keisanen" userId="4f55ebf8-752a-4cb6-97c4-e957e7d8bf4e" providerId="ADAL" clId="{7E7E6596-4B9A-4534-B820-37D47177CFAD}" dt="2023-01-20T10:24:29.089" v="47" actId="478"/>
        <pc:sldMkLst>
          <pc:docMk/>
          <pc:sldMk cId="2116968794" sldId="6188"/>
        </pc:sldMkLst>
        <pc:picChg chg="add del mod">
          <ac:chgData name="Päivi Keisanen" userId="4f55ebf8-752a-4cb6-97c4-e957e7d8bf4e" providerId="ADAL" clId="{7E7E6596-4B9A-4534-B820-37D47177CFAD}" dt="2023-01-20T10:24:29.089" v="47" actId="478"/>
          <ac:picMkLst>
            <pc:docMk/>
            <pc:sldMk cId="2116968794" sldId="6188"/>
            <ac:picMk id="2" creationId="{A24006CA-CB38-3716-7FD7-14C740C4B79E}"/>
          </ac:picMkLst>
        </pc:picChg>
      </pc:sldChg>
      <pc:sldChg chg="addSp modSp mod">
        <pc:chgData name="Päivi Keisanen" userId="4f55ebf8-752a-4cb6-97c4-e957e7d8bf4e" providerId="ADAL" clId="{7E7E6596-4B9A-4534-B820-37D47177CFAD}" dt="2023-01-20T10:22:28.707" v="42" actId="14100"/>
        <pc:sldMkLst>
          <pc:docMk/>
          <pc:sldMk cId="1878731880" sldId="6189"/>
        </pc:sldMkLst>
        <pc:spChg chg="mod">
          <ac:chgData name="Päivi Keisanen" userId="4f55ebf8-752a-4cb6-97c4-e957e7d8bf4e" providerId="ADAL" clId="{7E7E6596-4B9A-4534-B820-37D47177CFAD}" dt="2023-01-20T10:22:28.707" v="42" actId="14100"/>
          <ac:spMkLst>
            <pc:docMk/>
            <pc:sldMk cId="1878731880" sldId="6189"/>
            <ac:spMk id="3" creationId="{A0E80AEC-BC45-408C-A46F-27375CDE9606}"/>
          </ac:spMkLst>
        </pc:spChg>
        <pc:spChg chg="mod">
          <ac:chgData name="Päivi Keisanen" userId="4f55ebf8-752a-4cb6-97c4-e957e7d8bf4e" providerId="ADAL" clId="{7E7E6596-4B9A-4534-B820-37D47177CFAD}" dt="2023-01-20T10:16:55.056" v="36" actId="255"/>
          <ac:spMkLst>
            <pc:docMk/>
            <pc:sldMk cId="1878731880" sldId="6189"/>
            <ac:spMk id="4" creationId="{8D637DF6-F2B3-4274-9209-CE9E584E1131}"/>
          </ac:spMkLst>
        </pc:spChg>
        <pc:spChg chg="mod">
          <ac:chgData name="Päivi Keisanen" userId="4f55ebf8-752a-4cb6-97c4-e957e7d8bf4e" providerId="ADAL" clId="{7E7E6596-4B9A-4534-B820-37D47177CFAD}" dt="2023-01-20T10:18:30.960" v="40" actId="403"/>
          <ac:spMkLst>
            <pc:docMk/>
            <pc:sldMk cId="1878731880" sldId="6189"/>
            <ac:spMk id="7" creationId="{D5D0BCA7-0A43-4241-9ACC-1D3F789B4EF8}"/>
          </ac:spMkLst>
        </pc:spChg>
        <pc:picChg chg="add mod">
          <ac:chgData name="Päivi Keisanen" userId="4f55ebf8-752a-4cb6-97c4-e957e7d8bf4e" providerId="ADAL" clId="{7E7E6596-4B9A-4534-B820-37D47177CFAD}" dt="2023-01-20T10:15:22.373" v="27" actId="1076"/>
          <ac:picMkLst>
            <pc:docMk/>
            <pc:sldMk cId="1878731880" sldId="6189"/>
            <ac:picMk id="5" creationId="{46B5A8CB-6F9C-014A-6DB8-91A87482DB07}"/>
          </ac:picMkLst>
        </pc:picChg>
        <pc:picChg chg="add mod">
          <ac:chgData name="Päivi Keisanen" userId="4f55ebf8-752a-4cb6-97c4-e957e7d8bf4e" providerId="ADAL" clId="{7E7E6596-4B9A-4534-B820-37D47177CFAD}" dt="2023-01-20T10:15:25.542" v="28" actId="1076"/>
          <ac:picMkLst>
            <pc:docMk/>
            <pc:sldMk cId="1878731880" sldId="6189"/>
            <ac:picMk id="8" creationId="{78771227-830A-E61F-727B-274C313C72E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1) EU-</a:t>
            </a:r>
            <a:r>
              <a:rPr lang="en-US" sz="2000" b="1" err="1"/>
              <a:t>rahoitus</a:t>
            </a:r>
            <a:r>
              <a:rPr lang="en-US" sz="2000" b="1"/>
              <a:t> </a:t>
            </a:r>
            <a:r>
              <a:rPr lang="en-US" sz="2000" b="1" err="1"/>
              <a:t>yhteensä</a:t>
            </a:r>
            <a:r>
              <a:rPr lang="en-US" sz="2000" b="1"/>
              <a:t> </a:t>
            </a:r>
            <a:r>
              <a:rPr lang="en-US" sz="2000" b="0"/>
              <a:t>(</a:t>
            </a:r>
            <a:r>
              <a:rPr lang="en-US" sz="2000" b="0" err="1"/>
              <a:t>milj</a:t>
            </a:r>
            <a:r>
              <a:rPr lang="en-US" sz="2000" b="0"/>
              <a:t>. </a:t>
            </a:r>
            <a:r>
              <a:rPr lang="en-US" sz="2000" b="0" err="1"/>
              <a:t>euroa</a:t>
            </a:r>
            <a:r>
              <a:rPr lang="en-US" sz="2000" b="0"/>
              <a:t>)</a:t>
            </a:r>
          </a:p>
        </c:rich>
      </c:tx>
      <c:layout>
        <c:manualLayout>
          <c:xMode val="edge"/>
          <c:yMode val="edge"/>
          <c:x val="0.10048307329125652"/>
          <c:y val="2.0583947964752016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Taul1!$B$24</c:f>
              <c:strCache>
                <c:ptCount val="1"/>
                <c:pt idx="0">
                  <c:v>EAKR</c:v>
                </c:pt>
              </c:strCache>
            </c:strRef>
          </c:tx>
          <c:spPr>
            <a:solidFill>
              <a:schemeClr val="accent1"/>
            </a:solidFill>
            <a:ln>
              <a:noFill/>
            </a:ln>
            <a:effectLst/>
          </c:spPr>
          <c:invertIfNegative val="0"/>
          <c:cat>
            <c:numRef>
              <c:f>Taul1!$C$23:$H$23</c:f>
              <c:numCache>
                <c:formatCode>General</c:formatCode>
                <c:ptCount val="6"/>
                <c:pt idx="0">
                  <c:v>2022</c:v>
                </c:pt>
                <c:pt idx="1">
                  <c:v>2023</c:v>
                </c:pt>
                <c:pt idx="2">
                  <c:v>2024</c:v>
                </c:pt>
                <c:pt idx="3">
                  <c:v>2025</c:v>
                </c:pt>
                <c:pt idx="4">
                  <c:v>2026</c:v>
                </c:pt>
                <c:pt idx="5">
                  <c:v>2027</c:v>
                </c:pt>
              </c:numCache>
            </c:numRef>
          </c:cat>
          <c:val>
            <c:numRef>
              <c:f>Taul1!$C$24:$H$24</c:f>
              <c:numCache>
                <c:formatCode>General</c:formatCode>
                <c:ptCount val="6"/>
                <c:pt idx="0">
                  <c:v>133.39534900000001</c:v>
                </c:pt>
                <c:pt idx="1">
                  <c:v>153.51659699999999</c:v>
                </c:pt>
                <c:pt idx="2">
                  <c:v>155.99730600000001</c:v>
                </c:pt>
                <c:pt idx="3">
                  <c:v>158.52762000000001</c:v>
                </c:pt>
                <c:pt idx="4">
                  <c:v>131.36821599999999</c:v>
                </c:pt>
                <c:pt idx="5">
                  <c:v>134.000778</c:v>
                </c:pt>
              </c:numCache>
            </c:numRef>
          </c:val>
          <c:extLst>
            <c:ext xmlns:c16="http://schemas.microsoft.com/office/drawing/2014/chart" uri="{C3380CC4-5D6E-409C-BE32-E72D297353CC}">
              <c16:uniqueId val="{00000000-EC03-45DC-AEDE-8D9DF1A64584}"/>
            </c:ext>
          </c:extLst>
        </c:ser>
        <c:ser>
          <c:idx val="1"/>
          <c:order val="1"/>
          <c:tx>
            <c:strRef>
              <c:f>Taul1!$B$25</c:f>
              <c:strCache>
                <c:ptCount val="1"/>
                <c:pt idx="0">
                  <c:v>ESR+</c:v>
                </c:pt>
              </c:strCache>
            </c:strRef>
          </c:tx>
          <c:spPr>
            <a:solidFill>
              <a:srgbClr val="00B050"/>
            </a:solidFill>
            <a:ln>
              <a:noFill/>
            </a:ln>
            <a:effectLst/>
          </c:spPr>
          <c:invertIfNegative val="0"/>
          <c:cat>
            <c:numRef>
              <c:f>Taul1!$C$23:$H$23</c:f>
              <c:numCache>
                <c:formatCode>General</c:formatCode>
                <c:ptCount val="6"/>
                <c:pt idx="0">
                  <c:v>2022</c:v>
                </c:pt>
                <c:pt idx="1">
                  <c:v>2023</c:v>
                </c:pt>
                <c:pt idx="2">
                  <c:v>2024</c:v>
                </c:pt>
                <c:pt idx="3">
                  <c:v>2025</c:v>
                </c:pt>
                <c:pt idx="4">
                  <c:v>2026</c:v>
                </c:pt>
                <c:pt idx="5">
                  <c:v>2027</c:v>
                </c:pt>
              </c:numCache>
            </c:numRef>
          </c:cat>
          <c:val>
            <c:numRef>
              <c:f>Taul1!$C$25:$H$25</c:f>
              <c:numCache>
                <c:formatCode>General</c:formatCode>
                <c:ptCount val="6"/>
                <c:pt idx="0">
                  <c:v>102.90758</c:v>
                </c:pt>
                <c:pt idx="1">
                  <c:v>104.561667</c:v>
                </c:pt>
                <c:pt idx="2">
                  <c:v>106.249019</c:v>
                </c:pt>
                <c:pt idx="3">
                  <c:v>107.970116</c:v>
                </c:pt>
                <c:pt idx="4">
                  <c:v>89.468447999999995</c:v>
                </c:pt>
                <c:pt idx="5">
                  <c:v>91.259084999999999</c:v>
                </c:pt>
              </c:numCache>
            </c:numRef>
          </c:val>
          <c:extLst>
            <c:ext xmlns:c16="http://schemas.microsoft.com/office/drawing/2014/chart" uri="{C3380CC4-5D6E-409C-BE32-E72D297353CC}">
              <c16:uniqueId val="{00000001-EC03-45DC-AEDE-8D9DF1A64584}"/>
            </c:ext>
          </c:extLst>
        </c:ser>
        <c:ser>
          <c:idx val="2"/>
          <c:order val="2"/>
          <c:tx>
            <c:strRef>
              <c:f>Taul1!$B$26</c:f>
              <c:strCache>
                <c:ptCount val="1"/>
                <c:pt idx="0">
                  <c:v>JTF (MFF)</c:v>
                </c:pt>
              </c:strCache>
            </c:strRef>
          </c:tx>
          <c:spPr>
            <a:solidFill>
              <a:schemeClr val="accent2">
                <a:lumMod val="75000"/>
              </a:schemeClr>
            </a:solidFill>
            <a:ln>
              <a:noFill/>
            </a:ln>
            <a:effectLst/>
          </c:spPr>
          <c:invertIfNegative val="0"/>
          <c:cat>
            <c:numRef>
              <c:f>Taul1!$C$23:$H$23</c:f>
              <c:numCache>
                <c:formatCode>General</c:formatCode>
                <c:ptCount val="6"/>
                <c:pt idx="0">
                  <c:v>2022</c:v>
                </c:pt>
                <c:pt idx="1">
                  <c:v>2023</c:v>
                </c:pt>
                <c:pt idx="2">
                  <c:v>2024</c:v>
                </c:pt>
                <c:pt idx="3">
                  <c:v>2025</c:v>
                </c:pt>
                <c:pt idx="4">
                  <c:v>2026</c:v>
                </c:pt>
                <c:pt idx="5">
                  <c:v>2027</c:v>
                </c:pt>
              </c:numCache>
            </c:numRef>
          </c:cat>
          <c:val>
            <c:numRef>
              <c:f>Taul1!$C$26:$H$26</c:f>
              <c:numCache>
                <c:formatCode>General</c:formatCode>
                <c:ptCount val="6"/>
                <c:pt idx="0">
                  <c:v>34.833651000000003</c:v>
                </c:pt>
                <c:pt idx="1">
                  <c:v>35.393183000000001</c:v>
                </c:pt>
                <c:pt idx="2">
                  <c:v>35.963906000000001</c:v>
                </c:pt>
                <c:pt idx="3">
                  <c:v>36.546042999999997</c:v>
                </c:pt>
                <c:pt idx="4">
                  <c:v>30.282806999999998</c:v>
                </c:pt>
                <c:pt idx="5">
                  <c:v>30.888463000000002</c:v>
                </c:pt>
              </c:numCache>
            </c:numRef>
          </c:val>
          <c:extLst>
            <c:ext xmlns:c16="http://schemas.microsoft.com/office/drawing/2014/chart" uri="{C3380CC4-5D6E-409C-BE32-E72D297353CC}">
              <c16:uniqueId val="{00000002-EC03-45DC-AEDE-8D9DF1A64584}"/>
            </c:ext>
          </c:extLst>
        </c:ser>
        <c:ser>
          <c:idx val="3"/>
          <c:order val="3"/>
          <c:tx>
            <c:strRef>
              <c:f>Taul1!$B$27</c:f>
              <c:strCache>
                <c:ptCount val="1"/>
                <c:pt idx="0">
                  <c:v>JTF (NGEU)</c:v>
                </c:pt>
              </c:strCache>
            </c:strRef>
          </c:tx>
          <c:spPr>
            <a:solidFill>
              <a:srgbClr val="FFC000"/>
            </a:solidFill>
            <a:ln>
              <a:noFill/>
            </a:ln>
            <a:effectLst/>
          </c:spPr>
          <c:invertIfNegative val="0"/>
          <c:cat>
            <c:numRef>
              <c:f>Taul1!$C$23:$H$23</c:f>
              <c:numCache>
                <c:formatCode>General</c:formatCode>
                <c:ptCount val="6"/>
                <c:pt idx="0">
                  <c:v>2022</c:v>
                </c:pt>
                <c:pt idx="1">
                  <c:v>2023</c:v>
                </c:pt>
                <c:pt idx="2">
                  <c:v>2024</c:v>
                </c:pt>
                <c:pt idx="3">
                  <c:v>2025</c:v>
                </c:pt>
                <c:pt idx="4">
                  <c:v>2026</c:v>
                </c:pt>
                <c:pt idx="5">
                  <c:v>2027</c:v>
                </c:pt>
              </c:numCache>
            </c:numRef>
          </c:cat>
          <c:val>
            <c:numRef>
              <c:f>Taul1!$C$27:$H$27</c:f>
              <c:numCache>
                <c:formatCode>General</c:formatCode>
                <c:ptCount val="6"/>
                <c:pt idx="0">
                  <c:v>129.84204299999999</c:v>
                </c:pt>
                <c:pt idx="1">
                  <c:v>131.927694</c:v>
                </c:pt>
              </c:numCache>
            </c:numRef>
          </c:val>
          <c:extLst>
            <c:ext xmlns:c16="http://schemas.microsoft.com/office/drawing/2014/chart" uri="{C3380CC4-5D6E-409C-BE32-E72D297353CC}">
              <c16:uniqueId val="{00000003-EC03-45DC-AEDE-8D9DF1A64584}"/>
            </c:ext>
          </c:extLst>
        </c:ser>
        <c:dLbls>
          <c:showLegendKey val="0"/>
          <c:showVal val="0"/>
          <c:showCatName val="0"/>
          <c:showSerName val="0"/>
          <c:showPercent val="0"/>
          <c:showBubbleSize val="0"/>
        </c:dLbls>
        <c:gapWidth val="150"/>
        <c:overlap val="100"/>
        <c:axId val="512411184"/>
        <c:axId val="512411840"/>
      </c:barChart>
      <c:catAx>
        <c:axId val="51241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i-FI"/>
          </a:p>
        </c:txPr>
        <c:crossAx val="512411840"/>
        <c:crosses val="autoZero"/>
        <c:auto val="1"/>
        <c:lblAlgn val="ctr"/>
        <c:lblOffset val="100"/>
        <c:noMultiLvlLbl val="0"/>
      </c:catAx>
      <c:valAx>
        <c:axId val="512411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i-FI"/>
          </a:p>
        </c:txPr>
        <c:crossAx val="51241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2) </a:t>
            </a:r>
            <a:r>
              <a:rPr lang="en-US" sz="2000" b="1" err="1"/>
              <a:t>JTF:n</a:t>
            </a:r>
            <a:r>
              <a:rPr lang="en-US" sz="2000" b="1"/>
              <a:t> </a:t>
            </a:r>
            <a:r>
              <a:rPr lang="en-US" sz="2000" b="1" err="1"/>
              <a:t>vuosijakauma</a:t>
            </a:r>
            <a:r>
              <a:rPr lang="en-US" sz="2000" b="1" baseline="0"/>
              <a:t> </a:t>
            </a:r>
            <a:r>
              <a:rPr lang="en-US" sz="2000" baseline="0"/>
              <a:t>(</a:t>
            </a:r>
            <a:r>
              <a:rPr lang="en-US" sz="2000" baseline="0" err="1"/>
              <a:t>milj</a:t>
            </a:r>
            <a:r>
              <a:rPr lang="en-US" sz="2000" baseline="0"/>
              <a:t>. </a:t>
            </a:r>
            <a:r>
              <a:rPr lang="en-US" sz="2000" baseline="0" err="1"/>
              <a:t>euroa</a:t>
            </a:r>
            <a:r>
              <a:rPr lang="en-US" sz="2000" baseline="0"/>
              <a:t>)</a:t>
            </a:r>
            <a:endParaRPr lang="en-US" sz="2000"/>
          </a:p>
        </c:rich>
      </c:tx>
      <c:layout>
        <c:manualLayout>
          <c:xMode val="edge"/>
          <c:yMode val="edge"/>
          <c:x val="0.11417604770655128"/>
          <c:y val="1.574960362464106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Taul1!$A$17</c:f>
              <c:strCache>
                <c:ptCount val="1"/>
                <c:pt idx="0">
                  <c:v>MFF</c:v>
                </c:pt>
              </c:strCache>
            </c:strRef>
          </c:tx>
          <c:spPr>
            <a:solidFill>
              <a:schemeClr val="accent2">
                <a:lumMod val="75000"/>
              </a:schemeClr>
            </a:solidFill>
            <a:ln>
              <a:noFill/>
            </a:ln>
            <a:effectLst/>
          </c:spPr>
          <c:invertIfNegative val="0"/>
          <c:cat>
            <c:numRef>
              <c:f>Taul1!$B$16:$G$16</c:f>
              <c:numCache>
                <c:formatCode>General</c:formatCode>
                <c:ptCount val="6"/>
                <c:pt idx="0">
                  <c:v>2022</c:v>
                </c:pt>
                <c:pt idx="1">
                  <c:v>2023</c:v>
                </c:pt>
                <c:pt idx="2">
                  <c:v>2024</c:v>
                </c:pt>
                <c:pt idx="3">
                  <c:v>2025</c:v>
                </c:pt>
                <c:pt idx="4">
                  <c:v>2026</c:v>
                </c:pt>
                <c:pt idx="5">
                  <c:v>2027</c:v>
                </c:pt>
              </c:numCache>
            </c:numRef>
          </c:cat>
          <c:val>
            <c:numRef>
              <c:f>Taul1!$B$17:$G$17</c:f>
              <c:numCache>
                <c:formatCode>General</c:formatCode>
                <c:ptCount val="6"/>
                <c:pt idx="0">
                  <c:v>34.833651000000003</c:v>
                </c:pt>
                <c:pt idx="1">
                  <c:v>35.393183000000001</c:v>
                </c:pt>
                <c:pt idx="2">
                  <c:v>35.963906000000001</c:v>
                </c:pt>
                <c:pt idx="3">
                  <c:v>36.546042999999997</c:v>
                </c:pt>
                <c:pt idx="4">
                  <c:v>30.282806999999998</c:v>
                </c:pt>
                <c:pt idx="5">
                  <c:v>30.888463000000002</c:v>
                </c:pt>
              </c:numCache>
            </c:numRef>
          </c:val>
          <c:extLst>
            <c:ext xmlns:c16="http://schemas.microsoft.com/office/drawing/2014/chart" uri="{C3380CC4-5D6E-409C-BE32-E72D297353CC}">
              <c16:uniqueId val="{00000000-68A9-4E33-A92C-1B3B6AF32DCD}"/>
            </c:ext>
          </c:extLst>
        </c:ser>
        <c:ser>
          <c:idx val="1"/>
          <c:order val="1"/>
          <c:tx>
            <c:strRef>
              <c:f>Taul1!$A$18</c:f>
              <c:strCache>
                <c:ptCount val="1"/>
                <c:pt idx="0">
                  <c:v>NGEU</c:v>
                </c:pt>
              </c:strCache>
            </c:strRef>
          </c:tx>
          <c:spPr>
            <a:solidFill>
              <a:srgbClr val="FFC000"/>
            </a:solidFill>
            <a:ln>
              <a:noFill/>
            </a:ln>
            <a:effectLst/>
          </c:spPr>
          <c:invertIfNegative val="0"/>
          <c:cat>
            <c:numRef>
              <c:f>Taul1!$B$16:$G$16</c:f>
              <c:numCache>
                <c:formatCode>General</c:formatCode>
                <c:ptCount val="6"/>
                <c:pt idx="0">
                  <c:v>2022</c:v>
                </c:pt>
                <c:pt idx="1">
                  <c:v>2023</c:v>
                </c:pt>
                <c:pt idx="2">
                  <c:v>2024</c:v>
                </c:pt>
                <c:pt idx="3">
                  <c:v>2025</c:v>
                </c:pt>
                <c:pt idx="4">
                  <c:v>2026</c:v>
                </c:pt>
                <c:pt idx="5">
                  <c:v>2027</c:v>
                </c:pt>
              </c:numCache>
            </c:numRef>
          </c:cat>
          <c:val>
            <c:numRef>
              <c:f>Taul1!$B$18:$G$18</c:f>
              <c:numCache>
                <c:formatCode>General</c:formatCode>
                <c:ptCount val="6"/>
                <c:pt idx="0">
                  <c:v>129.84204299999999</c:v>
                </c:pt>
                <c:pt idx="1">
                  <c:v>131.927694</c:v>
                </c:pt>
              </c:numCache>
            </c:numRef>
          </c:val>
          <c:extLst>
            <c:ext xmlns:c16="http://schemas.microsoft.com/office/drawing/2014/chart" uri="{C3380CC4-5D6E-409C-BE32-E72D297353CC}">
              <c16:uniqueId val="{00000001-68A9-4E33-A92C-1B3B6AF32DCD}"/>
            </c:ext>
          </c:extLst>
        </c:ser>
        <c:dLbls>
          <c:showLegendKey val="0"/>
          <c:showVal val="0"/>
          <c:showCatName val="0"/>
          <c:showSerName val="0"/>
          <c:showPercent val="0"/>
          <c:showBubbleSize val="0"/>
        </c:dLbls>
        <c:gapWidth val="150"/>
        <c:overlap val="100"/>
        <c:axId val="675133712"/>
        <c:axId val="675136664"/>
      </c:barChart>
      <c:catAx>
        <c:axId val="67513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i-FI"/>
          </a:p>
        </c:txPr>
        <c:crossAx val="675136664"/>
        <c:crosses val="autoZero"/>
        <c:auto val="1"/>
        <c:lblAlgn val="ctr"/>
        <c:lblOffset val="100"/>
        <c:noMultiLvlLbl val="0"/>
      </c:catAx>
      <c:valAx>
        <c:axId val="675136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i-FI"/>
          </a:p>
        </c:txPr>
        <c:crossAx val="67513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ED8D6-5640-4BC5-83B7-077312277A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9D17CB-602F-4FE3-8C4B-80282C92A121}">
      <dgm:prSet/>
      <dgm:spPr>
        <a:solidFill>
          <a:srgbClr val="0070C0"/>
        </a:solidFill>
      </dgm:spPr>
      <dgm:t>
        <a:bodyPr/>
        <a:lstStyle/>
        <a:p>
          <a:r>
            <a:rPr lang="fi-FI"/>
            <a:t>JTF-rahoituksen taustalla on Suomen hallituksen sitoumus puolittaa energiaturpeen käyttö vuoteen 2030 mennessä. </a:t>
          </a:r>
          <a:endParaRPr lang="en-US"/>
        </a:p>
      </dgm:t>
    </dgm:pt>
    <dgm:pt modelId="{75C48B4D-AE86-4B24-8461-C08742364F28}" type="parTrans" cxnId="{40AE5893-B609-4C83-98F1-59970E0B768D}">
      <dgm:prSet/>
      <dgm:spPr/>
      <dgm:t>
        <a:bodyPr/>
        <a:lstStyle/>
        <a:p>
          <a:endParaRPr lang="en-US"/>
        </a:p>
      </dgm:t>
    </dgm:pt>
    <dgm:pt modelId="{01DF94D8-2BAE-427F-905D-D1D18D6AF7A0}" type="sibTrans" cxnId="{40AE5893-B609-4C83-98F1-59970E0B768D}">
      <dgm:prSet/>
      <dgm:spPr/>
      <dgm:t>
        <a:bodyPr/>
        <a:lstStyle/>
        <a:p>
          <a:endParaRPr lang="en-US"/>
        </a:p>
      </dgm:t>
    </dgm:pt>
    <dgm:pt modelId="{2AE91034-1BE4-48A7-A970-64A8285AC276}">
      <dgm:prSet/>
      <dgm:spPr>
        <a:solidFill>
          <a:srgbClr val="0070C0"/>
        </a:solidFill>
      </dgm:spPr>
      <dgm:t>
        <a:bodyPr/>
        <a:lstStyle/>
        <a:p>
          <a:r>
            <a:rPr lang="fi-FI"/>
            <a:t>Rahaston tavoitteena on helpottaa ja hallita aluetaloudellisia ja sosiaalisia vaikutuksia, joita turpeen polton lopettaminen alueilla aiheuttaa. </a:t>
          </a:r>
          <a:endParaRPr lang="en-US"/>
        </a:p>
      </dgm:t>
    </dgm:pt>
    <dgm:pt modelId="{E59FD6CB-6B02-45FB-A0C2-DCF719B02751}" type="parTrans" cxnId="{CA45D911-6424-40D1-9156-1F76C97DE3A3}">
      <dgm:prSet/>
      <dgm:spPr/>
      <dgm:t>
        <a:bodyPr/>
        <a:lstStyle/>
        <a:p>
          <a:endParaRPr lang="en-US"/>
        </a:p>
      </dgm:t>
    </dgm:pt>
    <dgm:pt modelId="{001509CD-4A06-417E-B505-16672496C500}" type="sibTrans" cxnId="{CA45D911-6424-40D1-9156-1F76C97DE3A3}">
      <dgm:prSet/>
      <dgm:spPr/>
      <dgm:t>
        <a:bodyPr/>
        <a:lstStyle/>
        <a:p>
          <a:endParaRPr lang="en-US"/>
        </a:p>
      </dgm:t>
    </dgm:pt>
    <dgm:pt modelId="{580D7D95-7011-46E0-9C84-7D28FAB785E2}">
      <dgm:prSet/>
      <dgm:spPr>
        <a:solidFill>
          <a:srgbClr val="0070C0"/>
        </a:solidFill>
      </dgm:spPr>
      <dgm:t>
        <a:bodyPr/>
        <a:lstStyle/>
        <a:p>
          <a:r>
            <a:rPr lang="fi-FI"/>
            <a:t>Maakunnalliset oikeudenmukaisen siirtymän suunnitelmat linjaavat varojen käyttöä maakunnassa. </a:t>
          </a:r>
          <a:endParaRPr lang="en-US"/>
        </a:p>
      </dgm:t>
    </dgm:pt>
    <dgm:pt modelId="{DD1B8B98-83E0-4D0A-BF85-D6744BB06D13}" type="parTrans" cxnId="{8BA2920F-6D36-4A26-8688-92498FDA608C}">
      <dgm:prSet/>
      <dgm:spPr/>
      <dgm:t>
        <a:bodyPr/>
        <a:lstStyle/>
        <a:p>
          <a:endParaRPr lang="en-US"/>
        </a:p>
      </dgm:t>
    </dgm:pt>
    <dgm:pt modelId="{B901280D-B99C-4653-8B94-80B8EE1B176C}" type="sibTrans" cxnId="{8BA2920F-6D36-4A26-8688-92498FDA608C}">
      <dgm:prSet/>
      <dgm:spPr/>
      <dgm:t>
        <a:bodyPr/>
        <a:lstStyle/>
        <a:p>
          <a:endParaRPr lang="en-US"/>
        </a:p>
      </dgm:t>
    </dgm:pt>
    <dgm:pt modelId="{8A33C04A-52C5-4626-8C14-608D4C0D8BC8}">
      <dgm:prSet/>
      <dgm:spPr>
        <a:solidFill>
          <a:srgbClr val="0070C0"/>
        </a:solidFill>
      </dgm:spPr>
      <dgm:t>
        <a:bodyPr/>
        <a:lstStyle/>
        <a:p>
          <a:r>
            <a:rPr lang="fi-FI"/>
            <a:t>EU-komissio on hyväksynyt JTF-ohjelmasisällöt ja maakuntien oikeudenmukaisen siirtymän suunnitelmat joulukuussa 2022.</a:t>
          </a:r>
          <a:endParaRPr lang="en-US"/>
        </a:p>
      </dgm:t>
    </dgm:pt>
    <dgm:pt modelId="{350A11B3-1D4E-4698-9AAB-E3884C6FA70D}" type="parTrans" cxnId="{271A0AFE-C0EB-41C8-BF94-C6CFEE08246B}">
      <dgm:prSet/>
      <dgm:spPr/>
      <dgm:t>
        <a:bodyPr/>
        <a:lstStyle/>
        <a:p>
          <a:endParaRPr lang="en-US"/>
        </a:p>
      </dgm:t>
    </dgm:pt>
    <dgm:pt modelId="{5D608672-3DF1-4723-8699-5F75E2EA4D40}" type="sibTrans" cxnId="{271A0AFE-C0EB-41C8-BF94-C6CFEE08246B}">
      <dgm:prSet/>
      <dgm:spPr/>
      <dgm:t>
        <a:bodyPr/>
        <a:lstStyle/>
        <a:p>
          <a:endParaRPr lang="en-US"/>
        </a:p>
      </dgm:t>
    </dgm:pt>
    <dgm:pt modelId="{8A68E7F5-6EB5-4635-97D0-C1BBDB563CB6}">
      <dgm:prSet/>
      <dgm:spPr>
        <a:solidFill>
          <a:srgbClr val="0070C0"/>
        </a:solidFill>
      </dgm:spPr>
      <dgm:t>
        <a:bodyPr/>
        <a:lstStyle/>
        <a:p>
          <a:r>
            <a:rPr lang="fi-FI"/>
            <a:t>Toimeenpano käynnistyy helmi-maaliskuussa 2023.</a:t>
          </a:r>
          <a:endParaRPr lang="en-US"/>
        </a:p>
      </dgm:t>
    </dgm:pt>
    <dgm:pt modelId="{215E0C59-4DEE-492F-8B27-26F4025A0B00}" type="parTrans" cxnId="{75023E59-1071-47EB-91D3-8812C2A33973}">
      <dgm:prSet/>
      <dgm:spPr/>
      <dgm:t>
        <a:bodyPr/>
        <a:lstStyle/>
        <a:p>
          <a:endParaRPr lang="en-US"/>
        </a:p>
      </dgm:t>
    </dgm:pt>
    <dgm:pt modelId="{76F7E634-17D5-4947-8DFB-E599192F98D0}" type="sibTrans" cxnId="{75023E59-1071-47EB-91D3-8812C2A33973}">
      <dgm:prSet/>
      <dgm:spPr/>
      <dgm:t>
        <a:bodyPr/>
        <a:lstStyle/>
        <a:p>
          <a:endParaRPr lang="en-US"/>
        </a:p>
      </dgm:t>
    </dgm:pt>
    <dgm:pt modelId="{2E389BC9-421C-47A6-B765-4F57C19DFC57}" type="pres">
      <dgm:prSet presAssocID="{FEDED8D6-5640-4BC5-83B7-077312277A0E}" presName="linear" presStyleCnt="0">
        <dgm:presLayoutVars>
          <dgm:animLvl val="lvl"/>
          <dgm:resizeHandles val="exact"/>
        </dgm:presLayoutVars>
      </dgm:prSet>
      <dgm:spPr/>
    </dgm:pt>
    <dgm:pt modelId="{5A925DE2-7C67-4C6B-AC45-08217D0EBC6A}" type="pres">
      <dgm:prSet presAssocID="{049D17CB-602F-4FE3-8C4B-80282C92A121}" presName="parentText" presStyleLbl="node1" presStyleIdx="0" presStyleCnt="5">
        <dgm:presLayoutVars>
          <dgm:chMax val="0"/>
          <dgm:bulletEnabled val="1"/>
        </dgm:presLayoutVars>
      </dgm:prSet>
      <dgm:spPr/>
    </dgm:pt>
    <dgm:pt modelId="{C13AD3CC-1EED-42B4-AB9D-B8A51E952E85}" type="pres">
      <dgm:prSet presAssocID="{01DF94D8-2BAE-427F-905D-D1D18D6AF7A0}" presName="spacer" presStyleCnt="0"/>
      <dgm:spPr/>
    </dgm:pt>
    <dgm:pt modelId="{314A85CF-386C-489A-976F-A5AB5BE243D2}" type="pres">
      <dgm:prSet presAssocID="{2AE91034-1BE4-48A7-A970-64A8285AC276}" presName="parentText" presStyleLbl="node1" presStyleIdx="1" presStyleCnt="5">
        <dgm:presLayoutVars>
          <dgm:chMax val="0"/>
          <dgm:bulletEnabled val="1"/>
        </dgm:presLayoutVars>
      </dgm:prSet>
      <dgm:spPr/>
    </dgm:pt>
    <dgm:pt modelId="{43CD241E-4704-4C06-BBA9-814C4BB44088}" type="pres">
      <dgm:prSet presAssocID="{001509CD-4A06-417E-B505-16672496C500}" presName="spacer" presStyleCnt="0"/>
      <dgm:spPr/>
    </dgm:pt>
    <dgm:pt modelId="{6E112361-A315-4827-91BF-74E4C86429A6}" type="pres">
      <dgm:prSet presAssocID="{580D7D95-7011-46E0-9C84-7D28FAB785E2}" presName="parentText" presStyleLbl="node1" presStyleIdx="2" presStyleCnt="5">
        <dgm:presLayoutVars>
          <dgm:chMax val="0"/>
          <dgm:bulletEnabled val="1"/>
        </dgm:presLayoutVars>
      </dgm:prSet>
      <dgm:spPr/>
    </dgm:pt>
    <dgm:pt modelId="{C2D1894C-871B-4E41-8632-F64BEF951D8B}" type="pres">
      <dgm:prSet presAssocID="{B901280D-B99C-4653-8B94-80B8EE1B176C}" presName="spacer" presStyleCnt="0"/>
      <dgm:spPr/>
    </dgm:pt>
    <dgm:pt modelId="{6A20E072-EB77-47C7-B071-2174D6DEFC0B}" type="pres">
      <dgm:prSet presAssocID="{8A33C04A-52C5-4626-8C14-608D4C0D8BC8}" presName="parentText" presStyleLbl="node1" presStyleIdx="3" presStyleCnt="5">
        <dgm:presLayoutVars>
          <dgm:chMax val="0"/>
          <dgm:bulletEnabled val="1"/>
        </dgm:presLayoutVars>
      </dgm:prSet>
      <dgm:spPr/>
    </dgm:pt>
    <dgm:pt modelId="{65D480DF-535D-47D6-B8E0-85698740CD41}" type="pres">
      <dgm:prSet presAssocID="{5D608672-3DF1-4723-8699-5F75E2EA4D40}" presName="spacer" presStyleCnt="0"/>
      <dgm:spPr/>
    </dgm:pt>
    <dgm:pt modelId="{33C368A2-0C0F-4CBE-A219-143BD045312B}" type="pres">
      <dgm:prSet presAssocID="{8A68E7F5-6EB5-4635-97D0-C1BBDB563CB6}" presName="parentText" presStyleLbl="node1" presStyleIdx="4" presStyleCnt="5">
        <dgm:presLayoutVars>
          <dgm:chMax val="0"/>
          <dgm:bulletEnabled val="1"/>
        </dgm:presLayoutVars>
      </dgm:prSet>
      <dgm:spPr/>
    </dgm:pt>
  </dgm:ptLst>
  <dgm:cxnLst>
    <dgm:cxn modelId="{8BA2920F-6D36-4A26-8688-92498FDA608C}" srcId="{FEDED8D6-5640-4BC5-83B7-077312277A0E}" destId="{580D7D95-7011-46E0-9C84-7D28FAB785E2}" srcOrd="2" destOrd="0" parTransId="{DD1B8B98-83E0-4D0A-BF85-D6744BB06D13}" sibTransId="{B901280D-B99C-4653-8B94-80B8EE1B176C}"/>
    <dgm:cxn modelId="{CA45D911-6424-40D1-9156-1F76C97DE3A3}" srcId="{FEDED8D6-5640-4BC5-83B7-077312277A0E}" destId="{2AE91034-1BE4-48A7-A970-64A8285AC276}" srcOrd="1" destOrd="0" parTransId="{E59FD6CB-6B02-45FB-A0C2-DCF719B02751}" sibTransId="{001509CD-4A06-417E-B505-16672496C500}"/>
    <dgm:cxn modelId="{EBAA593E-C694-40E9-8F93-BB7F01317F61}" type="presOf" srcId="{8A68E7F5-6EB5-4635-97D0-C1BBDB563CB6}" destId="{33C368A2-0C0F-4CBE-A219-143BD045312B}" srcOrd="0" destOrd="0" presId="urn:microsoft.com/office/officeart/2005/8/layout/vList2"/>
    <dgm:cxn modelId="{A8E81A74-015B-4743-A234-1DED9C26E750}" type="presOf" srcId="{049D17CB-602F-4FE3-8C4B-80282C92A121}" destId="{5A925DE2-7C67-4C6B-AC45-08217D0EBC6A}" srcOrd="0" destOrd="0" presId="urn:microsoft.com/office/officeart/2005/8/layout/vList2"/>
    <dgm:cxn modelId="{75023E59-1071-47EB-91D3-8812C2A33973}" srcId="{FEDED8D6-5640-4BC5-83B7-077312277A0E}" destId="{8A68E7F5-6EB5-4635-97D0-C1BBDB563CB6}" srcOrd="4" destOrd="0" parTransId="{215E0C59-4DEE-492F-8B27-26F4025A0B00}" sibTransId="{76F7E634-17D5-4947-8DFB-E599192F98D0}"/>
    <dgm:cxn modelId="{40AE5893-B609-4C83-98F1-59970E0B768D}" srcId="{FEDED8D6-5640-4BC5-83B7-077312277A0E}" destId="{049D17CB-602F-4FE3-8C4B-80282C92A121}" srcOrd="0" destOrd="0" parTransId="{75C48B4D-AE86-4B24-8461-C08742364F28}" sibTransId="{01DF94D8-2BAE-427F-905D-D1D18D6AF7A0}"/>
    <dgm:cxn modelId="{68DC6296-BD21-4652-B20C-61D1F7D1AD83}" type="presOf" srcId="{2AE91034-1BE4-48A7-A970-64A8285AC276}" destId="{314A85CF-386C-489A-976F-A5AB5BE243D2}" srcOrd="0" destOrd="0" presId="urn:microsoft.com/office/officeart/2005/8/layout/vList2"/>
    <dgm:cxn modelId="{118C1ECE-EAB6-465E-9EB1-EA2860C167B1}" type="presOf" srcId="{580D7D95-7011-46E0-9C84-7D28FAB785E2}" destId="{6E112361-A315-4827-91BF-74E4C86429A6}" srcOrd="0" destOrd="0" presId="urn:microsoft.com/office/officeart/2005/8/layout/vList2"/>
    <dgm:cxn modelId="{E7C248D4-AF9B-40DE-B074-F566E9A284B9}" type="presOf" srcId="{FEDED8D6-5640-4BC5-83B7-077312277A0E}" destId="{2E389BC9-421C-47A6-B765-4F57C19DFC57}" srcOrd="0" destOrd="0" presId="urn:microsoft.com/office/officeart/2005/8/layout/vList2"/>
    <dgm:cxn modelId="{B3DE1EFC-1BC2-4491-9D50-0FACB94E3628}" type="presOf" srcId="{8A33C04A-52C5-4626-8C14-608D4C0D8BC8}" destId="{6A20E072-EB77-47C7-B071-2174D6DEFC0B}" srcOrd="0" destOrd="0" presId="urn:microsoft.com/office/officeart/2005/8/layout/vList2"/>
    <dgm:cxn modelId="{271A0AFE-C0EB-41C8-BF94-C6CFEE08246B}" srcId="{FEDED8D6-5640-4BC5-83B7-077312277A0E}" destId="{8A33C04A-52C5-4626-8C14-608D4C0D8BC8}" srcOrd="3" destOrd="0" parTransId="{350A11B3-1D4E-4698-9AAB-E3884C6FA70D}" sibTransId="{5D608672-3DF1-4723-8699-5F75E2EA4D40}"/>
    <dgm:cxn modelId="{166E2A89-050C-4506-8E3E-17CC7186DC01}" type="presParOf" srcId="{2E389BC9-421C-47A6-B765-4F57C19DFC57}" destId="{5A925DE2-7C67-4C6B-AC45-08217D0EBC6A}" srcOrd="0" destOrd="0" presId="urn:microsoft.com/office/officeart/2005/8/layout/vList2"/>
    <dgm:cxn modelId="{DB0F7D9A-3A1A-41C0-ADD2-B1AB629E21FA}" type="presParOf" srcId="{2E389BC9-421C-47A6-B765-4F57C19DFC57}" destId="{C13AD3CC-1EED-42B4-AB9D-B8A51E952E85}" srcOrd="1" destOrd="0" presId="urn:microsoft.com/office/officeart/2005/8/layout/vList2"/>
    <dgm:cxn modelId="{7DE5B692-F9CF-4FB2-B2C7-2C95D108D5EA}" type="presParOf" srcId="{2E389BC9-421C-47A6-B765-4F57C19DFC57}" destId="{314A85CF-386C-489A-976F-A5AB5BE243D2}" srcOrd="2" destOrd="0" presId="urn:microsoft.com/office/officeart/2005/8/layout/vList2"/>
    <dgm:cxn modelId="{422469F3-7E32-4D13-A4F1-C6F05A7F3814}" type="presParOf" srcId="{2E389BC9-421C-47A6-B765-4F57C19DFC57}" destId="{43CD241E-4704-4C06-BBA9-814C4BB44088}" srcOrd="3" destOrd="0" presId="urn:microsoft.com/office/officeart/2005/8/layout/vList2"/>
    <dgm:cxn modelId="{135E0E8F-0EAE-460D-B53F-A2F7A956DFC6}" type="presParOf" srcId="{2E389BC9-421C-47A6-B765-4F57C19DFC57}" destId="{6E112361-A315-4827-91BF-74E4C86429A6}" srcOrd="4" destOrd="0" presId="urn:microsoft.com/office/officeart/2005/8/layout/vList2"/>
    <dgm:cxn modelId="{7037C9DB-9FAB-409E-B8A4-C90994123BB1}" type="presParOf" srcId="{2E389BC9-421C-47A6-B765-4F57C19DFC57}" destId="{C2D1894C-871B-4E41-8632-F64BEF951D8B}" srcOrd="5" destOrd="0" presId="urn:microsoft.com/office/officeart/2005/8/layout/vList2"/>
    <dgm:cxn modelId="{30F44644-EC94-4879-862C-FD0DBDE11BDF}" type="presParOf" srcId="{2E389BC9-421C-47A6-B765-4F57C19DFC57}" destId="{6A20E072-EB77-47C7-B071-2174D6DEFC0B}" srcOrd="6" destOrd="0" presId="urn:microsoft.com/office/officeart/2005/8/layout/vList2"/>
    <dgm:cxn modelId="{E6898AA5-4F77-4514-BFF9-66D7AC1C7D87}" type="presParOf" srcId="{2E389BC9-421C-47A6-B765-4F57C19DFC57}" destId="{65D480DF-535D-47D6-B8E0-85698740CD41}" srcOrd="7" destOrd="0" presId="urn:microsoft.com/office/officeart/2005/8/layout/vList2"/>
    <dgm:cxn modelId="{6BE1B976-59C6-4E65-9DE5-BBE4DE27595E}" type="presParOf" srcId="{2E389BC9-421C-47A6-B765-4F57C19DFC57}" destId="{33C368A2-0C0F-4CBE-A219-143BD045312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25DE2-7C67-4C6B-AC45-08217D0EBC6A}">
      <dsp:nvSpPr>
        <dsp:cNvPr id="0" name=""/>
        <dsp:cNvSpPr/>
      </dsp:nvSpPr>
      <dsp:spPr>
        <a:xfrm>
          <a:off x="0" y="279863"/>
          <a:ext cx="7124272" cy="63648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kern="1200"/>
            <a:t>JTF-rahoituksen taustalla on Suomen hallituksen sitoumus puolittaa energiaturpeen käyttö vuoteen 2030 mennessä. </a:t>
          </a:r>
          <a:endParaRPr lang="en-US" sz="1600" kern="1200"/>
        </a:p>
      </dsp:txBody>
      <dsp:txXfrm>
        <a:off x="31070" y="310933"/>
        <a:ext cx="7062132" cy="574340"/>
      </dsp:txXfrm>
    </dsp:sp>
    <dsp:sp modelId="{314A85CF-386C-489A-976F-A5AB5BE243D2}">
      <dsp:nvSpPr>
        <dsp:cNvPr id="0" name=""/>
        <dsp:cNvSpPr/>
      </dsp:nvSpPr>
      <dsp:spPr>
        <a:xfrm>
          <a:off x="0" y="962423"/>
          <a:ext cx="7124272" cy="63648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kern="1200"/>
            <a:t>Rahaston tavoitteena on helpottaa ja hallita aluetaloudellisia ja sosiaalisia vaikutuksia, joita turpeen polton lopettaminen alueilla aiheuttaa. </a:t>
          </a:r>
          <a:endParaRPr lang="en-US" sz="1600" kern="1200"/>
        </a:p>
      </dsp:txBody>
      <dsp:txXfrm>
        <a:off x="31070" y="993493"/>
        <a:ext cx="7062132" cy="574340"/>
      </dsp:txXfrm>
    </dsp:sp>
    <dsp:sp modelId="{6E112361-A315-4827-91BF-74E4C86429A6}">
      <dsp:nvSpPr>
        <dsp:cNvPr id="0" name=""/>
        <dsp:cNvSpPr/>
      </dsp:nvSpPr>
      <dsp:spPr>
        <a:xfrm>
          <a:off x="0" y="1644983"/>
          <a:ext cx="7124272" cy="63648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kern="1200"/>
            <a:t>Maakunnalliset oikeudenmukaisen siirtymän suunnitelmat linjaavat varojen käyttöä maakunnassa. </a:t>
          </a:r>
          <a:endParaRPr lang="en-US" sz="1600" kern="1200"/>
        </a:p>
      </dsp:txBody>
      <dsp:txXfrm>
        <a:off x="31070" y="1676053"/>
        <a:ext cx="7062132" cy="574340"/>
      </dsp:txXfrm>
    </dsp:sp>
    <dsp:sp modelId="{6A20E072-EB77-47C7-B071-2174D6DEFC0B}">
      <dsp:nvSpPr>
        <dsp:cNvPr id="0" name=""/>
        <dsp:cNvSpPr/>
      </dsp:nvSpPr>
      <dsp:spPr>
        <a:xfrm>
          <a:off x="0" y="2327543"/>
          <a:ext cx="7124272" cy="63648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kern="1200"/>
            <a:t>EU-komissio on hyväksynyt JTF-ohjelmasisällöt ja maakuntien oikeudenmukaisen siirtymän suunnitelmat joulukuussa 2022.</a:t>
          </a:r>
          <a:endParaRPr lang="en-US" sz="1600" kern="1200"/>
        </a:p>
      </dsp:txBody>
      <dsp:txXfrm>
        <a:off x="31070" y="2358613"/>
        <a:ext cx="7062132" cy="574340"/>
      </dsp:txXfrm>
    </dsp:sp>
    <dsp:sp modelId="{33C368A2-0C0F-4CBE-A219-143BD045312B}">
      <dsp:nvSpPr>
        <dsp:cNvPr id="0" name=""/>
        <dsp:cNvSpPr/>
      </dsp:nvSpPr>
      <dsp:spPr>
        <a:xfrm>
          <a:off x="0" y="3010103"/>
          <a:ext cx="7124272" cy="63648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kern="1200"/>
            <a:t>Toimeenpano käynnistyy helmi-maaliskuussa 2023.</a:t>
          </a:r>
          <a:endParaRPr lang="en-US" sz="1600" kern="1200"/>
        </a:p>
      </dsp:txBody>
      <dsp:txXfrm>
        <a:off x="31070" y="3041173"/>
        <a:ext cx="7062132"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B766C-D144-4860-8378-C8AED84E14A7}" type="datetimeFigureOut">
              <a:rPr lang="en-GB" smtClean="0"/>
              <a:t>20/01/2023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FF52D-3802-4A03-8323-AE312A03D6DA}" type="slidenum">
              <a:rPr lang="en-GB" smtClean="0"/>
              <a:t>‹#›</a:t>
            </a:fld>
            <a:endParaRPr lang="en-GB"/>
          </a:p>
        </p:txBody>
      </p:sp>
    </p:spTree>
    <p:extLst>
      <p:ext uri="{BB962C8B-B14F-4D97-AF65-F5344CB8AC3E}">
        <p14:creationId xmlns:p14="http://schemas.microsoft.com/office/powerpoint/2010/main" val="42539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sz="1000">
                <a:solidFill>
                  <a:schemeClr val="tx1"/>
                </a:solidFill>
              </a:rPr>
              <a:t>Rakennerahastotoimintamme käynnistyi Suomen liittyessä Euroopan unioniin vuonna 1995</a:t>
            </a:r>
          </a:p>
          <a:p>
            <a:pPr marL="171450" indent="-171450">
              <a:buFont typeface="Arial" panose="020B0604020202020204" pitchFamily="34" charset="0"/>
              <a:buChar char="•"/>
            </a:pPr>
            <a:r>
              <a:rPr lang="fi-FI" sz="1000">
                <a:solidFill>
                  <a:schemeClr val="tx1"/>
                </a:solidFill>
              </a:rPr>
              <a:t>Käynnistymässä</a:t>
            </a:r>
            <a:r>
              <a:rPr lang="fi-FI" sz="1000" baseline="0">
                <a:solidFill>
                  <a:schemeClr val="tx1"/>
                </a:solidFill>
              </a:rPr>
              <a:t> on siis viides ohjelmakausi (</a:t>
            </a:r>
            <a:r>
              <a:rPr lang="fi-FI" sz="1000">
                <a:solidFill>
                  <a:schemeClr val="tx1"/>
                </a:solidFill>
              </a:rPr>
              <a:t>1995–1999, 2000–2007, 2007–2013,</a:t>
            </a:r>
            <a:r>
              <a:rPr lang="fi-FI" sz="1000" baseline="0">
                <a:solidFill>
                  <a:schemeClr val="tx1"/>
                </a:solidFill>
              </a:rPr>
              <a:t> </a:t>
            </a:r>
            <a:r>
              <a:rPr lang="fi-FI" sz="1000">
                <a:solidFill>
                  <a:schemeClr val="tx1"/>
                </a:solidFill>
              </a:rPr>
              <a:t>2014–2020 ja 2021-2027)</a:t>
            </a:r>
          </a:p>
          <a:p>
            <a:pPr marL="171450" indent="-171450">
              <a:buFont typeface="Arial" panose="020B0604020202020204" pitchFamily="34" charset="0"/>
              <a:buChar char="•"/>
            </a:pPr>
            <a:r>
              <a:rPr lang="fi-FI" sz="1000">
                <a:solidFill>
                  <a:schemeClr val="tx1"/>
                </a:solidFill>
              </a:rPr>
              <a:t>Pelkän rakennepolitiikan sijaan puhumme tällä kaudella alue- ja rakennepolitiikasta, joka kattaa</a:t>
            </a:r>
            <a:r>
              <a:rPr lang="fi-FI" sz="1000" baseline="0">
                <a:solidFill>
                  <a:schemeClr val="tx1"/>
                </a:solidFill>
              </a:rPr>
              <a:t> myös uuden oikeudenmukaisen siirtymän rahaston eli </a:t>
            </a:r>
            <a:r>
              <a:rPr lang="fi-FI" sz="1000" baseline="0" err="1">
                <a:solidFill>
                  <a:schemeClr val="tx1"/>
                </a:solidFill>
              </a:rPr>
              <a:t>JTF:n</a:t>
            </a:r>
            <a:endParaRPr lang="fi-FI" sz="1000" baseline="0">
              <a:solidFill>
                <a:schemeClr val="tx1"/>
              </a:solidFill>
            </a:endParaRPr>
          </a:p>
          <a:p>
            <a:pPr marL="171450" indent="-171450">
              <a:buFont typeface="Arial" panose="020B0604020202020204" pitchFamily="34" charset="0"/>
              <a:buChar char="•"/>
            </a:pPr>
            <a:r>
              <a:rPr lang="fi-FI" sz="1000" baseline="0">
                <a:solidFill>
                  <a:schemeClr val="tx1"/>
                </a:solidFill>
              </a:rPr>
              <a:t>Ahvenanmaalla on oma ohjelma</a:t>
            </a:r>
          </a:p>
          <a:p>
            <a:pPr marL="171450" indent="-171450">
              <a:buFont typeface="Arial" panose="020B0604020202020204" pitchFamily="34" charset="0"/>
              <a:buChar char="•"/>
            </a:pPr>
            <a:r>
              <a:rPr lang="fi-FI" sz="1000" baseline="0">
                <a:solidFill>
                  <a:schemeClr val="tx1"/>
                </a:solidFill>
              </a:rPr>
              <a:t>Uudistuva ja osaava Suomi 2021-2027 -ohjelma sisältää käynnistyvällä kaudella kolme rahastoa, joiden toimenpiteitä esittelen kohta tarkemmin</a:t>
            </a:r>
          </a:p>
          <a:p>
            <a:pPr marL="171450" indent="-171450">
              <a:buFont typeface="Arial" panose="020B0604020202020204" pitchFamily="34" charset="0"/>
              <a:buChar char="•"/>
            </a:pPr>
            <a:endParaRPr lang="fi-FI" sz="1000" baseline="0">
              <a:solidFill>
                <a:schemeClr val="tx1"/>
              </a:solidFill>
            </a:endParaRPr>
          </a:p>
          <a:p>
            <a:pPr marL="171450" indent="-171450">
              <a:buFont typeface="Arial" panose="020B0604020202020204" pitchFamily="34" charset="0"/>
              <a:buChar char="•"/>
            </a:pPr>
            <a:r>
              <a:rPr lang="fi-FI" sz="1000" baseline="0">
                <a:solidFill>
                  <a:schemeClr val="tx1"/>
                </a:solidFill>
              </a:rPr>
              <a:t>Ohjelman EU-rahoitusosuus on n. 1,9 miljardia -&gt; kokonaisuus on n. 3 miljardia euroa, kun mukaan lasketaan myös kansallinen julkinen rahoitus eli valtion ja kuntien rahoitus</a:t>
            </a:r>
          </a:p>
          <a:p>
            <a:pPr marL="171450" indent="-171450">
              <a:buFont typeface="Arial" panose="020B0604020202020204" pitchFamily="34" charset="0"/>
              <a:buChar char="•"/>
            </a:pPr>
            <a:r>
              <a:rPr lang="fi-FI" sz="1000" baseline="0">
                <a:solidFill>
                  <a:schemeClr val="tx1"/>
                </a:solidFill>
              </a:rPr>
              <a:t>Rahoitus on siis käytettävissä koko alkavalle seitsenvuotiskaudelle (2021-2027)</a:t>
            </a:r>
          </a:p>
          <a:p>
            <a:pPr marL="171450" indent="-171450">
              <a:buFont typeface="Arial" panose="020B0604020202020204" pitchFamily="34" charset="0"/>
              <a:buChar char="•"/>
            </a:pPr>
            <a:endParaRPr lang="fi-FI" sz="1000" baseline="0">
              <a:solidFill>
                <a:schemeClr val="tx1"/>
              </a:solidFill>
            </a:endParaRPr>
          </a:p>
          <a:p>
            <a:pPr marL="171450" indent="-171450">
              <a:buFont typeface="Arial" panose="020B0604020202020204" pitchFamily="34" charset="0"/>
              <a:buChar char="•"/>
            </a:pPr>
            <a:r>
              <a:rPr lang="fi-FI" sz="1000" baseline="0">
                <a:solidFill>
                  <a:schemeClr val="tx1"/>
                </a:solidFill>
              </a:rPr>
              <a:t>Ohjelma on valmisteltu laajassa kumppanuudessa alueiden, muiden ministeriöiden, järjestöjen ja muiden yhteistyötahojen kanssa. </a:t>
            </a:r>
          </a:p>
          <a:p>
            <a:pPr marL="171450" indent="-171450">
              <a:buFont typeface="Arial" panose="020B0604020202020204" pitchFamily="34" charset="0"/>
              <a:buChar char="•"/>
            </a:pPr>
            <a:r>
              <a:rPr lang="fi-FI" sz="1000" baseline="0">
                <a:solidFill>
                  <a:schemeClr val="tx1"/>
                </a:solidFill>
              </a:rPr>
              <a:t>Olemme erittäin tyytyväisiä ja iloisia </a:t>
            </a:r>
            <a:r>
              <a:rPr lang="fi-FI" sz="1000" baseline="0"/>
              <a:t>sitoutuneesta kumppaniverkostosta ja siitä, että työtä on tehty aidosti yhdessä koko valmistelun ajan. Olemme myös kiitollisia hyvästä yhteistyöstä komission kanssa ja kaikesta siitä avusta, jota olemme valmisteluprosessin aikana saaneet.</a:t>
            </a:r>
            <a:endParaRPr lang="fi-FI" sz="1000"/>
          </a:p>
        </p:txBody>
      </p:sp>
      <p:sp>
        <p:nvSpPr>
          <p:cNvPr id="4" name="Dian numeron paikkamerkki 3"/>
          <p:cNvSpPr>
            <a:spLocks noGrp="1"/>
          </p:cNvSpPr>
          <p:nvPr>
            <p:ph type="sldNum" sz="quarter" idx="10"/>
          </p:nvPr>
        </p:nvSpPr>
        <p:spPr/>
        <p:txBody>
          <a:bodyPr/>
          <a:lstStyle/>
          <a:p>
            <a:fld id="{D1B6B73F-CFB5-9D4F-9E0D-F2C3CD4A0C21}" type="slidenum">
              <a:rPr lang="fi-FI" smtClean="0"/>
              <a:t>7</a:t>
            </a:fld>
            <a:endParaRPr lang="fi-FI"/>
          </a:p>
        </p:txBody>
      </p:sp>
    </p:spTree>
    <p:extLst>
      <p:ext uri="{BB962C8B-B14F-4D97-AF65-F5344CB8AC3E}">
        <p14:creationId xmlns:p14="http://schemas.microsoft.com/office/powerpoint/2010/main" val="49586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4FF52D-3802-4A03-8323-AE312A03D6DA}" type="slidenum">
              <a:rPr lang="en-GB" smtClean="0"/>
              <a:t>28</a:t>
            </a:fld>
            <a:endParaRPr lang="en-GB"/>
          </a:p>
        </p:txBody>
      </p:sp>
    </p:spTree>
    <p:extLst>
      <p:ext uri="{BB962C8B-B14F-4D97-AF65-F5344CB8AC3E}">
        <p14:creationId xmlns:p14="http://schemas.microsoft.com/office/powerpoint/2010/main" val="4283698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4" name="Tekstin paikkamerkki 2">
            <a:extLst>
              <a:ext uri="{FF2B5EF4-FFF2-40B4-BE49-F238E27FC236}">
                <a16:creationId xmlns:a16="http://schemas.microsoft.com/office/drawing/2014/main" id="{1701540E-68D3-7E41-9B5D-4B01472DD849}"/>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Alaotsikko 2">
            <a:extLst>
              <a:ext uri="{FF2B5EF4-FFF2-40B4-BE49-F238E27FC236}">
                <a16:creationId xmlns:a16="http://schemas.microsoft.com/office/drawing/2014/main" id="{3FEDECA0-05C5-A54B-A7BB-D128637F914C}"/>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73110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11707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solidFill>
                  <a:schemeClr val="bg1"/>
                </a:solidFill>
              </a:defRPr>
            </a:lvl1pPr>
          </a:lstStyle>
          <a:p>
            <a:r>
              <a:rPr lang="fi-FI" noProof="0"/>
              <a:t>Muokkaa ots. perustyyl. napsautt.</a:t>
            </a:r>
          </a:p>
        </p:txBody>
      </p:sp>
      <p:sp>
        <p:nvSpPr>
          <p:cNvPr id="3" name="Text Placeholder 2">
            <a:extLst>
              <a:ext uri="{FF2B5EF4-FFF2-40B4-BE49-F238E27FC236}">
                <a16:creationId xmlns:a16="http://schemas.microsoft.com/office/drawing/2014/main" id="{D7DD99AB-4804-4C60-813F-F39098C3BA1A}"/>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28107BD5-4907-45D0-8AC8-EE00C4E1E83F}"/>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81482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solidFill>
                  <a:schemeClr val="tx1"/>
                </a:solidFill>
              </a:defRPr>
            </a:lvl1pPr>
          </a:lstStyle>
          <a:p>
            <a:r>
              <a:rPr lang="fi-FI" noProof="0"/>
              <a:t>Muokkaa ots. perustyyl. napsautt.</a:t>
            </a:r>
          </a:p>
        </p:txBody>
      </p:sp>
    </p:spTree>
    <p:extLst>
      <p:ext uri="{BB962C8B-B14F-4D97-AF65-F5344CB8AC3E}">
        <p14:creationId xmlns:p14="http://schemas.microsoft.com/office/powerpoint/2010/main" val="10581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17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5126C2F4-CD3E-DE40-B9E4-0D0F09D339C5}"/>
              </a:ext>
            </a:extLst>
          </p:cNvPr>
          <p:cNvSpPr/>
          <p:nvPr userDrawn="1"/>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418007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71201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60868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4022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98187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86674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3041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0219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7" name="Kuva 22">
            <a:extLst>
              <a:ext uri="{FF2B5EF4-FFF2-40B4-BE49-F238E27FC236}">
                <a16:creationId xmlns:a16="http://schemas.microsoft.com/office/drawing/2014/main" id="{1C046967-E22F-D446-AAE0-4AE5894A24C0}"/>
              </a:ext>
            </a:extLst>
          </p:cNvPr>
          <p:cNvPicPr>
            <a:picLocks noChangeAspect="1"/>
          </p:cNvPicPr>
          <p:nvPr userDrawn="1"/>
        </p:nvPicPr>
        <p:blipFill>
          <a:blip r:embed="rId16"/>
          <a:stretch>
            <a:fillRect/>
          </a:stretch>
        </p:blipFill>
        <p:spPr>
          <a:xfrm>
            <a:off x="170934" y="6061887"/>
            <a:ext cx="2720547" cy="620421"/>
          </a:xfrm>
          <a:prstGeom prst="rect">
            <a:avLst/>
          </a:prstGeom>
        </p:spPr>
      </p:pic>
      <p:sp>
        <p:nvSpPr>
          <p:cNvPr id="8" name="Tekstiruutu 18">
            <a:extLst>
              <a:ext uri="{FF2B5EF4-FFF2-40B4-BE49-F238E27FC236}">
                <a16:creationId xmlns:a16="http://schemas.microsoft.com/office/drawing/2014/main" id="{3B4F48B9-42BE-EE4B-AECF-066D7BD77D75}"/>
              </a:ext>
            </a:extLst>
          </p:cNvPr>
          <p:cNvSpPr txBox="1"/>
          <p:nvPr userDrawn="1"/>
        </p:nvSpPr>
        <p:spPr>
          <a:xfrm>
            <a:off x="2753497" y="6191420"/>
            <a:ext cx="6685005" cy="369332"/>
          </a:xfrm>
          <a:prstGeom prst="rect">
            <a:avLst/>
          </a:prstGeom>
          <a:noFill/>
        </p:spPr>
        <p:txBody>
          <a:bodyPr wrap="square" rtlCol="0">
            <a:spAutoFit/>
          </a:bodyPr>
          <a:lstStyle/>
          <a:p>
            <a:pPr algn="ctr"/>
            <a:r>
              <a:rPr lang="fi-FI">
                <a:solidFill>
                  <a:schemeClr val="bg1"/>
                </a:solidFill>
                <a:latin typeface="Tahoma" panose="020B0604030504040204" pitchFamily="34" charset="0"/>
                <a:ea typeface="Tahoma" panose="020B0604030504040204" pitchFamily="34" charset="0"/>
                <a:cs typeface="Tahoma" panose="020B0604030504040204" pitchFamily="34" charset="0"/>
              </a:rPr>
              <a:t>Uudistuva ja osaava Suomi 2021–2027 </a:t>
            </a:r>
          </a:p>
        </p:txBody>
      </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50" r:id="rId4"/>
    <p:sldLayoutId id="2147483662" r:id="rId5"/>
    <p:sldLayoutId id="2147483664" r:id="rId6"/>
    <p:sldLayoutId id="2147483665" r:id="rId7"/>
    <p:sldLayoutId id="2147483666" r:id="rId8"/>
    <p:sldLayoutId id="2147483668" r:id="rId9"/>
    <p:sldLayoutId id="2147483669" r:id="rId10"/>
    <p:sldLayoutId id="2147483670" r:id="rId11"/>
    <p:sldLayoutId id="2147483651" r:id="rId12"/>
    <p:sldLayoutId id="2147483654" r:id="rId13"/>
    <p:sldLayoutId id="2147483655" r:id="rId14"/>
  </p:sldLayoutIdLst>
  <p:hf sldNum="0" hdr="0" ft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pixnio.com/fi/kasvit/viljelykasvien/luonto-maisema-kesa-ruoho-taivas-maaseudun-pelto"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pohjois-pohjanmaa.fi/wp-content/uploads/2022/10/Pohjois-Pohjanmaa-siirtymasuunnitelma-26.10.2022-.pdf" TargetMode="External"/><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19.svg"/><Relationship Id="rId4" Type="http://schemas.openxmlformats.org/officeDocument/2006/relationships/image" Target="../media/image14.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akennerahastot.fi/" TargetMode="Externa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9F52-D099-4F59-B334-EDEB5AD1ACE8}"/>
              </a:ext>
            </a:extLst>
          </p:cNvPr>
          <p:cNvSpPr>
            <a:spLocks noGrp="1"/>
          </p:cNvSpPr>
          <p:nvPr>
            <p:ph type="ctrTitle"/>
          </p:nvPr>
        </p:nvSpPr>
        <p:spPr/>
        <p:txBody>
          <a:bodyPr/>
          <a:lstStyle/>
          <a:p>
            <a:r>
              <a:rPr lang="fi-FI" sz="3200" b="1"/>
              <a:t>EU:n ohjelmakausi 2021 – 2027: </a:t>
            </a:r>
            <a:br>
              <a:rPr lang="fi-FI" sz="3200" b="1"/>
            </a:br>
            <a:r>
              <a:rPr lang="fi-FI" sz="3200"/>
              <a:t>Tietoa JTF-rahoituksesta </a:t>
            </a:r>
            <a:br>
              <a:rPr lang="fi-FI" sz="3200"/>
            </a:br>
            <a:r>
              <a:rPr lang="fi-FI" sz="3200"/>
              <a:t>Pohjois-Pohjanmaalla</a:t>
            </a:r>
          </a:p>
        </p:txBody>
      </p:sp>
      <p:sp>
        <p:nvSpPr>
          <p:cNvPr id="4" name="Otsikko 1">
            <a:extLst>
              <a:ext uri="{FF2B5EF4-FFF2-40B4-BE49-F238E27FC236}">
                <a16:creationId xmlns:a16="http://schemas.microsoft.com/office/drawing/2014/main" id="{F2986590-3113-47CE-9D17-0D336256A2AE}"/>
              </a:ext>
            </a:extLst>
          </p:cNvPr>
          <p:cNvSpPr txBox="1">
            <a:spLocks/>
          </p:cNvSpPr>
          <p:nvPr/>
        </p:nvSpPr>
        <p:spPr>
          <a:xfrm>
            <a:off x="688539" y="214534"/>
            <a:ext cx="9149941" cy="2341223"/>
          </a:xfrm>
          <a:prstGeom prst="rect">
            <a:avLst/>
          </a:prstGeom>
        </p:spPr>
        <p:txBody>
          <a:bodyPr vert="horz" lIns="0" tIns="0" rIns="0" bIns="0" rtlCol="0" anchor="b" anchorCtr="0">
            <a:normAutofit/>
          </a:bodyPr>
          <a:lstStyle>
            <a:lvl1pPr algn="ctr" defTabSz="914400" rtl="0" eaLnBrk="1" latinLnBrk="0" hangingPunct="1">
              <a:lnSpc>
                <a:spcPct val="90000"/>
              </a:lnSpc>
              <a:spcBef>
                <a:spcPct val="0"/>
              </a:spcBef>
              <a:buNone/>
              <a:defRPr sz="7200" b="1" kern="1200">
                <a:solidFill>
                  <a:schemeClr val="tx2"/>
                </a:solidFill>
                <a:latin typeface="+mj-lt"/>
                <a:ea typeface="+mj-ea"/>
                <a:cs typeface="+mj-cs"/>
              </a:defRPr>
            </a:lvl1pPr>
          </a:lstStyle>
          <a:p>
            <a:br>
              <a:rPr lang="fi-FI" sz="3600"/>
            </a:br>
            <a:endParaRPr lang="fi-FI" sz="3600"/>
          </a:p>
        </p:txBody>
      </p:sp>
      <p:pic>
        <p:nvPicPr>
          <p:cNvPr id="5" name="Kuva 4">
            <a:extLst>
              <a:ext uri="{FF2B5EF4-FFF2-40B4-BE49-F238E27FC236}">
                <a16:creationId xmlns:a16="http://schemas.microsoft.com/office/drawing/2014/main" id="{CA11DC34-F9BD-5548-1568-2C125CAC7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43" y="4952390"/>
            <a:ext cx="856191" cy="729278"/>
          </a:xfrm>
          <a:prstGeom prst="rect">
            <a:avLst/>
          </a:prstGeom>
        </p:spPr>
      </p:pic>
      <p:pic>
        <p:nvPicPr>
          <p:cNvPr id="6" name="Kuva 5">
            <a:extLst>
              <a:ext uri="{FF2B5EF4-FFF2-40B4-BE49-F238E27FC236}">
                <a16:creationId xmlns:a16="http://schemas.microsoft.com/office/drawing/2014/main" id="{F0C0B2DD-1913-2273-0FDB-1253B33E7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695" y="4943390"/>
            <a:ext cx="2059649" cy="723530"/>
          </a:xfrm>
          <a:prstGeom prst="rect">
            <a:avLst/>
          </a:prstGeom>
        </p:spPr>
      </p:pic>
    </p:spTree>
    <p:extLst>
      <p:ext uri="{BB962C8B-B14F-4D97-AF65-F5344CB8AC3E}">
        <p14:creationId xmlns:p14="http://schemas.microsoft.com/office/powerpoint/2010/main" val="328215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539B15-0467-FF1A-9122-343CE1926A66}"/>
              </a:ext>
            </a:extLst>
          </p:cNvPr>
          <p:cNvSpPr>
            <a:spLocks noGrp="1"/>
          </p:cNvSpPr>
          <p:nvPr>
            <p:ph type="title"/>
          </p:nvPr>
        </p:nvSpPr>
        <p:spPr>
          <a:xfrm>
            <a:off x="838200" y="161925"/>
            <a:ext cx="10515600" cy="1033907"/>
          </a:xfrm>
        </p:spPr>
        <p:txBody>
          <a:bodyPr/>
          <a:lstStyle/>
          <a:p>
            <a:r>
              <a:rPr lang="fi-FI" sz="3600"/>
              <a:t>Suhde muihin rahastoihin</a:t>
            </a:r>
          </a:p>
        </p:txBody>
      </p:sp>
      <p:sp>
        <p:nvSpPr>
          <p:cNvPr id="5" name="Sisällön paikkamerkki 1">
            <a:extLst>
              <a:ext uri="{FF2B5EF4-FFF2-40B4-BE49-F238E27FC236}">
                <a16:creationId xmlns:a16="http://schemas.microsoft.com/office/drawing/2014/main" id="{E20398F0-2C42-A7D2-8B7E-6F3DB810DCB2}"/>
              </a:ext>
            </a:extLst>
          </p:cNvPr>
          <p:cNvSpPr>
            <a:spLocks noGrp="1"/>
          </p:cNvSpPr>
          <p:nvPr>
            <p:ph idx="1"/>
          </p:nvPr>
        </p:nvSpPr>
        <p:spPr>
          <a:xfrm>
            <a:off x="838199" y="1540105"/>
            <a:ext cx="6166757" cy="4526398"/>
          </a:xfrm>
        </p:spPr>
        <p:txBody>
          <a:bodyPr>
            <a:noAutofit/>
          </a:bodyPr>
          <a:lstStyle/>
          <a:p>
            <a:pPr marL="0" indent="0">
              <a:buNone/>
            </a:pPr>
            <a:r>
              <a:rPr lang="fi-FI" sz="1800" b="1"/>
              <a:t>Vähähiilisen siirtymän haittavaikutusten minimoimiseksi JTF-rahoituksessa korostetaan elinkeinojen monipuolistamista ja toimialan työvoiman sopeuttamista</a:t>
            </a:r>
          </a:p>
          <a:p>
            <a:pPr>
              <a:lnSpc>
                <a:spcPct val="100000"/>
              </a:lnSpc>
              <a:spcBef>
                <a:spcPts val="600"/>
              </a:spcBef>
              <a:buClr>
                <a:schemeClr val="tx2"/>
              </a:buClr>
              <a:buFont typeface="Wingdings" panose="05000000000000000000" pitchFamily="2" charset="2"/>
              <a:buChar char="§"/>
            </a:pPr>
            <a:r>
              <a:rPr lang="fi-FI" sz="1600"/>
              <a:t>Toimenpiteissä huomioidaan maakuntaohjelman painotukset sekä vihreän ja digitaalisen siirtymän työpaikat, teknologiat ja uudet liiketoimintamahdollisuudet</a:t>
            </a:r>
          </a:p>
          <a:p>
            <a:pPr>
              <a:lnSpc>
                <a:spcPct val="100000"/>
              </a:lnSpc>
              <a:spcBef>
                <a:spcPts val="600"/>
              </a:spcBef>
              <a:buClr>
                <a:schemeClr val="tx2"/>
              </a:buClr>
              <a:buFont typeface="Wingdings" panose="05000000000000000000" pitchFamily="2" charset="2"/>
              <a:buChar char="§"/>
            </a:pPr>
            <a:r>
              <a:rPr lang="fi-FI" sz="1600"/>
              <a:t>JTF poikkeaa EAKR-toimenpiteistä lähtökohtansa ja näkökulmansa osalta, mutta eroja ei ole yksittäisen hankkeen tasolla</a:t>
            </a:r>
          </a:p>
          <a:p>
            <a:pPr>
              <a:lnSpc>
                <a:spcPct val="100000"/>
              </a:lnSpc>
              <a:spcBef>
                <a:spcPts val="600"/>
              </a:spcBef>
              <a:buClr>
                <a:schemeClr val="tx2"/>
              </a:buClr>
              <a:buFont typeface="Wingdings" panose="05000000000000000000" pitchFamily="2" charset="2"/>
              <a:buChar char="§"/>
            </a:pPr>
            <a:r>
              <a:rPr lang="fi-FI" sz="1600"/>
              <a:t>ESR+ -tyyppiset työvoiman uudelleenkoulutuksen ja -työllistämisen toimenpiteet suunnataan ensisijaisesti turvesektorilta työttömiksi jääneisiin ja sektorin työttömyysuhanalaisiin, erityskohderyhmänä nuoret</a:t>
            </a:r>
          </a:p>
        </p:txBody>
      </p:sp>
      <p:sp>
        <p:nvSpPr>
          <p:cNvPr id="6" name="Sisällön paikkamerkki 2">
            <a:extLst>
              <a:ext uri="{FF2B5EF4-FFF2-40B4-BE49-F238E27FC236}">
                <a16:creationId xmlns:a16="http://schemas.microsoft.com/office/drawing/2014/main" id="{AE96F368-3064-10BB-5BB4-1AE5BBB4021A}"/>
              </a:ext>
            </a:extLst>
          </p:cNvPr>
          <p:cNvSpPr txBox="1">
            <a:spLocks/>
          </p:cNvSpPr>
          <p:nvPr/>
        </p:nvSpPr>
        <p:spPr>
          <a:xfrm>
            <a:off x="7494814" y="1540105"/>
            <a:ext cx="4200656" cy="4231877"/>
          </a:xfrm>
          <a:prstGeom prst="rect">
            <a:avLst/>
          </a:prstGeom>
          <a:solidFill>
            <a:schemeClr val="bg1">
              <a:lumMod val="95000"/>
            </a:schemeClr>
          </a:solidFill>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000" b="1"/>
              <a:t>JTF-, EAKR- ja ESR+ toimenpiteissä on sama:</a:t>
            </a:r>
          </a:p>
          <a:p>
            <a:pPr>
              <a:spcBef>
                <a:spcPts val="600"/>
              </a:spcBef>
              <a:buFont typeface="Wingdings" panose="05000000000000000000" pitchFamily="2" charset="2"/>
              <a:buChar char="§"/>
            </a:pPr>
            <a:r>
              <a:rPr lang="fi-FI" sz="1800"/>
              <a:t>rahoituksen lainsäädäntöperusta</a:t>
            </a:r>
          </a:p>
          <a:p>
            <a:pPr>
              <a:spcBef>
                <a:spcPts val="600"/>
              </a:spcBef>
              <a:buFont typeface="Wingdings" panose="05000000000000000000" pitchFamily="2" charset="2"/>
              <a:buChar char="§"/>
            </a:pPr>
            <a:r>
              <a:rPr lang="fi-FI" sz="1800"/>
              <a:t>yleiskustannusmallit</a:t>
            </a:r>
          </a:p>
          <a:p>
            <a:pPr>
              <a:spcBef>
                <a:spcPts val="600"/>
              </a:spcBef>
              <a:buFont typeface="Wingdings" panose="05000000000000000000" pitchFamily="2" charset="2"/>
              <a:buChar char="§"/>
            </a:pPr>
            <a:r>
              <a:rPr lang="fi-FI" sz="1800"/>
              <a:t>palkkakustannusmallit</a:t>
            </a:r>
          </a:p>
          <a:p>
            <a:pPr>
              <a:spcBef>
                <a:spcPts val="600"/>
              </a:spcBef>
              <a:buFont typeface="Wingdings" panose="05000000000000000000" pitchFamily="2" charset="2"/>
              <a:buChar char="§"/>
            </a:pPr>
            <a:r>
              <a:rPr lang="fi-FI" sz="1800"/>
              <a:t>EURA2021-tietojärjestelmä</a:t>
            </a:r>
          </a:p>
          <a:p>
            <a:pPr>
              <a:spcBef>
                <a:spcPts val="600"/>
              </a:spcBef>
              <a:buFont typeface="Wingdings" panose="05000000000000000000" pitchFamily="2" charset="2"/>
              <a:buChar char="§"/>
            </a:pPr>
            <a:r>
              <a:rPr lang="fi-FI" sz="1800"/>
              <a:t>hakumenettely</a:t>
            </a:r>
          </a:p>
          <a:p>
            <a:pPr>
              <a:spcBef>
                <a:spcPts val="600"/>
              </a:spcBef>
              <a:buFont typeface="Wingdings" panose="05000000000000000000" pitchFamily="2" charset="2"/>
              <a:buChar char="§"/>
            </a:pPr>
            <a:r>
              <a:rPr lang="fi-FI" sz="1800"/>
              <a:t>enimmäistukitasot</a:t>
            </a:r>
          </a:p>
          <a:p>
            <a:pPr>
              <a:spcBef>
                <a:spcPts val="600"/>
              </a:spcBef>
              <a:buFont typeface="Wingdings" panose="05000000000000000000" pitchFamily="2" charset="2"/>
              <a:buChar char="§"/>
            </a:pPr>
            <a:r>
              <a:rPr lang="fi-FI" sz="1800"/>
              <a:t>Pohjois-Pohjanmaan liiton ja Pohjois-Pohjanmaan ELY-keskuksen työnjako rahoittajina</a:t>
            </a:r>
          </a:p>
        </p:txBody>
      </p:sp>
    </p:spTree>
    <p:extLst>
      <p:ext uri="{BB962C8B-B14F-4D97-AF65-F5344CB8AC3E}">
        <p14:creationId xmlns:p14="http://schemas.microsoft.com/office/powerpoint/2010/main" val="154895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B81328-F7B5-232A-FCE0-69AC95D0F844}"/>
              </a:ext>
            </a:extLst>
          </p:cNvPr>
          <p:cNvSpPr>
            <a:spLocks noGrp="1"/>
          </p:cNvSpPr>
          <p:nvPr>
            <p:ph type="title"/>
          </p:nvPr>
        </p:nvSpPr>
        <p:spPr/>
        <p:txBody>
          <a:bodyPr/>
          <a:lstStyle/>
          <a:p>
            <a:r>
              <a:rPr lang="pt-BR"/>
              <a:t>Do no significant harm-periaate</a:t>
            </a:r>
            <a:endParaRPr lang="fi-FI"/>
          </a:p>
        </p:txBody>
      </p:sp>
      <p:sp>
        <p:nvSpPr>
          <p:cNvPr id="4" name="Sisällön paikkamerkki 3">
            <a:extLst>
              <a:ext uri="{FF2B5EF4-FFF2-40B4-BE49-F238E27FC236}">
                <a16:creationId xmlns:a16="http://schemas.microsoft.com/office/drawing/2014/main" id="{DE7C7AB1-4F07-8D95-1CD0-79C78769B64E}"/>
              </a:ext>
            </a:extLst>
          </p:cNvPr>
          <p:cNvSpPr>
            <a:spLocks noGrp="1"/>
          </p:cNvSpPr>
          <p:nvPr>
            <p:ph idx="1"/>
          </p:nvPr>
        </p:nvSpPr>
        <p:spPr>
          <a:xfrm>
            <a:off x="838199" y="1710814"/>
            <a:ext cx="6870291" cy="3342967"/>
          </a:xfrm>
        </p:spPr>
        <p:txBody>
          <a:bodyPr>
            <a:noAutofit/>
          </a:bodyPr>
          <a:lstStyle/>
          <a:p>
            <a:pPr marL="0" indent="0">
              <a:buNone/>
            </a:pPr>
            <a:r>
              <a:rPr lang="fi-FI" sz="2000" b="1"/>
              <a:t>JTF-hanke ei saa aiheuttaa merkittävää haittaa millekään EU:n kestävän rahoituksen ympäristötavoitteelle: </a:t>
            </a:r>
          </a:p>
          <a:p>
            <a:pPr marL="273050" indent="-273050">
              <a:lnSpc>
                <a:spcPct val="100000"/>
              </a:lnSpc>
              <a:spcBef>
                <a:spcPts val="600"/>
              </a:spcBef>
              <a:buFont typeface="Wingdings" panose="05000000000000000000" pitchFamily="2" charset="2"/>
              <a:buChar char="§"/>
            </a:pPr>
            <a:r>
              <a:rPr lang="fi-FI" sz="1800"/>
              <a:t>ilmastonmuutoksen hillintä</a:t>
            </a:r>
          </a:p>
          <a:p>
            <a:pPr marL="273050" indent="-273050">
              <a:lnSpc>
                <a:spcPct val="100000"/>
              </a:lnSpc>
              <a:spcBef>
                <a:spcPts val="600"/>
              </a:spcBef>
              <a:buFont typeface="Wingdings" panose="05000000000000000000" pitchFamily="2" charset="2"/>
              <a:buChar char="§"/>
            </a:pPr>
            <a:r>
              <a:rPr lang="fi-FI" sz="1800"/>
              <a:t>ilmastonmuutokseen sopeutuminen</a:t>
            </a:r>
          </a:p>
          <a:p>
            <a:pPr marL="273050" indent="-273050">
              <a:lnSpc>
                <a:spcPct val="100000"/>
              </a:lnSpc>
              <a:spcBef>
                <a:spcPts val="600"/>
              </a:spcBef>
              <a:buFont typeface="Wingdings" panose="05000000000000000000" pitchFamily="2" charset="2"/>
              <a:buChar char="§"/>
            </a:pPr>
            <a:r>
              <a:rPr lang="fi-FI" sz="1800"/>
              <a:t>vesivarojen ja merten luonnonvarojen kestävä käyttö ja suojelu</a:t>
            </a:r>
          </a:p>
          <a:p>
            <a:pPr marL="273050" indent="-273050">
              <a:lnSpc>
                <a:spcPct val="100000"/>
              </a:lnSpc>
              <a:spcBef>
                <a:spcPts val="600"/>
              </a:spcBef>
              <a:buFont typeface="Wingdings" panose="05000000000000000000" pitchFamily="2" charset="2"/>
              <a:buChar char="§"/>
            </a:pPr>
            <a:r>
              <a:rPr lang="fi-FI" sz="1800"/>
              <a:t>siirtyminen kiertotalouteen</a:t>
            </a:r>
          </a:p>
          <a:p>
            <a:pPr marL="273050" indent="-273050">
              <a:lnSpc>
                <a:spcPct val="100000"/>
              </a:lnSpc>
              <a:spcBef>
                <a:spcPts val="600"/>
              </a:spcBef>
              <a:buFont typeface="Wingdings" panose="05000000000000000000" pitchFamily="2" charset="2"/>
              <a:buChar char="§"/>
            </a:pPr>
            <a:r>
              <a:rPr lang="fi-FI" sz="1800"/>
              <a:t>ympäristön pilaantumisen ehkäiseminen ja vähentäminen sekä </a:t>
            </a:r>
          </a:p>
          <a:p>
            <a:pPr marL="273050" indent="-273050">
              <a:lnSpc>
                <a:spcPct val="100000"/>
              </a:lnSpc>
              <a:spcBef>
                <a:spcPts val="600"/>
              </a:spcBef>
              <a:buFont typeface="Wingdings" panose="05000000000000000000" pitchFamily="2" charset="2"/>
              <a:buChar char="§"/>
            </a:pPr>
            <a:r>
              <a:rPr lang="fi-FI" sz="1800"/>
              <a:t>biologisen monimuotoisuuden ja ekosysteemien suojelu ja ennallistaminen</a:t>
            </a:r>
          </a:p>
          <a:p>
            <a:pPr marL="0" indent="0">
              <a:buNone/>
            </a:pPr>
            <a:endParaRPr lang="fi-FI" sz="1200" b="1"/>
          </a:p>
          <a:p>
            <a:pPr marL="0" indent="0">
              <a:buNone/>
            </a:pPr>
            <a:r>
              <a:rPr lang="fi-FI" b="1"/>
              <a:t>Periaate koskee kaikkia investointeja!</a:t>
            </a:r>
          </a:p>
        </p:txBody>
      </p:sp>
      <p:pic>
        <p:nvPicPr>
          <p:cNvPr id="9" name="Kuva 8">
            <a:extLst>
              <a:ext uri="{FF2B5EF4-FFF2-40B4-BE49-F238E27FC236}">
                <a16:creationId xmlns:a16="http://schemas.microsoft.com/office/drawing/2014/main" id="{2AC82580-6C98-6998-2928-94B8CC08592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73961" y="1945711"/>
            <a:ext cx="3827892" cy="2873171"/>
          </a:xfrm>
          <a:prstGeom prst="rect">
            <a:avLst/>
          </a:prstGeom>
        </p:spPr>
      </p:pic>
    </p:spTree>
    <p:extLst>
      <p:ext uri="{BB962C8B-B14F-4D97-AF65-F5344CB8AC3E}">
        <p14:creationId xmlns:p14="http://schemas.microsoft.com/office/powerpoint/2010/main" val="58369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7ED3A3-CC59-3A29-DA7C-A681B8873B22}"/>
              </a:ext>
            </a:extLst>
          </p:cNvPr>
          <p:cNvSpPr>
            <a:spLocks noGrp="1"/>
          </p:cNvSpPr>
          <p:nvPr>
            <p:ph type="title"/>
          </p:nvPr>
        </p:nvSpPr>
        <p:spPr>
          <a:xfrm>
            <a:off x="838200" y="200739"/>
            <a:ext cx="10515600" cy="1083531"/>
          </a:xfrm>
        </p:spPr>
        <p:txBody>
          <a:bodyPr/>
          <a:lstStyle/>
          <a:p>
            <a:pPr>
              <a:lnSpc>
                <a:spcPct val="100000"/>
              </a:lnSpc>
              <a:spcAft>
                <a:spcPts val="600"/>
              </a:spcAft>
            </a:pPr>
            <a:r>
              <a:rPr lang="fi-FI" sz="3200" err="1"/>
              <a:t>JTF:n</a:t>
            </a:r>
            <a:r>
              <a:rPr lang="fi-FI" sz="3200"/>
              <a:t> toimeenpano osana  </a:t>
            </a:r>
            <a:br>
              <a:rPr lang="fi-FI" sz="3200"/>
            </a:br>
            <a:r>
              <a:rPr lang="fi-FI" sz="3200"/>
              <a:t>Uudistuva ja osaava Suomi 2021-2027 -ohjelmaa</a:t>
            </a:r>
          </a:p>
        </p:txBody>
      </p:sp>
      <p:sp>
        <p:nvSpPr>
          <p:cNvPr id="3" name="Sisällön paikkamerkki 2">
            <a:extLst>
              <a:ext uri="{FF2B5EF4-FFF2-40B4-BE49-F238E27FC236}">
                <a16:creationId xmlns:a16="http://schemas.microsoft.com/office/drawing/2014/main" id="{D39F803E-EF49-9680-6C16-B9F06DEE5FBA}"/>
              </a:ext>
            </a:extLst>
          </p:cNvPr>
          <p:cNvSpPr>
            <a:spLocks noGrp="1"/>
          </p:cNvSpPr>
          <p:nvPr>
            <p:ph idx="1"/>
          </p:nvPr>
        </p:nvSpPr>
        <p:spPr>
          <a:xfrm>
            <a:off x="782120" y="1748970"/>
            <a:ext cx="10627760" cy="3963462"/>
          </a:xfrm>
        </p:spPr>
        <p:txBody>
          <a:bodyPr/>
          <a:lstStyle/>
          <a:p>
            <a:pPr>
              <a:spcAft>
                <a:spcPts val="1200"/>
              </a:spcAft>
            </a:pPr>
            <a:r>
              <a:rPr lang="fi-FI" sz="2000" b="1"/>
              <a:t>JTF-toimintalinja 7: </a:t>
            </a:r>
            <a:r>
              <a:rPr lang="fi-FI" sz="2000"/>
              <a:t>Oikeudenmukaisen siirtymän Suomi </a:t>
            </a:r>
          </a:p>
          <a:p>
            <a:pPr lvl="1">
              <a:spcAft>
                <a:spcPts val="1200"/>
              </a:spcAft>
            </a:pPr>
            <a:r>
              <a:rPr lang="fi-FI" sz="1100" err="1"/>
              <a:t>Huom</a:t>
            </a:r>
            <a:r>
              <a:rPr lang="fi-FI" sz="1100"/>
              <a:t>! sama toimintalinja kaikella JTF-rahoituksella</a:t>
            </a:r>
          </a:p>
          <a:p>
            <a:pPr>
              <a:spcAft>
                <a:spcPts val="1200"/>
              </a:spcAft>
            </a:pPr>
            <a:r>
              <a:rPr lang="fi-FI" sz="2000" b="1"/>
              <a:t>Erityistavoite</a:t>
            </a:r>
            <a:r>
              <a:rPr lang="fi-FI" sz="2000"/>
              <a:t>: Turpeesta luopumisen alueellisesti oikeudenmukainen siirtymä </a:t>
            </a:r>
          </a:p>
          <a:p>
            <a:pPr lvl="1">
              <a:spcAft>
                <a:spcPts val="1200"/>
              </a:spcAft>
            </a:pPr>
            <a:r>
              <a:rPr lang="fi-FI" sz="1100" err="1"/>
              <a:t>Huom</a:t>
            </a:r>
            <a:r>
              <a:rPr lang="fi-FI" sz="1100"/>
              <a:t>! sama erityistavoite ESR- ja EAKR-tyyppisessä toiminnassa</a:t>
            </a:r>
          </a:p>
          <a:p>
            <a:r>
              <a:rPr lang="fi-FI" sz="2000"/>
              <a:t>Toimeenpanoa linjaa Pohjois-Pohjanmaan oikeudenmukaisen </a:t>
            </a:r>
            <a:r>
              <a:rPr lang="fi-FI" sz="2000" b="1"/>
              <a:t>siirtymän suunnitelma</a:t>
            </a:r>
            <a:endParaRPr lang="fi-FI" sz="1800"/>
          </a:p>
          <a:p>
            <a:pPr marL="0" indent="0">
              <a:buNone/>
            </a:pPr>
            <a:endParaRPr lang="fi-FI"/>
          </a:p>
        </p:txBody>
      </p:sp>
    </p:spTree>
    <p:extLst>
      <p:ext uri="{BB962C8B-B14F-4D97-AF65-F5344CB8AC3E}">
        <p14:creationId xmlns:p14="http://schemas.microsoft.com/office/powerpoint/2010/main" val="340701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05B9A3-B3FB-A9DE-07DE-399C1B74D75A}"/>
              </a:ext>
            </a:extLst>
          </p:cNvPr>
          <p:cNvSpPr>
            <a:spLocks noGrp="1"/>
          </p:cNvSpPr>
          <p:nvPr>
            <p:ph type="title"/>
          </p:nvPr>
        </p:nvSpPr>
        <p:spPr>
          <a:xfrm>
            <a:off x="838200" y="116965"/>
            <a:ext cx="10515600" cy="1033907"/>
          </a:xfrm>
        </p:spPr>
        <p:txBody>
          <a:bodyPr/>
          <a:lstStyle/>
          <a:p>
            <a:pPr algn="ctr"/>
            <a:r>
              <a:rPr lang="fi-FI"/>
              <a:t>Pohjois-Pohjanmaan JTF-suunnitelma</a:t>
            </a:r>
          </a:p>
        </p:txBody>
      </p:sp>
      <p:pic>
        <p:nvPicPr>
          <p:cNvPr id="4" name="Sisällön paikkamerkki 7" descr="Merkki 1 tasaisella täytöllä">
            <a:extLst>
              <a:ext uri="{FF2B5EF4-FFF2-40B4-BE49-F238E27FC236}">
                <a16:creationId xmlns:a16="http://schemas.microsoft.com/office/drawing/2014/main" id="{4A7A270F-E3A3-4262-B189-3E52E15E86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1401" y="1526897"/>
            <a:ext cx="1080000" cy="1080000"/>
          </a:xfrm>
          <a:prstGeom prst="rect">
            <a:avLst/>
          </a:prstGeom>
        </p:spPr>
      </p:pic>
      <p:pic>
        <p:nvPicPr>
          <p:cNvPr id="5" name="Kuva 4" descr="Merkki tasaisella täytöllä">
            <a:extLst>
              <a:ext uri="{FF2B5EF4-FFF2-40B4-BE49-F238E27FC236}">
                <a16:creationId xmlns:a16="http://schemas.microsoft.com/office/drawing/2014/main" id="{113F5FB5-1E9A-C94B-9126-26D8565D44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2671" y="1481508"/>
            <a:ext cx="1080000" cy="1080000"/>
          </a:xfrm>
          <a:prstGeom prst="rect">
            <a:avLst/>
          </a:prstGeom>
        </p:spPr>
      </p:pic>
      <p:pic>
        <p:nvPicPr>
          <p:cNvPr id="6" name="Kuva 5" descr="Merkki 3 tasaisella täytöllä">
            <a:extLst>
              <a:ext uri="{FF2B5EF4-FFF2-40B4-BE49-F238E27FC236}">
                <a16:creationId xmlns:a16="http://schemas.microsoft.com/office/drawing/2014/main" id="{87B0EEE0-1D1C-CB99-915A-B3A1A634BD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43942" y="1439398"/>
            <a:ext cx="1080000" cy="1080000"/>
          </a:xfrm>
          <a:prstGeom prst="rect">
            <a:avLst/>
          </a:prstGeom>
        </p:spPr>
      </p:pic>
      <p:sp>
        <p:nvSpPr>
          <p:cNvPr id="7" name="Tekstiruutu 6">
            <a:extLst>
              <a:ext uri="{FF2B5EF4-FFF2-40B4-BE49-F238E27FC236}">
                <a16:creationId xmlns:a16="http://schemas.microsoft.com/office/drawing/2014/main" id="{031CDF66-215E-A180-7790-2707F560AED3}"/>
              </a:ext>
            </a:extLst>
          </p:cNvPr>
          <p:cNvSpPr txBox="1"/>
          <p:nvPr/>
        </p:nvSpPr>
        <p:spPr>
          <a:xfrm>
            <a:off x="1519770" y="2616496"/>
            <a:ext cx="1695379" cy="461665"/>
          </a:xfrm>
          <a:prstGeom prst="rect">
            <a:avLst/>
          </a:prstGeom>
          <a:noFill/>
        </p:spPr>
        <p:txBody>
          <a:bodyPr wrap="square" rtlCol="0">
            <a:spAutoFit/>
          </a:bodyPr>
          <a:lstStyle/>
          <a:p>
            <a:r>
              <a:rPr lang="fi-FI" sz="1200" b="1">
                <a:solidFill>
                  <a:schemeClr val="tx2"/>
                </a:solidFill>
                <a:latin typeface="Tahoma" panose="020B0604030504040204" pitchFamily="34" charset="0"/>
              </a:rPr>
              <a:t>TKI-TOIMINNAN </a:t>
            </a:r>
          </a:p>
          <a:p>
            <a:r>
              <a:rPr lang="fi-FI" sz="1200" b="1">
                <a:solidFill>
                  <a:schemeClr val="tx2"/>
                </a:solidFill>
                <a:latin typeface="Tahoma" panose="020B0604030504040204" pitchFamily="34" charset="0"/>
              </a:rPr>
              <a:t>KEHITTÄMINEN </a:t>
            </a:r>
          </a:p>
        </p:txBody>
      </p:sp>
      <p:sp>
        <p:nvSpPr>
          <p:cNvPr id="8" name="Tekstiruutu 7">
            <a:extLst>
              <a:ext uri="{FF2B5EF4-FFF2-40B4-BE49-F238E27FC236}">
                <a16:creationId xmlns:a16="http://schemas.microsoft.com/office/drawing/2014/main" id="{8679FD05-6686-14B1-528D-C3CBBD1CDA98}"/>
              </a:ext>
            </a:extLst>
          </p:cNvPr>
          <p:cNvSpPr txBox="1"/>
          <p:nvPr/>
        </p:nvSpPr>
        <p:spPr>
          <a:xfrm>
            <a:off x="3757876" y="2616497"/>
            <a:ext cx="2050864" cy="461665"/>
          </a:xfrm>
          <a:prstGeom prst="rect">
            <a:avLst/>
          </a:prstGeom>
          <a:noFill/>
        </p:spPr>
        <p:txBody>
          <a:bodyPr wrap="square" rtlCol="0">
            <a:spAutoFit/>
          </a:bodyPr>
          <a:lstStyle/>
          <a:p>
            <a:r>
              <a:rPr lang="fi-FI" sz="1200" b="1">
                <a:solidFill>
                  <a:schemeClr val="tx2"/>
                </a:solidFill>
                <a:latin typeface="Tahoma" panose="020B0604030504040204" pitchFamily="34" charset="0"/>
              </a:rPr>
              <a:t>PK-YRITYSTOIMINNAN KEHITTÄMINEN</a:t>
            </a:r>
          </a:p>
        </p:txBody>
      </p:sp>
      <p:sp>
        <p:nvSpPr>
          <p:cNvPr id="9" name="Tekstiruutu 8">
            <a:extLst>
              <a:ext uri="{FF2B5EF4-FFF2-40B4-BE49-F238E27FC236}">
                <a16:creationId xmlns:a16="http://schemas.microsoft.com/office/drawing/2014/main" id="{7EB65F42-66CA-BB34-ACC7-46F456C74874}"/>
              </a:ext>
            </a:extLst>
          </p:cNvPr>
          <p:cNvSpPr txBox="1"/>
          <p:nvPr/>
        </p:nvSpPr>
        <p:spPr>
          <a:xfrm>
            <a:off x="6443943" y="2578477"/>
            <a:ext cx="1623426" cy="461665"/>
          </a:xfrm>
          <a:prstGeom prst="rect">
            <a:avLst/>
          </a:prstGeom>
          <a:noFill/>
        </p:spPr>
        <p:txBody>
          <a:bodyPr wrap="square" rtlCol="0">
            <a:spAutoFit/>
          </a:bodyPr>
          <a:lstStyle/>
          <a:p>
            <a:r>
              <a:rPr lang="fi-FI" sz="1200" b="1">
                <a:solidFill>
                  <a:schemeClr val="tx2"/>
                </a:solidFill>
                <a:latin typeface="Tahoma" panose="020B0604030504040204" pitchFamily="34" charset="0"/>
              </a:rPr>
              <a:t>OSAAMISEN </a:t>
            </a:r>
          </a:p>
          <a:p>
            <a:r>
              <a:rPr lang="fi-FI" sz="1200" b="1">
                <a:solidFill>
                  <a:schemeClr val="tx2"/>
                </a:solidFill>
                <a:latin typeface="Tahoma" panose="020B0604030504040204" pitchFamily="34" charset="0"/>
              </a:rPr>
              <a:t>KEHITTÄMINEN </a:t>
            </a:r>
          </a:p>
        </p:txBody>
      </p:sp>
      <p:sp>
        <p:nvSpPr>
          <p:cNvPr id="10" name="Oikea aaltosulje 9" descr="Kokonaisuudet kokoava aaltosulje.">
            <a:extLst>
              <a:ext uri="{FF2B5EF4-FFF2-40B4-BE49-F238E27FC236}">
                <a16:creationId xmlns:a16="http://schemas.microsoft.com/office/drawing/2014/main" id="{B84FFCF6-0455-7536-0076-20B07FE3AE69}"/>
              </a:ext>
            </a:extLst>
          </p:cNvPr>
          <p:cNvSpPr/>
          <p:nvPr/>
        </p:nvSpPr>
        <p:spPr>
          <a:xfrm rot="5400000">
            <a:off x="5836544" y="-1367621"/>
            <a:ext cx="404038" cy="9682175"/>
          </a:xfrm>
          <a:prstGeom prst="rightBrace">
            <a:avLst/>
          </a:prstGeom>
          <a:ln w="571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1" name="Tekstiruutu 10">
            <a:extLst>
              <a:ext uri="{FF2B5EF4-FFF2-40B4-BE49-F238E27FC236}">
                <a16:creationId xmlns:a16="http://schemas.microsoft.com/office/drawing/2014/main" id="{00B97389-4BBA-B832-9CA4-305205C02CC1}"/>
              </a:ext>
            </a:extLst>
          </p:cNvPr>
          <p:cNvSpPr txBox="1"/>
          <p:nvPr/>
        </p:nvSpPr>
        <p:spPr>
          <a:xfrm>
            <a:off x="930050" y="3939917"/>
            <a:ext cx="10110673" cy="1200329"/>
          </a:xfrm>
          <a:prstGeom prst="rect">
            <a:avLst/>
          </a:prstGeom>
          <a:noFill/>
        </p:spPr>
        <p:txBody>
          <a:bodyPr wrap="square" rtlCol="0">
            <a:spAutoFit/>
          </a:bodyPr>
          <a:lstStyle/>
          <a:p>
            <a:pPr algn="ctr"/>
            <a:r>
              <a:rPr lang="fi-FI">
                <a:latin typeface="Tahoma" panose="020B0604030504040204" pitchFamily="34" charset="0"/>
                <a:ea typeface="Tahoma" panose="020B0604030504040204" pitchFamily="34" charset="0"/>
                <a:cs typeface="Tahoma" panose="020B0604030504040204" pitchFamily="34" charset="0"/>
              </a:rPr>
              <a:t>JTF-suunnitelma koostuu neljästä kokonaisuudesta</a:t>
            </a:r>
          </a:p>
          <a:p>
            <a:pPr algn="ctr"/>
            <a:r>
              <a:rPr lang="fi-FI">
                <a:latin typeface="Tahoma" panose="020B0604030504040204" pitchFamily="34" charset="0"/>
                <a:ea typeface="Tahoma" panose="020B0604030504040204" pitchFamily="34" charset="0"/>
                <a:cs typeface="Tahoma" panose="020B0604030504040204" pitchFamily="34" charset="0"/>
              </a:rPr>
              <a:t>Kaikki JTF-hankkeiden on oltava </a:t>
            </a:r>
            <a:r>
              <a:rPr lang="fi-FI">
                <a:latin typeface="Tahoma" panose="020B0604030504040204" pitchFamily="34" charset="0"/>
                <a:ea typeface="Tahoma" panose="020B0604030504040204" pitchFamily="34" charset="0"/>
                <a:cs typeface="Tahoma" panose="020B0604030504040204" pitchFamily="34" charset="0"/>
                <a:hlinkClick r:id="rId8"/>
              </a:rPr>
              <a:t>Pohjois-Pohjanmaan siirtymäsuunnitelman </a:t>
            </a:r>
            <a:r>
              <a:rPr lang="fi-FI">
                <a:latin typeface="Tahoma" panose="020B0604030504040204" pitchFamily="34" charset="0"/>
                <a:ea typeface="Tahoma" panose="020B0604030504040204" pitchFamily="34" charset="0"/>
                <a:cs typeface="Tahoma" panose="020B0604030504040204" pitchFamily="34" charset="0"/>
              </a:rPr>
              <a:t>mukaisia, ja rahoituksen suuntaamisessa huomioidaan Pohjois-Pohjanmaan maakuntaohjelma.</a:t>
            </a:r>
            <a:endParaRPr lang="fi-FI" b="1">
              <a:latin typeface="Tahoma" panose="020B0604030504040204" pitchFamily="34" charset="0"/>
              <a:ea typeface="Tahoma" panose="020B0604030504040204" pitchFamily="34" charset="0"/>
              <a:cs typeface="Tahoma" panose="020B0604030504040204" pitchFamily="34" charset="0"/>
            </a:endParaRPr>
          </a:p>
          <a:p>
            <a:pPr algn="ctr"/>
            <a:r>
              <a:rPr lang="fi-FI">
                <a:latin typeface="Tahoma" panose="020B0604030504040204" pitchFamily="34" charset="0"/>
                <a:ea typeface="Tahoma" panose="020B0604030504040204" pitchFamily="34" charset="0"/>
                <a:cs typeface="Tahoma" panose="020B0604030504040204" pitchFamily="34" charset="0"/>
              </a:rPr>
              <a:t>Suunnitelmaa rahoittavat Pohjois-Pohjanmaan liitto ja Pohjois-Pohjanmaan ELY-keskus.</a:t>
            </a:r>
          </a:p>
        </p:txBody>
      </p:sp>
      <p:pic>
        <p:nvPicPr>
          <p:cNvPr id="13" name="Kuva 12" descr="Merkki 4 tasaisella täytöllä">
            <a:extLst>
              <a:ext uri="{FF2B5EF4-FFF2-40B4-BE49-F238E27FC236}">
                <a16:creationId xmlns:a16="http://schemas.microsoft.com/office/drawing/2014/main" id="{C3EC8CAC-DBCA-4534-9C75-0693DC5C52F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963458" y="1407719"/>
            <a:ext cx="1080000" cy="1080000"/>
          </a:xfrm>
          <a:prstGeom prst="rect">
            <a:avLst/>
          </a:prstGeom>
        </p:spPr>
      </p:pic>
      <p:sp>
        <p:nvSpPr>
          <p:cNvPr id="15" name="Tekstiruutu 14">
            <a:extLst>
              <a:ext uri="{FF2B5EF4-FFF2-40B4-BE49-F238E27FC236}">
                <a16:creationId xmlns:a16="http://schemas.microsoft.com/office/drawing/2014/main" id="{562724FF-5B7B-4F9C-AE10-E515EEA69D2A}"/>
              </a:ext>
            </a:extLst>
          </p:cNvPr>
          <p:cNvSpPr txBox="1"/>
          <p:nvPr/>
        </p:nvSpPr>
        <p:spPr>
          <a:xfrm>
            <a:off x="8742977" y="2559343"/>
            <a:ext cx="2556059" cy="646331"/>
          </a:xfrm>
          <a:prstGeom prst="rect">
            <a:avLst/>
          </a:prstGeom>
          <a:noFill/>
        </p:spPr>
        <p:txBody>
          <a:bodyPr wrap="square">
            <a:spAutoFit/>
          </a:bodyPr>
          <a:lstStyle/>
          <a:p>
            <a:r>
              <a:rPr lang="fi-FI" sz="1200" b="1">
                <a:solidFill>
                  <a:schemeClr val="tx2"/>
                </a:solidFill>
                <a:latin typeface="Tahoma" panose="020B0604030504040204" pitchFamily="34" charset="0"/>
              </a:rPr>
              <a:t>TURVETUOTANTOALUEIDEN ENNALLISTAMINEN JA JÄLKIKÄYTTÖ </a:t>
            </a:r>
          </a:p>
        </p:txBody>
      </p:sp>
    </p:spTree>
    <p:extLst>
      <p:ext uri="{BB962C8B-B14F-4D97-AF65-F5344CB8AC3E}">
        <p14:creationId xmlns:p14="http://schemas.microsoft.com/office/powerpoint/2010/main" val="329746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F78361-99A4-4B0C-A4BF-908E2B8F0B9E}"/>
              </a:ext>
            </a:extLst>
          </p:cNvPr>
          <p:cNvSpPr>
            <a:spLocks noGrp="1"/>
          </p:cNvSpPr>
          <p:nvPr>
            <p:ph type="title"/>
          </p:nvPr>
        </p:nvSpPr>
        <p:spPr>
          <a:xfrm>
            <a:off x="838200" y="184355"/>
            <a:ext cx="10811256" cy="493775"/>
          </a:xfrm>
        </p:spPr>
        <p:txBody>
          <a:bodyPr>
            <a:noAutofit/>
          </a:bodyPr>
          <a:lstStyle/>
          <a:p>
            <a:br>
              <a:rPr lang="fi-FI" sz="2000"/>
            </a:br>
            <a:r>
              <a:rPr lang="fi-FI" sz="3600"/>
              <a:t>JTF - Pohjois-Pohjanmaan tuettava toiminta</a:t>
            </a:r>
          </a:p>
        </p:txBody>
      </p:sp>
      <p:sp>
        <p:nvSpPr>
          <p:cNvPr id="3" name="Sisällön paikkamerkki 2">
            <a:extLst>
              <a:ext uri="{FF2B5EF4-FFF2-40B4-BE49-F238E27FC236}">
                <a16:creationId xmlns:a16="http://schemas.microsoft.com/office/drawing/2014/main" id="{1E1DE843-6803-428B-825E-04517BF17A58}"/>
              </a:ext>
            </a:extLst>
          </p:cNvPr>
          <p:cNvSpPr>
            <a:spLocks noGrp="1"/>
          </p:cNvSpPr>
          <p:nvPr>
            <p:ph idx="1"/>
          </p:nvPr>
        </p:nvSpPr>
        <p:spPr>
          <a:xfrm>
            <a:off x="838200" y="917513"/>
            <a:ext cx="10515600" cy="5022974"/>
          </a:xfrm>
        </p:spPr>
        <p:txBody>
          <a:bodyPr/>
          <a:lstStyle/>
          <a:p>
            <a:pPr marL="0" indent="0">
              <a:buNone/>
            </a:pPr>
            <a:r>
              <a:rPr lang="fi-FI" sz="1400" b="1"/>
              <a:t>TKI-TOIMINNAN KEHITTÄMINEN </a:t>
            </a:r>
            <a:r>
              <a:rPr lang="fi-FI" sz="1400" b="1">
                <a:effectLst/>
                <a:latin typeface="Times New Roman" panose="02020603050405020304" pitchFamily="18" charset="0"/>
                <a:ea typeface="Calibri" panose="020F0502020204030204" pitchFamily="34" charset="0"/>
              </a:rPr>
              <a:t>(Kehys n. 37 %: 35,553 milj. €)</a:t>
            </a:r>
          </a:p>
          <a:p>
            <a:pPr marL="342900" lvl="0" indent="-342900">
              <a:spcBef>
                <a:spcPts val="0"/>
              </a:spcBef>
              <a:buFont typeface="+mj-lt"/>
              <a:buAutoNum type="arabicPeriod"/>
              <a:tabLst>
                <a:tab pos="1656080" algn="l"/>
                <a:tab pos="2484120" algn="l"/>
              </a:tabLst>
            </a:pPr>
            <a:r>
              <a:rPr lang="fi-FI" sz="1400"/>
              <a:t>Elinkeinoelämälähtöinen innovaatio- ja kehittämistoiminta sekä TKI-yhteistyö; yritysten ja tutkimuksen yhteishankkeet</a:t>
            </a:r>
          </a:p>
          <a:p>
            <a:pPr marL="342900" lvl="0" indent="-342900">
              <a:spcBef>
                <a:spcPts val="0"/>
              </a:spcBef>
              <a:buFont typeface="+mj-lt"/>
              <a:buAutoNum type="arabicPeriod"/>
              <a:tabLst>
                <a:tab pos="1656080" algn="l"/>
                <a:tab pos="2484120" algn="l"/>
              </a:tabLst>
            </a:pPr>
            <a:r>
              <a:rPr lang="fi-FI" sz="1400"/>
              <a:t>Uusiutuvan energian, vähähiilisen teknologian, bio- ja kiertotalouden ja energiatehokkuuden uudet ratkaisut ja TKI</a:t>
            </a:r>
          </a:p>
          <a:p>
            <a:pPr marL="342900" indent="-342900">
              <a:spcBef>
                <a:spcPts val="0"/>
              </a:spcBef>
              <a:buFont typeface="+mj-lt"/>
              <a:buAutoNum type="arabicPeriod"/>
              <a:tabLst>
                <a:tab pos="1656080" algn="l"/>
                <a:tab pos="2484120" algn="l"/>
              </a:tabLst>
            </a:pPr>
            <a:r>
              <a:rPr lang="fi-FI" sz="1400"/>
              <a:t>Pk-yritysten bio- ja kiertotalouskonseptit</a:t>
            </a:r>
          </a:p>
          <a:p>
            <a:pPr marL="342900" indent="-342900">
              <a:spcBef>
                <a:spcPts val="0"/>
              </a:spcBef>
              <a:buFont typeface="+mj-lt"/>
              <a:buAutoNum type="arabicPeriod"/>
              <a:tabLst>
                <a:tab pos="1656080" algn="l"/>
                <a:tab pos="2484120" algn="l"/>
              </a:tabLst>
            </a:pPr>
            <a:r>
              <a:rPr lang="fi-FI" sz="1400"/>
              <a:t>Uudet innovaatiot turpeen korvaamiseksi</a:t>
            </a:r>
          </a:p>
          <a:p>
            <a:pPr marL="0" indent="0">
              <a:buNone/>
            </a:pPr>
            <a:r>
              <a:rPr lang="fi-FI" sz="1400" b="1"/>
              <a:t>PK-YRITYSTOIMINNAN KEHITTÄMINEN </a:t>
            </a:r>
            <a:r>
              <a:rPr lang="fi-FI" sz="1400" b="1">
                <a:latin typeface="Times New Roman" panose="02020603050405020304" pitchFamily="18" charset="0"/>
              </a:rPr>
              <a:t>(Kehys n. 44 %: 42,280 milj. €)</a:t>
            </a:r>
          </a:p>
          <a:p>
            <a:pPr marL="0" lvl="0" indent="0">
              <a:buNone/>
              <a:tabLst>
                <a:tab pos="1656080" algn="l"/>
                <a:tab pos="2484120" algn="l"/>
              </a:tabLst>
            </a:pPr>
            <a:r>
              <a:rPr lang="fi-FI" sz="1400"/>
              <a:t>5. Pk-yritysten kasvu, kansainvälistyminen ja innovointivalmiudet (ml. liiketoiminta- ja markkinointiosaaminen), toimintaa uudistavat ja tuottavuutta lisäävät investoinnit sekä tuotteiden, palveluiden ja tuotantomenetelmien kehittäminen</a:t>
            </a:r>
          </a:p>
          <a:p>
            <a:pPr marL="0" indent="0">
              <a:buNone/>
              <a:tabLst>
                <a:tab pos="1656080" algn="l"/>
                <a:tab pos="2484120" algn="l"/>
              </a:tabLst>
            </a:pPr>
            <a:r>
              <a:rPr lang="fi-FI" sz="1400"/>
              <a:t>6. Uusi tai uudistuva liiketoiminta (ml. yritysverkostojen kehittäminen, </a:t>
            </a:r>
            <a:r>
              <a:rPr lang="fi-FI" sz="1400" err="1"/>
              <a:t>yrityskiihdyttämö</a:t>
            </a:r>
            <a:r>
              <a:rPr lang="fi-FI" sz="1400"/>
              <a:t>- ja hautomomallit) sekä yritysten jatkuvuus omistajavaihdoksin</a:t>
            </a:r>
          </a:p>
          <a:p>
            <a:pPr marL="0" indent="0">
              <a:buNone/>
            </a:pPr>
            <a:r>
              <a:rPr lang="fi-FI" sz="1400" b="1"/>
              <a:t>OSAAMISEN KEHITTÄMINEN </a:t>
            </a:r>
            <a:r>
              <a:rPr lang="fi-FI" sz="1400" b="1">
                <a:latin typeface="Times New Roman" panose="02020603050405020304" pitchFamily="18" charset="0"/>
              </a:rPr>
              <a:t>(Kehys n. 14 %: 13,453 milj. €)</a:t>
            </a:r>
          </a:p>
          <a:p>
            <a:pPr marL="0" lvl="0" indent="0">
              <a:buNone/>
              <a:tabLst>
                <a:tab pos="1656080" algn="l"/>
                <a:tab pos="2484120" algn="l"/>
              </a:tabLst>
            </a:pPr>
            <a:r>
              <a:rPr lang="fi-FI" sz="1400"/>
              <a:t>7. Uudelleenkoulutus ja uusien taitojen hankkiminen</a:t>
            </a:r>
          </a:p>
          <a:p>
            <a:pPr marL="0" lvl="0" indent="0">
              <a:buNone/>
              <a:tabLst>
                <a:tab pos="1656080" algn="l"/>
                <a:tab pos="2484120" algn="l"/>
              </a:tabLst>
            </a:pPr>
            <a:r>
              <a:rPr lang="fi-FI" sz="1400"/>
              <a:t>8. Turvesektorin yrittäjien ja muiden turvesektorin toimijoiden osaamisen ja valmiuksien kehittäminen mm. puunkorjuun ja turvesoiden ennallistamisen aloilla uuden liiketoiminnan mahdollistamiseksi</a:t>
            </a:r>
          </a:p>
          <a:p>
            <a:pPr marL="0" indent="0">
              <a:buNone/>
            </a:pPr>
            <a:r>
              <a:rPr lang="fi-FI" sz="1400" b="1"/>
              <a:t>TURVETUOTANTOALUEIDEN ENNALLISTAMINEN JA JÄLKIKÄYTTÖ (2500 ha) </a:t>
            </a:r>
            <a:r>
              <a:rPr lang="fi-FI" sz="1400" b="1">
                <a:latin typeface="Times New Roman" panose="02020603050405020304" pitchFamily="18" charset="0"/>
              </a:rPr>
              <a:t>(Kehys n. 5 %: 4,805 milj. €)</a:t>
            </a:r>
            <a:endParaRPr lang="fi-FI" sz="1400" b="1"/>
          </a:p>
          <a:p>
            <a:pPr marL="0" lvl="0" indent="0">
              <a:buNone/>
              <a:tabLst>
                <a:tab pos="1656080" algn="l"/>
                <a:tab pos="2484120" algn="l"/>
              </a:tabLst>
            </a:pPr>
            <a:r>
              <a:rPr lang="fi-FI" sz="1400"/>
              <a:t>9. Turvetuotannosta poistuvien soiden ennallistaminen, jälkikäyttö sekä selvitykset ja pilotoinnit niiden ennallistamisen ja jälkikäytön edellytyksistä ja mahdollisuuksista</a:t>
            </a:r>
          </a:p>
          <a:p>
            <a:pPr marL="0" indent="0">
              <a:buNone/>
              <a:tabLst>
                <a:tab pos="1656080" algn="l"/>
                <a:tab pos="2484120" algn="l"/>
              </a:tabLst>
            </a:pPr>
            <a:endParaRPr lang="fi-FI" sz="1800">
              <a:effectLst/>
              <a:latin typeface="Arial" panose="020B0604020202020204" pitchFamily="34" charset="0"/>
              <a:ea typeface="Times New Roman" panose="02020603050405020304" pitchFamily="18" charset="0"/>
              <a:cs typeface="Times New Roman" panose="02020603050405020304" pitchFamily="18" charset="0"/>
            </a:endParaRPr>
          </a:p>
          <a:p>
            <a:endParaRPr lang="fi-FI" sz="1400"/>
          </a:p>
          <a:p>
            <a:endParaRPr lang="fi-FI" sz="1400"/>
          </a:p>
        </p:txBody>
      </p:sp>
    </p:spTree>
    <p:extLst>
      <p:ext uri="{BB962C8B-B14F-4D97-AF65-F5344CB8AC3E}">
        <p14:creationId xmlns:p14="http://schemas.microsoft.com/office/powerpoint/2010/main" val="429079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Ryhmä 5" descr="Etelä-Pohjanmaan liiton rahoituksen jakautuminen kolmeen kokonaisuuteen: alueelliset kehittämishankkeet, OKM:n toimialan hankkeet, perusrakenteen investointituki.">
            <a:extLst>
              <a:ext uri="{FF2B5EF4-FFF2-40B4-BE49-F238E27FC236}">
                <a16:creationId xmlns:a16="http://schemas.microsoft.com/office/drawing/2014/main" id="{A7D04C12-C72A-4C52-9BB8-B90A973507CA}"/>
              </a:ext>
            </a:extLst>
          </p:cNvPr>
          <p:cNvGrpSpPr/>
          <p:nvPr/>
        </p:nvGrpSpPr>
        <p:grpSpPr>
          <a:xfrm>
            <a:off x="625578" y="2084432"/>
            <a:ext cx="10800734" cy="1758159"/>
            <a:chOff x="553065" y="2305658"/>
            <a:chExt cx="10800734" cy="1758159"/>
          </a:xfrm>
          <a:solidFill>
            <a:srgbClr val="0070C0"/>
          </a:solidFill>
        </p:grpSpPr>
        <p:sp>
          <p:nvSpPr>
            <p:cNvPr id="7" name="Vapaamuotoinen: Muoto 6">
              <a:extLst>
                <a:ext uri="{FF2B5EF4-FFF2-40B4-BE49-F238E27FC236}">
                  <a16:creationId xmlns:a16="http://schemas.microsoft.com/office/drawing/2014/main" id="{14725271-836E-49A1-93DC-F503FC77D3A0}"/>
                </a:ext>
              </a:extLst>
            </p:cNvPr>
            <p:cNvSpPr/>
            <p:nvPr/>
          </p:nvSpPr>
          <p:spPr>
            <a:xfrm>
              <a:off x="3950780" y="2305658"/>
              <a:ext cx="3596772" cy="1758159"/>
            </a:xfrm>
            <a:custGeom>
              <a:avLst/>
              <a:gdLst>
                <a:gd name="connsiteX0" fmla="*/ 0 w 3596772"/>
                <a:gd name="connsiteY0" fmla="*/ 0 h 1758159"/>
                <a:gd name="connsiteX1" fmla="*/ 3596772 w 3596772"/>
                <a:gd name="connsiteY1" fmla="*/ 0 h 1758159"/>
                <a:gd name="connsiteX2" fmla="*/ 3596772 w 3596772"/>
                <a:gd name="connsiteY2" fmla="*/ 1758159 h 1758159"/>
                <a:gd name="connsiteX3" fmla="*/ 0 w 3596772"/>
                <a:gd name="connsiteY3" fmla="*/ 1758159 h 1758159"/>
                <a:gd name="connsiteX4" fmla="*/ 0 w 3596772"/>
                <a:gd name="connsiteY4" fmla="*/ 0 h 175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772" h="1758159">
                  <a:moveTo>
                    <a:pt x="0" y="0"/>
                  </a:moveTo>
                  <a:lnTo>
                    <a:pt x="3596772" y="0"/>
                  </a:lnTo>
                  <a:lnTo>
                    <a:pt x="3596772" y="1758159"/>
                  </a:lnTo>
                  <a:lnTo>
                    <a:pt x="0" y="1758159"/>
                  </a:lnTo>
                  <a:lnTo>
                    <a:pt x="0" y="0"/>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i-FI" sz="2000" b="1" kern="1200">
                  <a:latin typeface="Tahoma" panose="020B0604030504040204" pitchFamily="34" charset="0"/>
                  <a:ea typeface="Tahoma" panose="020B0604030504040204" pitchFamily="34" charset="0"/>
                  <a:cs typeface="Tahoma" panose="020B0604030504040204" pitchFamily="34" charset="0"/>
                </a:rPr>
                <a:t>Alueelliset kehittämishankkeet</a:t>
              </a:r>
              <a:endParaRPr lang="fi-FI" sz="3200" b="1" kern="1200">
                <a:latin typeface="Tahoma" panose="020B0604030504040204" pitchFamily="34" charset="0"/>
                <a:ea typeface="Tahoma" panose="020B0604030504040204" pitchFamily="34" charset="0"/>
                <a:cs typeface="Tahoma" panose="020B0604030504040204" pitchFamily="34" charset="0"/>
              </a:endParaRPr>
            </a:p>
          </p:txBody>
        </p:sp>
        <p:sp>
          <p:nvSpPr>
            <p:cNvPr id="8" name="Vapaamuotoinen: Muoto 7">
              <a:extLst>
                <a:ext uri="{FF2B5EF4-FFF2-40B4-BE49-F238E27FC236}">
                  <a16:creationId xmlns:a16="http://schemas.microsoft.com/office/drawing/2014/main" id="{F8091932-677C-4790-8AB0-C7D515A5A1F2}"/>
                </a:ext>
              </a:extLst>
            </p:cNvPr>
            <p:cNvSpPr/>
            <p:nvPr/>
          </p:nvSpPr>
          <p:spPr>
            <a:xfrm>
              <a:off x="553065" y="2305658"/>
              <a:ext cx="3364944" cy="1758159"/>
            </a:xfrm>
            <a:custGeom>
              <a:avLst/>
              <a:gdLst>
                <a:gd name="connsiteX0" fmla="*/ 0 w 3769584"/>
                <a:gd name="connsiteY0" fmla="*/ 0 h 1952367"/>
                <a:gd name="connsiteX1" fmla="*/ 3769584 w 3769584"/>
                <a:gd name="connsiteY1" fmla="*/ 0 h 1952367"/>
                <a:gd name="connsiteX2" fmla="*/ 3769584 w 3769584"/>
                <a:gd name="connsiteY2" fmla="*/ 1952367 h 1952367"/>
                <a:gd name="connsiteX3" fmla="*/ 0 w 3769584"/>
                <a:gd name="connsiteY3" fmla="*/ 1952367 h 1952367"/>
                <a:gd name="connsiteX4" fmla="*/ 0 w 3769584"/>
                <a:gd name="connsiteY4" fmla="*/ 0 h 1952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584" h="1952367">
                  <a:moveTo>
                    <a:pt x="0" y="0"/>
                  </a:moveTo>
                  <a:lnTo>
                    <a:pt x="3769584" y="0"/>
                  </a:lnTo>
                  <a:lnTo>
                    <a:pt x="3769584" y="1952367"/>
                  </a:lnTo>
                  <a:lnTo>
                    <a:pt x="0" y="1952367"/>
                  </a:lnTo>
                  <a:lnTo>
                    <a:pt x="0" y="0"/>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i-FI" sz="2000" b="1" kern="1200">
                  <a:latin typeface="Tahoma" panose="020B0604030504040204" pitchFamily="34" charset="0"/>
                  <a:ea typeface="Tahoma" panose="020B0604030504040204" pitchFamily="34" charset="0"/>
                  <a:cs typeface="Tahoma" panose="020B0604030504040204" pitchFamily="34" charset="0"/>
                </a:rPr>
                <a:t>OKM:n alan investointi-  ja kehittämishankkeet</a:t>
              </a:r>
            </a:p>
          </p:txBody>
        </p:sp>
        <p:sp>
          <p:nvSpPr>
            <p:cNvPr id="9" name="Vapaamuotoinen: Muoto 8">
              <a:extLst>
                <a:ext uri="{FF2B5EF4-FFF2-40B4-BE49-F238E27FC236}">
                  <a16:creationId xmlns:a16="http://schemas.microsoft.com/office/drawing/2014/main" id="{8A5A03DD-4232-4A1C-A92D-EC443523D954}"/>
                </a:ext>
              </a:extLst>
            </p:cNvPr>
            <p:cNvSpPr/>
            <p:nvPr/>
          </p:nvSpPr>
          <p:spPr>
            <a:xfrm>
              <a:off x="7757027" y="2305658"/>
              <a:ext cx="3596772" cy="1758159"/>
            </a:xfrm>
            <a:custGeom>
              <a:avLst/>
              <a:gdLst>
                <a:gd name="connsiteX0" fmla="*/ 0 w 3859950"/>
                <a:gd name="connsiteY0" fmla="*/ 0 h 1903772"/>
                <a:gd name="connsiteX1" fmla="*/ 3859950 w 3859950"/>
                <a:gd name="connsiteY1" fmla="*/ 0 h 1903772"/>
                <a:gd name="connsiteX2" fmla="*/ 3859950 w 3859950"/>
                <a:gd name="connsiteY2" fmla="*/ 1903772 h 1903772"/>
                <a:gd name="connsiteX3" fmla="*/ 0 w 3859950"/>
                <a:gd name="connsiteY3" fmla="*/ 1903772 h 1903772"/>
                <a:gd name="connsiteX4" fmla="*/ 0 w 3859950"/>
                <a:gd name="connsiteY4" fmla="*/ 0 h 19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950" h="1903772">
                  <a:moveTo>
                    <a:pt x="0" y="0"/>
                  </a:moveTo>
                  <a:lnTo>
                    <a:pt x="3859950" y="0"/>
                  </a:lnTo>
                  <a:lnTo>
                    <a:pt x="3859950" y="1903772"/>
                  </a:lnTo>
                  <a:lnTo>
                    <a:pt x="0" y="1903772"/>
                  </a:lnTo>
                  <a:lnTo>
                    <a:pt x="0" y="0"/>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i-FI" sz="2000" b="1" kern="1200">
                  <a:latin typeface="Tahoma" panose="020B0604030504040204" pitchFamily="34" charset="0"/>
                  <a:ea typeface="Tahoma" panose="020B0604030504040204" pitchFamily="34" charset="0"/>
                  <a:cs typeface="Tahoma" panose="020B0604030504040204" pitchFamily="34" charset="0"/>
                </a:rPr>
                <a:t>Kuntien perusrakenteen investoinnit</a:t>
              </a:r>
            </a:p>
            <a:p>
              <a:pPr marL="342900" lvl="0" indent="-342900" defTabSz="889000">
                <a:lnSpc>
                  <a:spcPct val="90000"/>
                </a:lnSpc>
                <a:spcBef>
                  <a:spcPct val="0"/>
                </a:spcBef>
                <a:spcAft>
                  <a:spcPct val="35000"/>
                </a:spcAft>
                <a:buFont typeface="Arial" panose="020B0604020202020204" pitchFamily="34" charset="0"/>
                <a:buChar char="•"/>
              </a:pPr>
              <a:r>
                <a:rPr lang="fi-FI" sz="1600">
                  <a:latin typeface="Tahoma" panose="020B0604030504040204" pitchFamily="34" charset="0"/>
                  <a:ea typeface="Tahoma" panose="020B0604030504040204" pitchFamily="34" charset="0"/>
                  <a:cs typeface="Tahoma" panose="020B0604030504040204" pitchFamily="34" charset="0"/>
                </a:rPr>
                <a:t>Puu-, bio- ja kiertotalousterminaalit</a:t>
              </a:r>
            </a:p>
          </p:txBody>
        </p:sp>
      </p:grpSp>
      <p:sp>
        <p:nvSpPr>
          <p:cNvPr id="10" name="Otsikko 3">
            <a:extLst>
              <a:ext uri="{FF2B5EF4-FFF2-40B4-BE49-F238E27FC236}">
                <a16:creationId xmlns:a16="http://schemas.microsoft.com/office/drawing/2014/main" id="{4A03A3CD-6E2F-4583-BF3C-71F4EC46F6F6}"/>
              </a:ext>
            </a:extLst>
          </p:cNvPr>
          <p:cNvSpPr txBox="1">
            <a:spLocks/>
          </p:cNvSpPr>
          <p:nvPr/>
        </p:nvSpPr>
        <p:spPr>
          <a:xfrm>
            <a:off x="943897" y="511277"/>
            <a:ext cx="10550013"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fi-FI" sz="4000">
                <a:solidFill>
                  <a:schemeClr val="tx2"/>
                </a:solidFill>
                <a:latin typeface="+mn-lt"/>
              </a:rPr>
              <a:t>Pohjois-Pohjanmaan liiton JTF-rahoitus</a:t>
            </a:r>
          </a:p>
          <a:p>
            <a:pPr>
              <a:lnSpc>
                <a:spcPct val="100000"/>
              </a:lnSpc>
              <a:spcBef>
                <a:spcPts val="0"/>
              </a:spcBef>
              <a:defRPr/>
            </a:pPr>
            <a:r>
              <a:rPr lang="fi-FI" sz="2000">
                <a:solidFill>
                  <a:schemeClr val="tx2"/>
                </a:solidFill>
                <a:latin typeface="+mn-lt"/>
              </a:rPr>
              <a:t>Tuki-instrumentit</a:t>
            </a:r>
          </a:p>
        </p:txBody>
      </p:sp>
      <p:pic>
        <p:nvPicPr>
          <p:cNvPr id="2" name="Kuva 1">
            <a:extLst>
              <a:ext uri="{FF2B5EF4-FFF2-40B4-BE49-F238E27FC236}">
                <a16:creationId xmlns:a16="http://schemas.microsoft.com/office/drawing/2014/main" id="{161E6B56-8E35-CA45-D121-66514E031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814" y="4967138"/>
            <a:ext cx="856191" cy="729278"/>
          </a:xfrm>
          <a:prstGeom prst="rect">
            <a:avLst/>
          </a:prstGeom>
        </p:spPr>
      </p:pic>
    </p:spTree>
    <p:extLst>
      <p:ext uri="{BB962C8B-B14F-4D97-AF65-F5344CB8AC3E}">
        <p14:creationId xmlns:p14="http://schemas.microsoft.com/office/powerpoint/2010/main" val="328944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Ryhmä 5" descr="Etelä-Pohjanmaan liiton rahoituksen jakautuminen kolmeen kokonaisuuteen: alueelliset kehittämishankkeet, OKM:n toimialan hankkeet, perusrakenteen investointituki.">
            <a:extLst>
              <a:ext uri="{FF2B5EF4-FFF2-40B4-BE49-F238E27FC236}">
                <a16:creationId xmlns:a16="http://schemas.microsoft.com/office/drawing/2014/main" id="{A7D04C12-C72A-4C52-9BB8-B90A973507CA}"/>
              </a:ext>
            </a:extLst>
          </p:cNvPr>
          <p:cNvGrpSpPr/>
          <p:nvPr/>
        </p:nvGrpSpPr>
        <p:grpSpPr>
          <a:xfrm>
            <a:off x="625578" y="2084432"/>
            <a:ext cx="10800734" cy="1758159"/>
            <a:chOff x="553065" y="2305658"/>
            <a:chExt cx="10800734" cy="1758159"/>
          </a:xfrm>
          <a:solidFill>
            <a:srgbClr val="0070C0"/>
          </a:solidFill>
        </p:grpSpPr>
        <p:sp>
          <p:nvSpPr>
            <p:cNvPr id="7" name="Vapaamuotoinen: Muoto 6">
              <a:extLst>
                <a:ext uri="{FF2B5EF4-FFF2-40B4-BE49-F238E27FC236}">
                  <a16:creationId xmlns:a16="http://schemas.microsoft.com/office/drawing/2014/main" id="{14725271-836E-49A1-93DC-F503FC77D3A0}"/>
                </a:ext>
              </a:extLst>
            </p:cNvPr>
            <p:cNvSpPr/>
            <p:nvPr/>
          </p:nvSpPr>
          <p:spPr>
            <a:xfrm>
              <a:off x="3950780" y="2305658"/>
              <a:ext cx="3596772" cy="1758159"/>
            </a:xfrm>
            <a:custGeom>
              <a:avLst/>
              <a:gdLst>
                <a:gd name="connsiteX0" fmla="*/ 0 w 3596772"/>
                <a:gd name="connsiteY0" fmla="*/ 0 h 1758159"/>
                <a:gd name="connsiteX1" fmla="*/ 3596772 w 3596772"/>
                <a:gd name="connsiteY1" fmla="*/ 0 h 1758159"/>
                <a:gd name="connsiteX2" fmla="*/ 3596772 w 3596772"/>
                <a:gd name="connsiteY2" fmla="*/ 1758159 h 1758159"/>
                <a:gd name="connsiteX3" fmla="*/ 0 w 3596772"/>
                <a:gd name="connsiteY3" fmla="*/ 1758159 h 1758159"/>
                <a:gd name="connsiteX4" fmla="*/ 0 w 3596772"/>
                <a:gd name="connsiteY4" fmla="*/ 0 h 175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772" h="1758159">
                  <a:moveTo>
                    <a:pt x="0" y="0"/>
                  </a:moveTo>
                  <a:lnTo>
                    <a:pt x="3596772" y="0"/>
                  </a:lnTo>
                  <a:lnTo>
                    <a:pt x="3596772" y="1758159"/>
                  </a:lnTo>
                  <a:lnTo>
                    <a:pt x="0" y="1758159"/>
                  </a:lnTo>
                  <a:lnTo>
                    <a:pt x="0" y="0"/>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i-FI" sz="2000" b="1">
                  <a:latin typeface="Tahoma" panose="020B0604030504040204" pitchFamily="34" charset="0"/>
                  <a:ea typeface="Tahoma" panose="020B0604030504040204" pitchFamily="34" charset="0"/>
                  <a:cs typeface="Tahoma" panose="020B0604030504040204" pitchFamily="34" charset="0"/>
                </a:rPr>
                <a:t>ESR+ tyyppiset hankkeet</a:t>
              </a:r>
            </a:p>
            <a:p>
              <a:pPr marL="342900" lvl="0" indent="-342900" defTabSz="889000">
                <a:lnSpc>
                  <a:spcPct val="90000"/>
                </a:lnSpc>
                <a:spcBef>
                  <a:spcPct val="0"/>
                </a:spcBef>
                <a:spcAft>
                  <a:spcPct val="35000"/>
                </a:spcAft>
                <a:buFont typeface="Arial" panose="020B0604020202020204" pitchFamily="34" charset="0"/>
                <a:buChar char="•"/>
              </a:pPr>
              <a:r>
                <a:rPr lang="fi-FI" sz="1600">
                  <a:latin typeface="Tahoma" panose="020B0604030504040204" pitchFamily="34" charset="0"/>
                  <a:ea typeface="Tahoma" panose="020B0604030504040204" pitchFamily="34" charset="0"/>
                  <a:cs typeface="Tahoma" panose="020B0604030504040204" pitchFamily="34" charset="0"/>
                </a:rPr>
                <a:t>Osaamisen kehittäminen</a:t>
              </a:r>
            </a:p>
          </p:txBody>
        </p:sp>
        <p:sp>
          <p:nvSpPr>
            <p:cNvPr id="8" name="Vapaamuotoinen: Muoto 7">
              <a:extLst>
                <a:ext uri="{FF2B5EF4-FFF2-40B4-BE49-F238E27FC236}">
                  <a16:creationId xmlns:a16="http://schemas.microsoft.com/office/drawing/2014/main" id="{F8091932-677C-4790-8AB0-C7D515A5A1F2}"/>
                </a:ext>
              </a:extLst>
            </p:cNvPr>
            <p:cNvSpPr/>
            <p:nvPr/>
          </p:nvSpPr>
          <p:spPr>
            <a:xfrm>
              <a:off x="553065" y="2305658"/>
              <a:ext cx="3364944" cy="1758159"/>
            </a:xfrm>
            <a:custGeom>
              <a:avLst/>
              <a:gdLst>
                <a:gd name="connsiteX0" fmla="*/ 0 w 3769584"/>
                <a:gd name="connsiteY0" fmla="*/ 0 h 1952367"/>
                <a:gd name="connsiteX1" fmla="*/ 3769584 w 3769584"/>
                <a:gd name="connsiteY1" fmla="*/ 0 h 1952367"/>
                <a:gd name="connsiteX2" fmla="*/ 3769584 w 3769584"/>
                <a:gd name="connsiteY2" fmla="*/ 1952367 h 1952367"/>
                <a:gd name="connsiteX3" fmla="*/ 0 w 3769584"/>
                <a:gd name="connsiteY3" fmla="*/ 1952367 h 1952367"/>
                <a:gd name="connsiteX4" fmla="*/ 0 w 3769584"/>
                <a:gd name="connsiteY4" fmla="*/ 0 h 1952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584" h="1952367">
                  <a:moveTo>
                    <a:pt x="0" y="0"/>
                  </a:moveTo>
                  <a:lnTo>
                    <a:pt x="3769584" y="0"/>
                  </a:lnTo>
                  <a:lnTo>
                    <a:pt x="3769584" y="1952367"/>
                  </a:lnTo>
                  <a:lnTo>
                    <a:pt x="0" y="1952367"/>
                  </a:lnTo>
                  <a:lnTo>
                    <a:pt x="0" y="0"/>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i-FI" b="1" kern="1200">
                  <a:latin typeface="Tahoma" panose="020B0604030504040204" pitchFamily="34" charset="0"/>
                  <a:ea typeface="Tahoma" panose="020B0604030504040204" pitchFamily="34" charset="0"/>
                  <a:cs typeface="Tahoma" panose="020B0604030504040204" pitchFamily="34" charset="0"/>
                </a:rPr>
                <a:t>Yritystukilainsäädännön mukaiset hankkeet</a:t>
              </a:r>
            </a:p>
            <a:p>
              <a:pPr marL="342900" lvl="0" indent="-342900" defTabSz="889000">
                <a:lnSpc>
                  <a:spcPct val="90000"/>
                </a:lnSpc>
                <a:spcBef>
                  <a:spcPct val="0"/>
                </a:spcBef>
                <a:spcAft>
                  <a:spcPct val="35000"/>
                </a:spcAft>
                <a:buFont typeface="Arial" panose="020B0604020202020204" pitchFamily="34" charset="0"/>
                <a:buChar char="•"/>
              </a:pPr>
              <a:r>
                <a:rPr lang="fi-FI" sz="1400">
                  <a:latin typeface="Tahoma" panose="020B0604030504040204" pitchFamily="34" charset="0"/>
                  <a:ea typeface="Tahoma" panose="020B0604030504040204" pitchFamily="34" charset="0"/>
                  <a:cs typeface="Tahoma" panose="020B0604030504040204" pitchFamily="34" charset="0"/>
                </a:rPr>
                <a:t>Yritysten kehittämisavustus</a:t>
              </a:r>
            </a:p>
            <a:p>
              <a:pPr marL="342900" lvl="0" indent="-342900" defTabSz="889000">
                <a:lnSpc>
                  <a:spcPct val="90000"/>
                </a:lnSpc>
                <a:spcBef>
                  <a:spcPct val="0"/>
                </a:spcBef>
                <a:spcAft>
                  <a:spcPct val="35000"/>
                </a:spcAft>
                <a:buFont typeface="Arial" panose="020B0604020202020204" pitchFamily="34" charset="0"/>
                <a:buChar char="•"/>
              </a:pPr>
              <a:r>
                <a:rPr lang="fi-FI" sz="1400" kern="1200">
                  <a:latin typeface="Tahoma" panose="020B0604030504040204" pitchFamily="34" charset="0"/>
                  <a:ea typeface="Tahoma" panose="020B0604030504040204" pitchFamily="34" charset="0"/>
                  <a:cs typeface="Tahoma" panose="020B0604030504040204" pitchFamily="34" charset="0"/>
                </a:rPr>
                <a:t>Toimintaympäristötuki</a:t>
              </a:r>
            </a:p>
            <a:p>
              <a:pPr marL="342900" lvl="0" indent="-342900" defTabSz="889000">
                <a:lnSpc>
                  <a:spcPct val="90000"/>
                </a:lnSpc>
                <a:spcBef>
                  <a:spcPct val="0"/>
                </a:spcBef>
                <a:spcAft>
                  <a:spcPct val="35000"/>
                </a:spcAft>
                <a:buFont typeface="Arial" panose="020B0604020202020204" pitchFamily="34" charset="0"/>
                <a:buChar char="•"/>
              </a:pPr>
              <a:r>
                <a:rPr lang="fi-FI" sz="1400">
                  <a:latin typeface="Tahoma" panose="020B0604030504040204" pitchFamily="34" charset="0"/>
                  <a:ea typeface="Tahoma" panose="020B0604030504040204" pitchFamily="34" charset="0"/>
                  <a:cs typeface="Tahoma" panose="020B0604030504040204" pitchFamily="34" charset="0"/>
                </a:rPr>
                <a:t>Elinkeinoelämäverkottuneet tutkimushankkeet</a:t>
              </a:r>
              <a:endParaRPr lang="fi-FI" sz="1400" kern="1200">
                <a:latin typeface="Tahoma" panose="020B0604030504040204" pitchFamily="34" charset="0"/>
                <a:ea typeface="Tahoma" panose="020B0604030504040204" pitchFamily="34" charset="0"/>
                <a:cs typeface="Tahoma" panose="020B0604030504040204" pitchFamily="34" charset="0"/>
              </a:endParaRPr>
            </a:p>
          </p:txBody>
        </p:sp>
        <p:sp>
          <p:nvSpPr>
            <p:cNvPr id="9" name="Vapaamuotoinen: Muoto 8">
              <a:extLst>
                <a:ext uri="{FF2B5EF4-FFF2-40B4-BE49-F238E27FC236}">
                  <a16:creationId xmlns:a16="http://schemas.microsoft.com/office/drawing/2014/main" id="{8A5A03DD-4232-4A1C-A92D-EC443523D954}"/>
                </a:ext>
              </a:extLst>
            </p:cNvPr>
            <p:cNvSpPr/>
            <p:nvPr/>
          </p:nvSpPr>
          <p:spPr>
            <a:xfrm>
              <a:off x="7757027" y="2305658"/>
              <a:ext cx="3596772" cy="1758159"/>
            </a:xfrm>
            <a:custGeom>
              <a:avLst/>
              <a:gdLst>
                <a:gd name="connsiteX0" fmla="*/ 0 w 3859950"/>
                <a:gd name="connsiteY0" fmla="*/ 0 h 1903772"/>
                <a:gd name="connsiteX1" fmla="*/ 3859950 w 3859950"/>
                <a:gd name="connsiteY1" fmla="*/ 0 h 1903772"/>
                <a:gd name="connsiteX2" fmla="*/ 3859950 w 3859950"/>
                <a:gd name="connsiteY2" fmla="*/ 1903772 h 1903772"/>
                <a:gd name="connsiteX3" fmla="*/ 0 w 3859950"/>
                <a:gd name="connsiteY3" fmla="*/ 1903772 h 1903772"/>
                <a:gd name="connsiteX4" fmla="*/ 0 w 3859950"/>
                <a:gd name="connsiteY4" fmla="*/ 0 h 19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950" h="1903772">
                  <a:moveTo>
                    <a:pt x="0" y="0"/>
                  </a:moveTo>
                  <a:lnTo>
                    <a:pt x="3859950" y="0"/>
                  </a:lnTo>
                  <a:lnTo>
                    <a:pt x="3859950" y="1903772"/>
                  </a:lnTo>
                  <a:lnTo>
                    <a:pt x="0" y="1903772"/>
                  </a:lnTo>
                  <a:lnTo>
                    <a:pt x="0" y="0"/>
                  </a:lnTo>
                  <a:close/>
                </a:path>
              </a:pathLst>
            </a:cu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i-FI" sz="2000" b="1" kern="1200">
                  <a:latin typeface="Tahoma" panose="020B0604030504040204" pitchFamily="34" charset="0"/>
                  <a:ea typeface="Tahoma" panose="020B0604030504040204" pitchFamily="34" charset="0"/>
                  <a:cs typeface="Tahoma" panose="020B0604030504040204" pitchFamily="34" charset="0"/>
                </a:rPr>
                <a:t>Ympäristöön ja luonnonvaroihin liittyvät kehittämis- ja investointihankkeet </a:t>
              </a:r>
            </a:p>
            <a:p>
              <a:pPr marL="342900" lvl="0" indent="-342900" defTabSz="889000">
                <a:lnSpc>
                  <a:spcPct val="90000"/>
                </a:lnSpc>
                <a:spcBef>
                  <a:spcPct val="0"/>
                </a:spcBef>
                <a:spcAft>
                  <a:spcPct val="35000"/>
                </a:spcAft>
                <a:buFont typeface="Arial" panose="020B0604020202020204" pitchFamily="34" charset="0"/>
                <a:buChar char="•"/>
              </a:pPr>
              <a:r>
                <a:rPr lang="fi-FI" sz="1600">
                  <a:latin typeface="Tahoma" panose="020B0604030504040204" pitchFamily="34" charset="0"/>
                  <a:ea typeface="Tahoma" panose="020B0604030504040204" pitchFamily="34" charset="0"/>
                  <a:cs typeface="Tahoma" panose="020B0604030504040204" pitchFamily="34" charset="0"/>
                </a:rPr>
                <a:t>Turvetuotantoalueiden ennallistaminen ja jälkikäyttö</a:t>
              </a:r>
            </a:p>
          </p:txBody>
        </p:sp>
      </p:grpSp>
      <p:sp>
        <p:nvSpPr>
          <p:cNvPr id="10" name="Otsikko 3">
            <a:extLst>
              <a:ext uri="{FF2B5EF4-FFF2-40B4-BE49-F238E27FC236}">
                <a16:creationId xmlns:a16="http://schemas.microsoft.com/office/drawing/2014/main" id="{4A03A3CD-6E2F-4583-BF3C-71F4EC46F6F6}"/>
              </a:ext>
            </a:extLst>
          </p:cNvPr>
          <p:cNvSpPr txBox="1">
            <a:spLocks/>
          </p:cNvSpPr>
          <p:nvPr/>
        </p:nvSpPr>
        <p:spPr>
          <a:xfrm>
            <a:off x="545312" y="503462"/>
            <a:ext cx="10943303"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fi-FI" sz="4000">
                <a:solidFill>
                  <a:schemeClr val="tx2"/>
                </a:solidFill>
                <a:latin typeface="+mn-lt"/>
              </a:rPr>
              <a:t>Pohjois-Pohjanmaan ELY-keskuksen JTF-rahoitus </a:t>
            </a:r>
            <a:r>
              <a:rPr lang="fi-FI" sz="2000">
                <a:solidFill>
                  <a:schemeClr val="tx2"/>
                </a:solidFill>
                <a:latin typeface="+mn-lt"/>
              </a:rPr>
              <a:t>Tuki-instrumentit</a:t>
            </a:r>
          </a:p>
        </p:txBody>
      </p:sp>
    </p:spTree>
    <p:extLst>
      <p:ext uri="{BB962C8B-B14F-4D97-AF65-F5344CB8AC3E}">
        <p14:creationId xmlns:p14="http://schemas.microsoft.com/office/powerpoint/2010/main" val="211696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3">
            <a:extLst>
              <a:ext uri="{FF2B5EF4-FFF2-40B4-BE49-F238E27FC236}">
                <a16:creationId xmlns:a16="http://schemas.microsoft.com/office/drawing/2014/main" id="{4A03A3CD-6E2F-4583-BF3C-71F4EC46F6F6}"/>
              </a:ext>
            </a:extLst>
          </p:cNvPr>
          <p:cNvSpPr txBox="1">
            <a:spLocks/>
          </p:cNvSpPr>
          <p:nvPr/>
        </p:nvSpPr>
        <p:spPr>
          <a:xfrm>
            <a:off x="943896" y="308077"/>
            <a:ext cx="10550013"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fi-FI" sz="1800">
                <a:solidFill>
                  <a:schemeClr val="tx2"/>
                </a:solidFill>
                <a:latin typeface="+mn-lt"/>
              </a:rPr>
              <a:t>Pohjois-Pohjanmaan liitto </a:t>
            </a:r>
          </a:p>
          <a:p>
            <a:pPr>
              <a:lnSpc>
                <a:spcPct val="100000"/>
              </a:lnSpc>
              <a:spcBef>
                <a:spcPts val="0"/>
              </a:spcBef>
              <a:defRPr/>
            </a:pPr>
            <a:r>
              <a:rPr lang="fi-FI" sz="3600">
                <a:solidFill>
                  <a:schemeClr val="tx2"/>
                </a:solidFill>
                <a:latin typeface="+mn-lt"/>
              </a:rPr>
              <a:t>Alueelliset kehittämishankkeet</a:t>
            </a:r>
            <a:endParaRPr lang="fi-FI" sz="4000">
              <a:solidFill>
                <a:schemeClr val="tx2"/>
              </a:solidFill>
              <a:latin typeface="+mn-lt"/>
            </a:endParaRPr>
          </a:p>
        </p:txBody>
      </p:sp>
      <p:sp>
        <p:nvSpPr>
          <p:cNvPr id="11" name="Sisällön paikkamerkki 2">
            <a:extLst>
              <a:ext uri="{FF2B5EF4-FFF2-40B4-BE49-F238E27FC236}">
                <a16:creationId xmlns:a16="http://schemas.microsoft.com/office/drawing/2014/main" id="{7844F15C-428D-4317-A114-86D59D7BD4A5}"/>
              </a:ext>
            </a:extLst>
          </p:cNvPr>
          <p:cNvSpPr>
            <a:spLocks noGrp="1"/>
          </p:cNvSpPr>
          <p:nvPr>
            <p:ph idx="1"/>
          </p:nvPr>
        </p:nvSpPr>
        <p:spPr>
          <a:xfrm>
            <a:off x="943897" y="1606333"/>
            <a:ext cx="4889066" cy="3645334"/>
          </a:xfrm>
        </p:spPr>
        <p:txBody>
          <a:bodyPr>
            <a:normAutofit/>
          </a:bodyPr>
          <a:lstStyle/>
          <a:p>
            <a:pPr marL="0" indent="0" algn="l" fontAlgn="base">
              <a:buNone/>
            </a:pPr>
            <a:r>
              <a:rPr lang="fi-FI" sz="1700" b="1" i="0">
                <a:solidFill>
                  <a:srgbClr val="002060"/>
                </a:solidFill>
                <a:effectLst/>
              </a:rPr>
              <a:t>Rahoitus kohdennetaan</a:t>
            </a:r>
          </a:p>
          <a:p>
            <a:pPr algn="l" fontAlgn="base">
              <a:buClr>
                <a:schemeClr val="tx2"/>
              </a:buClr>
              <a:buFont typeface="Wingdings" panose="05000000000000000000" pitchFamily="2" charset="2"/>
              <a:buChar char="§"/>
            </a:pPr>
            <a:r>
              <a:rPr lang="fi-FI" sz="1700" b="0" i="0">
                <a:effectLst/>
              </a:rPr>
              <a:t>Hankkeisiin, jotka tuottavat ratkaisuja alueen elinkeinoelämän kehittämistarpeisiin</a:t>
            </a:r>
          </a:p>
          <a:p>
            <a:pPr algn="l" fontAlgn="base">
              <a:buClr>
                <a:schemeClr val="tx2"/>
              </a:buClr>
              <a:buFont typeface="Wingdings" panose="05000000000000000000" pitchFamily="2" charset="2"/>
              <a:buChar char="§"/>
            </a:pPr>
            <a:r>
              <a:rPr lang="fi-FI" sz="1700" b="0" i="0">
                <a:effectLst/>
              </a:rPr>
              <a:t>kuntien välisen elinkeinopoliittisen yhteistyön kehittämishankkeisiin</a:t>
            </a:r>
          </a:p>
          <a:p>
            <a:pPr algn="l" fontAlgn="base">
              <a:buClr>
                <a:schemeClr val="tx2"/>
              </a:buClr>
              <a:buFont typeface="Wingdings" panose="05000000000000000000" pitchFamily="2" charset="2"/>
              <a:buChar char="§"/>
            </a:pPr>
            <a:r>
              <a:rPr lang="fi-FI" sz="1700" b="0" i="0">
                <a:effectLst/>
              </a:rPr>
              <a:t>muihin kehittämishankkeisiin Pohjois-Pohjanmaan maakuntaohjelman toteuttamiseksi</a:t>
            </a:r>
          </a:p>
          <a:p>
            <a:pPr marL="0" indent="0">
              <a:buNone/>
            </a:pPr>
            <a:endParaRPr lang="fi-FI" sz="1700"/>
          </a:p>
          <a:p>
            <a:pPr marL="0" indent="0">
              <a:buNone/>
            </a:pPr>
            <a:r>
              <a:rPr lang="fi-FI" sz="1700" b="1"/>
              <a:t>Pohjois-Pohjamaan liitto ei voi myöntää tukea yksittäiselle yritykselle sen oman liiketoiminnan kehittämiseen</a:t>
            </a:r>
          </a:p>
          <a:p>
            <a:endParaRPr lang="fi-FI"/>
          </a:p>
        </p:txBody>
      </p:sp>
      <p:sp>
        <p:nvSpPr>
          <p:cNvPr id="12" name="Sisällön paikkamerkki 3">
            <a:extLst>
              <a:ext uri="{FF2B5EF4-FFF2-40B4-BE49-F238E27FC236}">
                <a16:creationId xmlns:a16="http://schemas.microsoft.com/office/drawing/2014/main" id="{56267B6C-FE31-404E-A69F-6FE089D6A754}"/>
              </a:ext>
            </a:extLst>
          </p:cNvPr>
          <p:cNvSpPr txBox="1">
            <a:spLocks/>
          </p:cNvSpPr>
          <p:nvPr/>
        </p:nvSpPr>
        <p:spPr>
          <a:xfrm>
            <a:off x="6218903" y="1518077"/>
            <a:ext cx="5029200" cy="2906439"/>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800" b="1" dirty="0"/>
              <a:t>Tukitaso kehittämistoimenpiteissä on enintään 80 % ja investoinneissa 70 %</a:t>
            </a:r>
          </a:p>
          <a:p>
            <a:pPr lvl="1"/>
            <a:endParaRPr lang="fi-FI" sz="1600" dirty="0"/>
          </a:p>
          <a:p>
            <a:pPr lvl="1"/>
            <a:r>
              <a:rPr lang="fi-FI" sz="1600" dirty="0"/>
              <a:t>investoinnin osuus voi olla enintään puolet kehittämishankkeen kokonaiskustannuksista</a:t>
            </a:r>
          </a:p>
          <a:p>
            <a:pPr lvl="1"/>
            <a:endParaRPr lang="fi-FI" sz="1600" dirty="0"/>
          </a:p>
          <a:p>
            <a:pPr lvl="1"/>
            <a:r>
              <a:rPr lang="fi-FI" sz="1600" dirty="0"/>
              <a:t>kehittämishankkeeseen liittyvän investoinnin on oltava välttämätön kehittämishankkeen toteuttamiselle</a:t>
            </a:r>
          </a:p>
          <a:p>
            <a:pPr lvl="1"/>
            <a:endParaRPr lang="fi-FI" sz="1600" dirty="0"/>
          </a:p>
        </p:txBody>
      </p:sp>
      <p:pic>
        <p:nvPicPr>
          <p:cNvPr id="2" name="Kuva 1">
            <a:extLst>
              <a:ext uri="{FF2B5EF4-FFF2-40B4-BE49-F238E27FC236}">
                <a16:creationId xmlns:a16="http://schemas.microsoft.com/office/drawing/2014/main" id="{25544C9A-90CC-772C-70BF-E5C738BAE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813" y="4975284"/>
            <a:ext cx="856191" cy="729278"/>
          </a:xfrm>
          <a:prstGeom prst="rect">
            <a:avLst/>
          </a:prstGeom>
        </p:spPr>
      </p:pic>
    </p:spTree>
    <p:extLst>
      <p:ext uri="{BB962C8B-B14F-4D97-AF65-F5344CB8AC3E}">
        <p14:creationId xmlns:p14="http://schemas.microsoft.com/office/powerpoint/2010/main" val="215447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3">
            <a:extLst>
              <a:ext uri="{FF2B5EF4-FFF2-40B4-BE49-F238E27FC236}">
                <a16:creationId xmlns:a16="http://schemas.microsoft.com/office/drawing/2014/main" id="{4A03A3CD-6E2F-4583-BF3C-71F4EC46F6F6}"/>
              </a:ext>
            </a:extLst>
          </p:cNvPr>
          <p:cNvSpPr txBox="1">
            <a:spLocks/>
          </p:cNvSpPr>
          <p:nvPr/>
        </p:nvSpPr>
        <p:spPr>
          <a:xfrm>
            <a:off x="943897" y="511277"/>
            <a:ext cx="10550013" cy="12618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fi-FI" sz="1800">
                <a:solidFill>
                  <a:schemeClr val="tx2"/>
                </a:solidFill>
                <a:latin typeface="+mn-lt"/>
              </a:rPr>
              <a:t>Pohjois-Pohjanmaan liitto </a:t>
            </a:r>
          </a:p>
          <a:p>
            <a:pPr>
              <a:lnSpc>
                <a:spcPct val="100000"/>
              </a:lnSpc>
              <a:spcBef>
                <a:spcPts val="0"/>
              </a:spcBef>
              <a:defRPr/>
            </a:pPr>
            <a:r>
              <a:rPr lang="fi-FI" sz="3200">
                <a:solidFill>
                  <a:schemeClr val="tx2"/>
                </a:solidFill>
                <a:latin typeface="+mn-lt"/>
              </a:rPr>
              <a:t>Opetus- ja kulttuuriministeriön toimialan kehittämis- ja investointihankkeet</a:t>
            </a:r>
          </a:p>
        </p:txBody>
      </p:sp>
      <p:sp>
        <p:nvSpPr>
          <p:cNvPr id="3" name="Sisällön paikkamerkki 2">
            <a:extLst>
              <a:ext uri="{FF2B5EF4-FFF2-40B4-BE49-F238E27FC236}">
                <a16:creationId xmlns:a16="http://schemas.microsoft.com/office/drawing/2014/main" id="{925DB247-7D15-4C88-892D-8ECCA054020E}"/>
              </a:ext>
            </a:extLst>
          </p:cNvPr>
          <p:cNvSpPr>
            <a:spLocks noGrp="1"/>
          </p:cNvSpPr>
          <p:nvPr>
            <p:ph idx="1"/>
          </p:nvPr>
        </p:nvSpPr>
        <p:spPr>
          <a:xfrm>
            <a:off x="844477" y="1972755"/>
            <a:ext cx="4889066" cy="3645334"/>
          </a:xfrm>
        </p:spPr>
        <p:txBody>
          <a:bodyPr>
            <a:normAutofit/>
          </a:bodyPr>
          <a:lstStyle/>
          <a:p>
            <a:r>
              <a:rPr lang="fi-FI" sz="1800" b="1" dirty="0"/>
              <a:t>Rahoitus kohdennetaan </a:t>
            </a:r>
            <a:r>
              <a:rPr lang="fi-FI" sz="1800" dirty="0"/>
              <a:t>OKM:n alan hanketoimintaan, esim. tutkimus- ja innovaatiotoiminta sekä tutkimusympäristöt</a:t>
            </a:r>
          </a:p>
          <a:p>
            <a:r>
              <a:rPr lang="fi-FI" sz="1800" dirty="0"/>
              <a:t>Etusijalla ovat hankkeet, joilla monipuolistetaan ja vahvistetaan aluetaloutta</a:t>
            </a:r>
          </a:p>
          <a:p>
            <a:endParaRPr lang="fi-FI" dirty="0"/>
          </a:p>
          <a:p>
            <a:endParaRPr lang="fi-FI" dirty="0"/>
          </a:p>
        </p:txBody>
      </p:sp>
      <p:sp>
        <p:nvSpPr>
          <p:cNvPr id="4" name="Sisällön paikkamerkki 3">
            <a:extLst>
              <a:ext uri="{FF2B5EF4-FFF2-40B4-BE49-F238E27FC236}">
                <a16:creationId xmlns:a16="http://schemas.microsoft.com/office/drawing/2014/main" id="{ADB69D7A-D251-4797-991C-C5D8A3C3861A}"/>
              </a:ext>
            </a:extLst>
          </p:cNvPr>
          <p:cNvSpPr txBox="1">
            <a:spLocks/>
          </p:cNvSpPr>
          <p:nvPr/>
        </p:nvSpPr>
        <p:spPr>
          <a:xfrm>
            <a:off x="6230930" y="1886786"/>
            <a:ext cx="5203986" cy="41305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600"/>
          </a:p>
        </p:txBody>
      </p:sp>
      <p:sp>
        <p:nvSpPr>
          <p:cNvPr id="5" name="Sisällön paikkamerkki 3">
            <a:extLst>
              <a:ext uri="{FF2B5EF4-FFF2-40B4-BE49-F238E27FC236}">
                <a16:creationId xmlns:a16="http://schemas.microsoft.com/office/drawing/2014/main" id="{F9FC832F-5B22-40E4-A210-FA150A3746E8}"/>
              </a:ext>
            </a:extLst>
          </p:cNvPr>
          <p:cNvSpPr txBox="1">
            <a:spLocks/>
          </p:cNvSpPr>
          <p:nvPr/>
        </p:nvSpPr>
        <p:spPr>
          <a:xfrm>
            <a:off x="6318323" y="1893670"/>
            <a:ext cx="5029200" cy="2752542"/>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800" b="1" dirty="0"/>
              <a:t>Tukitaso kehittämistoimenpiteissä on enintään 80 % ja investoinneissa 70 %</a:t>
            </a:r>
          </a:p>
          <a:p>
            <a:pPr lvl="1">
              <a:spcBef>
                <a:spcPts val="600"/>
              </a:spcBef>
            </a:pPr>
            <a:r>
              <a:rPr lang="fi-FI" sz="1400" dirty="0"/>
              <a:t>Hanke voi muodostua kokonaan kehittämistoimenpiteistä tai investoinnista tai olla näiden yhdistelmä</a:t>
            </a:r>
          </a:p>
          <a:p>
            <a:r>
              <a:rPr lang="fi-FI" sz="1600" b="1" dirty="0"/>
              <a:t>Tukea ei myönnetä</a:t>
            </a:r>
          </a:p>
          <a:p>
            <a:pPr lvl="1">
              <a:spcBef>
                <a:spcPts val="600"/>
              </a:spcBef>
            </a:pPr>
            <a:r>
              <a:rPr lang="fi-FI" sz="1400" dirty="0"/>
              <a:t>perustutkimukseen</a:t>
            </a:r>
          </a:p>
          <a:p>
            <a:pPr lvl="1">
              <a:spcBef>
                <a:spcPts val="600"/>
              </a:spcBef>
            </a:pPr>
            <a:r>
              <a:rPr lang="fi-FI" sz="1400" dirty="0"/>
              <a:t>hankkeisiin, joita tuetaan muilla rahoitusvälineillä kuten ESR+</a:t>
            </a:r>
          </a:p>
          <a:p>
            <a:endParaRPr lang="fi-FI" sz="1600" dirty="0"/>
          </a:p>
        </p:txBody>
      </p:sp>
      <p:pic>
        <p:nvPicPr>
          <p:cNvPr id="2" name="Kuva 1">
            <a:extLst>
              <a:ext uri="{FF2B5EF4-FFF2-40B4-BE49-F238E27FC236}">
                <a16:creationId xmlns:a16="http://schemas.microsoft.com/office/drawing/2014/main" id="{C42AD116-5B29-711A-9A7B-37C9E9021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814" y="4967138"/>
            <a:ext cx="856191" cy="729278"/>
          </a:xfrm>
          <a:prstGeom prst="rect">
            <a:avLst/>
          </a:prstGeom>
        </p:spPr>
      </p:pic>
    </p:spTree>
    <p:extLst>
      <p:ext uri="{BB962C8B-B14F-4D97-AF65-F5344CB8AC3E}">
        <p14:creationId xmlns:p14="http://schemas.microsoft.com/office/powerpoint/2010/main" val="172148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3">
            <a:extLst>
              <a:ext uri="{FF2B5EF4-FFF2-40B4-BE49-F238E27FC236}">
                <a16:creationId xmlns:a16="http://schemas.microsoft.com/office/drawing/2014/main" id="{4A03A3CD-6E2F-4583-BF3C-71F4EC46F6F6}"/>
              </a:ext>
            </a:extLst>
          </p:cNvPr>
          <p:cNvSpPr txBox="1">
            <a:spLocks/>
          </p:cNvSpPr>
          <p:nvPr/>
        </p:nvSpPr>
        <p:spPr>
          <a:xfrm>
            <a:off x="943897" y="511277"/>
            <a:ext cx="10550013" cy="8925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fi-FI" sz="1800">
                <a:solidFill>
                  <a:schemeClr val="tx2"/>
                </a:solidFill>
                <a:latin typeface="+mn-lt"/>
              </a:rPr>
              <a:t>Pohjois-Pohjanmaan liitto </a:t>
            </a:r>
          </a:p>
          <a:p>
            <a:pPr>
              <a:lnSpc>
                <a:spcPct val="100000"/>
              </a:lnSpc>
              <a:spcBef>
                <a:spcPts val="0"/>
              </a:spcBef>
              <a:defRPr/>
            </a:pPr>
            <a:r>
              <a:rPr lang="fi-FI" sz="4000">
                <a:solidFill>
                  <a:schemeClr val="tx2"/>
                </a:solidFill>
                <a:latin typeface="+mn-lt"/>
              </a:rPr>
              <a:t>Kuntien perusrakenteen investoinnit</a:t>
            </a:r>
          </a:p>
        </p:txBody>
      </p:sp>
      <p:sp>
        <p:nvSpPr>
          <p:cNvPr id="3" name="Sisällön paikkamerkki 2">
            <a:extLst>
              <a:ext uri="{FF2B5EF4-FFF2-40B4-BE49-F238E27FC236}">
                <a16:creationId xmlns:a16="http://schemas.microsoft.com/office/drawing/2014/main" id="{7EADD4B2-8F3C-4501-A0AE-BFC81A8C5713}"/>
              </a:ext>
            </a:extLst>
          </p:cNvPr>
          <p:cNvSpPr>
            <a:spLocks noGrp="1"/>
          </p:cNvSpPr>
          <p:nvPr>
            <p:ph idx="1"/>
          </p:nvPr>
        </p:nvSpPr>
        <p:spPr>
          <a:xfrm>
            <a:off x="757084" y="1576267"/>
            <a:ext cx="10923638" cy="4410505"/>
          </a:xfrm>
        </p:spPr>
        <p:txBody>
          <a:bodyPr/>
          <a:lstStyle/>
          <a:p>
            <a:r>
              <a:rPr lang="fi-FI" sz="1800"/>
              <a:t>Tuetaan puu-, bio- ja kiertotalousterminaaleja, joissa varastoidaan ja käsitellään materiaalia, silloin kun hakijana on </a:t>
            </a:r>
            <a:r>
              <a:rPr lang="fi-FI" sz="1800" b="1"/>
              <a:t>kunta tai kuntayhtymä</a:t>
            </a:r>
          </a:p>
          <a:p>
            <a:pPr lvl="1"/>
            <a:r>
              <a:rPr lang="fi-FI" sz="1600"/>
              <a:t>Esim. puu- ja biomassan varastointiin ja hakettamiseen tarkoitetut terminaalialueet, jotka parantavat haketoimitusten varmuutta ja polttoaineiden laatua sekä tehostavat kuljetusten ja haketuksen logistiikkaa. </a:t>
            </a:r>
          </a:p>
          <a:p>
            <a:pPr lvl="1"/>
            <a:r>
              <a:rPr lang="fi-FI" sz="1600"/>
              <a:t>Valintaperusteiden mukaisesti biomassan käyttöön liittyvissä investoinneissa on tarkistettava DNSH-periaatteen toteutuminen. </a:t>
            </a:r>
          </a:p>
          <a:p>
            <a:pPr lvl="1"/>
            <a:r>
              <a:rPr lang="fi-FI" sz="1600"/>
              <a:t>Investointi voidaan toteuttaa kuntahankkeena, jolloin terminaali on laajasti yritysten käytettävissä, ei yksittäisen yrityksen käytössä.</a:t>
            </a:r>
          </a:p>
          <a:p>
            <a:endParaRPr lang="fi-FI" sz="1800" b="1"/>
          </a:p>
          <a:p>
            <a:r>
              <a:rPr lang="fi-FI" sz="1800" b="1"/>
              <a:t>Tukitaso investoinneissa on enintään 70 %</a:t>
            </a:r>
          </a:p>
          <a:p>
            <a:r>
              <a:rPr lang="fi-FI" sz="1800" b="1"/>
              <a:t>Tukea ei voida myöntää </a:t>
            </a:r>
            <a:r>
              <a:rPr lang="fi-FI" sz="1800"/>
              <a:t>esim. teiden rakentamiseen tai laajakaistoihin</a:t>
            </a:r>
          </a:p>
          <a:p>
            <a:endParaRPr lang="fi-FI"/>
          </a:p>
        </p:txBody>
      </p:sp>
      <p:pic>
        <p:nvPicPr>
          <p:cNvPr id="2" name="Kuva 1">
            <a:extLst>
              <a:ext uri="{FF2B5EF4-FFF2-40B4-BE49-F238E27FC236}">
                <a16:creationId xmlns:a16="http://schemas.microsoft.com/office/drawing/2014/main" id="{33616A7B-397D-430E-129E-BD4445ABC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814" y="4981886"/>
            <a:ext cx="856191" cy="729278"/>
          </a:xfrm>
          <a:prstGeom prst="rect">
            <a:avLst/>
          </a:prstGeom>
        </p:spPr>
      </p:pic>
    </p:spTree>
    <p:extLst>
      <p:ext uri="{BB962C8B-B14F-4D97-AF65-F5344CB8AC3E}">
        <p14:creationId xmlns:p14="http://schemas.microsoft.com/office/powerpoint/2010/main" val="231370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4C01C1-B779-B844-99BB-38D75A29D211}"/>
              </a:ext>
            </a:extLst>
          </p:cNvPr>
          <p:cNvSpPr>
            <a:spLocks noGrp="1"/>
          </p:cNvSpPr>
          <p:nvPr>
            <p:ph type="title"/>
          </p:nvPr>
        </p:nvSpPr>
        <p:spPr/>
        <p:txBody>
          <a:bodyPr/>
          <a:lstStyle/>
          <a:p>
            <a:r>
              <a:rPr lang="fi-FI"/>
              <a:t>Mikä oikeudenmukaisen siirtymän rahasto JTF? </a:t>
            </a:r>
          </a:p>
        </p:txBody>
      </p:sp>
      <p:graphicFrame>
        <p:nvGraphicFramePr>
          <p:cNvPr id="7" name="Sisällön paikkamerkki 2">
            <a:extLst>
              <a:ext uri="{FF2B5EF4-FFF2-40B4-BE49-F238E27FC236}">
                <a16:creationId xmlns:a16="http://schemas.microsoft.com/office/drawing/2014/main" id="{6A1EAFFC-D76B-8254-78CC-F3A2B55CE1FD}"/>
              </a:ext>
            </a:extLst>
          </p:cNvPr>
          <p:cNvGraphicFramePr>
            <a:graphicFrameLocks noGrp="1"/>
          </p:cNvGraphicFramePr>
          <p:nvPr>
            <p:ph idx="1"/>
            <p:extLst>
              <p:ext uri="{D42A27DB-BD31-4B8C-83A1-F6EECF244321}">
                <p14:modId xmlns:p14="http://schemas.microsoft.com/office/powerpoint/2010/main" val="442380805"/>
              </p:ext>
            </p:extLst>
          </p:nvPr>
        </p:nvGraphicFramePr>
        <p:xfrm>
          <a:off x="838200" y="1657718"/>
          <a:ext cx="7124272" cy="3926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Kuva 4" descr="Kuva, joka sisältää kohteen teksti&#10;&#10;Kuvaus luotu automaattisesti">
            <a:extLst>
              <a:ext uri="{FF2B5EF4-FFF2-40B4-BE49-F238E27FC236}">
                <a16:creationId xmlns:a16="http://schemas.microsoft.com/office/drawing/2014/main" id="{D737CC84-1BE0-3E42-9430-6AB219D6049B}"/>
              </a:ext>
            </a:extLst>
          </p:cNvPr>
          <p:cNvPicPr>
            <a:picLocks noChangeAspect="1"/>
          </p:cNvPicPr>
          <p:nvPr/>
        </p:nvPicPr>
        <p:blipFill>
          <a:blip r:embed="rId7"/>
          <a:stretch>
            <a:fillRect/>
          </a:stretch>
        </p:blipFill>
        <p:spPr>
          <a:xfrm>
            <a:off x="7962472" y="1241298"/>
            <a:ext cx="4312475" cy="4100945"/>
          </a:xfrm>
          <a:prstGeom prst="rect">
            <a:avLst/>
          </a:prstGeom>
        </p:spPr>
      </p:pic>
    </p:spTree>
    <p:extLst>
      <p:ext uri="{BB962C8B-B14F-4D97-AF65-F5344CB8AC3E}">
        <p14:creationId xmlns:p14="http://schemas.microsoft.com/office/powerpoint/2010/main" val="3914257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90BF38-7532-4C8B-8E62-8CC63EE2A0B0}"/>
              </a:ext>
            </a:extLst>
          </p:cNvPr>
          <p:cNvSpPr>
            <a:spLocks noGrp="1"/>
          </p:cNvSpPr>
          <p:nvPr>
            <p:ph type="title"/>
          </p:nvPr>
        </p:nvSpPr>
        <p:spPr/>
        <p:txBody>
          <a:bodyPr/>
          <a:lstStyle/>
          <a:p>
            <a:r>
              <a:rPr lang="fi-FI" b="0"/>
              <a:t>P</a:t>
            </a:r>
            <a:r>
              <a:rPr lang="fi-FI" sz="4000" b="0"/>
              <a:t>uu-, bio- ja kiertotalousterminaalit</a:t>
            </a:r>
            <a:endParaRPr lang="fi-FI" b="0"/>
          </a:p>
        </p:txBody>
      </p:sp>
      <p:sp>
        <p:nvSpPr>
          <p:cNvPr id="3" name="Sisällön paikkamerkki 2">
            <a:extLst>
              <a:ext uri="{FF2B5EF4-FFF2-40B4-BE49-F238E27FC236}">
                <a16:creationId xmlns:a16="http://schemas.microsoft.com/office/drawing/2014/main" id="{7F793B92-1E26-4479-A7E7-6708786549F0}"/>
              </a:ext>
            </a:extLst>
          </p:cNvPr>
          <p:cNvSpPr>
            <a:spLocks noGrp="1"/>
          </p:cNvSpPr>
          <p:nvPr>
            <p:ph idx="1"/>
          </p:nvPr>
        </p:nvSpPr>
        <p:spPr>
          <a:xfrm>
            <a:off x="838200" y="1689608"/>
            <a:ext cx="10515600" cy="3639312"/>
          </a:xfrm>
        </p:spPr>
        <p:txBody>
          <a:bodyPr/>
          <a:lstStyle/>
          <a:p>
            <a:r>
              <a:rPr lang="fi-FI" sz="1800" b="1"/>
              <a:t>Pohjois-Pohjanmaan liitto </a:t>
            </a:r>
            <a:r>
              <a:rPr lang="fi-FI" sz="1800"/>
              <a:t>voi</a:t>
            </a:r>
            <a:r>
              <a:rPr lang="fi-FI" sz="1800" b="1"/>
              <a:t> </a:t>
            </a:r>
            <a:r>
              <a:rPr lang="fi-FI" sz="1800"/>
              <a:t>rahoittaa, kun hakijana on </a:t>
            </a:r>
            <a:r>
              <a:rPr lang="fi-FI" sz="1800" b="1"/>
              <a:t>kunta tai kuntayhtymä </a:t>
            </a:r>
            <a:r>
              <a:rPr lang="fi-FI" sz="1800"/>
              <a:t>ja investointi tulee ao. hakijatahon taseeseen (tuki-instrumentti: perusrakenteen investointituki)</a:t>
            </a:r>
          </a:p>
          <a:p>
            <a:r>
              <a:rPr lang="fi-FI" sz="1800"/>
              <a:t>Terminaalin on oltava laajasti yritysten käytettävissä, ei yksittäisen yrityksen käytössä</a:t>
            </a:r>
          </a:p>
          <a:p>
            <a:r>
              <a:rPr lang="fi-FI" sz="1800"/>
              <a:t>Tukitaso investoinneissa on enintään 70 %</a:t>
            </a:r>
          </a:p>
          <a:p>
            <a:pPr marL="457200" lvl="1" indent="0">
              <a:buNone/>
            </a:pPr>
            <a:endParaRPr lang="fi-FI" sz="1600"/>
          </a:p>
          <a:p>
            <a:r>
              <a:rPr lang="fi-FI" sz="1800" b="1"/>
              <a:t>Pohjois-Pohjanmaan ELY </a:t>
            </a:r>
            <a:r>
              <a:rPr lang="fi-FI" sz="1800"/>
              <a:t>voi rahoittaa pk-yrityksen hakemaa investointia yritystuella. </a:t>
            </a:r>
          </a:p>
          <a:p>
            <a:r>
              <a:rPr lang="fi-FI" sz="1800"/>
              <a:t>Terminaalit eivät voi olla pelkkiä raaka-aineen (esim. energiapuun) varastointialueita, vaan niillä tulisi tapahtua raaka-aineen käsittelyä tai jatkojalostusta, eli raaka-aineen arvonnousua.</a:t>
            </a:r>
          </a:p>
        </p:txBody>
      </p:sp>
    </p:spTree>
    <p:extLst>
      <p:ext uri="{BB962C8B-B14F-4D97-AF65-F5344CB8AC3E}">
        <p14:creationId xmlns:p14="http://schemas.microsoft.com/office/powerpoint/2010/main" val="106550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FAF21C-87F7-0246-C19A-80AD586702D3}"/>
              </a:ext>
            </a:extLst>
          </p:cNvPr>
          <p:cNvSpPr>
            <a:spLocks noGrp="1"/>
          </p:cNvSpPr>
          <p:nvPr>
            <p:ph type="title"/>
          </p:nvPr>
        </p:nvSpPr>
        <p:spPr/>
        <p:txBody>
          <a:bodyPr/>
          <a:lstStyle/>
          <a:p>
            <a:r>
              <a:rPr lang="fi-FI" sz="1600" b="0"/>
              <a:t>Pohjois-Pohjanmaan ELY-keskus</a:t>
            </a:r>
            <a:br>
              <a:rPr lang="fi-FI" sz="1600" b="0"/>
            </a:br>
            <a:r>
              <a:rPr lang="fi-FI" sz="2000" b="0"/>
              <a:t>ESR+ -tyyppinen rahoitus </a:t>
            </a:r>
            <a:br>
              <a:rPr lang="fi-FI" sz="2000" b="0"/>
            </a:br>
            <a:r>
              <a:rPr lang="fi-FI" b="0">
                <a:latin typeface="+mn-lt"/>
              </a:rPr>
              <a:t>Oikeudenmukaisen siirtymän mekanismi</a:t>
            </a:r>
          </a:p>
        </p:txBody>
      </p:sp>
      <p:sp>
        <p:nvSpPr>
          <p:cNvPr id="3" name="Sisällön paikkamerkki 2">
            <a:extLst>
              <a:ext uri="{FF2B5EF4-FFF2-40B4-BE49-F238E27FC236}">
                <a16:creationId xmlns:a16="http://schemas.microsoft.com/office/drawing/2014/main" id="{664F0F9D-324C-DA64-969E-D5DDF254E48F}"/>
              </a:ext>
            </a:extLst>
          </p:cNvPr>
          <p:cNvSpPr>
            <a:spLocks noGrp="1"/>
          </p:cNvSpPr>
          <p:nvPr>
            <p:ph idx="1"/>
          </p:nvPr>
        </p:nvSpPr>
        <p:spPr>
          <a:xfrm>
            <a:off x="838200" y="1892808"/>
            <a:ext cx="10515600" cy="2956594"/>
          </a:xfrm>
        </p:spPr>
        <p:txBody>
          <a:bodyPr/>
          <a:lstStyle/>
          <a:p>
            <a:pPr>
              <a:spcAft>
                <a:spcPts val="1200"/>
              </a:spcAft>
            </a:pPr>
            <a:r>
              <a:rPr lang="fi-FI" sz="2000"/>
              <a:t>Oikeudenmukaisen siirtymän mekanismi on väline, jolla edistetään ilmastoneutraaliin talouteen siirtymistä oikeudenmukaisesti niin, </a:t>
            </a:r>
            <a:r>
              <a:rPr lang="fi-FI" sz="2000" b="1"/>
              <a:t>ettei mikään alue joudu kärsimään murroksesta kohtuuttomasti.</a:t>
            </a:r>
          </a:p>
          <a:p>
            <a:r>
              <a:rPr lang="fi-FI" sz="2000"/>
              <a:t>Mekanismilla pyritään lievittämään ilmastoneutraaliin talouteen siirtymisen vaikutuksia yhteiskunnassa ja taloudessa. </a:t>
            </a:r>
            <a:r>
              <a:rPr lang="fi-FI" sz="2000" b="1"/>
              <a:t>Tukea kohdistetaan kaikkein haastavimmassa tilanteessa oleville alueille, toimialoille ja </a:t>
            </a:r>
            <a:r>
              <a:rPr lang="fi-FI" sz="2000" b="1">
                <a:highlight>
                  <a:srgbClr val="FFFF00"/>
                </a:highlight>
              </a:rPr>
              <a:t>työntekijöille</a:t>
            </a:r>
            <a:r>
              <a:rPr lang="fi-FI"/>
              <a:t>. </a:t>
            </a:r>
          </a:p>
          <a:p>
            <a:endParaRPr lang="fi-FI"/>
          </a:p>
        </p:txBody>
      </p:sp>
      <p:pic>
        <p:nvPicPr>
          <p:cNvPr id="5" name="Kuva 4">
            <a:extLst>
              <a:ext uri="{FF2B5EF4-FFF2-40B4-BE49-F238E27FC236}">
                <a16:creationId xmlns:a16="http://schemas.microsoft.com/office/drawing/2014/main" id="{FBCD625C-5E1E-D83F-C399-4343BE130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161282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D526A8-B8CF-C70D-3F09-F860D8BF2B3B}"/>
              </a:ext>
            </a:extLst>
          </p:cNvPr>
          <p:cNvSpPr>
            <a:spLocks noGrp="1"/>
          </p:cNvSpPr>
          <p:nvPr>
            <p:ph type="title"/>
          </p:nvPr>
        </p:nvSpPr>
        <p:spPr>
          <a:xfrm>
            <a:off x="838200" y="228600"/>
            <a:ext cx="10515600" cy="1143000"/>
          </a:xfrm>
        </p:spPr>
        <p:txBody>
          <a:bodyPr/>
          <a:lstStyle/>
          <a:p>
            <a:pPr>
              <a:lnSpc>
                <a:spcPct val="100000"/>
              </a:lnSpc>
            </a:pPr>
            <a:r>
              <a:rPr lang="fi-FI" sz="1800" b="0"/>
              <a:t>Pohjois-Pohjanmaan ELY-keskus</a:t>
            </a:r>
            <a:br>
              <a:rPr lang="fi-FI" sz="2800" b="0"/>
            </a:br>
            <a:r>
              <a:rPr lang="fi-FI" sz="2800" b="0"/>
              <a:t>Oikeudenmukaisen siirtymän rahaston (JTF) </a:t>
            </a:r>
            <a:r>
              <a:rPr lang="fi-FI" sz="3200" b="0"/>
              <a:t>ESR+ -tyyppiset toimenpiteet</a:t>
            </a:r>
          </a:p>
        </p:txBody>
      </p:sp>
      <p:sp>
        <p:nvSpPr>
          <p:cNvPr id="3" name="Sisällön paikkamerkki 2">
            <a:extLst>
              <a:ext uri="{FF2B5EF4-FFF2-40B4-BE49-F238E27FC236}">
                <a16:creationId xmlns:a16="http://schemas.microsoft.com/office/drawing/2014/main" id="{C22156D1-AFF4-92B6-E598-07F4BF4F1224}"/>
              </a:ext>
            </a:extLst>
          </p:cNvPr>
          <p:cNvSpPr>
            <a:spLocks noGrp="1"/>
          </p:cNvSpPr>
          <p:nvPr>
            <p:ph idx="1"/>
          </p:nvPr>
        </p:nvSpPr>
        <p:spPr>
          <a:xfrm>
            <a:off x="734646" y="1657350"/>
            <a:ext cx="11143029" cy="4019550"/>
          </a:xfrm>
          <a:noFill/>
        </p:spPr>
        <p:txBody>
          <a:bodyPr/>
          <a:lstStyle/>
          <a:p>
            <a:pPr marL="0" indent="0">
              <a:buNone/>
            </a:pPr>
            <a:r>
              <a:rPr lang="fi-FI" sz="1800"/>
              <a:t>ESR+ -tyyppiset toimet ohjelma-asiakirjan mukaan:</a:t>
            </a:r>
          </a:p>
          <a:p>
            <a:pPr marL="0" indent="0">
              <a:buNone/>
            </a:pPr>
            <a:endParaRPr lang="fi-FI" sz="1800"/>
          </a:p>
          <a:p>
            <a:pPr lvl="1">
              <a:lnSpc>
                <a:spcPct val="100000"/>
              </a:lnSpc>
            </a:pPr>
            <a:r>
              <a:rPr lang="fi-FI" b="1"/>
              <a:t>Työvoiman uudelleenkoulutuksen ja -työllistämisen </a:t>
            </a:r>
            <a:r>
              <a:rPr lang="fi-FI"/>
              <a:t>toimenpiteet suunnataan ensisijaisesti turvesektorilta työttömiksi jääneisiin ja sektorin työttömyysuhanalaisiin, erityskohderyhmänä nuoret. </a:t>
            </a:r>
          </a:p>
          <a:p>
            <a:pPr marL="457200" lvl="1" indent="0">
              <a:lnSpc>
                <a:spcPct val="100000"/>
              </a:lnSpc>
              <a:buNone/>
            </a:pPr>
            <a:endParaRPr lang="fi-FI"/>
          </a:p>
          <a:p>
            <a:pPr lvl="1">
              <a:lnSpc>
                <a:spcPct val="100000"/>
              </a:lnSpc>
            </a:pPr>
            <a:r>
              <a:rPr lang="fi-FI"/>
              <a:t>Turveyrittäjien </a:t>
            </a:r>
            <a:r>
              <a:rPr lang="fi-FI" b="1"/>
              <a:t>osaamista ja valmiuksia </a:t>
            </a:r>
            <a:r>
              <a:rPr lang="fi-FI"/>
              <a:t>kehitetään esimerkiksi puunkorjuun ja turvesoiden ennallistamisen aloilla uuden liiketoiminnan mahdollistamiseksi. </a:t>
            </a:r>
          </a:p>
          <a:p>
            <a:pPr marL="0" indent="0">
              <a:buNone/>
            </a:pPr>
            <a:endParaRPr lang="fi-FI"/>
          </a:p>
        </p:txBody>
      </p:sp>
      <p:pic>
        <p:nvPicPr>
          <p:cNvPr id="4" name="Kuva 3">
            <a:extLst>
              <a:ext uri="{FF2B5EF4-FFF2-40B4-BE49-F238E27FC236}">
                <a16:creationId xmlns:a16="http://schemas.microsoft.com/office/drawing/2014/main" id="{A5EAAF69-DED0-B62F-697F-601C7EED0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1808750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DB93AC-7CC3-8B5C-B611-E2D660328DA5}"/>
              </a:ext>
            </a:extLst>
          </p:cNvPr>
          <p:cNvSpPr>
            <a:spLocks noGrp="1"/>
          </p:cNvSpPr>
          <p:nvPr>
            <p:ph type="title"/>
          </p:nvPr>
        </p:nvSpPr>
        <p:spPr>
          <a:xfrm>
            <a:off x="838200" y="424631"/>
            <a:ext cx="10515600" cy="577099"/>
          </a:xfrm>
        </p:spPr>
        <p:txBody>
          <a:bodyPr/>
          <a:lstStyle/>
          <a:p>
            <a:r>
              <a:rPr lang="fi-FI" sz="1800" b="0"/>
              <a:t>Pohjois-Pohjanmaan ELY-keskus</a:t>
            </a:r>
            <a:br>
              <a:rPr lang="fi-FI" sz="3200" b="0"/>
            </a:br>
            <a:r>
              <a:rPr lang="fi-FI" sz="3200" b="0"/>
              <a:t>ESR+ -tyyppinen toiminta Pohjois-Suomessa </a:t>
            </a:r>
            <a:endParaRPr lang="fi-FI" sz="2000" b="0"/>
          </a:p>
        </p:txBody>
      </p:sp>
      <p:sp>
        <p:nvSpPr>
          <p:cNvPr id="3" name="Sisällön paikkamerkki 2">
            <a:extLst>
              <a:ext uri="{FF2B5EF4-FFF2-40B4-BE49-F238E27FC236}">
                <a16:creationId xmlns:a16="http://schemas.microsoft.com/office/drawing/2014/main" id="{4ACB9B97-7413-C0C9-1A41-E2B5B63D680E}"/>
              </a:ext>
            </a:extLst>
          </p:cNvPr>
          <p:cNvSpPr>
            <a:spLocks noGrp="1"/>
          </p:cNvSpPr>
          <p:nvPr>
            <p:ph idx="1"/>
          </p:nvPr>
        </p:nvSpPr>
        <p:spPr>
          <a:xfrm>
            <a:off x="838200" y="1299725"/>
            <a:ext cx="10798996" cy="4376792"/>
          </a:xfrm>
        </p:spPr>
        <p:txBody>
          <a:bodyPr vert="horz" lIns="0" tIns="0" rIns="0" bIns="0" rtlCol="0" anchor="t">
            <a:noAutofit/>
          </a:bodyPr>
          <a:lstStyle/>
          <a:p>
            <a:pPr marL="0" indent="0">
              <a:buNone/>
            </a:pPr>
            <a:r>
              <a:rPr lang="fi-FI">
                <a:effectLst/>
                <a:latin typeface="Tahoma" panose="020B0604030504040204" pitchFamily="34" charset="0"/>
                <a:ea typeface="Tahoma" panose="020B0604030504040204" pitchFamily="34" charset="0"/>
                <a:cs typeface="Tahoma" panose="020B0604030504040204" pitchFamily="34" charset="0"/>
              </a:rPr>
              <a:t>JTF-toimenpiteillä lievennetään turpeen tuotannon ja käytön vähenemisen aiheuttamia </a:t>
            </a:r>
            <a:r>
              <a:rPr lang="fi-FI" b="1">
                <a:effectLst/>
                <a:latin typeface="Tahoma" panose="020B0604030504040204" pitchFamily="34" charset="0"/>
                <a:ea typeface="Tahoma" panose="020B0604030504040204" pitchFamily="34" charset="0"/>
                <a:cs typeface="Tahoma" panose="020B0604030504040204" pitchFamily="34" charset="0"/>
              </a:rPr>
              <a:t>sosioekonomisia</a:t>
            </a:r>
            <a:r>
              <a:rPr lang="fi-FI">
                <a:effectLst/>
                <a:latin typeface="Tahoma" panose="020B0604030504040204" pitchFamily="34" charset="0"/>
                <a:ea typeface="Tahoma" panose="020B0604030504040204" pitchFamily="34" charset="0"/>
                <a:cs typeface="Tahoma" panose="020B0604030504040204" pitchFamily="34" charset="0"/>
              </a:rPr>
              <a:t> ja ympäristöön kohdistuvia haittavaikutuksia. </a:t>
            </a:r>
          </a:p>
          <a:p>
            <a:pPr marL="0" indent="0">
              <a:buNone/>
            </a:pPr>
            <a:endParaRPr lang="fi-FI"/>
          </a:p>
          <a:p>
            <a:pPr marL="0" indent="0">
              <a:buNone/>
            </a:pPr>
            <a:r>
              <a:rPr lang="fi-FI"/>
              <a:t>ESR-tyyppisen toiminnan myöntövaltuudet </a:t>
            </a:r>
            <a:r>
              <a:rPr lang="fi-FI" sz="1800"/>
              <a:t>(2022-2024)</a:t>
            </a:r>
          </a:p>
          <a:p>
            <a:pPr>
              <a:buFont typeface="Wingdings" panose="05000000000000000000" pitchFamily="2" charset="2"/>
              <a:buChar char="Ø"/>
            </a:pPr>
            <a:r>
              <a:rPr lang="fi-FI">
                <a:highlight>
                  <a:srgbClr val="FFFF00"/>
                </a:highlight>
              </a:rPr>
              <a:t>Pohjois-Pohjanmaa  </a:t>
            </a:r>
            <a:r>
              <a:rPr lang="fi-FI" b="1">
                <a:highlight>
                  <a:srgbClr val="FFFF00"/>
                </a:highlight>
              </a:rPr>
              <a:t>13,5 milj.€ </a:t>
            </a:r>
          </a:p>
          <a:p>
            <a:pPr>
              <a:buFont typeface="Wingdings" panose="05000000000000000000" pitchFamily="2" charset="2"/>
              <a:buChar char="Ø"/>
            </a:pPr>
            <a:r>
              <a:rPr lang="fi-FI"/>
              <a:t>Lappi </a:t>
            </a:r>
            <a:r>
              <a:rPr lang="fi-FI">
                <a:solidFill>
                  <a:srgbClr val="000000"/>
                </a:solidFill>
              </a:rPr>
              <a:t> </a:t>
            </a:r>
            <a:r>
              <a:rPr lang="fi-FI" b="1"/>
              <a:t>5,7 milj.€</a:t>
            </a:r>
            <a:endParaRPr lang="fi-FI" b="1">
              <a:ea typeface="Tahoma"/>
              <a:cs typeface="Tahoma"/>
            </a:endParaRPr>
          </a:p>
          <a:p>
            <a:pPr>
              <a:buFont typeface="Wingdings" panose="05000000000000000000" pitchFamily="2" charset="2"/>
              <a:buChar char="Ø"/>
            </a:pPr>
            <a:r>
              <a:rPr lang="fi-FI"/>
              <a:t>Kainuu </a:t>
            </a:r>
            <a:r>
              <a:rPr lang="fi-FI" b="1"/>
              <a:t>1,5 milj.€</a:t>
            </a:r>
          </a:p>
          <a:p>
            <a:pPr>
              <a:buFont typeface="Wingdings" panose="05000000000000000000" pitchFamily="2" charset="2"/>
              <a:buChar char="Ø"/>
            </a:pPr>
            <a:endParaRPr lang="fi-FI">
              <a:ea typeface="Tahoma"/>
              <a:cs typeface="Tahoma"/>
            </a:endParaRPr>
          </a:p>
          <a:p>
            <a:pPr>
              <a:buFont typeface="Wingdings" panose="05000000000000000000" pitchFamily="2" charset="2"/>
              <a:buChar char="Ø"/>
            </a:pPr>
            <a:r>
              <a:rPr lang="fi-FI">
                <a:ea typeface="Tahoma"/>
                <a:cs typeface="Tahoma"/>
              </a:rPr>
              <a:t>ESR-tyyppisen toiminnan </a:t>
            </a:r>
            <a:r>
              <a:rPr lang="fi-FI" b="1">
                <a:ea typeface="Tahoma"/>
                <a:cs typeface="Tahoma"/>
              </a:rPr>
              <a:t>hankehaku  käynnistyy  arviolta 2-3/2023</a:t>
            </a:r>
            <a:endParaRPr lang="fi-FI" b="1"/>
          </a:p>
        </p:txBody>
      </p:sp>
      <p:pic>
        <p:nvPicPr>
          <p:cNvPr id="4" name="Kuva 3">
            <a:extLst>
              <a:ext uri="{FF2B5EF4-FFF2-40B4-BE49-F238E27FC236}">
                <a16:creationId xmlns:a16="http://schemas.microsoft.com/office/drawing/2014/main" id="{CF09A5A4-6C47-0599-AA3F-ABE77A228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168344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63B266-0553-7789-6E31-BCFC758720C3}"/>
              </a:ext>
            </a:extLst>
          </p:cNvPr>
          <p:cNvSpPr>
            <a:spLocks noGrp="1"/>
          </p:cNvSpPr>
          <p:nvPr>
            <p:ph type="title"/>
          </p:nvPr>
        </p:nvSpPr>
        <p:spPr>
          <a:xfrm>
            <a:off x="523980" y="653591"/>
            <a:ext cx="11147461" cy="1033907"/>
          </a:xfrm>
        </p:spPr>
        <p:txBody>
          <a:bodyPr/>
          <a:lstStyle/>
          <a:p>
            <a:r>
              <a:rPr lang="fi-FI" sz="1800" b="0"/>
              <a:t>Pohjois-Pohjanmaan ELY-keskus</a:t>
            </a:r>
            <a:br>
              <a:rPr lang="fi-FI" sz="3200" b="0"/>
            </a:br>
            <a:r>
              <a:rPr lang="fi-FI" sz="3200" b="0"/>
              <a:t>(JTF) ESR+ -tyyppisen toiminnan kohderyhmät </a:t>
            </a:r>
            <a:br>
              <a:rPr lang="fi-FI" sz="3200" b="0"/>
            </a:br>
            <a:r>
              <a:rPr lang="fi-FI" sz="3200" b="0"/>
              <a:t>Pohjois-Pohjanmaalla</a:t>
            </a:r>
          </a:p>
        </p:txBody>
      </p:sp>
      <p:sp>
        <p:nvSpPr>
          <p:cNvPr id="3" name="Sisällön paikkamerkki 2">
            <a:extLst>
              <a:ext uri="{FF2B5EF4-FFF2-40B4-BE49-F238E27FC236}">
                <a16:creationId xmlns:a16="http://schemas.microsoft.com/office/drawing/2014/main" id="{4C0E8811-5E8A-771E-7276-C10F9AF4CA7D}"/>
              </a:ext>
            </a:extLst>
          </p:cNvPr>
          <p:cNvSpPr>
            <a:spLocks noGrp="1"/>
          </p:cNvSpPr>
          <p:nvPr>
            <p:ph idx="1"/>
          </p:nvPr>
        </p:nvSpPr>
        <p:spPr>
          <a:xfrm>
            <a:off x="523980" y="2296101"/>
            <a:ext cx="11003623" cy="2874401"/>
          </a:xfrm>
        </p:spPr>
        <p:txBody>
          <a:bodyPr/>
          <a:lstStyle/>
          <a:p>
            <a:pPr>
              <a:spcAft>
                <a:spcPts val="1200"/>
              </a:spcAft>
            </a:pPr>
            <a:r>
              <a:rPr lang="fi-FI"/>
              <a:t>Ensisijainen kohderyhmä ovat </a:t>
            </a:r>
            <a:r>
              <a:rPr lang="fi-FI" b="1"/>
              <a:t>turvesektorilta työttömiksi jääneet</a:t>
            </a:r>
            <a:r>
              <a:rPr lang="fi-FI"/>
              <a:t>, erityiskohteena </a:t>
            </a:r>
            <a:r>
              <a:rPr lang="fi-FI" b="1"/>
              <a:t>nuoret.</a:t>
            </a:r>
            <a:r>
              <a:rPr lang="fi-FI"/>
              <a:t> </a:t>
            </a:r>
          </a:p>
          <a:p>
            <a:pPr>
              <a:spcAft>
                <a:spcPts val="600"/>
              </a:spcAft>
            </a:pPr>
            <a:r>
              <a:rPr lang="fi-FI"/>
              <a:t>Toimenpiteitä kohdennetaan </a:t>
            </a:r>
            <a:r>
              <a:rPr lang="fi-FI" b="1"/>
              <a:t>myös muille kohderyhmille </a:t>
            </a:r>
            <a:r>
              <a:rPr lang="fi-FI"/>
              <a:t>siirtymästä kärsivien alueiden työllisyyden edistämiseksi: </a:t>
            </a:r>
          </a:p>
          <a:p>
            <a:pPr lvl="1">
              <a:spcAft>
                <a:spcPts val="600"/>
              </a:spcAft>
            </a:pPr>
            <a:r>
              <a:rPr lang="fi-FI"/>
              <a:t>työikäinen väestö, työssä olevat, työttömät ja työvoiman ulkopuolella olevat, opiskelijat</a:t>
            </a:r>
          </a:p>
          <a:p>
            <a:pPr lvl="1"/>
            <a:r>
              <a:rPr lang="fi-FI"/>
              <a:t>pk-yrittäjät, työnantajat ja työntekijät.</a:t>
            </a:r>
          </a:p>
        </p:txBody>
      </p:sp>
      <p:pic>
        <p:nvPicPr>
          <p:cNvPr id="4" name="Kuva 3">
            <a:extLst>
              <a:ext uri="{FF2B5EF4-FFF2-40B4-BE49-F238E27FC236}">
                <a16:creationId xmlns:a16="http://schemas.microsoft.com/office/drawing/2014/main" id="{3AA2334C-172E-331D-E23E-CF5421A1D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2367154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78788-9EB7-4ED3-2532-EF96332A50FA}"/>
              </a:ext>
            </a:extLst>
          </p:cNvPr>
          <p:cNvSpPr>
            <a:spLocks noGrp="1"/>
          </p:cNvSpPr>
          <p:nvPr>
            <p:ph type="title"/>
          </p:nvPr>
        </p:nvSpPr>
        <p:spPr>
          <a:xfrm>
            <a:off x="478692" y="380758"/>
            <a:ext cx="10515600" cy="628470"/>
          </a:xfrm>
        </p:spPr>
        <p:txBody>
          <a:bodyPr/>
          <a:lstStyle/>
          <a:p>
            <a:r>
              <a:rPr lang="fi-FI" sz="1800" b="0"/>
              <a:t>Pohjois-Pohjanmaan ELY-keskus</a:t>
            </a:r>
            <a:br>
              <a:rPr lang="fi-FI" sz="3200" b="0"/>
            </a:br>
            <a:r>
              <a:rPr lang="fi-FI" sz="3200" b="0"/>
              <a:t>ESR+ -tyyppinen toiminta Pohjois-Pohjanmaalla </a:t>
            </a:r>
          </a:p>
        </p:txBody>
      </p:sp>
      <p:sp>
        <p:nvSpPr>
          <p:cNvPr id="3" name="Sisällön paikkamerkki 2">
            <a:extLst>
              <a:ext uri="{FF2B5EF4-FFF2-40B4-BE49-F238E27FC236}">
                <a16:creationId xmlns:a16="http://schemas.microsoft.com/office/drawing/2014/main" id="{6576F0D0-D6B0-98F4-4067-4EB9A57DEBD8}"/>
              </a:ext>
            </a:extLst>
          </p:cNvPr>
          <p:cNvSpPr>
            <a:spLocks noGrp="1"/>
          </p:cNvSpPr>
          <p:nvPr>
            <p:ph idx="1"/>
          </p:nvPr>
        </p:nvSpPr>
        <p:spPr>
          <a:xfrm>
            <a:off x="1083353" y="1330460"/>
            <a:ext cx="10778447" cy="4319769"/>
          </a:xfrm>
        </p:spPr>
        <p:txBody>
          <a:bodyPr/>
          <a:lstStyle/>
          <a:p>
            <a:pPr marL="0" indent="0">
              <a:spcAft>
                <a:spcPts val="1200"/>
              </a:spcAft>
              <a:buNone/>
            </a:pPr>
            <a:r>
              <a:rPr lang="fi-FI" b="1"/>
              <a:t>Uudelleenkoulutus ja uusien taitojen hankkiminen:</a:t>
            </a:r>
          </a:p>
          <a:p>
            <a:pPr lvl="1">
              <a:spcAft>
                <a:spcPts val="600"/>
              </a:spcAft>
            </a:pPr>
            <a:r>
              <a:rPr lang="fi-FI" sz="1600">
                <a:effectLst/>
                <a:latin typeface="Tahoma" panose="020B0604030504040204" pitchFamily="34" charset="0"/>
                <a:ea typeface="Tahoma" panose="020B0604030504040204" pitchFamily="34" charset="0"/>
                <a:cs typeface="Tahoma" panose="020B0604030504040204" pitchFamily="34" charset="0"/>
              </a:rPr>
              <a:t>Kehitetään joustavia yksilöllisiä koulutuspolkuja</a:t>
            </a:r>
          </a:p>
          <a:p>
            <a:pPr lvl="1">
              <a:spcAft>
                <a:spcPts val="600"/>
              </a:spcAft>
            </a:pPr>
            <a:r>
              <a:rPr lang="fi-FI" sz="1600">
                <a:effectLst/>
                <a:latin typeface="Tahoma" panose="020B0604030504040204" pitchFamily="34" charset="0"/>
                <a:ea typeface="Tahoma" panose="020B0604030504040204" pitchFamily="34" charset="0"/>
                <a:cs typeface="Tahoma" panose="020B0604030504040204" pitchFamily="34" charset="0"/>
              </a:rPr>
              <a:t>Kehitetään ajasta ja paikasta riippumattomia kouluttautumismahdollisuuksia</a:t>
            </a:r>
          </a:p>
          <a:p>
            <a:pPr lvl="1">
              <a:spcAft>
                <a:spcPts val="600"/>
              </a:spcAft>
            </a:pPr>
            <a:r>
              <a:rPr lang="fi-FI" sz="1600">
                <a:latin typeface="Tahoma" panose="020B0604030504040204" pitchFamily="34" charset="0"/>
                <a:ea typeface="Tahoma" panose="020B0604030504040204" pitchFamily="34" charset="0"/>
                <a:cs typeface="Tahoma" panose="020B0604030504040204" pitchFamily="34" charset="0"/>
              </a:rPr>
              <a:t>Kehitetään mahdollisuuksia uuden osaamisen hankintaan</a:t>
            </a:r>
            <a:endParaRPr lang="fi-FI" sz="1600">
              <a:effectLst/>
              <a:latin typeface="Tahoma" panose="020B0604030504040204" pitchFamily="34" charset="0"/>
              <a:ea typeface="Tahoma" panose="020B0604030504040204" pitchFamily="34" charset="0"/>
              <a:cs typeface="Tahoma" panose="020B0604030504040204" pitchFamily="34" charset="0"/>
            </a:endParaRPr>
          </a:p>
          <a:p>
            <a:pPr lvl="1">
              <a:spcAft>
                <a:spcPts val="600"/>
              </a:spcAft>
            </a:pPr>
            <a:r>
              <a:rPr lang="fi-FI" sz="1600">
                <a:effectLst/>
                <a:latin typeface="Tahoma" panose="020B0604030504040204" pitchFamily="34" charset="0"/>
                <a:ea typeface="Tahoma" panose="020B0604030504040204" pitchFamily="34" charset="0"/>
                <a:cs typeface="Tahoma" panose="020B0604030504040204" pitchFamily="34" charset="0"/>
              </a:rPr>
              <a:t>Tuetaan tutkintojen ja niiden osien suorittamista  </a:t>
            </a:r>
          </a:p>
          <a:p>
            <a:pPr lvl="1">
              <a:spcAft>
                <a:spcPts val="600"/>
              </a:spcAft>
            </a:pPr>
            <a:r>
              <a:rPr lang="fi-FI" sz="1600">
                <a:effectLst/>
                <a:latin typeface="Tahoma" panose="020B0604030504040204" pitchFamily="34" charset="0"/>
                <a:ea typeface="Tahoma" panose="020B0604030504040204" pitchFamily="34" charset="0"/>
                <a:cs typeface="Tahoma" panose="020B0604030504040204" pitchFamily="34" charset="0"/>
              </a:rPr>
              <a:t>Edistetään yrittäjyyttä ja liiketoimintaosaamista osana koulutusta ja työelämää</a:t>
            </a:r>
          </a:p>
          <a:p>
            <a:pPr lvl="1">
              <a:spcAft>
                <a:spcPts val="600"/>
              </a:spcAft>
            </a:pPr>
            <a:r>
              <a:rPr lang="fi-FI" sz="1600">
                <a:latin typeface="Tahoma" panose="020B0604030504040204" pitchFamily="34" charset="0"/>
                <a:ea typeface="Tahoma" panose="020B0604030504040204" pitchFamily="34" charset="0"/>
                <a:cs typeface="Tahoma" panose="020B0604030504040204" pitchFamily="34" charset="0"/>
              </a:rPr>
              <a:t>Lisätään koulutuksen työelämävastaavuutta, koulutukseen liittyviä kokeiluja ja etäkoulutusta</a:t>
            </a:r>
          </a:p>
          <a:p>
            <a:pPr lvl="1">
              <a:spcAft>
                <a:spcPts val="600"/>
              </a:spcAft>
            </a:pPr>
            <a:endParaRPr lang="fi-FI" sz="1600">
              <a:effectLst/>
              <a:latin typeface="Tahoma"/>
              <a:ea typeface="Tahoma"/>
              <a:cs typeface="Tahoma"/>
            </a:endParaRPr>
          </a:p>
          <a:p>
            <a:pPr lvl="1">
              <a:spcAft>
                <a:spcPts val="600"/>
              </a:spcAft>
            </a:pPr>
            <a:r>
              <a:rPr lang="fi-FI" sz="1600">
                <a:effectLst/>
                <a:latin typeface="Tahoma"/>
                <a:ea typeface="Tahoma"/>
                <a:cs typeface="Tahoma"/>
              </a:rPr>
              <a:t>Tuetaan työttömyyden tai konkurssin vuoksi vaikeaan tilanteeseen joutuneiden henkilöiden </a:t>
            </a:r>
            <a:r>
              <a:rPr lang="fi-FI" sz="1600" b="1">
                <a:effectLst/>
                <a:latin typeface="Tahoma"/>
                <a:ea typeface="Tahoma"/>
                <a:cs typeface="Tahoma"/>
              </a:rPr>
              <a:t>työ- ja toimintakyvyn </a:t>
            </a:r>
            <a:r>
              <a:rPr lang="fi-FI" sz="1600">
                <a:effectLst/>
                <a:latin typeface="Tahoma"/>
                <a:ea typeface="Tahoma"/>
                <a:cs typeface="Tahoma"/>
              </a:rPr>
              <a:t>ylläpitämistä ja parantamista.</a:t>
            </a:r>
            <a:r>
              <a:rPr lang="fi-FI" sz="1600">
                <a:latin typeface="Tahoma"/>
                <a:ea typeface="Tahoma"/>
                <a:cs typeface="Tahoma"/>
              </a:rPr>
              <a:t> </a:t>
            </a:r>
            <a:endParaRPr lang="fi-FI" sz="1600">
              <a:latin typeface="Tahoma" panose="020B0604030504040204" pitchFamily="34" charset="0"/>
              <a:ea typeface="Tahoma" panose="020B0604030504040204" pitchFamily="34" charset="0"/>
              <a:cs typeface="Tahoma" panose="020B0604030504040204" pitchFamily="34" charset="0"/>
            </a:endParaRPr>
          </a:p>
          <a:p>
            <a:pPr lvl="1">
              <a:spcAft>
                <a:spcPts val="600"/>
              </a:spcAft>
            </a:pPr>
            <a:r>
              <a:rPr lang="fi-FI" sz="1600">
                <a:effectLst/>
                <a:latin typeface="Tahoma" panose="020B0604030504040204" pitchFamily="34" charset="0"/>
                <a:ea typeface="Tahoma" panose="020B0604030504040204" pitchFamily="34" charset="0"/>
                <a:cs typeface="Tahoma" panose="020B0604030504040204" pitchFamily="34" charset="0"/>
              </a:rPr>
              <a:t>Edistetään moniammatillisten verkostojen hyödyntämistä ja tuen saamista </a:t>
            </a:r>
            <a:r>
              <a:rPr lang="fi-FI" sz="1600" b="1">
                <a:effectLst/>
                <a:latin typeface="Tahoma" panose="020B0604030504040204" pitchFamily="34" charset="0"/>
                <a:ea typeface="Tahoma" panose="020B0604030504040204" pitchFamily="34" charset="0"/>
                <a:cs typeface="Tahoma" panose="020B0604030504040204" pitchFamily="34" charset="0"/>
              </a:rPr>
              <a:t>syrjäytymisriskissä olevien henkilöiden ohjaamiseksi koulutukseen ja työmarkkinoille.</a:t>
            </a:r>
          </a:p>
          <a:p>
            <a:pPr lvl="1">
              <a:spcAft>
                <a:spcPts val="600"/>
              </a:spcAft>
            </a:pPr>
            <a:r>
              <a:rPr lang="fi-FI" sz="1600">
                <a:effectLst/>
                <a:latin typeface="Tahoma" panose="020B0604030504040204" pitchFamily="34" charset="0"/>
                <a:ea typeface="Tahoma" panose="020B0604030504040204" pitchFamily="34" charset="0"/>
                <a:cs typeface="Tahoma" panose="020B0604030504040204" pitchFamily="34" charset="0"/>
              </a:rPr>
              <a:t>Tukitoimenpiteitä voidaan suunnata myös sosiaalisen osallisuuden edistämiseen ja syrjäytymisen ehkäisyyn</a:t>
            </a:r>
            <a:endParaRPr lang="fi-FI" sz="1600">
              <a:latin typeface="Tahoma" panose="020B0604030504040204" pitchFamily="34" charset="0"/>
              <a:ea typeface="Tahoma" panose="020B0604030504040204" pitchFamily="34" charset="0"/>
              <a:cs typeface="Tahoma" panose="020B0604030504040204" pitchFamily="34" charset="0"/>
            </a:endParaRPr>
          </a:p>
        </p:txBody>
      </p:sp>
      <p:pic>
        <p:nvPicPr>
          <p:cNvPr id="4" name="Kuva 3">
            <a:extLst>
              <a:ext uri="{FF2B5EF4-FFF2-40B4-BE49-F238E27FC236}">
                <a16:creationId xmlns:a16="http://schemas.microsoft.com/office/drawing/2014/main" id="{8ACB5A65-E74A-FD16-785D-2532F507A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2126128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107824-9674-3338-24B4-4BD34E75916D}"/>
              </a:ext>
            </a:extLst>
          </p:cNvPr>
          <p:cNvSpPr>
            <a:spLocks noGrp="1"/>
          </p:cNvSpPr>
          <p:nvPr>
            <p:ph type="title"/>
          </p:nvPr>
        </p:nvSpPr>
        <p:spPr>
          <a:xfrm>
            <a:off x="838200" y="321573"/>
            <a:ext cx="10515600" cy="577099"/>
          </a:xfrm>
        </p:spPr>
        <p:txBody>
          <a:bodyPr/>
          <a:lstStyle/>
          <a:p>
            <a:r>
              <a:rPr lang="fi-FI" sz="1800" b="0"/>
              <a:t>Pohjois-Pohjanmaan ELY-keskus</a:t>
            </a:r>
            <a:br>
              <a:rPr lang="fi-FI" sz="3200" b="0"/>
            </a:br>
            <a:r>
              <a:rPr lang="fi-FI" sz="3200" b="0"/>
              <a:t>ESR+ -tyyppinen toiminta Pohjois-Pohjanmaalla </a:t>
            </a:r>
          </a:p>
        </p:txBody>
      </p:sp>
      <p:sp>
        <p:nvSpPr>
          <p:cNvPr id="3" name="Sisällön paikkamerkki 2">
            <a:extLst>
              <a:ext uri="{FF2B5EF4-FFF2-40B4-BE49-F238E27FC236}">
                <a16:creationId xmlns:a16="http://schemas.microsoft.com/office/drawing/2014/main" id="{D7F61FE9-3C6A-A0CB-1587-6017FBA1AA5B}"/>
              </a:ext>
            </a:extLst>
          </p:cNvPr>
          <p:cNvSpPr>
            <a:spLocks noGrp="1"/>
          </p:cNvSpPr>
          <p:nvPr>
            <p:ph idx="1"/>
          </p:nvPr>
        </p:nvSpPr>
        <p:spPr>
          <a:xfrm>
            <a:off x="838200" y="1040258"/>
            <a:ext cx="11013896" cy="4777483"/>
          </a:xfrm>
        </p:spPr>
        <p:txBody>
          <a:bodyPr vert="horz" lIns="0" tIns="0" rIns="0" bIns="0" rtlCol="0" anchor="t">
            <a:noAutofit/>
          </a:bodyPr>
          <a:lstStyle/>
          <a:p>
            <a:pPr marL="0" indent="0">
              <a:buNone/>
            </a:pPr>
            <a:r>
              <a:rPr lang="fi-FI" sz="2000" b="1"/>
              <a:t>Turvesektorin yrittäjien ja muiden turvesektorin toimijoiden osaamisen ja valmiuksien kehittäminen mm. puunkorjuun ja turvesoiden ennallistamisen aloilla uuden liiketoiminnan mahdollistamiseksi:</a:t>
            </a:r>
          </a:p>
          <a:p>
            <a:pPr marL="0" indent="0">
              <a:buNone/>
            </a:pPr>
            <a:endParaRPr lang="fi-FI" sz="1000" b="1"/>
          </a:p>
          <a:p>
            <a:pPr lvl="1">
              <a:lnSpc>
                <a:spcPct val="150000"/>
              </a:lnSpc>
            </a:pPr>
            <a:r>
              <a:rPr lang="fi-FI" sz="1600">
                <a:latin typeface="Tahoma" panose="020B0604030504040204" pitchFamily="34" charset="0"/>
                <a:ea typeface="Tahoma" panose="020B0604030504040204" pitchFamily="34" charset="0"/>
                <a:cs typeface="Tahoma" panose="020B0604030504040204" pitchFamily="34" charset="0"/>
              </a:rPr>
              <a:t>Lisätään turvesektorin yrittäjien ja henkilöstön valmiuksia ja osaamista työllistyä uusille liiketoiminta-alueille ja korvaaviin työllisyysmahdollisuuksiin.</a:t>
            </a:r>
          </a:p>
          <a:p>
            <a:pPr lvl="1">
              <a:lnSpc>
                <a:spcPct val="150000"/>
              </a:lnSpc>
            </a:pPr>
            <a:r>
              <a:rPr lang="fi-FI" sz="1600">
                <a:latin typeface="Tahoma" panose="020B0604030504040204" pitchFamily="34" charset="0"/>
                <a:ea typeface="Tahoma" panose="020B0604030504040204" pitchFamily="34" charset="0"/>
                <a:cs typeface="Tahoma" panose="020B0604030504040204" pitchFamily="34" charset="0"/>
              </a:rPr>
              <a:t>Räätälöidään työmahdollisuuksia erityisen haastavassa työmarkkina-asemassa oleville henkilöille. </a:t>
            </a:r>
          </a:p>
          <a:p>
            <a:pPr lvl="1">
              <a:lnSpc>
                <a:spcPct val="150000"/>
              </a:lnSpc>
            </a:pPr>
            <a:r>
              <a:rPr lang="fi-FI" sz="1600">
                <a:latin typeface="Tahoma" panose="020B0604030504040204" pitchFamily="34" charset="0"/>
                <a:ea typeface="Tahoma" panose="020B0604030504040204" pitchFamily="34" charset="0"/>
                <a:cs typeface="Tahoma" panose="020B0604030504040204" pitchFamily="34" charset="0"/>
              </a:rPr>
              <a:t>Tuetaan yrittäjien ja henkilöstön muutosvalmennusta, ml. muutosjohtamistaidot. </a:t>
            </a:r>
          </a:p>
          <a:p>
            <a:pPr lvl="1">
              <a:lnSpc>
                <a:spcPct val="150000"/>
              </a:lnSpc>
            </a:pPr>
            <a:r>
              <a:rPr lang="fi-FI" sz="1600">
                <a:latin typeface="Tahoma" panose="020B0604030504040204" pitchFamily="34" charset="0"/>
                <a:ea typeface="Tahoma" panose="020B0604030504040204" pitchFamily="34" charset="0"/>
                <a:cs typeface="Tahoma" panose="020B0604030504040204" pitchFamily="34" charset="0"/>
              </a:rPr>
              <a:t>Tarjotaan tukea uuden liiketoiminnan kehittämiseen ja yrityksen perustamiseen</a:t>
            </a:r>
          </a:p>
          <a:p>
            <a:pPr lvl="1">
              <a:lnSpc>
                <a:spcPct val="150000"/>
              </a:lnSpc>
            </a:pPr>
            <a:r>
              <a:rPr lang="fi-FI" sz="1600">
                <a:latin typeface="Tahoma" panose="020B0604030504040204" pitchFamily="34" charset="0"/>
                <a:ea typeface="Tahoma" panose="020B0604030504040204" pitchFamily="34" charset="0"/>
                <a:cs typeface="Tahoma" panose="020B0604030504040204" pitchFamily="34" charset="0"/>
              </a:rPr>
              <a:t>Tarjotaan asiantuntijapalveluita, vertaistukea, valmennusta ja muuta ryhmätoimintaa, joka auttaa sopeutumaan tilanteeseen ja löytämään uusia ratkaisuja. </a:t>
            </a:r>
          </a:p>
          <a:p>
            <a:pPr lvl="1">
              <a:lnSpc>
                <a:spcPct val="150000"/>
              </a:lnSpc>
            </a:pPr>
            <a:r>
              <a:rPr lang="fi-FI" sz="1600">
                <a:latin typeface="Tahoma" panose="020B0604030504040204" pitchFamily="34" charset="0"/>
                <a:ea typeface="Tahoma" panose="020B0604030504040204" pitchFamily="34" charset="0"/>
                <a:cs typeface="Tahoma" panose="020B0604030504040204" pitchFamily="34" charset="0"/>
              </a:rPr>
              <a:t>Tuetaan osallisuutta ja toimintakykyä.</a:t>
            </a:r>
          </a:p>
        </p:txBody>
      </p:sp>
      <p:pic>
        <p:nvPicPr>
          <p:cNvPr id="4" name="Kuva 3">
            <a:extLst>
              <a:ext uri="{FF2B5EF4-FFF2-40B4-BE49-F238E27FC236}">
                <a16:creationId xmlns:a16="http://schemas.microsoft.com/office/drawing/2014/main" id="{E4CD1255-E6E5-7A78-70CD-B5B46D3CD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3708987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016F78-8EE8-D038-6ED5-A71B5D8D4D2C}"/>
              </a:ext>
            </a:extLst>
          </p:cNvPr>
          <p:cNvSpPr>
            <a:spLocks noGrp="1"/>
          </p:cNvSpPr>
          <p:nvPr>
            <p:ph type="title"/>
          </p:nvPr>
        </p:nvSpPr>
        <p:spPr>
          <a:xfrm>
            <a:off x="565079" y="365125"/>
            <a:ext cx="11085815" cy="1033907"/>
          </a:xfrm>
        </p:spPr>
        <p:txBody>
          <a:bodyPr/>
          <a:lstStyle/>
          <a:p>
            <a:r>
              <a:rPr lang="fi-FI" sz="1800" b="0"/>
              <a:t>Pohjois-Pohjanmaan ELY-keskus</a:t>
            </a:r>
            <a:br>
              <a:rPr lang="fi-FI" sz="3400" b="0"/>
            </a:br>
            <a:r>
              <a:rPr lang="fi-FI" sz="3400" b="0"/>
              <a:t>Turvetuotannosta poistuvien alueiden ennallistaminen ja jälkikäyttö</a:t>
            </a:r>
          </a:p>
        </p:txBody>
      </p:sp>
      <p:sp>
        <p:nvSpPr>
          <p:cNvPr id="3" name="Sisällön paikkamerkki 2">
            <a:extLst>
              <a:ext uri="{FF2B5EF4-FFF2-40B4-BE49-F238E27FC236}">
                <a16:creationId xmlns:a16="http://schemas.microsoft.com/office/drawing/2014/main" id="{2CFB6F95-422C-CDE2-4322-50A21B8DABD9}"/>
              </a:ext>
            </a:extLst>
          </p:cNvPr>
          <p:cNvSpPr>
            <a:spLocks noGrp="1"/>
          </p:cNvSpPr>
          <p:nvPr>
            <p:ph idx="1"/>
          </p:nvPr>
        </p:nvSpPr>
        <p:spPr/>
        <p:txBody>
          <a:bodyPr vert="horz" lIns="0" tIns="0" rIns="0" bIns="0" rtlCol="0" anchor="t">
            <a:noAutofit/>
          </a:bodyPr>
          <a:lstStyle/>
          <a:p>
            <a:pPr marL="0" indent="0">
              <a:buNone/>
            </a:pPr>
            <a:r>
              <a:rPr lang="fi-FI" b="1">
                <a:ea typeface="+mn-lt"/>
                <a:cs typeface="+mn-lt"/>
              </a:rPr>
              <a:t>Ennallistamisen päätavoite</a:t>
            </a:r>
            <a:endParaRPr lang="fi-FI" b="1">
              <a:ea typeface="Tahoma"/>
              <a:cs typeface="Tahoma"/>
            </a:endParaRPr>
          </a:p>
          <a:p>
            <a:pPr>
              <a:buFont typeface="Arial"/>
              <a:buChar char="•"/>
            </a:pPr>
            <a:r>
              <a:rPr lang="fi-FI" sz="2000" b="1">
                <a:ea typeface="+mn-lt"/>
                <a:cs typeface="+mn-lt"/>
              </a:rPr>
              <a:t>”</a:t>
            </a:r>
            <a:r>
              <a:rPr lang="fi-FI" sz="2000">
                <a:ea typeface="+mn-lt"/>
                <a:cs typeface="+mn-lt"/>
              </a:rPr>
              <a:t> JTF-toimin ennallistetaan turvetuotantoalueita, jonka ansiosta tuotantoalueiden </a:t>
            </a:r>
            <a:r>
              <a:rPr lang="fi-FI" sz="2000" b="1">
                <a:ea typeface="+mn-lt"/>
                <a:cs typeface="+mn-lt"/>
              </a:rPr>
              <a:t>päästöt vähenevät</a:t>
            </a:r>
            <a:r>
              <a:rPr lang="fi-FI" sz="2000">
                <a:ea typeface="+mn-lt"/>
                <a:cs typeface="+mn-lt"/>
              </a:rPr>
              <a:t> ja ennallistetut </a:t>
            </a:r>
            <a:r>
              <a:rPr lang="fi-FI" sz="2000" b="1">
                <a:ea typeface="+mn-lt"/>
                <a:cs typeface="+mn-lt"/>
              </a:rPr>
              <a:t>alueet muuttuvat hiilinieluksi</a:t>
            </a:r>
            <a:r>
              <a:rPr lang="fi-FI" sz="2000">
                <a:ea typeface="+mn-lt"/>
                <a:cs typeface="+mn-lt"/>
              </a:rPr>
              <a:t>. Samalla luonnon </a:t>
            </a:r>
            <a:r>
              <a:rPr lang="fi-FI" sz="2000" b="1">
                <a:ea typeface="+mn-lt"/>
                <a:cs typeface="+mn-lt"/>
              </a:rPr>
              <a:t>monimuotoisuus</a:t>
            </a:r>
            <a:r>
              <a:rPr lang="fi-FI" sz="2000">
                <a:ea typeface="+mn-lt"/>
                <a:cs typeface="+mn-lt"/>
              </a:rPr>
              <a:t> </a:t>
            </a:r>
            <a:r>
              <a:rPr lang="fi-FI" sz="2000" b="1">
                <a:ea typeface="+mn-lt"/>
                <a:cs typeface="+mn-lt"/>
              </a:rPr>
              <a:t>paranee</a:t>
            </a:r>
            <a:r>
              <a:rPr lang="fi-FI" sz="2000">
                <a:ea typeface="+mn-lt"/>
                <a:cs typeface="+mn-lt"/>
              </a:rPr>
              <a:t> ja haitalliset </a:t>
            </a:r>
            <a:r>
              <a:rPr lang="fi-FI" sz="2000" b="1">
                <a:ea typeface="+mn-lt"/>
                <a:cs typeface="+mn-lt"/>
              </a:rPr>
              <a:t>vesistövalumat vähenevät </a:t>
            </a:r>
            <a:r>
              <a:rPr lang="fi-FI" sz="2000">
                <a:ea typeface="+mn-lt"/>
                <a:cs typeface="+mn-lt"/>
              </a:rPr>
              <a:t>ennallistetuilla alueilla merkittävästi. ”</a:t>
            </a:r>
          </a:p>
          <a:p>
            <a:pPr marL="0" indent="0">
              <a:buNone/>
            </a:pPr>
            <a:endParaRPr lang="fi-FI" sz="900"/>
          </a:p>
          <a:p>
            <a:pPr marL="0" indent="0">
              <a:buNone/>
            </a:pPr>
            <a:r>
              <a:rPr lang="fi-FI" sz="2000" b="1">
                <a:ea typeface="+mn-lt"/>
                <a:cs typeface="+mn-lt"/>
              </a:rPr>
              <a:t>Oikeudenmukaisen siirtymäsuunnitelman toimenpide 9. </a:t>
            </a:r>
            <a:r>
              <a:rPr lang="fi-FI" sz="2000" b="1" i="1">
                <a:ea typeface="+mn-lt"/>
                <a:cs typeface="+mn-lt"/>
              </a:rPr>
              <a:t>Turvetuotannosta poistuvien soiden ennallistaminen, jälkikäyttö sekä selvitykset ja pilotoinnit niiden ennallistamisen ja jälkikäytön edellytyksistä ja mahdollisuuksista</a:t>
            </a:r>
            <a:r>
              <a:rPr lang="fi-FI" sz="2000" b="1">
                <a:ea typeface="+mn-lt"/>
                <a:cs typeface="+mn-lt"/>
              </a:rPr>
              <a:t> </a:t>
            </a:r>
            <a:endParaRPr lang="fi-FI" sz="2000">
              <a:ea typeface="+mn-lt"/>
              <a:cs typeface="+mn-lt"/>
            </a:endParaRPr>
          </a:p>
          <a:p>
            <a:pPr>
              <a:buFont typeface="Wingdings"/>
              <a:buChar char="§"/>
            </a:pPr>
            <a:r>
              <a:rPr lang="fi-FI" sz="2000">
                <a:ea typeface="+mn-lt"/>
                <a:cs typeface="+mn-lt"/>
              </a:rPr>
              <a:t>Indikatiivinen kehys </a:t>
            </a:r>
            <a:r>
              <a:rPr lang="fi-FI" sz="2000" b="1">
                <a:ea typeface="+mn-lt"/>
                <a:cs typeface="+mn-lt"/>
              </a:rPr>
              <a:t>n. 5 % </a:t>
            </a:r>
            <a:r>
              <a:rPr lang="fi-FI" sz="2000">
                <a:ea typeface="+mn-lt"/>
                <a:cs typeface="+mn-lt"/>
              </a:rPr>
              <a:t>JTF-rahoituksesta =&gt;</a:t>
            </a:r>
            <a:r>
              <a:rPr lang="fi-FI" sz="2000" b="1">
                <a:ea typeface="+mn-lt"/>
                <a:cs typeface="+mn-lt"/>
              </a:rPr>
              <a:t> 4,8 M€ </a:t>
            </a:r>
          </a:p>
          <a:p>
            <a:pPr>
              <a:buFont typeface="Wingdings"/>
              <a:buChar char="§"/>
            </a:pPr>
            <a:endParaRPr lang="fi-FI" sz="2000" b="1">
              <a:ea typeface="Tahoma"/>
              <a:cs typeface="Tahoma"/>
            </a:endParaRPr>
          </a:p>
        </p:txBody>
      </p:sp>
    </p:spTree>
    <p:extLst>
      <p:ext uri="{BB962C8B-B14F-4D97-AF65-F5344CB8AC3E}">
        <p14:creationId xmlns:p14="http://schemas.microsoft.com/office/powerpoint/2010/main" val="1863655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F1225F-6D8F-4825-BA70-8C4B42AA2AB3}"/>
              </a:ext>
            </a:extLst>
          </p:cNvPr>
          <p:cNvSpPr>
            <a:spLocks noGrp="1"/>
          </p:cNvSpPr>
          <p:nvPr>
            <p:ph type="title"/>
          </p:nvPr>
        </p:nvSpPr>
        <p:spPr>
          <a:xfrm>
            <a:off x="838200" y="505069"/>
            <a:ext cx="10515600" cy="624253"/>
          </a:xfrm>
        </p:spPr>
        <p:txBody>
          <a:body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lang="fi-FI" sz="1800" b="0"/>
              <a:t>Pohjois-Pohjanmaan ELY-keskus</a:t>
            </a:r>
            <a:br>
              <a:rPr lang="fi-FI" sz="3200" b="0"/>
            </a:br>
            <a:r>
              <a:rPr lang="fi-FI" sz="3200" b="0"/>
              <a:t>Mitä toimenpiteitä voidaan rahoittaa?</a:t>
            </a:r>
            <a:br>
              <a:rPr lang="fi-FI" sz="3200" b="0"/>
            </a:br>
            <a:endParaRPr lang="fi-FI" sz="3200" b="0"/>
          </a:p>
        </p:txBody>
      </p:sp>
      <p:sp>
        <p:nvSpPr>
          <p:cNvPr id="3" name="Sisällön paikkamerkki 2">
            <a:extLst>
              <a:ext uri="{FF2B5EF4-FFF2-40B4-BE49-F238E27FC236}">
                <a16:creationId xmlns:a16="http://schemas.microsoft.com/office/drawing/2014/main" id="{8C3E5C26-9390-4332-8C54-1AD13A9DE57B}"/>
              </a:ext>
            </a:extLst>
          </p:cNvPr>
          <p:cNvSpPr>
            <a:spLocks noGrp="1"/>
          </p:cNvSpPr>
          <p:nvPr>
            <p:ph idx="1"/>
          </p:nvPr>
        </p:nvSpPr>
        <p:spPr>
          <a:xfrm>
            <a:off x="838200" y="894044"/>
            <a:ext cx="10889974" cy="4891294"/>
          </a:xfrm>
        </p:spPr>
        <p:txBody>
          <a:bodyPr vert="horz" lIns="0" tIns="0" rIns="0" bIns="0" rtlCol="0" anchor="t">
            <a:noAutofit/>
          </a:bodyPr>
          <a:lstStyle/>
          <a:p>
            <a:pPr marL="0" indent="0">
              <a:buNone/>
            </a:pPr>
            <a:r>
              <a:rPr lang="fi-FI" sz="1600" b="1">
                <a:effectLst/>
                <a:ea typeface="Calibri" panose="020F0502020204030204" pitchFamily="34" charset="0"/>
                <a:cs typeface="Calibri"/>
              </a:rPr>
              <a:t>ENNALLISTAMINEN JA JÄLKIKÄYTTÖ - </a:t>
            </a:r>
            <a:r>
              <a:rPr lang="fi-FI" sz="1600" b="1">
                <a:ea typeface="Calibri" panose="020F0502020204030204" pitchFamily="34" charset="0"/>
                <a:cs typeface="Calibri"/>
              </a:rPr>
              <a:t>Esimerkkejä Pohjois-Pohjanmaan oikeudenmukaisen siirtymän suunnitelmasta</a:t>
            </a:r>
            <a:endParaRPr lang="fi-FI" sz="1600" b="1">
              <a:effectLst/>
              <a:ea typeface="Calibri" panose="020F0502020204030204" pitchFamily="34" charset="0"/>
              <a:cs typeface="Calibri" panose="020F0502020204030204" pitchFamily="34" charset="0"/>
            </a:endParaRPr>
          </a:p>
          <a:p>
            <a:pPr marL="0" indent="0">
              <a:buNone/>
            </a:pPr>
            <a:endParaRPr lang="fi-FI" sz="1600" b="1">
              <a:effectLst/>
              <a:ea typeface="Times New Roman" panose="02020603050405020304" pitchFamily="18" charset="0"/>
              <a:cs typeface="Times New Roman" panose="02020603050405020304" pitchFamily="18" charset="0"/>
            </a:endParaRPr>
          </a:p>
          <a:p>
            <a:pPr lvl="1">
              <a:lnSpc>
                <a:spcPct val="107000"/>
              </a:lnSpc>
            </a:pPr>
            <a:r>
              <a:rPr lang="fi-FI" sz="1400" b="1">
                <a:effectLst/>
                <a:ea typeface="Times New Roman" panose="02020603050405020304" pitchFamily="18" charset="0"/>
              </a:rPr>
              <a:t>Ennallistaminen</a:t>
            </a:r>
            <a:r>
              <a:rPr lang="fi-FI" sz="1400">
                <a:effectLst/>
                <a:ea typeface="Times New Roman" panose="02020603050405020304" pitchFamily="18" charset="0"/>
              </a:rPr>
              <a:t>: </a:t>
            </a:r>
            <a:r>
              <a:rPr lang="fi-FI" sz="1400" b="1">
                <a:effectLst/>
                <a:ea typeface="Times New Roman" panose="02020603050405020304" pitchFamily="18" charset="0"/>
              </a:rPr>
              <a:t>Tuetaan</a:t>
            </a:r>
            <a:r>
              <a:rPr lang="fi-FI" sz="1400">
                <a:effectLst/>
                <a:ea typeface="Times New Roman" panose="02020603050405020304" pitchFamily="18" charset="0"/>
              </a:rPr>
              <a:t> turvetuotantoalueiden </a:t>
            </a:r>
            <a:r>
              <a:rPr lang="fi-FI" sz="1400" b="1">
                <a:effectLst/>
                <a:ea typeface="Times New Roman" panose="02020603050405020304" pitchFamily="18" charset="0"/>
              </a:rPr>
              <a:t>ennallistamista </a:t>
            </a:r>
            <a:r>
              <a:rPr lang="fi-FI" sz="1400" b="1" err="1">
                <a:effectLst/>
                <a:ea typeface="Times New Roman" panose="02020603050405020304" pitchFamily="18" charset="0"/>
              </a:rPr>
              <a:t>vettämällä</a:t>
            </a:r>
            <a:r>
              <a:rPr lang="fi-FI" sz="1400">
                <a:effectLst/>
                <a:ea typeface="Times New Roman" panose="02020603050405020304" pitchFamily="18" charset="0"/>
              </a:rPr>
              <a:t>, jotta palautuminen kohti luonnontilaa nopeutuu</a:t>
            </a:r>
            <a:r>
              <a:rPr lang="fi-FI" sz="1400">
                <a:ea typeface="Times New Roman" panose="02020603050405020304" pitchFamily="18" charset="0"/>
              </a:rPr>
              <a:t> ja </a:t>
            </a:r>
            <a:r>
              <a:rPr lang="fi-FI" sz="1400">
                <a:effectLst/>
                <a:ea typeface="Times New Roman" panose="02020603050405020304" pitchFamily="18" charset="0"/>
              </a:rPr>
              <a:t>vesistöpäästöt vähenevät</a:t>
            </a:r>
          </a:p>
          <a:p>
            <a:pPr marL="457200" lvl="1" indent="0">
              <a:lnSpc>
                <a:spcPct val="107000"/>
              </a:lnSpc>
              <a:buNone/>
            </a:pPr>
            <a:endParaRPr lang="fi-FI" sz="1400">
              <a:effectLst/>
              <a:ea typeface="Times New Roman" panose="02020603050405020304" pitchFamily="18" charset="0"/>
            </a:endParaRPr>
          </a:p>
          <a:p>
            <a:pPr lvl="1"/>
            <a:r>
              <a:rPr lang="fi-FI" sz="1400" b="1">
                <a:effectLst/>
                <a:ea typeface="Times New Roman" panose="02020603050405020304" pitchFamily="18" charset="0"/>
              </a:rPr>
              <a:t>Jälkikäyttö: Tuetaan</a:t>
            </a:r>
            <a:r>
              <a:rPr lang="fi-FI" sz="1400">
                <a:effectLst/>
                <a:ea typeface="Times New Roman" panose="02020603050405020304" pitchFamily="18" charset="0"/>
              </a:rPr>
              <a:t> turvetuotantoalueiden </a:t>
            </a:r>
            <a:r>
              <a:rPr lang="fi-FI" sz="1400" b="1">
                <a:effectLst/>
                <a:ea typeface="Times New Roman" panose="02020603050405020304" pitchFamily="18" charset="0"/>
              </a:rPr>
              <a:t>uusien käyttömahdollisuuksien edistämistä </a:t>
            </a:r>
            <a:r>
              <a:rPr lang="fi-FI" sz="1400">
                <a:effectLst/>
                <a:ea typeface="Times New Roman" panose="02020603050405020304" pitchFamily="18" charset="0"/>
              </a:rPr>
              <a:t>mm. </a:t>
            </a:r>
            <a:r>
              <a:rPr lang="fi-FI" sz="1400" b="1">
                <a:effectLst/>
                <a:ea typeface="Times New Roman" panose="02020603050405020304" pitchFamily="18" charset="0"/>
              </a:rPr>
              <a:t>tuuli- ja aurinkoenergian </a:t>
            </a:r>
            <a:r>
              <a:rPr lang="fi-FI" sz="1400">
                <a:effectLst/>
                <a:ea typeface="Times New Roman" panose="02020603050405020304" pitchFamily="18" charset="0"/>
              </a:rPr>
              <a:t>tuotantoalueina ja </a:t>
            </a:r>
            <a:r>
              <a:rPr lang="fi-FI" sz="1400" b="1">
                <a:effectLst/>
                <a:ea typeface="Times New Roman" panose="02020603050405020304" pitchFamily="18" charset="0"/>
              </a:rPr>
              <a:t>virkistysalueina (ekoturismi</a:t>
            </a:r>
            <a:r>
              <a:rPr lang="fi-FI" sz="1400">
                <a:effectLst/>
                <a:ea typeface="Times New Roman" panose="02020603050405020304" pitchFamily="18" charset="0"/>
              </a:rPr>
              <a:t>). Tuetaan turvetuotantoalueiden hallitun </a:t>
            </a:r>
            <a:r>
              <a:rPr lang="fi-FI" sz="1400" b="1">
                <a:effectLst/>
                <a:ea typeface="Times New Roman" panose="02020603050405020304" pitchFamily="18" charset="0"/>
              </a:rPr>
              <a:t>jälkikäytön kehittämistä sekä turvemaiden päästöjen vähentämistä.</a:t>
            </a:r>
            <a:endParaRPr lang="fi-FI" sz="1400" b="1">
              <a:effectLst/>
              <a:ea typeface="Times New Roman" panose="02020603050405020304" pitchFamily="18" charset="0"/>
              <a:cs typeface="Tahoma"/>
            </a:endParaRPr>
          </a:p>
          <a:p>
            <a:pPr lvl="1"/>
            <a:endParaRPr lang="fi-FI" sz="2200">
              <a:effectLst/>
              <a:latin typeface="Times New Roman" panose="02020603050405020304" pitchFamily="18" charset="0"/>
              <a:ea typeface="Times New Roman" panose="02020603050405020304" pitchFamily="18" charset="0"/>
            </a:endParaRPr>
          </a:p>
          <a:p>
            <a:pPr lvl="1"/>
            <a:r>
              <a:rPr lang="fi-FI" sz="1400" b="1">
                <a:effectLst/>
                <a:ea typeface="Times New Roman" panose="02020603050405020304" pitchFamily="18" charset="0"/>
              </a:rPr>
              <a:t>Tutkimus- ja selvityshankkeita</a:t>
            </a:r>
            <a:r>
              <a:rPr lang="fi-FI" sz="1400">
                <a:effectLst/>
                <a:ea typeface="Times New Roman" panose="02020603050405020304" pitchFamily="18" charset="0"/>
              </a:rPr>
              <a:t> hyödynnetään olosuhteisiin parhaiten soveltuvien toimenpiteiden kartoittamiseksi sekä mallihankkeiden edistämiseksi. Ennallistaminen ja jälkikäyttö tehdään analyysien perusteella mahdollisimman ilmastoystävällisillä menetelmillä. Toimenpiteillä tulee olla kasvihuonepäästöjä vähentäviä tai ekosysteemien </a:t>
            </a:r>
            <a:r>
              <a:rPr lang="fi-FI" sz="1400">
                <a:ea typeface="Times New Roman" panose="02020603050405020304" pitchFamily="18" charset="0"/>
              </a:rPr>
              <a:t>tai</a:t>
            </a:r>
            <a:r>
              <a:rPr lang="fi-FI" sz="1400">
                <a:effectLst/>
                <a:ea typeface="Times New Roman" panose="02020603050405020304" pitchFamily="18" charset="0"/>
              </a:rPr>
              <a:t> vesistöjen tilaa parantavia vaikutuksia.</a:t>
            </a:r>
            <a:endParaRPr lang="fi-FI" sz="1400">
              <a:effectLst/>
              <a:ea typeface="Times New Roman" panose="02020603050405020304" pitchFamily="18" charset="0"/>
              <a:cs typeface="Tahoma"/>
            </a:endParaRPr>
          </a:p>
          <a:p>
            <a:pPr lvl="1"/>
            <a:endParaRPr lang="fi-FI" sz="1400">
              <a:effectLst/>
              <a:ea typeface="Times New Roman" panose="02020603050405020304" pitchFamily="18" charset="0"/>
            </a:endParaRPr>
          </a:p>
          <a:p>
            <a:pPr lvl="1"/>
            <a:r>
              <a:rPr lang="fi-FI" sz="1400" b="1">
                <a:effectLst/>
                <a:ea typeface="Times New Roman" panose="02020603050405020304" pitchFamily="18" charset="0"/>
              </a:rPr>
              <a:t>Tuetaan</a:t>
            </a:r>
            <a:r>
              <a:rPr lang="fi-FI" sz="1400">
                <a:effectLst/>
                <a:ea typeface="Times New Roman" panose="02020603050405020304" pitchFamily="18" charset="0"/>
              </a:rPr>
              <a:t> turvesoiden </a:t>
            </a:r>
            <a:r>
              <a:rPr lang="fi-FI" sz="1400" b="1">
                <a:effectLst/>
                <a:ea typeface="Times New Roman" panose="02020603050405020304" pitchFamily="18" charset="0"/>
              </a:rPr>
              <a:t>ympäristövaikutusten selvittämistä sekä menetelmien ja ratkaisujen kehittämistä </a:t>
            </a:r>
            <a:r>
              <a:rPr lang="fi-FI" sz="1400" i="1">
                <a:effectLst/>
                <a:ea typeface="Times New Roman" panose="02020603050405020304" pitchFamily="18" charset="0"/>
              </a:rPr>
              <a:t>turvetuotannon ja -soiden </a:t>
            </a:r>
            <a:r>
              <a:rPr lang="fi-FI" sz="1400">
                <a:effectLst/>
                <a:ea typeface="Times New Roman" panose="02020603050405020304" pitchFamily="18" charset="0"/>
              </a:rPr>
              <a:t>kasvihuonekaasupäästöjen sekä vesistövaikutuksien pienentämiseksi. Kehitetään kestävyyttä lisääviä tuotantomenetelmiä. </a:t>
            </a:r>
            <a:r>
              <a:rPr lang="fi-FI" sz="1400" b="1">
                <a:effectLst/>
                <a:ea typeface="Times New Roman" panose="02020603050405020304" pitchFamily="18" charset="0"/>
              </a:rPr>
              <a:t>Kehitetään maaperän happamuuden hallintaa</a:t>
            </a:r>
            <a:r>
              <a:rPr lang="fi-FI" sz="1400">
                <a:effectLst/>
                <a:ea typeface="Times New Roman" panose="02020603050405020304" pitchFamily="18" charset="0"/>
              </a:rPr>
              <a:t>.</a:t>
            </a:r>
            <a:endParaRPr lang="fi-FI" sz="1400">
              <a:effectLst/>
              <a:ea typeface="Times New Roman" panose="02020603050405020304" pitchFamily="18" charset="0"/>
              <a:cs typeface="Tahoma"/>
            </a:endParaRPr>
          </a:p>
          <a:p>
            <a:pPr marL="457200" lvl="1" indent="0">
              <a:buNone/>
            </a:pPr>
            <a:endParaRPr lang="fi-FI" sz="1400">
              <a:effectLst/>
              <a:ea typeface="Times New Roman" panose="02020603050405020304" pitchFamily="18" charset="0"/>
              <a:cs typeface="Tahoma"/>
            </a:endParaRPr>
          </a:p>
          <a:p>
            <a:pPr lvl="1"/>
            <a:r>
              <a:rPr lang="fi-FI" sz="1400" b="1">
                <a:effectLst/>
                <a:ea typeface="Times New Roman" panose="02020603050405020304" pitchFamily="18" charset="0"/>
              </a:rPr>
              <a:t>Tuetaan yhteistyötä</a:t>
            </a:r>
            <a:r>
              <a:rPr lang="fi-FI" sz="1400">
                <a:effectLst/>
                <a:ea typeface="Times New Roman" panose="02020603050405020304" pitchFamily="18" charset="0"/>
              </a:rPr>
              <a:t> yrittäjien, maanomistajien ja tutkimuslaitosten kesken, kenttäkokeiluja ja tuetaan pilottikohteita sekä koulutusta alueiden kunnostamiseen ja jälkitoimiin.</a:t>
            </a:r>
            <a:endParaRPr lang="fi-FI" sz="1400">
              <a:effectLst/>
              <a:ea typeface="Times New Roman" panose="02020603050405020304" pitchFamily="18" charset="0"/>
              <a:cs typeface="Tahoma"/>
            </a:endParaRPr>
          </a:p>
          <a:p>
            <a:pPr marL="457200" lvl="1" indent="0">
              <a:buNone/>
            </a:pPr>
            <a:endParaRPr lang="fi-FI" sz="1400">
              <a:effectLst/>
              <a:ea typeface="Times New Roman" panose="02020603050405020304" pitchFamily="18" charset="0"/>
            </a:endParaRPr>
          </a:p>
          <a:p>
            <a:pPr marL="457200" lvl="1" indent="0">
              <a:buNone/>
            </a:pPr>
            <a:r>
              <a:rPr lang="fi-FI" sz="1400">
                <a:effectLst/>
                <a:ea typeface="Times New Roman" panose="02020603050405020304" pitchFamily="18" charset="0"/>
              </a:rPr>
              <a:t>Huomioidaan saastuttaja maksaa–periaate. Suomen ympäristönsuojelulain mukaan turvetuotanto tarvitsee luvan, mutta siihen ei sisälly ennallistamisvelvoitetta eikä jatkokäyttö. Tuottaja vastaa lupavelvoitteiden mukaisista jälkihoitotoimista. Nämä eivät sisällä JTF-rahoituksella rahoitettavia jatkokäyttömuotoja</a:t>
            </a:r>
            <a:endParaRPr lang="fi-FI" sz="1400">
              <a:ea typeface="Tahoma"/>
              <a:cs typeface="Tahoma"/>
            </a:endParaRPr>
          </a:p>
          <a:p>
            <a:endParaRPr lang="fi-FI" sz="1600"/>
          </a:p>
        </p:txBody>
      </p:sp>
      <p:pic>
        <p:nvPicPr>
          <p:cNvPr id="4" name="Kuva 3">
            <a:extLst>
              <a:ext uri="{FF2B5EF4-FFF2-40B4-BE49-F238E27FC236}">
                <a16:creationId xmlns:a16="http://schemas.microsoft.com/office/drawing/2014/main" id="{C85FC920-A66E-49F9-FD17-4F4588B1C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1026357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FDCD32-1A64-8A44-026E-DBD11D5174D7}"/>
              </a:ext>
            </a:extLst>
          </p:cNvPr>
          <p:cNvSpPr>
            <a:spLocks noGrp="1"/>
          </p:cNvSpPr>
          <p:nvPr>
            <p:ph type="title"/>
          </p:nvPr>
        </p:nvSpPr>
        <p:spPr>
          <a:xfrm>
            <a:off x="838200" y="365125"/>
            <a:ext cx="10515600" cy="1321632"/>
          </a:xfrm>
        </p:spPr>
        <p:txBody>
          <a:bodyPr/>
          <a:lstStyle/>
          <a:p>
            <a:r>
              <a:rPr lang="fi-FI" sz="1800" b="0"/>
              <a:t>Pohjois-Pohjanmaan ELY-keskus</a:t>
            </a:r>
            <a:br>
              <a:rPr lang="fi-FI" sz="3200" b="0"/>
            </a:br>
            <a:r>
              <a:rPr lang="fi-FI" sz="3200" b="0"/>
              <a:t>Toimintaympäristön kehittämisavustus </a:t>
            </a:r>
            <a:br>
              <a:rPr lang="en-US" b="0"/>
            </a:br>
            <a:endParaRPr lang="fi-FI" b="0"/>
          </a:p>
        </p:txBody>
      </p:sp>
      <p:sp>
        <p:nvSpPr>
          <p:cNvPr id="3" name="Sisällön paikkamerkki 2">
            <a:extLst>
              <a:ext uri="{FF2B5EF4-FFF2-40B4-BE49-F238E27FC236}">
                <a16:creationId xmlns:a16="http://schemas.microsoft.com/office/drawing/2014/main" id="{EBA8EAF6-E217-B639-5103-E3AAF66570B4}"/>
              </a:ext>
            </a:extLst>
          </p:cNvPr>
          <p:cNvSpPr>
            <a:spLocks noGrp="1"/>
          </p:cNvSpPr>
          <p:nvPr>
            <p:ph idx="1"/>
          </p:nvPr>
        </p:nvSpPr>
        <p:spPr>
          <a:xfrm>
            <a:off x="838200" y="1223446"/>
            <a:ext cx="9908583" cy="4671327"/>
          </a:xfrm>
        </p:spPr>
        <p:txBody>
          <a:bodyPr vert="horz" lIns="0" tIns="0" rIns="0" bIns="0" rtlCol="0" anchor="t">
            <a:noAutofit/>
          </a:bodyPr>
          <a:lstStyle/>
          <a:p>
            <a:pPr>
              <a:buFont typeface="Wingdings" panose="020B0604020202020204" pitchFamily="34" charset="0"/>
              <a:buChar char="§"/>
            </a:pPr>
            <a:r>
              <a:rPr lang="fi-FI" sz="1800">
                <a:latin typeface="Tahoma"/>
                <a:ea typeface="Roboto Bold"/>
                <a:cs typeface="Roboto Bold"/>
              </a:rPr>
              <a:t>Hakijana voittoa tavoittelemattomat julkiset ja yksityiset yhteisöt sekä säätiöt</a:t>
            </a:r>
            <a:endParaRPr lang="fi-FI" sz="1800">
              <a:ea typeface="Roboto Bold"/>
              <a:cs typeface="Roboto Bold"/>
            </a:endParaRPr>
          </a:p>
          <a:p>
            <a:pPr>
              <a:buFont typeface="Wingdings" panose="020B0604020202020204" pitchFamily="34" charset="0"/>
              <a:buChar char="§"/>
            </a:pPr>
            <a:r>
              <a:rPr lang="fi-FI" sz="1800">
                <a:latin typeface="Tahoma"/>
                <a:ea typeface="Roboto Bold"/>
                <a:cs typeface="Roboto Bold"/>
              </a:rPr>
              <a:t>Kehitetään pk-yritysten toimintaympäristöä ja kehittymisedellytyksiä esimerkiksi</a:t>
            </a:r>
          </a:p>
          <a:p>
            <a:pPr lvl="1">
              <a:buFont typeface="Arial" panose="020B0604020202020204" pitchFamily="34" charset="0"/>
              <a:buChar char="•"/>
            </a:pPr>
            <a:r>
              <a:rPr lang="fi-FI" sz="1800">
                <a:latin typeface="Tahoma"/>
                <a:ea typeface="Tahoma"/>
                <a:cs typeface="Tahoma"/>
              </a:rPr>
              <a:t>selvityksillä</a:t>
            </a:r>
          </a:p>
          <a:p>
            <a:pPr lvl="1">
              <a:buFont typeface="Arial" panose="020B0604020202020204" pitchFamily="34" charset="0"/>
              <a:buChar char="•"/>
            </a:pPr>
            <a:r>
              <a:rPr lang="fi-FI" sz="1800">
                <a:latin typeface="Tahoma"/>
                <a:ea typeface="Tahoma"/>
                <a:cs typeface="Tahoma"/>
              </a:rPr>
              <a:t>yritysten tarvitsemien palvelujen kehittämisellä</a:t>
            </a:r>
          </a:p>
          <a:p>
            <a:pPr lvl="1">
              <a:buFont typeface="Arial" panose="020B0604020202020204" pitchFamily="34" charset="0"/>
              <a:buChar char="•"/>
            </a:pPr>
            <a:r>
              <a:rPr lang="fi-FI" sz="1800">
                <a:latin typeface="Tahoma"/>
                <a:ea typeface="Tahoma"/>
                <a:cs typeface="Tahoma"/>
              </a:rPr>
              <a:t>yhteistyön edistämisellä</a:t>
            </a:r>
          </a:p>
          <a:p>
            <a:pPr>
              <a:buFont typeface="Wingdings" panose="020B0604020202020204" pitchFamily="34" charset="0"/>
              <a:buChar char="§"/>
            </a:pPr>
            <a:r>
              <a:rPr lang="fi-FI" sz="1800">
                <a:latin typeface="Tahoma"/>
                <a:ea typeface="Roboto Bold"/>
                <a:cs typeface="Roboto Bold"/>
              </a:rPr>
              <a:t>Hanke edistää merkittävästi alueen pienten ja keskisuurten yritysten käynnistämistä, kasvua tai kehittymistä tai verkostoitumista</a:t>
            </a:r>
          </a:p>
          <a:p>
            <a:pPr>
              <a:buFont typeface="Wingdings" panose="020B0604020202020204" pitchFamily="34" charset="0"/>
              <a:buChar char="§"/>
            </a:pPr>
            <a:r>
              <a:rPr lang="fi-FI" sz="1800">
                <a:latin typeface="Tahoma"/>
                <a:ea typeface="Roboto Bold"/>
                <a:cs typeface="Roboto Bold"/>
              </a:rPr>
              <a:t>Tulokset ovat avoimesti saatavilla </a:t>
            </a:r>
          </a:p>
          <a:p>
            <a:pPr>
              <a:buFont typeface="Wingdings" panose="020B0604020202020204" pitchFamily="34" charset="0"/>
              <a:buChar char="§"/>
            </a:pPr>
            <a:r>
              <a:rPr lang="fi-FI" sz="1800">
                <a:ea typeface="+mn-lt"/>
                <a:cs typeface="+mn-lt"/>
              </a:rPr>
              <a:t>Tukitasot: kehittäminen enintään 80 % ja investoinnit enintään 45 %</a:t>
            </a:r>
            <a:endParaRPr lang="fi-FI" sz="1800">
              <a:ea typeface="Tahoma"/>
              <a:cs typeface="Tahoma"/>
            </a:endParaRPr>
          </a:p>
          <a:p>
            <a:pPr>
              <a:buFont typeface="Wingdings" panose="020B0604020202020204" pitchFamily="34" charset="0"/>
              <a:buChar char="§"/>
            </a:pPr>
            <a:r>
              <a:rPr lang="fi-FI" sz="1800">
                <a:ea typeface="+mn-lt"/>
                <a:cs typeface="+mn-lt"/>
              </a:rPr>
              <a:t>Mikäli hankkeessa kehitetään yrityksille tarjottava palvelu, josta peritään tai tulisi periä maksu, myönnetään avustus de </a:t>
            </a:r>
            <a:r>
              <a:rPr lang="fi-FI" sz="1800" err="1">
                <a:ea typeface="+mn-lt"/>
                <a:cs typeface="+mn-lt"/>
              </a:rPr>
              <a:t>minimis</a:t>
            </a:r>
            <a:r>
              <a:rPr lang="fi-FI" sz="1800">
                <a:ea typeface="+mn-lt"/>
                <a:cs typeface="+mn-lt"/>
              </a:rPr>
              <a:t> -ehtoisena tuen hakijalle. De minimistä ei voida vyöryttää palvelun saajille</a:t>
            </a:r>
            <a:endParaRPr lang="fi-FI" sz="1800">
              <a:ea typeface="Tahoma"/>
              <a:cs typeface="Tahoma"/>
            </a:endParaRPr>
          </a:p>
          <a:p>
            <a:pPr>
              <a:buFont typeface="Wingdings" panose="020B0604020202020204" pitchFamily="34" charset="0"/>
              <a:buChar char="§"/>
            </a:pPr>
            <a:endParaRPr lang="fi-FI" sz="1000" b="1">
              <a:latin typeface="Tahoma"/>
              <a:ea typeface="Tahoma"/>
              <a:cs typeface="Tahoma"/>
            </a:endParaRPr>
          </a:p>
          <a:p>
            <a:pPr marL="0" indent="0">
              <a:buNone/>
            </a:pPr>
            <a:r>
              <a:rPr lang="fi-FI" sz="1600" b="1">
                <a:latin typeface="Tahoma"/>
                <a:ea typeface="Tahoma"/>
                <a:cs typeface="Tahoma"/>
              </a:rPr>
              <a:t>Lisätietoa: </a:t>
            </a:r>
            <a:r>
              <a:rPr lang="fi-FI" sz="1600">
                <a:latin typeface="Tahoma"/>
                <a:ea typeface="Tahoma"/>
                <a:cs typeface="Tahoma"/>
              </a:rPr>
              <a:t>https://www.ely-keskus.fi/toimintaympariston-kehittamisavustus/</a:t>
            </a:r>
            <a:endParaRPr lang="fi-FI" sz="1600">
              <a:ea typeface="+mn-lt"/>
              <a:cs typeface="+mn-lt"/>
            </a:endParaRPr>
          </a:p>
          <a:p>
            <a:pPr>
              <a:buFont typeface="Wingdings" panose="020B0604020202020204" pitchFamily="34" charset="0"/>
              <a:buChar char="§"/>
            </a:pPr>
            <a:endParaRPr lang="fi-FI" sz="1600">
              <a:latin typeface="Tahoma"/>
              <a:ea typeface="Roboto Bold" panose="02000000000000000000" charset="0"/>
              <a:cs typeface="Roboto Bold" panose="02000000000000000000" charset="0"/>
            </a:endParaRPr>
          </a:p>
        </p:txBody>
      </p:sp>
      <p:pic>
        <p:nvPicPr>
          <p:cNvPr id="6" name="Kuva 6">
            <a:extLst>
              <a:ext uri="{FF2B5EF4-FFF2-40B4-BE49-F238E27FC236}">
                <a16:creationId xmlns:a16="http://schemas.microsoft.com/office/drawing/2014/main" id="{ACD37746-2960-7A68-D5D1-C4B63CD161E6}"/>
              </a:ext>
            </a:extLst>
          </p:cNvPr>
          <p:cNvPicPr>
            <a:picLocks noChangeAspect="1"/>
          </p:cNvPicPr>
          <p:nvPr/>
        </p:nvPicPr>
        <p:blipFill>
          <a:blip r:embed="rId2"/>
          <a:stretch>
            <a:fillRect/>
          </a:stretch>
        </p:blipFill>
        <p:spPr>
          <a:xfrm>
            <a:off x="8960069" y="-99957"/>
            <a:ext cx="3573428" cy="3573428"/>
          </a:xfrm>
          <a:prstGeom prst="rect">
            <a:avLst/>
          </a:prstGeom>
        </p:spPr>
      </p:pic>
      <p:pic>
        <p:nvPicPr>
          <p:cNvPr id="4" name="Kuva 3">
            <a:extLst>
              <a:ext uri="{FF2B5EF4-FFF2-40B4-BE49-F238E27FC236}">
                <a16:creationId xmlns:a16="http://schemas.microsoft.com/office/drawing/2014/main" id="{4EC6E07E-8683-30F4-72AE-103326349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158742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4C01C1-B779-B844-99BB-38D75A29D211}"/>
              </a:ext>
            </a:extLst>
          </p:cNvPr>
          <p:cNvSpPr>
            <a:spLocks noGrp="1"/>
          </p:cNvSpPr>
          <p:nvPr>
            <p:ph type="title"/>
          </p:nvPr>
        </p:nvSpPr>
        <p:spPr>
          <a:xfrm>
            <a:off x="838199" y="450639"/>
            <a:ext cx="11189413" cy="1124369"/>
          </a:xfrm>
        </p:spPr>
        <p:txBody>
          <a:bodyPr>
            <a:normAutofit fontScale="90000"/>
          </a:bodyPr>
          <a:lstStyle/>
          <a:p>
            <a:r>
              <a:rPr lang="fi-FI"/>
              <a:t>Skenaario Pohjois-Pohjanmaan turvetoimialan </a:t>
            </a:r>
            <a:br>
              <a:rPr lang="fi-FI"/>
            </a:br>
            <a:r>
              <a:rPr lang="fi-FI"/>
              <a:t>kehityksestä vuoteen 2030</a:t>
            </a:r>
          </a:p>
        </p:txBody>
      </p:sp>
      <p:pic>
        <p:nvPicPr>
          <p:cNvPr id="5" name="Kuva 4" descr="Kuva, joka sisältää kohteen teksti&#10;&#10;Kuvaus luotu automaattisesti">
            <a:extLst>
              <a:ext uri="{FF2B5EF4-FFF2-40B4-BE49-F238E27FC236}">
                <a16:creationId xmlns:a16="http://schemas.microsoft.com/office/drawing/2014/main" id="{162888EA-B002-BD74-6C7B-1FDDA6BF5E17}"/>
              </a:ext>
            </a:extLst>
          </p:cNvPr>
          <p:cNvPicPr>
            <a:picLocks noChangeAspect="1"/>
          </p:cNvPicPr>
          <p:nvPr/>
        </p:nvPicPr>
        <p:blipFill>
          <a:blip r:embed="rId2"/>
          <a:stretch>
            <a:fillRect/>
          </a:stretch>
        </p:blipFill>
        <p:spPr>
          <a:xfrm>
            <a:off x="7597812" y="1273835"/>
            <a:ext cx="4429801" cy="4214183"/>
          </a:xfrm>
          <a:prstGeom prst="rect">
            <a:avLst/>
          </a:prstGeom>
        </p:spPr>
      </p:pic>
      <p:pic>
        <p:nvPicPr>
          <p:cNvPr id="7" name="Kuva 6">
            <a:extLst>
              <a:ext uri="{FF2B5EF4-FFF2-40B4-BE49-F238E27FC236}">
                <a16:creationId xmlns:a16="http://schemas.microsoft.com/office/drawing/2014/main" id="{C0F4FAE3-ED78-2F1B-F801-5FC1C7072BD8}"/>
              </a:ext>
            </a:extLst>
          </p:cNvPr>
          <p:cNvPicPr>
            <a:picLocks noChangeAspect="1"/>
          </p:cNvPicPr>
          <p:nvPr/>
        </p:nvPicPr>
        <p:blipFill>
          <a:blip r:embed="rId3"/>
          <a:stretch>
            <a:fillRect/>
          </a:stretch>
        </p:blipFill>
        <p:spPr>
          <a:xfrm>
            <a:off x="0" y="1837810"/>
            <a:ext cx="7602711" cy="3650208"/>
          </a:xfrm>
          <a:prstGeom prst="rect">
            <a:avLst/>
          </a:prstGeom>
        </p:spPr>
      </p:pic>
    </p:spTree>
    <p:extLst>
      <p:ext uri="{BB962C8B-B14F-4D97-AF65-F5344CB8AC3E}">
        <p14:creationId xmlns:p14="http://schemas.microsoft.com/office/powerpoint/2010/main" val="488157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D90894-52BC-EACF-8D80-2AB98728D7F6}"/>
              </a:ext>
            </a:extLst>
          </p:cNvPr>
          <p:cNvSpPr>
            <a:spLocks noGrp="1"/>
          </p:cNvSpPr>
          <p:nvPr>
            <p:ph type="title"/>
          </p:nvPr>
        </p:nvSpPr>
        <p:spPr>
          <a:xfrm>
            <a:off x="767179" y="98795"/>
            <a:ext cx="10515600" cy="1033907"/>
          </a:xfrm>
        </p:spPr>
        <p:txBody>
          <a:bodyPr/>
          <a:lstStyle/>
          <a:p>
            <a:r>
              <a:rPr lang="fi-FI" sz="1800" b="0"/>
              <a:t>Pohjois-Pohjanmaan ELY-keskus</a:t>
            </a:r>
            <a:br>
              <a:rPr lang="fi-FI" sz="3200" b="0"/>
            </a:br>
            <a:r>
              <a:rPr lang="fi-FI" sz="3200" b="0"/>
              <a:t>Elinkeinoverkottuneet tutkimushankkeet</a:t>
            </a:r>
          </a:p>
        </p:txBody>
      </p:sp>
      <p:sp>
        <p:nvSpPr>
          <p:cNvPr id="3" name="Sisällön paikkamerkki 2">
            <a:extLst>
              <a:ext uri="{FF2B5EF4-FFF2-40B4-BE49-F238E27FC236}">
                <a16:creationId xmlns:a16="http://schemas.microsoft.com/office/drawing/2014/main" id="{56F2EF34-1AFC-79FC-90B8-6C71CB06182C}"/>
              </a:ext>
            </a:extLst>
          </p:cNvPr>
          <p:cNvSpPr>
            <a:spLocks noGrp="1"/>
          </p:cNvSpPr>
          <p:nvPr>
            <p:ph idx="1"/>
          </p:nvPr>
        </p:nvSpPr>
        <p:spPr>
          <a:xfrm>
            <a:off x="768927" y="1368207"/>
            <a:ext cx="10399182" cy="4263902"/>
          </a:xfrm>
        </p:spPr>
        <p:txBody>
          <a:bodyPr vert="horz" lIns="0" tIns="0" rIns="0" bIns="0" rtlCol="0" anchor="t">
            <a:noAutofit/>
          </a:bodyPr>
          <a:lstStyle/>
          <a:p>
            <a:pPr>
              <a:buFont typeface="Wingdings" panose="020B0604020202020204" pitchFamily="34" charset="0"/>
              <a:buChar char="§"/>
            </a:pPr>
            <a:r>
              <a:rPr lang="fi-FI" sz="2000">
                <a:latin typeface="Tahoma"/>
                <a:ea typeface="Roboto Bold"/>
                <a:cs typeface="Roboto Bold"/>
              </a:rPr>
              <a:t>Hakijana voittoa tavoittelematon tutkimusta harjoittava julkinen tai yksityinen yhteisö tai säätiö</a:t>
            </a:r>
            <a:endParaRPr lang="fi-FI" sz="2000"/>
          </a:p>
          <a:p>
            <a:pPr>
              <a:buFont typeface="Wingdings" panose="020B0604020202020204" pitchFamily="34" charset="0"/>
              <a:buChar char="§"/>
            </a:pPr>
            <a:r>
              <a:rPr lang="fi-FI" sz="2000">
                <a:latin typeface="Tahoma"/>
                <a:ea typeface="Roboto Bold"/>
                <a:cs typeface="Roboto Bold"/>
              </a:rPr>
              <a:t>Tulosten hyödyntäjinä alueen pk-yritykset</a:t>
            </a:r>
          </a:p>
          <a:p>
            <a:pPr>
              <a:buFont typeface="Wingdings" panose="020B0604020202020204" pitchFamily="34" charset="0"/>
              <a:buChar char="§"/>
            </a:pPr>
            <a:r>
              <a:rPr lang="fi-FI" sz="2000">
                <a:latin typeface="Tahoma"/>
                <a:ea typeface="Roboto Bold"/>
                <a:cs typeface="Roboto Bold"/>
              </a:rPr>
              <a:t>Avustuksella</a:t>
            </a:r>
          </a:p>
          <a:p>
            <a:pPr lvl="1">
              <a:buFont typeface="Arial" panose="020B0604020202020204" pitchFamily="34" charset="0"/>
              <a:buChar char="•"/>
            </a:pPr>
            <a:r>
              <a:rPr lang="fi-FI">
                <a:latin typeface="Tahoma"/>
                <a:ea typeface="Roboto Bold"/>
                <a:cs typeface="Roboto Bold"/>
              </a:rPr>
              <a:t>nopeutetaan innovaatioiden ja tutkimustiedon hyödyntämistä pk-yritysten toiminnassa</a:t>
            </a:r>
          </a:p>
          <a:p>
            <a:pPr lvl="1">
              <a:buFont typeface="Arial" panose="020B0604020202020204" pitchFamily="34" charset="0"/>
              <a:buChar char="•"/>
            </a:pPr>
            <a:r>
              <a:rPr lang="fi-FI">
                <a:latin typeface="Tahoma"/>
                <a:ea typeface="Roboto Bold"/>
                <a:cs typeface="Roboto Bold"/>
              </a:rPr>
              <a:t>edistetään tutkimustiedon kaupallista hyödynnettävyyttä</a:t>
            </a:r>
          </a:p>
          <a:p>
            <a:pPr marL="457200" lvl="1" indent="0">
              <a:buNone/>
            </a:pPr>
            <a:endParaRPr lang="fi-FI" sz="2000">
              <a:ea typeface="Tahoma"/>
              <a:cs typeface="Tahoma"/>
            </a:endParaRPr>
          </a:p>
          <a:p>
            <a:pPr>
              <a:buFont typeface="Wingdings" panose="020B0604020202020204" pitchFamily="34" charset="0"/>
              <a:buChar char="§"/>
            </a:pPr>
            <a:r>
              <a:rPr lang="fi-FI" sz="2000">
                <a:effectLst/>
                <a:ea typeface="Calibri" panose="020F0502020204030204" pitchFamily="34" charset="0"/>
                <a:cs typeface="Times New Roman" panose="02020603050405020304" pitchFamily="18" charset="0"/>
              </a:rPr>
              <a:t>ELY-keskukset voivat rahoittaa tutkimushankkeessa kehitettävän innovaation soveltamisen liittyviä pk-yritysten rinnakkaisia kehityshankkeita yrityksen kehittämisavustuksella</a:t>
            </a:r>
          </a:p>
          <a:p>
            <a:pPr>
              <a:buFont typeface="Wingdings" panose="020B0604020202020204" pitchFamily="34" charset="0"/>
              <a:buChar char="§"/>
            </a:pPr>
            <a:endParaRPr lang="fi-FI" sz="2000">
              <a:ea typeface="Tahoma"/>
              <a:cs typeface="Tahoma"/>
            </a:endParaRPr>
          </a:p>
          <a:p>
            <a:pPr>
              <a:buFont typeface="Wingdings" panose="020B0604020202020204" pitchFamily="34" charset="0"/>
              <a:buChar char="§"/>
            </a:pPr>
            <a:r>
              <a:rPr lang="fi-FI" sz="2000">
                <a:ea typeface="Tahoma"/>
                <a:cs typeface="Tahoma"/>
              </a:rPr>
              <a:t>Tukitasot: kehittäminen enintään 80 % ja investoinnit enintään 45 %</a:t>
            </a:r>
            <a:endParaRPr lang="fi-FI" sz="2000"/>
          </a:p>
          <a:p>
            <a:pPr>
              <a:buFont typeface="Wingdings" panose="020B0604020202020204" pitchFamily="34" charset="0"/>
              <a:buChar char="§"/>
            </a:pPr>
            <a:endParaRPr lang="fi-FI" sz="2000">
              <a:latin typeface="Tahoma"/>
              <a:ea typeface="Roboto Bold"/>
              <a:cs typeface="Roboto Bold"/>
            </a:endParaRPr>
          </a:p>
          <a:p>
            <a:pPr marL="0" indent="0">
              <a:buNone/>
            </a:pPr>
            <a:endParaRPr lang="fi-FI" sz="2000" b="1">
              <a:solidFill>
                <a:srgbClr val="000000"/>
              </a:solidFill>
              <a:latin typeface="Tahoma"/>
              <a:ea typeface="Roboto Bold"/>
              <a:cs typeface="Roboto Bold"/>
            </a:endParaRPr>
          </a:p>
          <a:p>
            <a:pPr marL="0" indent="0">
              <a:buNone/>
            </a:pPr>
            <a:endParaRPr lang="fi-FI" sz="2000" b="1">
              <a:ea typeface="Roboto Bold"/>
              <a:cs typeface="Roboto Bold"/>
            </a:endParaRPr>
          </a:p>
          <a:p>
            <a:endParaRPr lang="fi-FI" sz="2000">
              <a:solidFill>
                <a:srgbClr val="195C98"/>
              </a:solidFill>
              <a:ea typeface="Roboto Bold" panose="02000000000000000000" charset="0"/>
              <a:cs typeface="Roboto Bold" panose="02000000000000000000" charset="0"/>
            </a:endParaRPr>
          </a:p>
          <a:p>
            <a:endParaRPr lang="fi-FI" sz="2000">
              <a:ea typeface="Tahoma"/>
              <a:cs typeface="Tahoma"/>
            </a:endParaRPr>
          </a:p>
        </p:txBody>
      </p:sp>
      <p:pic>
        <p:nvPicPr>
          <p:cNvPr id="5" name="Kuva 5">
            <a:extLst>
              <a:ext uri="{FF2B5EF4-FFF2-40B4-BE49-F238E27FC236}">
                <a16:creationId xmlns:a16="http://schemas.microsoft.com/office/drawing/2014/main" id="{23AEB2F2-2B7A-45EA-78D5-0F8E4F013DFE}"/>
              </a:ext>
            </a:extLst>
          </p:cNvPr>
          <p:cNvPicPr>
            <a:picLocks noChangeAspect="1"/>
          </p:cNvPicPr>
          <p:nvPr/>
        </p:nvPicPr>
        <p:blipFill>
          <a:blip r:embed="rId2"/>
          <a:stretch>
            <a:fillRect/>
          </a:stretch>
        </p:blipFill>
        <p:spPr>
          <a:xfrm>
            <a:off x="10104001" y="-376245"/>
            <a:ext cx="2435864" cy="2435864"/>
          </a:xfrm>
          <a:prstGeom prst="rect">
            <a:avLst/>
          </a:prstGeom>
        </p:spPr>
      </p:pic>
      <p:pic>
        <p:nvPicPr>
          <p:cNvPr id="4" name="Kuva 3">
            <a:extLst>
              <a:ext uri="{FF2B5EF4-FFF2-40B4-BE49-F238E27FC236}">
                <a16:creationId xmlns:a16="http://schemas.microsoft.com/office/drawing/2014/main" id="{D32F3373-BF26-D5A0-69E0-24BF24E9C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3424201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6ECBB2-EBD8-2038-E72B-6D2174D34B91}"/>
              </a:ext>
            </a:extLst>
          </p:cNvPr>
          <p:cNvSpPr>
            <a:spLocks noGrp="1"/>
          </p:cNvSpPr>
          <p:nvPr>
            <p:ph type="title"/>
          </p:nvPr>
        </p:nvSpPr>
        <p:spPr>
          <a:xfrm>
            <a:off x="838200" y="466659"/>
            <a:ext cx="10515600" cy="1233996"/>
          </a:xfrm>
        </p:spPr>
        <p:txBody>
          <a:bodyPr vert="horz" lIns="0" tIns="0" rIns="0" bIns="0" rtlCol="0" anchor="b" anchorCtr="0">
            <a:noAutofit/>
          </a:bodyPr>
          <a:lstStyle/>
          <a:p>
            <a:br>
              <a:rPr lang="en-US"/>
            </a:br>
            <a:br>
              <a:rPr lang="en-US"/>
            </a:br>
            <a:br>
              <a:rPr lang="en-US"/>
            </a:br>
            <a:br>
              <a:rPr lang="en-US"/>
            </a:br>
            <a:br>
              <a:rPr lang="en-US"/>
            </a:br>
            <a:br>
              <a:rPr lang="en-US"/>
            </a:br>
            <a:br>
              <a:rPr lang="en-US"/>
            </a:br>
            <a:br>
              <a:rPr lang="en-US"/>
            </a:br>
            <a:r>
              <a:rPr lang="fi-FI" sz="1800" b="0"/>
              <a:t>Pohjois-Pohjanmaan ELY-keskus</a:t>
            </a:r>
            <a:br>
              <a:rPr lang="en-US"/>
            </a:br>
            <a:r>
              <a:rPr lang="en-US" sz="3200" b="0" err="1"/>
              <a:t>Yrityksen</a:t>
            </a:r>
            <a:r>
              <a:rPr lang="en-US" sz="3200" b="0"/>
              <a:t> </a:t>
            </a:r>
            <a:r>
              <a:rPr lang="en-US" sz="3200" b="0" err="1"/>
              <a:t>kehittämisavustus</a:t>
            </a:r>
            <a:br>
              <a:rPr lang="en-US"/>
            </a:br>
            <a:endParaRPr lang="fi-FI"/>
          </a:p>
        </p:txBody>
      </p:sp>
      <p:sp>
        <p:nvSpPr>
          <p:cNvPr id="3" name="Sisällön paikkamerkki 2">
            <a:extLst>
              <a:ext uri="{FF2B5EF4-FFF2-40B4-BE49-F238E27FC236}">
                <a16:creationId xmlns:a16="http://schemas.microsoft.com/office/drawing/2014/main" id="{8C284804-A4CE-4B8A-8DFC-97B949B2F55E}"/>
              </a:ext>
            </a:extLst>
          </p:cNvPr>
          <p:cNvSpPr>
            <a:spLocks noGrp="1"/>
          </p:cNvSpPr>
          <p:nvPr>
            <p:ph idx="1"/>
          </p:nvPr>
        </p:nvSpPr>
        <p:spPr>
          <a:xfrm>
            <a:off x="838200" y="1297617"/>
            <a:ext cx="8224653" cy="4262766"/>
          </a:xfrm>
        </p:spPr>
        <p:txBody>
          <a:bodyPr vert="horz" lIns="0" tIns="0" rIns="0" bIns="0" rtlCol="0" anchor="t">
            <a:noAutofit/>
          </a:bodyPr>
          <a:lstStyle/>
          <a:p>
            <a:pPr>
              <a:buFont typeface="Wingdings" panose="020B0604020202020204" pitchFamily="34" charset="0"/>
              <a:buChar char="§"/>
            </a:pPr>
            <a:r>
              <a:rPr lang="en-US">
                <a:latin typeface="Tahoma"/>
                <a:ea typeface="Tahoma"/>
                <a:cs typeface="Tahoma"/>
              </a:rPr>
              <a:t>JTF-</a:t>
            </a:r>
            <a:r>
              <a:rPr lang="fi-FI">
                <a:latin typeface="Tahoma"/>
                <a:ea typeface="Tahoma"/>
                <a:cs typeface="Tahoma"/>
              </a:rPr>
              <a:t>ohjelma</a:t>
            </a:r>
            <a:r>
              <a:rPr lang="en-US">
                <a:latin typeface="Tahoma"/>
                <a:ea typeface="Tahoma"/>
                <a:cs typeface="Tahoma"/>
              </a:rPr>
              <a:t> </a:t>
            </a:r>
            <a:r>
              <a:rPr lang="en-US" err="1">
                <a:latin typeface="Tahoma"/>
                <a:ea typeface="Tahoma"/>
                <a:cs typeface="Tahoma"/>
              </a:rPr>
              <a:t>tukee</a:t>
            </a:r>
            <a:r>
              <a:rPr lang="en-US">
                <a:latin typeface="Tahoma"/>
                <a:ea typeface="Tahoma"/>
                <a:cs typeface="Tahoma"/>
              </a:rPr>
              <a:t> pk-</a:t>
            </a:r>
            <a:r>
              <a:rPr lang="en-US" err="1">
                <a:latin typeface="Tahoma"/>
                <a:ea typeface="Tahoma"/>
                <a:cs typeface="Tahoma"/>
              </a:rPr>
              <a:t>yritystoiminnan</a:t>
            </a:r>
            <a:r>
              <a:rPr lang="en-US">
                <a:latin typeface="Tahoma"/>
                <a:ea typeface="Tahoma"/>
                <a:cs typeface="Tahoma"/>
              </a:rPr>
              <a:t> </a:t>
            </a:r>
            <a:r>
              <a:rPr lang="en-US" err="1">
                <a:latin typeface="Tahoma"/>
                <a:ea typeface="Tahoma"/>
                <a:cs typeface="Tahoma"/>
              </a:rPr>
              <a:t>uudistamista</a:t>
            </a:r>
            <a:r>
              <a:rPr lang="en-US">
                <a:latin typeface="Tahoma"/>
                <a:ea typeface="Tahoma"/>
                <a:cs typeface="Tahoma"/>
              </a:rPr>
              <a:t>, </a:t>
            </a:r>
            <a:r>
              <a:rPr lang="en-US" err="1">
                <a:latin typeface="Tahoma"/>
                <a:ea typeface="Tahoma"/>
                <a:cs typeface="Tahoma"/>
              </a:rPr>
              <a:t>uusien</a:t>
            </a:r>
            <a:r>
              <a:rPr lang="en-US">
                <a:latin typeface="Tahoma"/>
                <a:ea typeface="Tahoma"/>
                <a:cs typeface="Tahoma"/>
              </a:rPr>
              <a:t> </a:t>
            </a:r>
            <a:r>
              <a:rPr lang="en-US" err="1">
                <a:latin typeface="Tahoma"/>
                <a:ea typeface="Tahoma"/>
                <a:cs typeface="Tahoma"/>
              </a:rPr>
              <a:t>yritysten</a:t>
            </a:r>
            <a:r>
              <a:rPr lang="en-US">
                <a:latin typeface="Tahoma"/>
                <a:ea typeface="Tahoma"/>
                <a:cs typeface="Tahoma"/>
              </a:rPr>
              <a:t> </a:t>
            </a:r>
            <a:r>
              <a:rPr lang="en-US" err="1">
                <a:latin typeface="Tahoma"/>
                <a:ea typeface="Tahoma"/>
                <a:cs typeface="Tahoma"/>
              </a:rPr>
              <a:t>perustamista</a:t>
            </a:r>
            <a:r>
              <a:rPr lang="en-US">
                <a:latin typeface="Tahoma"/>
                <a:ea typeface="Tahoma"/>
                <a:cs typeface="Tahoma"/>
              </a:rPr>
              <a:t> </a:t>
            </a:r>
            <a:r>
              <a:rPr lang="en-US" err="1">
                <a:latin typeface="Tahoma"/>
                <a:ea typeface="Tahoma"/>
                <a:cs typeface="Tahoma"/>
              </a:rPr>
              <a:t>sekä</a:t>
            </a:r>
            <a:r>
              <a:rPr lang="en-US">
                <a:latin typeface="Tahoma"/>
                <a:ea typeface="Tahoma"/>
                <a:cs typeface="Tahoma"/>
              </a:rPr>
              <a:t> </a:t>
            </a:r>
            <a:r>
              <a:rPr lang="en-US" err="1">
                <a:latin typeface="Tahoma"/>
                <a:ea typeface="Tahoma"/>
                <a:cs typeface="Tahoma"/>
              </a:rPr>
              <a:t>innovaatiotoimintaa</a:t>
            </a:r>
            <a:endParaRPr lang="en-US">
              <a:latin typeface="Tahoma"/>
              <a:ea typeface="Tahoma"/>
              <a:cs typeface="Tahoma"/>
            </a:endParaRPr>
          </a:p>
          <a:p>
            <a:pPr marL="0" indent="0">
              <a:buNone/>
            </a:pPr>
            <a:endParaRPr lang="en-US">
              <a:latin typeface="Tahoma"/>
              <a:ea typeface="Tahoma"/>
              <a:cs typeface="Tahoma"/>
            </a:endParaRPr>
          </a:p>
          <a:p>
            <a:pPr>
              <a:buFont typeface="Wingdings" panose="020B0604020202020204" pitchFamily="34" charset="0"/>
              <a:buChar char="§"/>
            </a:pPr>
            <a:r>
              <a:rPr lang="en-US">
                <a:latin typeface="Tahoma"/>
                <a:ea typeface="Roboto Bold"/>
                <a:cs typeface="Roboto Bold"/>
              </a:rPr>
              <a:t>Tuki-</a:t>
            </a:r>
            <a:r>
              <a:rPr lang="en-US" err="1">
                <a:latin typeface="Tahoma"/>
                <a:ea typeface="Roboto Bold"/>
                <a:cs typeface="Roboto Bold"/>
              </a:rPr>
              <a:t>instrumentti</a:t>
            </a:r>
            <a:r>
              <a:rPr lang="en-US">
                <a:latin typeface="Tahoma"/>
                <a:ea typeface="Roboto Bold"/>
                <a:cs typeface="Roboto Bold"/>
              </a:rPr>
              <a:t>: </a:t>
            </a:r>
            <a:r>
              <a:rPr lang="en-US" err="1">
                <a:latin typeface="Tahoma"/>
                <a:ea typeface="Roboto Bold"/>
                <a:cs typeface="Roboto Bold"/>
              </a:rPr>
              <a:t>yrityksen</a:t>
            </a:r>
            <a:r>
              <a:rPr lang="en-US">
                <a:latin typeface="Tahoma"/>
                <a:ea typeface="Roboto Bold"/>
                <a:cs typeface="Roboto Bold"/>
              </a:rPr>
              <a:t> </a:t>
            </a:r>
            <a:r>
              <a:rPr lang="en-US" err="1">
                <a:latin typeface="Tahoma"/>
                <a:ea typeface="Roboto Bold"/>
                <a:cs typeface="Roboto Bold"/>
              </a:rPr>
              <a:t>kehittämisavustus</a:t>
            </a:r>
            <a:endParaRPr lang="en-US">
              <a:latin typeface="Tahoma"/>
              <a:ea typeface="Roboto Bold"/>
              <a:cs typeface="Roboto Bold"/>
            </a:endParaRPr>
          </a:p>
          <a:p>
            <a:pPr lvl="1">
              <a:lnSpc>
                <a:spcPts val="3639"/>
              </a:lnSpc>
              <a:buFont typeface="Arial" panose="020B0604020202020204" pitchFamily="34" charset="0"/>
              <a:buChar char="•"/>
            </a:pPr>
            <a:r>
              <a:rPr lang="en-US" err="1">
                <a:latin typeface="Tahoma"/>
                <a:ea typeface="Roboto Bold"/>
                <a:cs typeface="Calibri"/>
              </a:rPr>
              <a:t>Myönnetään</a:t>
            </a:r>
            <a:r>
              <a:rPr lang="en-US">
                <a:latin typeface="Tahoma"/>
                <a:ea typeface="Roboto Bold"/>
                <a:cs typeface="Calibri"/>
              </a:rPr>
              <a:t> </a:t>
            </a:r>
            <a:r>
              <a:rPr lang="en-US">
                <a:ea typeface="+mn-lt"/>
                <a:cs typeface="+mn-lt"/>
              </a:rPr>
              <a:t>pk-</a:t>
            </a:r>
            <a:r>
              <a:rPr lang="en-US" err="1">
                <a:ea typeface="+mn-lt"/>
                <a:cs typeface="+mn-lt"/>
              </a:rPr>
              <a:t>yrityksille</a:t>
            </a:r>
            <a:r>
              <a:rPr lang="en-US">
                <a:ea typeface="+mn-lt"/>
                <a:cs typeface="+mn-lt"/>
              </a:rPr>
              <a:t> </a:t>
            </a:r>
            <a:r>
              <a:rPr lang="en-US" err="1">
                <a:latin typeface="Tahoma"/>
                <a:ea typeface="Roboto Bold"/>
                <a:cs typeface="Calibri"/>
              </a:rPr>
              <a:t>yritystukilainsäädännön</a:t>
            </a:r>
            <a:r>
              <a:rPr lang="en-US">
                <a:latin typeface="Tahoma"/>
                <a:ea typeface="Roboto Bold"/>
                <a:cs typeface="Calibri"/>
              </a:rPr>
              <a:t> </a:t>
            </a:r>
            <a:r>
              <a:rPr lang="en-US" err="1">
                <a:latin typeface="Tahoma"/>
                <a:ea typeface="Roboto Bold"/>
                <a:cs typeface="Calibri"/>
              </a:rPr>
              <a:t>mukaisesti</a:t>
            </a:r>
            <a:endParaRPr lang="en-US">
              <a:latin typeface="Tahoma"/>
              <a:ea typeface="Roboto Bold"/>
              <a:cs typeface="Calibri"/>
            </a:endParaRPr>
          </a:p>
          <a:p>
            <a:pPr lvl="1">
              <a:lnSpc>
                <a:spcPts val="3639"/>
              </a:lnSpc>
              <a:buFont typeface="Arial" panose="020B0604020202020204" pitchFamily="34" charset="0"/>
              <a:buChar char="•"/>
            </a:pPr>
            <a:r>
              <a:rPr lang="en-US">
                <a:ea typeface="+mn-lt"/>
                <a:cs typeface="+mn-lt"/>
              </a:rPr>
              <a:t>Haku </a:t>
            </a:r>
            <a:r>
              <a:rPr lang="en-US" err="1">
                <a:ea typeface="+mn-lt"/>
                <a:cs typeface="+mn-lt"/>
              </a:rPr>
              <a:t>tapahtuu</a:t>
            </a:r>
            <a:r>
              <a:rPr lang="en-US">
                <a:ea typeface="+mn-lt"/>
                <a:cs typeface="+mn-lt"/>
              </a:rPr>
              <a:t> EURA 2021 –</a:t>
            </a:r>
            <a:r>
              <a:rPr lang="en-US" err="1">
                <a:ea typeface="+mn-lt"/>
                <a:cs typeface="+mn-lt"/>
              </a:rPr>
              <a:t>järjestelmässä</a:t>
            </a:r>
          </a:p>
          <a:p>
            <a:pPr marL="0" indent="0">
              <a:buFont typeface="Arial" panose="020B0604020202020204" pitchFamily="34" charset="0"/>
              <a:buNone/>
            </a:pPr>
            <a:endParaRPr lang="en-US" b="1">
              <a:latin typeface="Tahoma"/>
              <a:ea typeface="Tahoma"/>
              <a:cs typeface="Tahoma"/>
            </a:endParaRPr>
          </a:p>
          <a:p>
            <a:pPr marL="0" indent="0">
              <a:spcBef>
                <a:spcPts val="0"/>
              </a:spcBef>
              <a:buNone/>
            </a:pPr>
            <a:r>
              <a:rPr lang="en-US" sz="2000" b="1" err="1">
                <a:ea typeface="Tahoma"/>
                <a:cs typeface="Tahoma"/>
              </a:rPr>
              <a:t>Lisätietoa</a:t>
            </a:r>
            <a:r>
              <a:rPr lang="en-US" sz="2000" b="1">
                <a:ea typeface="Tahoma"/>
                <a:cs typeface="Tahoma"/>
              </a:rPr>
              <a:t>: </a:t>
            </a:r>
            <a:endParaRPr lang="en-US" sz="2000">
              <a:ea typeface="Tahoma"/>
              <a:cs typeface="Tahoma"/>
            </a:endParaRPr>
          </a:p>
          <a:p>
            <a:pPr marL="0" indent="0">
              <a:spcBef>
                <a:spcPts val="0"/>
              </a:spcBef>
              <a:buNone/>
            </a:pPr>
            <a:r>
              <a:rPr lang="en-US" sz="2000">
                <a:ea typeface="Tahoma"/>
                <a:cs typeface="Tahoma"/>
              </a:rPr>
              <a:t>rakennerahastot.fi/</a:t>
            </a:r>
            <a:r>
              <a:rPr lang="en-US" sz="2000" err="1">
                <a:ea typeface="Tahoma"/>
                <a:cs typeface="Tahoma"/>
              </a:rPr>
              <a:t>pohjois-suomi</a:t>
            </a:r>
            <a:r>
              <a:rPr lang="en-US" sz="2000">
                <a:ea typeface="Tahoma"/>
                <a:cs typeface="Tahoma"/>
              </a:rPr>
              <a:t>/</a:t>
            </a:r>
            <a:r>
              <a:rPr lang="en-US" sz="2000" err="1">
                <a:ea typeface="Tahoma"/>
                <a:cs typeface="Tahoma"/>
              </a:rPr>
              <a:t>yritysrahoitus</a:t>
            </a:r>
            <a:endParaRPr lang="en-US" sz="2000">
              <a:ea typeface="Tahoma"/>
              <a:cs typeface="Tahoma"/>
            </a:endParaRPr>
          </a:p>
          <a:p>
            <a:pPr marL="0" indent="0">
              <a:spcBef>
                <a:spcPts val="0"/>
              </a:spcBef>
              <a:buNone/>
            </a:pPr>
            <a:r>
              <a:rPr lang="en-US" sz="2000">
                <a:ea typeface="Tahoma"/>
                <a:cs typeface="Tahoma"/>
              </a:rPr>
              <a:t>www.ely-keskus.fi/yrityksen-kehittamisavustus</a:t>
            </a:r>
          </a:p>
          <a:p>
            <a:pPr marL="457200" lvl="1" indent="0">
              <a:lnSpc>
                <a:spcPts val="3639"/>
              </a:lnSpc>
              <a:buNone/>
            </a:pPr>
            <a:endParaRPr lang="en-US">
              <a:ea typeface="Tahoma"/>
              <a:cs typeface="Tahoma"/>
            </a:endParaRPr>
          </a:p>
        </p:txBody>
      </p:sp>
      <p:pic>
        <p:nvPicPr>
          <p:cNvPr id="4" name="Kuva 4">
            <a:extLst>
              <a:ext uri="{FF2B5EF4-FFF2-40B4-BE49-F238E27FC236}">
                <a16:creationId xmlns:a16="http://schemas.microsoft.com/office/drawing/2014/main" id="{98150D1A-0DD0-CA1F-EADD-F2B1575163A8}"/>
              </a:ext>
            </a:extLst>
          </p:cNvPr>
          <p:cNvPicPr>
            <a:picLocks noChangeAspect="1"/>
          </p:cNvPicPr>
          <p:nvPr/>
        </p:nvPicPr>
        <p:blipFill>
          <a:blip r:embed="rId3"/>
          <a:stretch>
            <a:fillRect/>
          </a:stretch>
        </p:blipFill>
        <p:spPr>
          <a:xfrm>
            <a:off x="7936638" y="1700655"/>
            <a:ext cx="4841290" cy="4841290"/>
          </a:xfrm>
          <a:prstGeom prst="rect">
            <a:avLst/>
          </a:prstGeom>
        </p:spPr>
      </p:pic>
      <p:pic>
        <p:nvPicPr>
          <p:cNvPr id="5" name="Kuva 4">
            <a:extLst>
              <a:ext uri="{FF2B5EF4-FFF2-40B4-BE49-F238E27FC236}">
                <a16:creationId xmlns:a16="http://schemas.microsoft.com/office/drawing/2014/main" id="{D724DA55-240B-88B4-C46B-ACF1976B4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55052218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FF01EC-3AB0-DEC0-C8E3-134CEAFFA0A3}"/>
              </a:ext>
            </a:extLst>
          </p:cNvPr>
          <p:cNvSpPr>
            <a:spLocks noGrp="1"/>
          </p:cNvSpPr>
          <p:nvPr>
            <p:ph type="title"/>
          </p:nvPr>
        </p:nvSpPr>
        <p:spPr>
          <a:xfrm>
            <a:off x="838200" y="365125"/>
            <a:ext cx="10734206" cy="1951947"/>
          </a:xfrm>
        </p:spPr>
        <p:txBody>
          <a:bodyPr/>
          <a:lstStyle/>
          <a:p>
            <a:r>
              <a:rPr lang="fi-FI" sz="1800" b="0"/>
              <a:t>Pohjois-Pohjanmaan ELY-keskus</a:t>
            </a:r>
            <a:br>
              <a:rPr lang="en-US" sz="3600" b="0">
                <a:solidFill>
                  <a:schemeClr val="accent2"/>
                </a:solidFill>
                <a:latin typeface="Tahoma"/>
                <a:ea typeface="Tahoma"/>
                <a:cs typeface="Tahoma"/>
              </a:rPr>
            </a:br>
            <a:r>
              <a:rPr lang="en-US" sz="3600" b="0" err="1">
                <a:solidFill>
                  <a:schemeClr val="accent2"/>
                </a:solidFill>
                <a:latin typeface="Tahoma"/>
                <a:ea typeface="Tahoma"/>
                <a:cs typeface="Tahoma"/>
              </a:rPr>
              <a:t>Yritystukea</a:t>
            </a:r>
            <a:r>
              <a:rPr lang="en-US" sz="3600" b="0">
                <a:solidFill>
                  <a:schemeClr val="accent2"/>
                </a:solidFill>
                <a:latin typeface="Tahoma"/>
                <a:ea typeface="Tahoma"/>
                <a:cs typeface="Tahoma"/>
              </a:rPr>
              <a:t> </a:t>
            </a:r>
            <a:r>
              <a:rPr lang="en-US" sz="3600" b="0" err="1">
                <a:solidFill>
                  <a:schemeClr val="accent2"/>
                </a:solidFill>
                <a:latin typeface="Tahoma"/>
                <a:ea typeface="Tahoma"/>
                <a:cs typeface="Tahoma"/>
              </a:rPr>
              <a:t>merkittäviin</a:t>
            </a:r>
            <a:r>
              <a:rPr lang="en-US" sz="3600" b="0">
                <a:solidFill>
                  <a:schemeClr val="accent2"/>
                </a:solidFill>
                <a:latin typeface="Tahoma"/>
                <a:ea typeface="Tahoma"/>
                <a:cs typeface="Tahoma"/>
              </a:rPr>
              <a:t> </a:t>
            </a:r>
            <a:r>
              <a:rPr lang="fi-FI" sz="3600" b="0">
                <a:solidFill>
                  <a:schemeClr val="accent2"/>
                </a:solidFill>
                <a:latin typeface="Tahoma"/>
                <a:ea typeface="Tahoma"/>
                <a:cs typeface="Tahoma"/>
              </a:rPr>
              <a:t>investointi- ja kehittämishankkeisiin</a:t>
            </a:r>
            <a:br>
              <a:rPr lang="en-US">
                <a:latin typeface="Tahoma"/>
              </a:rPr>
            </a:br>
            <a:endParaRPr lang="fi-FI">
              <a:ea typeface="Tahoma"/>
              <a:cs typeface="Tahoma"/>
            </a:endParaRPr>
          </a:p>
        </p:txBody>
      </p:sp>
      <p:sp>
        <p:nvSpPr>
          <p:cNvPr id="3" name="Sisällön paikkamerkki 2">
            <a:extLst>
              <a:ext uri="{FF2B5EF4-FFF2-40B4-BE49-F238E27FC236}">
                <a16:creationId xmlns:a16="http://schemas.microsoft.com/office/drawing/2014/main" id="{3DE38613-7F3C-DBD6-D9B8-9138C3AD5A00}"/>
              </a:ext>
            </a:extLst>
          </p:cNvPr>
          <p:cNvSpPr>
            <a:spLocks noGrp="1"/>
          </p:cNvSpPr>
          <p:nvPr>
            <p:ph idx="1"/>
          </p:nvPr>
        </p:nvSpPr>
        <p:spPr>
          <a:xfrm>
            <a:off x="838200" y="2476870"/>
            <a:ext cx="10515600" cy="2924423"/>
          </a:xfrm>
        </p:spPr>
        <p:txBody>
          <a:bodyPr vert="horz" lIns="0" tIns="0" rIns="0" bIns="0" rtlCol="0" anchor="t">
            <a:noAutofit/>
          </a:bodyPr>
          <a:lstStyle/>
          <a:p>
            <a:pPr marL="0" indent="0">
              <a:lnSpc>
                <a:spcPts val="3639"/>
              </a:lnSpc>
              <a:buNone/>
            </a:pPr>
            <a:r>
              <a:rPr lang="en-US" b="1" err="1">
                <a:latin typeface="+mj-lt"/>
                <a:ea typeface="Roboto Bold"/>
                <a:cs typeface="Tahoma"/>
              </a:rPr>
              <a:t>Tavoitteena</a:t>
            </a:r>
            <a:r>
              <a:rPr lang="en-US" b="1">
                <a:latin typeface="+mj-lt"/>
                <a:ea typeface="Roboto Bold"/>
                <a:cs typeface="Tahoma"/>
              </a:rPr>
              <a:t> </a:t>
            </a:r>
            <a:r>
              <a:rPr lang="en-US" b="1" err="1">
                <a:latin typeface="+mj-lt"/>
                <a:ea typeface="Roboto Bold"/>
                <a:cs typeface="Tahoma"/>
              </a:rPr>
              <a:t>voi</a:t>
            </a:r>
            <a:r>
              <a:rPr lang="en-US" b="1">
                <a:latin typeface="+mj-lt"/>
                <a:ea typeface="Roboto Bold"/>
                <a:cs typeface="Tahoma"/>
              </a:rPr>
              <a:t> olla</a:t>
            </a:r>
            <a:endParaRPr lang="fi-FI" b="1">
              <a:latin typeface="+mj-lt"/>
              <a:ea typeface="Tahoma"/>
              <a:cs typeface="Tahoma"/>
            </a:endParaRPr>
          </a:p>
          <a:p>
            <a:pPr lvl="1">
              <a:lnSpc>
                <a:spcPts val="3639"/>
              </a:lnSpc>
              <a:buFont typeface="Arial" panose="020B0604020202020204" pitchFamily="34" charset="0"/>
              <a:buChar char="•"/>
            </a:pPr>
            <a:r>
              <a:rPr lang="en-US" err="1">
                <a:latin typeface="Tahoma"/>
                <a:ea typeface="Roboto Bold"/>
                <a:cs typeface="Tahoma"/>
              </a:rPr>
              <a:t>Uuden</a:t>
            </a:r>
            <a:r>
              <a:rPr lang="en-US">
                <a:latin typeface="Tahoma"/>
                <a:ea typeface="Roboto Bold"/>
                <a:cs typeface="Tahoma"/>
              </a:rPr>
              <a:t> </a:t>
            </a:r>
            <a:r>
              <a:rPr lang="en-US" err="1">
                <a:latin typeface="Tahoma"/>
                <a:ea typeface="Roboto Bold"/>
                <a:cs typeface="Tahoma"/>
              </a:rPr>
              <a:t>liiketoiminnan</a:t>
            </a:r>
            <a:r>
              <a:rPr lang="en-US">
                <a:latin typeface="Tahoma"/>
                <a:ea typeface="Roboto Bold"/>
                <a:cs typeface="Tahoma"/>
              </a:rPr>
              <a:t> </a:t>
            </a:r>
            <a:r>
              <a:rPr lang="en-US" err="1">
                <a:latin typeface="Tahoma"/>
                <a:ea typeface="Roboto Bold"/>
                <a:cs typeface="Tahoma"/>
              </a:rPr>
              <a:t>luominen</a:t>
            </a:r>
            <a:r>
              <a:rPr lang="en-US">
                <a:latin typeface="Tahoma"/>
                <a:ea typeface="Roboto Bold"/>
                <a:cs typeface="Tahoma"/>
              </a:rPr>
              <a:t> tai </a:t>
            </a:r>
            <a:r>
              <a:rPr lang="en-US" err="1">
                <a:latin typeface="Tahoma"/>
                <a:ea typeface="Roboto Bold"/>
                <a:cs typeface="Tahoma"/>
              </a:rPr>
              <a:t>uusille</a:t>
            </a:r>
            <a:r>
              <a:rPr lang="en-US">
                <a:latin typeface="Tahoma"/>
                <a:ea typeface="Roboto Bold"/>
                <a:cs typeface="Tahoma"/>
              </a:rPr>
              <a:t> </a:t>
            </a:r>
            <a:r>
              <a:rPr lang="en-US" err="1">
                <a:latin typeface="Tahoma"/>
                <a:ea typeface="Roboto Bold"/>
                <a:cs typeface="Tahoma"/>
              </a:rPr>
              <a:t>kansainvälisille</a:t>
            </a:r>
            <a:r>
              <a:rPr lang="en-US">
                <a:latin typeface="Tahoma"/>
                <a:ea typeface="Roboto Bold"/>
                <a:cs typeface="Tahoma"/>
              </a:rPr>
              <a:t> </a:t>
            </a:r>
            <a:r>
              <a:rPr lang="en-US" err="1">
                <a:latin typeface="Tahoma"/>
                <a:ea typeface="Roboto Bold"/>
                <a:cs typeface="Tahoma"/>
              </a:rPr>
              <a:t>markkinoille</a:t>
            </a:r>
            <a:r>
              <a:rPr lang="en-US">
                <a:latin typeface="Tahoma"/>
                <a:ea typeface="Roboto Bold"/>
                <a:cs typeface="Tahoma"/>
              </a:rPr>
              <a:t> </a:t>
            </a:r>
            <a:r>
              <a:rPr lang="en-US" err="1">
                <a:latin typeface="Tahoma"/>
                <a:ea typeface="Roboto Bold"/>
                <a:cs typeface="Tahoma"/>
              </a:rPr>
              <a:t>laajentuminen</a:t>
            </a:r>
            <a:endParaRPr lang="en-US">
              <a:latin typeface="Tahoma"/>
              <a:ea typeface="Roboto Bold"/>
              <a:cs typeface="Tahoma"/>
            </a:endParaRPr>
          </a:p>
          <a:p>
            <a:pPr lvl="1">
              <a:lnSpc>
                <a:spcPts val="3639"/>
              </a:lnSpc>
              <a:buFont typeface="Arial" panose="020B0604020202020204" pitchFamily="34" charset="0"/>
              <a:buChar char="•"/>
            </a:pPr>
            <a:r>
              <a:rPr lang="en-US" err="1">
                <a:latin typeface="Tahoma"/>
                <a:ea typeface="Roboto Bold"/>
                <a:cs typeface="Tahoma"/>
              </a:rPr>
              <a:t>Uusien</a:t>
            </a:r>
            <a:r>
              <a:rPr lang="en-US">
                <a:latin typeface="Tahoma"/>
                <a:ea typeface="Roboto Bold"/>
                <a:cs typeface="Tahoma"/>
              </a:rPr>
              <a:t> </a:t>
            </a:r>
            <a:r>
              <a:rPr lang="en-US" err="1">
                <a:latin typeface="Tahoma"/>
                <a:ea typeface="Roboto Bold"/>
                <a:cs typeface="Tahoma"/>
              </a:rPr>
              <a:t>innovatiivisten</a:t>
            </a:r>
            <a:r>
              <a:rPr lang="en-US">
                <a:latin typeface="Tahoma"/>
                <a:ea typeface="Roboto Bold"/>
                <a:cs typeface="Tahoma"/>
              </a:rPr>
              <a:t> </a:t>
            </a:r>
            <a:r>
              <a:rPr lang="en-US" err="1">
                <a:latin typeface="Tahoma"/>
                <a:ea typeface="Roboto Bold"/>
                <a:cs typeface="Tahoma"/>
              </a:rPr>
              <a:t>tuotteiden</a:t>
            </a:r>
            <a:r>
              <a:rPr lang="en-US">
                <a:latin typeface="Tahoma"/>
                <a:ea typeface="Roboto Bold"/>
                <a:cs typeface="Tahoma"/>
              </a:rPr>
              <a:t> tai </a:t>
            </a:r>
            <a:r>
              <a:rPr lang="en-US" err="1">
                <a:latin typeface="Tahoma"/>
                <a:ea typeface="Roboto Bold"/>
                <a:cs typeface="Tahoma"/>
              </a:rPr>
              <a:t>palvelujen</a:t>
            </a:r>
            <a:r>
              <a:rPr lang="en-US">
                <a:latin typeface="Tahoma"/>
                <a:ea typeface="Roboto Bold"/>
                <a:cs typeface="Tahoma"/>
              </a:rPr>
              <a:t> </a:t>
            </a:r>
            <a:r>
              <a:rPr lang="en-US" err="1">
                <a:latin typeface="Tahoma"/>
                <a:ea typeface="Roboto Bold"/>
                <a:cs typeface="Tahoma"/>
              </a:rPr>
              <a:t>kehittäminen</a:t>
            </a:r>
            <a:endParaRPr lang="en-US">
              <a:latin typeface="Tahoma"/>
              <a:ea typeface="Roboto Bold"/>
              <a:cs typeface="Tahoma"/>
            </a:endParaRPr>
          </a:p>
          <a:p>
            <a:pPr lvl="1">
              <a:lnSpc>
                <a:spcPts val="3639"/>
              </a:lnSpc>
              <a:buFont typeface="Arial" panose="020B0604020202020204" pitchFamily="34" charset="0"/>
              <a:buChar char="•"/>
            </a:pPr>
            <a:r>
              <a:rPr lang="en-US" err="1">
                <a:latin typeface="Tahoma"/>
                <a:ea typeface="Roboto Bold"/>
                <a:cs typeface="Tahoma"/>
              </a:rPr>
              <a:t>Tuotantomenetelmien</a:t>
            </a:r>
            <a:r>
              <a:rPr lang="en-US">
                <a:latin typeface="Tahoma"/>
                <a:ea typeface="Roboto Bold"/>
                <a:cs typeface="Tahoma"/>
              </a:rPr>
              <a:t> </a:t>
            </a:r>
            <a:r>
              <a:rPr lang="en-US" err="1">
                <a:latin typeface="Tahoma"/>
                <a:ea typeface="Roboto Bold"/>
                <a:cs typeface="Tahoma"/>
              </a:rPr>
              <a:t>uudistaminen</a:t>
            </a:r>
            <a:r>
              <a:rPr lang="en-US">
                <a:latin typeface="Tahoma"/>
                <a:ea typeface="Roboto Bold"/>
                <a:cs typeface="Tahoma"/>
              </a:rPr>
              <a:t> </a:t>
            </a:r>
            <a:r>
              <a:rPr lang="en-US" err="1">
                <a:latin typeface="Tahoma"/>
                <a:ea typeface="Roboto Bold"/>
                <a:cs typeface="Tahoma"/>
              </a:rPr>
              <a:t>vihreä</a:t>
            </a:r>
            <a:r>
              <a:rPr lang="en-US">
                <a:latin typeface="Tahoma"/>
                <a:ea typeface="Roboto Bold"/>
                <a:cs typeface="Tahoma"/>
              </a:rPr>
              <a:t> </a:t>
            </a:r>
            <a:r>
              <a:rPr lang="en-US" err="1">
                <a:latin typeface="Tahoma"/>
                <a:ea typeface="Roboto Bold"/>
                <a:cs typeface="Tahoma"/>
              </a:rPr>
              <a:t>siirtymä</a:t>
            </a:r>
            <a:r>
              <a:rPr lang="en-US">
                <a:latin typeface="Tahoma"/>
                <a:ea typeface="Roboto Bold"/>
                <a:cs typeface="Tahoma"/>
              </a:rPr>
              <a:t> </a:t>
            </a:r>
            <a:r>
              <a:rPr lang="en-US" err="1">
                <a:latin typeface="Tahoma"/>
                <a:ea typeface="Roboto Bold"/>
                <a:cs typeface="Tahoma"/>
              </a:rPr>
              <a:t>huomioiden</a:t>
            </a:r>
            <a:endParaRPr lang="en-US">
              <a:latin typeface="Tahoma"/>
              <a:ea typeface="Roboto Bold"/>
              <a:cs typeface="Tahoma"/>
            </a:endParaRPr>
          </a:p>
          <a:p>
            <a:pPr lvl="1">
              <a:lnSpc>
                <a:spcPts val="3639"/>
              </a:lnSpc>
              <a:buFont typeface="Arial" panose="020B0604020202020204" pitchFamily="34" charset="0"/>
              <a:buChar char="•"/>
            </a:pPr>
            <a:r>
              <a:rPr lang="en-US" err="1">
                <a:latin typeface="Tahoma"/>
                <a:ea typeface="Roboto Bold"/>
                <a:cs typeface="Tahoma"/>
              </a:rPr>
              <a:t>Kilpailukyvyn</a:t>
            </a:r>
            <a:r>
              <a:rPr lang="en-US">
                <a:latin typeface="Tahoma"/>
                <a:ea typeface="Roboto Bold"/>
                <a:cs typeface="Tahoma"/>
              </a:rPr>
              <a:t> </a:t>
            </a:r>
            <a:r>
              <a:rPr lang="en-US" err="1">
                <a:latin typeface="Tahoma"/>
                <a:ea typeface="Roboto Bold"/>
                <a:cs typeface="Tahoma"/>
              </a:rPr>
              <a:t>kasvattaminen</a:t>
            </a:r>
            <a:r>
              <a:rPr lang="en-US">
                <a:latin typeface="Tahoma"/>
                <a:ea typeface="Roboto Bold"/>
                <a:cs typeface="Tahoma"/>
              </a:rPr>
              <a:t> </a:t>
            </a:r>
            <a:r>
              <a:rPr lang="en-US" err="1">
                <a:latin typeface="Tahoma"/>
                <a:ea typeface="Roboto Bold"/>
                <a:cs typeface="Tahoma"/>
              </a:rPr>
              <a:t>uuden</a:t>
            </a:r>
            <a:r>
              <a:rPr lang="en-US">
                <a:latin typeface="Tahoma"/>
                <a:ea typeface="Roboto Bold"/>
                <a:cs typeface="Tahoma"/>
              </a:rPr>
              <a:t> </a:t>
            </a:r>
            <a:r>
              <a:rPr lang="en-US" err="1">
                <a:latin typeface="Tahoma"/>
                <a:ea typeface="Roboto Bold"/>
                <a:cs typeface="Tahoma"/>
              </a:rPr>
              <a:t>teknologian</a:t>
            </a:r>
            <a:r>
              <a:rPr lang="en-US">
                <a:latin typeface="Tahoma"/>
                <a:ea typeface="Roboto Bold"/>
                <a:cs typeface="Tahoma"/>
              </a:rPr>
              <a:t>, </a:t>
            </a:r>
            <a:r>
              <a:rPr lang="en-US" err="1">
                <a:latin typeface="Tahoma"/>
                <a:ea typeface="Roboto Bold"/>
                <a:cs typeface="Tahoma"/>
              </a:rPr>
              <a:t>digitalisaation</a:t>
            </a:r>
            <a:r>
              <a:rPr lang="en-US">
                <a:latin typeface="Tahoma"/>
                <a:ea typeface="Roboto Bold"/>
                <a:cs typeface="Tahoma"/>
              </a:rPr>
              <a:t> tai </a:t>
            </a:r>
            <a:r>
              <a:rPr lang="en-US" err="1">
                <a:latin typeface="Tahoma"/>
                <a:ea typeface="Roboto Bold"/>
                <a:cs typeface="Tahoma"/>
              </a:rPr>
              <a:t>automaation</a:t>
            </a:r>
            <a:r>
              <a:rPr lang="en-US">
                <a:latin typeface="Tahoma"/>
                <a:ea typeface="Roboto Bold"/>
                <a:cs typeface="Tahoma"/>
              </a:rPr>
              <a:t> </a:t>
            </a:r>
            <a:r>
              <a:rPr lang="en-US" err="1">
                <a:latin typeface="Tahoma"/>
                <a:ea typeface="Roboto Bold"/>
                <a:cs typeface="Tahoma"/>
              </a:rPr>
              <a:t>kautta</a:t>
            </a:r>
            <a:endParaRPr lang="en-US">
              <a:latin typeface="Tahoma"/>
              <a:ea typeface="Roboto Bold"/>
              <a:cs typeface="Tahoma"/>
            </a:endParaRPr>
          </a:p>
          <a:p>
            <a:endParaRPr lang="fi-FI" sz="2000"/>
          </a:p>
        </p:txBody>
      </p:sp>
      <p:pic>
        <p:nvPicPr>
          <p:cNvPr id="7" name="Kuva 7">
            <a:extLst>
              <a:ext uri="{FF2B5EF4-FFF2-40B4-BE49-F238E27FC236}">
                <a16:creationId xmlns:a16="http://schemas.microsoft.com/office/drawing/2014/main" id="{1224C24B-8BC9-ADC0-9153-D15AAEA4177F}"/>
              </a:ext>
            </a:extLst>
          </p:cNvPr>
          <p:cNvPicPr>
            <a:picLocks noChangeAspect="1"/>
          </p:cNvPicPr>
          <p:nvPr/>
        </p:nvPicPr>
        <p:blipFill>
          <a:blip r:embed="rId2"/>
          <a:stretch>
            <a:fillRect/>
          </a:stretch>
        </p:blipFill>
        <p:spPr>
          <a:xfrm>
            <a:off x="8338612" y="-392359"/>
            <a:ext cx="4017727" cy="4017727"/>
          </a:xfrm>
          <a:prstGeom prst="rect">
            <a:avLst/>
          </a:prstGeom>
        </p:spPr>
      </p:pic>
      <p:pic>
        <p:nvPicPr>
          <p:cNvPr id="4" name="Kuva 3">
            <a:extLst>
              <a:ext uri="{FF2B5EF4-FFF2-40B4-BE49-F238E27FC236}">
                <a16:creationId xmlns:a16="http://schemas.microsoft.com/office/drawing/2014/main" id="{1D53CF37-E9FE-9FC7-4A2F-7FDFDFB14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2145569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84EE4-D10B-A578-AD3A-2325CAA83446}"/>
              </a:ext>
            </a:extLst>
          </p:cNvPr>
          <p:cNvSpPr>
            <a:spLocks noGrp="1"/>
          </p:cNvSpPr>
          <p:nvPr>
            <p:ph type="title"/>
          </p:nvPr>
        </p:nvSpPr>
        <p:spPr/>
        <p:txBody>
          <a:bodyPr/>
          <a:lstStyle/>
          <a:p>
            <a:r>
              <a:rPr lang="fi-FI" sz="1800" b="0"/>
              <a:t>Pohjois-Pohjanmaan ELY-keskus</a:t>
            </a:r>
            <a:br>
              <a:rPr lang="fi-FI" b="0">
                <a:solidFill>
                  <a:schemeClr val="accent2"/>
                </a:solidFill>
                <a:latin typeface="Tahoma"/>
                <a:ea typeface="Tahoma"/>
                <a:cs typeface="Tahoma"/>
              </a:rPr>
            </a:br>
            <a:r>
              <a:rPr lang="fi-FI" b="0">
                <a:solidFill>
                  <a:schemeClr val="accent2"/>
                </a:solidFill>
                <a:latin typeface="Tahoma"/>
                <a:ea typeface="Tahoma"/>
                <a:cs typeface="Tahoma"/>
              </a:rPr>
              <a:t>Kenelle yritystukea?</a:t>
            </a:r>
            <a:br>
              <a:rPr lang="en-US" b="0">
                <a:latin typeface="Tahoma"/>
              </a:rPr>
            </a:br>
            <a:endParaRPr lang="fi-FI" b="0">
              <a:solidFill>
                <a:schemeClr val="accent2"/>
              </a:solidFill>
              <a:ea typeface="Tahoma"/>
              <a:cs typeface="Tahoma"/>
            </a:endParaRPr>
          </a:p>
        </p:txBody>
      </p:sp>
      <p:sp>
        <p:nvSpPr>
          <p:cNvPr id="3" name="Sisällön paikkamerkki 2">
            <a:extLst>
              <a:ext uri="{FF2B5EF4-FFF2-40B4-BE49-F238E27FC236}">
                <a16:creationId xmlns:a16="http://schemas.microsoft.com/office/drawing/2014/main" id="{47B96139-4A77-A352-678B-685FFEF649FC}"/>
              </a:ext>
            </a:extLst>
          </p:cNvPr>
          <p:cNvSpPr>
            <a:spLocks noGrp="1"/>
          </p:cNvSpPr>
          <p:nvPr>
            <p:ph idx="1"/>
          </p:nvPr>
        </p:nvSpPr>
        <p:spPr>
          <a:xfrm>
            <a:off x="838200" y="1038687"/>
            <a:ext cx="10755489" cy="4701251"/>
          </a:xfrm>
        </p:spPr>
        <p:txBody>
          <a:bodyPr vert="horz" lIns="0" tIns="0" rIns="0" bIns="0" rtlCol="0" anchor="t">
            <a:noAutofit/>
          </a:bodyPr>
          <a:lstStyle/>
          <a:p>
            <a:pPr>
              <a:spcBef>
                <a:spcPts val="600"/>
              </a:spcBef>
              <a:buFont typeface="Wingdings"/>
              <a:buChar char="§"/>
            </a:pPr>
            <a:r>
              <a:rPr lang="fi-FI" b="1">
                <a:latin typeface="Tahoma"/>
                <a:ea typeface="Tahoma"/>
                <a:cs typeface="Tahoma"/>
              </a:rPr>
              <a:t>Pääasialliset avustuksen saajat</a:t>
            </a:r>
          </a:p>
          <a:p>
            <a:pPr lvl="1">
              <a:spcBef>
                <a:spcPts val="600"/>
              </a:spcBef>
              <a:buFont typeface="Arial" panose="020B0604020202020204" pitchFamily="34" charset="0"/>
              <a:buChar char="•"/>
            </a:pPr>
            <a:r>
              <a:rPr lang="fi-FI">
                <a:latin typeface="Tahoma"/>
                <a:ea typeface="Tahoma"/>
                <a:cs typeface="Tahoma"/>
              </a:rPr>
              <a:t>Kansainvälistyvät pk-yritykset</a:t>
            </a:r>
          </a:p>
          <a:p>
            <a:pPr lvl="1">
              <a:spcBef>
                <a:spcPts val="600"/>
              </a:spcBef>
              <a:buFont typeface="Arial" panose="020B0604020202020204" pitchFamily="34" charset="0"/>
              <a:buChar char="•"/>
            </a:pPr>
            <a:r>
              <a:rPr lang="fi-FI">
                <a:latin typeface="Tahoma"/>
                <a:ea typeface="Tahoma"/>
                <a:cs typeface="Tahoma"/>
              </a:rPr>
              <a:t>Tuotannolliset pk-yritykset </a:t>
            </a:r>
          </a:p>
          <a:p>
            <a:pPr lvl="1">
              <a:spcBef>
                <a:spcPts val="600"/>
              </a:spcBef>
              <a:buFont typeface="Arial" panose="020B0604020202020204" pitchFamily="34" charset="0"/>
              <a:buChar char="•"/>
            </a:pPr>
            <a:r>
              <a:rPr lang="fi-FI">
                <a:latin typeface="Tahoma"/>
                <a:ea typeface="Tahoma"/>
                <a:cs typeface="Tahoma"/>
              </a:rPr>
              <a:t>Matkailualan pk-yritykset</a:t>
            </a:r>
          </a:p>
          <a:p>
            <a:pPr lvl="1">
              <a:spcBef>
                <a:spcPts val="600"/>
              </a:spcBef>
              <a:buFont typeface="Arial" panose="020B0604020202020204" pitchFamily="34" charset="0"/>
              <a:buChar char="•"/>
            </a:pPr>
            <a:r>
              <a:rPr lang="fi-FI">
                <a:latin typeface="Tahoma"/>
                <a:ea typeface="Tahoma"/>
                <a:cs typeface="Tahoma"/>
              </a:rPr>
              <a:t>ICT-alan pk-yritykset</a:t>
            </a:r>
          </a:p>
          <a:p>
            <a:pPr marL="0" indent="0">
              <a:spcBef>
                <a:spcPts val="600"/>
              </a:spcBef>
              <a:buNone/>
            </a:pPr>
            <a:endParaRPr lang="fi-FI" sz="2000">
              <a:latin typeface="Tahoma"/>
              <a:ea typeface="Tahoma"/>
              <a:cs typeface="Tahoma"/>
            </a:endParaRPr>
          </a:p>
          <a:p>
            <a:pPr>
              <a:spcBef>
                <a:spcPts val="600"/>
              </a:spcBef>
              <a:buFont typeface="Wingdings"/>
              <a:buChar char="§"/>
            </a:pPr>
            <a:r>
              <a:rPr lang="fi-FI" b="1">
                <a:latin typeface="Tahoma"/>
                <a:ea typeface="Tahoma"/>
                <a:cs typeface="Tahoma"/>
              </a:rPr>
              <a:t>Avustusta ei myönnetä</a:t>
            </a:r>
          </a:p>
          <a:p>
            <a:pPr lvl="1">
              <a:spcBef>
                <a:spcPts val="600"/>
              </a:spcBef>
              <a:buFont typeface="Arial" panose="020B0604020202020204" pitchFamily="34" charset="0"/>
              <a:buChar char="•"/>
            </a:pPr>
            <a:r>
              <a:rPr lang="fi-FI">
                <a:latin typeface="Tahoma"/>
                <a:ea typeface="Tahoma"/>
                <a:cs typeface="Tahoma"/>
              </a:rPr>
              <a:t>Kala-, maa- eikä metsätalouden alkutuotannon harjoittamiseen</a:t>
            </a:r>
          </a:p>
          <a:p>
            <a:pPr lvl="1">
              <a:spcBef>
                <a:spcPts val="600"/>
              </a:spcBef>
              <a:buFont typeface="Arial" panose="020B0604020202020204" pitchFamily="34" charset="0"/>
              <a:buChar char="•"/>
            </a:pPr>
            <a:r>
              <a:rPr lang="fi-FI">
                <a:latin typeface="Tahoma"/>
                <a:ea typeface="Tahoma"/>
                <a:cs typeface="Tahoma"/>
              </a:rPr>
              <a:t>Maataloustuotteiden jalostukseen ja kaupan pitämiseen (</a:t>
            </a:r>
            <a:r>
              <a:rPr lang="fi-FI" err="1">
                <a:latin typeface="Tahoma"/>
                <a:ea typeface="Tahoma"/>
                <a:cs typeface="Tahoma"/>
              </a:rPr>
              <a:t>Annex</a:t>
            </a:r>
            <a:r>
              <a:rPr lang="fi-FI">
                <a:latin typeface="Tahoma"/>
                <a:ea typeface="Tahoma"/>
                <a:cs typeface="Tahoma"/>
              </a:rPr>
              <a:t> I)</a:t>
            </a:r>
          </a:p>
          <a:p>
            <a:pPr lvl="1">
              <a:spcBef>
                <a:spcPts val="600"/>
              </a:spcBef>
              <a:buFont typeface="Arial" panose="020B0604020202020204" pitchFamily="34" charset="0"/>
              <a:buChar char="•"/>
            </a:pPr>
            <a:r>
              <a:rPr lang="fi-FI">
                <a:latin typeface="Tahoma"/>
                <a:ea typeface="Tahoma"/>
                <a:cs typeface="Tahoma"/>
              </a:rPr>
              <a:t>Kuljetusala, laivanrakennusala, hiiliala, terästeollisuus, </a:t>
            </a:r>
            <a:r>
              <a:rPr lang="fi-FI" err="1">
                <a:latin typeface="Tahoma"/>
                <a:ea typeface="Tahoma"/>
                <a:cs typeface="Tahoma"/>
              </a:rPr>
              <a:t>synteettikuituteollisuus</a:t>
            </a:r>
            <a:r>
              <a:rPr lang="fi-FI">
                <a:latin typeface="Tahoma"/>
                <a:ea typeface="Tahoma"/>
                <a:cs typeface="Tahoma"/>
              </a:rPr>
              <a:t>, energiantuotanto tai -jakelu tai energiainfrastruktuurit</a:t>
            </a:r>
          </a:p>
          <a:p>
            <a:pPr lvl="1">
              <a:spcBef>
                <a:spcPts val="600"/>
              </a:spcBef>
              <a:buFont typeface="Arial" panose="020B0604020202020204" pitchFamily="34" charset="0"/>
              <a:buChar char="•"/>
            </a:pPr>
            <a:r>
              <a:rPr lang="fi-FI">
                <a:latin typeface="Tahoma"/>
                <a:ea typeface="Tahoma"/>
                <a:cs typeface="Tahoma"/>
              </a:rPr>
              <a:t>Hankkeille, joilla häiritään vähäistä enempää kilpailua</a:t>
            </a:r>
          </a:p>
          <a:p>
            <a:pPr marL="457200" lvl="1" indent="0">
              <a:spcBef>
                <a:spcPts val="600"/>
              </a:spcBef>
              <a:buNone/>
            </a:pPr>
            <a:endParaRPr lang="fi-FI" sz="2000">
              <a:ea typeface="Tahoma"/>
              <a:cs typeface="Tahoma"/>
            </a:endParaRPr>
          </a:p>
          <a:p>
            <a:pPr>
              <a:buFont typeface="Wingdings"/>
              <a:buChar char="§"/>
            </a:pPr>
            <a:endParaRPr lang="fi-FI" sz="2000">
              <a:ea typeface="Tahoma"/>
              <a:cs typeface="Tahoma"/>
            </a:endParaRPr>
          </a:p>
        </p:txBody>
      </p:sp>
      <p:pic>
        <p:nvPicPr>
          <p:cNvPr id="5" name="Kuva 5" descr="Kuva, joka sisältää kohteen teksti, merkki&#10;&#10;Kuvaus luotu automaattisesti">
            <a:extLst>
              <a:ext uri="{FF2B5EF4-FFF2-40B4-BE49-F238E27FC236}">
                <a16:creationId xmlns:a16="http://schemas.microsoft.com/office/drawing/2014/main" id="{2BF3E944-E287-AA4E-6485-86389F50166D}"/>
              </a:ext>
            </a:extLst>
          </p:cNvPr>
          <p:cNvPicPr>
            <a:picLocks noChangeAspect="1"/>
          </p:cNvPicPr>
          <p:nvPr/>
        </p:nvPicPr>
        <p:blipFill>
          <a:blip r:embed="rId2"/>
          <a:stretch>
            <a:fillRect/>
          </a:stretch>
        </p:blipFill>
        <p:spPr>
          <a:xfrm>
            <a:off x="6968971" y="-816745"/>
            <a:ext cx="5718633" cy="5685692"/>
          </a:xfrm>
          <a:prstGeom prst="rect">
            <a:avLst/>
          </a:prstGeom>
        </p:spPr>
      </p:pic>
      <p:pic>
        <p:nvPicPr>
          <p:cNvPr id="4" name="Kuva 3">
            <a:extLst>
              <a:ext uri="{FF2B5EF4-FFF2-40B4-BE49-F238E27FC236}">
                <a16:creationId xmlns:a16="http://schemas.microsoft.com/office/drawing/2014/main" id="{38195DBF-9F3C-B206-2C31-515DA986B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2250834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653273-F726-48D9-E7F1-CD9DF54DCE1B}"/>
              </a:ext>
            </a:extLst>
          </p:cNvPr>
          <p:cNvSpPr>
            <a:spLocks noGrp="1"/>
          </p:cNvSpPr>
          <p:nvPr>
            <p:ph type="title"/>
          </p:nvPr>
        </p:nvSpPr>
        <p:spPr>
          <a:xfrm>
            <a:off x="838200" y="365125"/>
            <a:ext cx="10515600" cy="1080721"/>
          </a:xfrm>
        </p:spPr>
        <p:txBody>
          <a:bodyPr/>
          <a:lstStyle/>
          <a:p>
            <a:br>
              <a:rPr lang="fi-FI" sz="4000" b="0">
                <a:solidFill>
                  <a:schemeClr val="accent2"/>
                </a:solidFill>
                <a:latin typeface="Tahoma"/>
                <a:ea typeface="Tahoma"/>
                <a:cs typeface="Tahoma"/>
              </a:rPr>
            </a:br>
            <a:r>
              <a:rPr lang="fi-FI" sz="1800" b="0"/>
              <a:t>Pohjois-Pohjanmaan ELY-keskus</a:t>
            </a:r>
            <a:br>
              <a:rPr lang="fi-FI" sz="4000" b="0">
                <a:solidFill>
                  <a:schemeClr val="accent2"/>
                </a:solidFill>
                <a:latin typeface="Tahoma"/>
                <a:ea typeface="Tahoma"/>
                <a:cs typeface="Tahoma"/>
              </a:rPr>
            </a:br>
            <a:r>
              <a:rPr lang="fi-FI" sz="4000" b="0">
                <a:solidFill>
                  <a:schemeClr val="accent2"/>
                </a:solidFill>
                <a:latin typeface="Tahoma"/>
                <a:ea typeface="Tahoma"/>
                <a:cs typeface="Tahoma"/>
              </a:rPr>
              <a:t>Yritystuissa kannustavat tukitasot</a:t>
            </a:r>
            <a:br>
              <a:rPr lang="en-US" sz="4000" b="0">
                <a:latin typeface="Tahoma"/>
              </a:rPr>
            </a:br>
            <a:endParaRPr lang="fi-FI" b="0">
              <a:solidFill>
                <a:schemeClr val="accent2"/>
              </a:solidFill>
              <a:ea typeface="Tahoma"/>
              <a:cs typeface="Tahoma"/>
            </a:endParaRPr>
          </a:p>
        </p:txBody>
      </p:sp>
      <p:sp>
        <p:nvSpPr>
          <p:cNvPr id="3" name="Sisällön paikkamerkki 2">
            <a:extLst>
              <a:ext uri="{FF2B5EF4-FFF2-40B4-BE49-F238E27FC236}">
                <a16:creationId xmlns:a16="http://schemas.microsoft.com/office/drawing/2014/main" id="{A4383EF4-683E-38CB-54F7-6607D4C587A3}"/>
              </a:ext>
            </a:extLst>
          </p:cNvPr>
          <p:cNvSpPr>
            <a:spLocks noGrp="1"/>
          </p:cNvSpPr>
          <p:nvPr>
            <p:ph idx="1"/>
          </p:nvPr>
        </p:nvSpPr>
        <p:spPr>
          <a:xfrm>
            <a:off x="838200" y="930992"/>
            <a:ext cx="10753106" cy="4958776"/>
          </a:xfrm>
        </p:spPr>
        <p:txBody>
          <a:bodyPr vert="horz" lIns="0" tIns="0" rIns="0" bIns="0" rtlCol="0" anchor="t">
            <a:noAutofit/>
          </a:bodyPr>
          <a:lstStyle/>
          <a:p>
            <a:pPr>
              <a:spcBef>
                <a:spcPts val="600"/>
              </a:spcBef>
              <a:buFont typeface="Wingdings"/>
              <a:buChar char="§"/>
            </a:pPr>
            <a:r>
              <a:rPr lang="fi-FI" sz="2000" b="1">
                <a:ea typeface="Tahoma"/>
                <a:cs typeface="Tahoma"/>
              </a:rPr>
              <a:t>Investoinnit: aineelliset ja aineettomat</a:t>
            </a:r>
          </a:p>
          <a:p>
            <a:pPr lvl="1">
              <a:spcBef>
                <a:spcPts val="600"/>
              </a:spcBef>
              <a:buFont typeface="Arial" panose="020B0604020202020204" pitchFamily="34" charset="0"/>
              <a:buChar char="•"/>
            </a:pPr>
            <a:r>
              <a:rPr lang="fi-FI" sz="1800">
                <a:latin typeface="Tahoma"/>
                <a:ea typeface="Tahoma"/>
                <a:cs typeface="Tahoma"/>
              </a:rPr>
              <a:t>Pieni yritys, enintään 40 %</a:t>
            </a:r>
          </a:p>
          <a:p>
            <a:pPr lvl="1">
              <a:spcBef>
                <a:spcPts val="600"/>
              </a:spcBef>
              <a:buFont typeface="Arial" panose="020B0604020202020204" pitchFamily="34" charset="0"/>
              <a:buChar char="•"/>
            </a:pPr>
            <a:r>
              <a:rPr lang="fi-FI" sz="1800">
                <a:latin typeface="Tahoma"/>
                <a:ea typeface="Tahoma"/>
                <a:cs typeface="Tahoma"/>
              </a:rPr>
              <a:t>Keskisuuri yritys, enintään 30 %</a:t>
            </a:r>
          </a:p>
          <a:p>
            <a:pPr lvl="1">
              <a:spcBef>
                <a:spcPts val="600"/>
              </a:spcBef>
              <a:buFont typeface="Arial" panose="020B0604020202020204" pitchFamily="34" charset="0"/>
              <a:buChar char="•"/>
            </a:pPr>
            <a:r>
              <a:rPr lang="fi-FI" sz="1800">
                <a:latin typeface="Tahoma"/>
                <a:ea typeface="Tahoma"/>
                <a:cs typeface="Tahoma"/>
              </a:rPr>
              <a:t>Suuryritys, ei voida myöntää JTF-tukea</a:t>
            </a:r>
          </a:p>
          <a:p>
            <a:pPr marL="457200" lvl="1" indent="0">
              <a:spcBef>
                <a:spcPts val="600"/>
              </a:spcBef>
              <a:buNone/>
            </a:pPr>
            <a:endParaRPr lang="fi-FI" sz="1000">
              <a:latin typeface="Tahoma"/>
              <a:ea typeface="Tahoma"/>
              <a:cs typeface="Tahoma"/>
            </a:endParaRPr>
          </a:p>
          <a:p>
            <a:pPr>
              <a:spcBef>
                <a:spcPts val="600"/>
              </a:spcBef>
              <a:buFont typeface="Wingdings"/>
              <a:buChar char="§"/>
            </a:pPr>
            <a:r>
              <a:rPr lang="fi-FI" sz="2000" b="1">
                <a:ea typeface="Tahoma"/>
                <a:cs typeface="Tahoma"/>
              </a:rPr>
              <a:t>Kehittäminen: tuotekehitys, tuotantomenetelmien kehitys, kansainvälistyminen sekä muu merkittävä kehittäminen</a:t>
            </a:r>
          </a:p>
          <a:p>
            <a:pPr lvl="1">
              <a:spcBef>
                <a:spcPts val="600"/>
              </a:spcBef>
              <a:buFont typeface="Arial" panose="020B0604020202020204" pitchFamily="34" charset="0"/>
              <a:buChar char="•"/>
            </a:pPr>
            <a:r>
              <a:rPr lang="fi-FI" sz="1800">
                <a:latin typeface="Tahoma"/>
                <a:ea typeface="Tahoma"/>
                <a:cs typeface="Tahoma"/>
              </a:rPr>
              <a:t>Pieni ja keskisuuri yritys, avustus enintään 50 %, pääasiassa de </a:t>
            </a:r>
            <a:r>
              <a:rPr lang="fi-FI" sz="1800" err="1">
                <a:latin typeface="Tahoma"/>
                <a:ea typeface="Tahoma"/>
                <a:cs typeface="Tahoma"/>
              </a:rPr>
              <a:t>minimis</a:t>
            </a:r>
            <a:r>
              <a:rPr lang="fi-FI" sz="1800">
                <a:latin typeface="Tahoma"/>
                <a:ea typeface="Tahoma"/>
                <a:cs typeface="Tahoma"/>
              </a:rPr>
              <a:t> –ehtoinen avustus</a:t>
            </a:r>
          </a:p>
          <a:p>
            <a:pPr lvl="1">
              <a:spcBef>
                <a:spcPts val="600"/>
              </a:spcBef>
              <a:buFont typeface="Wingdings"/>
              <a:buChar char="§"/>
            </a:pPr>
            <a:endParaRPr lang="fi-FI" sz="1000">
              <a:latin typeface="Tahoma"/>
              <a:ea typeface="Tahoma"/>
              <a:cs typeface="Tahoma"/>
            </a:endParaRPr>
          </a:p>
          <a:p>
            <a:pPr>
              <a:spcBef>
                <a:spcPts val="600"/>
              </a:spcBef>
              <a:buFont typeface="Wingdings"/>
              <a:buChar char="§"/>
            </a:pPr>
            <a:r>
              <a:rPr lang="fi-FI" sz="2000" b="1">
                <a:latin typeface="Tahoma"/>
                <a:ea typeface="Tahoma"/>
                <a:cs typeface="Tahoma"/>
              </a:rPr>
              <a:t>Kertakorvaushanke: uuden kasvuliiketoiminnan selvitys</a:t>
            </a:r>
          </a:p>
          <a:p>
            <a:pPr lvl="1">
              <a:spcBef>
                <a:spcPts val="600"/>
              </a:spcBef>
              <a:buFont typeface="Arial" panose="020B0604020202020204" pitchFamily="34" charset="0"/>
              <a:buChar char="•"/>
            </a:pPr>
            <a:r>
              <a:rPr lang="fi-FI" sz="1800">
                <a:latin typeface="Tahoma"/>
                <a:ea typeface="Tahoma"/>
                <a:cs typeface="Tahoma"/>
              </a:rPr>
              <a:t>Pieni ja keskisuuri yritys, avustus enintään 60 % ja välittömät kustannukset enintään 60 000 €, avustus maksetaan tuotosten perusteella. De </a:t>
            </a:r>
            <a:r>
              <a:rPr lang="fi-FI" sz="1800" err="1">
                <a:latin typeface="Tahoma"/>
                <a:ea typeface="Tahoma"/>
                <a:cs typeface="Tahoma"/>
              </a:rPr>
              <a:t>minimis</a:t>
            </a:r>
            <a:r>
              <a:rPr lang="fi-FI" sz="1800">
                <a:latin typeface="Tahoma"/>
                <a:ea typeface="Tahoma"/>
                <a:cs typeface="Tahoma"/>
              </a:rPr>
              <a:t> -ehtoinen avustus</a:t>
            </a:r>
          </a:p>
          <a:p>
            <a:pPr lvl="1">
              <a:spcBef>
                <a:spcPts val="600"/>
              </a:spcBef>
              <a:buFont typeface="Wingdings"/>
              <a:buChar char="§"/>
            </a:pPr>
            <a:endParaRPr lang="fi-FI" sz="1000">
              <a:latin typeface="Tahoma"/>
              <a:ea typeface="Tahoma"/>
              <a:cs typeface="Tahoma"/>
            </a:endParaRPr>
          </a:p>
          <a:p>
            <a:pPr>
              <a:spcBef>
                <a:spcPts val="600"/>
              </a:spcBef>
              <a:buFont typeface="Wingdings"/>
              <a:buChar char="§"/>
            </a:pPr>
            <a:r>
              <a:rPr lang="fi-FI" sz="2000">
                <a:latin typeface="Tahoma"/>
                <a:ea typeface="Tahoma"/>
                <a:cs typeface="Tahoma"/>
              </a:rPr>
              <a:t>Mahdollisuus saada 30 % ennakkoa myönnetyn tuen määrästä. Pienin myönnettävä avustus 10 000 euroa</a:t>
            </a:r>
          </a:p>
          <a:p>
            <a:pPr>
              <a:buFont typeface="Wingdings"/>
              <a:buChar char="§"/>
            </a:pPr>
            <a:endParaRPr lang="fi-FI" sz="2000">
              <a:solidFill>
                <a:schemeClr val="accent2"/>
              </a:solidFill>
              <a:ea typeface="Tahoma"/>
              <a:cs typeface="Tahoma"/>
            </a:endParaRPr>
          </a:p>
        </p:txBody>
      </p:sp>
      <p:pic>
        <p:nvPicPr>
          <p:cNvPr id="6" name="Kuva 6">
            <a:extLst>
              <a:ext uri="{FF2B5EF4-FFF2-40B4-BE49-F238E27FC236}">
                <a16:creationId xmlns:a16="http://schemas.microsoft.com/office/drawing/2014/main" id="{5681E23F-8F11-6DBA-E998-BA8A579081D6}"/>
              </a:ext>
            </a:extLst>
          </p:cNvPr>
          <p:cNvPicPr>
            <a:picLocks noChangeAspect="1"/>
          </p:cNvPicPr>
          <p:nvPr/>
        </p:nvPicPr>
        <p:blipFill>
          <a:blip r:embed="rId2"/>
          <a:stretch>
            <a:fillRect/>
          </a:stretch>
        </p:blipFill>
        <p:spPr>
          <a:xfrm>
            <a:off x="8593778" y="-373389"/>
            <a:ext cx="3598222" cy="3638470"/>
          </a:xfrm>
          <a:prstGeom prst="rect">
            <a:avLst/>
          </a:prstGeom>
        </p:spPr>
      </p:pic>
      <p:pic>
        <p:nvPicPr>
          <p:cNvPr id="4" name="Kuva 3">
            <a:extLst>
              <a:ext uri="{FF2B5EF4-FFF2-40B4-BE49-F238E27FC236}">
                <a16:creationId xmlns:a16="http://schemas.microsoft.com/office/drawing/2014/main" id="{7CBD4F0B-3CC6-BCEE-838B-9AD11DE29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237" y="6027938"/>
            <a:ext cx="2059649" cy="723530"/>
          </a:xfrm>
          <a:prstGeom prst="rect">
            <a:avLst/>
          </a:prstGeom>
        </p:spPr>
      </p:pic>
    </p:spTree>
    <p:extLst>
      <p:ext uri="{BB962C8B-B14F-4D97-AF65-F5344CB8AC3E}">
        <p14:creationId xmlns:p14="http://schemas.microsoft.com/office/powerpoint/2010/main" val="273350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262999-EA17-42DD-9E84-969EF080CFD7}"/>
              </a:ext>
            </a:extLst>
          </p:cNvPr>
          <p:cNvSpPr>
            <a:spLocks noGrp="1"/>
          </p:cNvSpPr>
          <p:nvPr>
            <p:ph type="title"/>
          </p:nvPr>
        </p:nvSpPr>
        <p:spPr>
          <a:xfrm>
            <a:off x="838200" y="396544"/>
            <a:ext cx="10515600" cy="535903"/>
          </a:xfrm>
        </p:spPr>
        <p:txBody>
          <a:bodyPr>
            <a:normAutofit/>
          </a:bodyPr>
          <a:lstStyle/>
          <a:p>
            <a:r>
              <a:rPr lang="fi-FI" sz="3600">
                <a:effectLst/>
                <a:latin typeface="Arial" panose="020B0604020202020204" pitchFamily="34" charset="0"/>
              </a:rPr>
              <a:t>Autamme mielellämme! </a:t>
            </a:r>
            <a:endParaRPr lang="fi-FI" sz="3600"/>
          </a:p>
        </p:txBody>
      </p:sp>
      <p:sp>
        <p:nvSpPr>
          <p:cNvPr id="3" name="Sisällön paikkamerkki 2">
            <a:extLst>
              <a:ext uri="{FF2B5EF4-FFF2-40B4-BE49-F238E27FC236}">
                <a16:creationId xmlns:a16="http://schemas.microsoft.com/office/drawing/2014/main" id="{A0E80AEC-BC45-408C-A46F-27375CDE9606}"/>
              </a:ext>
            </a:extLst>
          </p:cNvPr>
          <p:cNvSpPr>
            <a:spLocks noGrp="1"/>
          </p:cNvSpPr>
          <p:nvPr>
            <p:ph idx="1"/>
          </p:nvPr>
        </p:nvSpPr>
        <p:spPr>
          <a:xfrm>
            <a:off x="838200" y="1587286"/>
            <a:ext cx="3903406" cy="3926447"/>
          </a:xfrm>
        </p:spPr>
        <p:txBody>
          <a:bodyPr>
            <a:normAutofit/>
          </a:bodyPr>
          <a:lstStyle/>
          <a:p>
            <a:pPr marL="0" indent="0">
              <a:buNone/>
            </a:pPr>
            <a:r>
              <a:rPr lang="fi-FI" sz="2000" b="1" dirty="0">
                <a:solidFill>
                  <a:srgbClr val="002060"/>
                </a:solidFill>
              </a:rPr>
              <a:t>Pohjois-Pohjanmaan liitto</a:t>
            </a:r>
          </a:p>
          <a:p>
            <a:pPr marL="0" indent="0">
              <a:spcBef>
                <a:spcPts val="0"/>
              </a:spcBef>
              <a:buNone/>
            </a:pPr>
            <a:endParaRPr lang="fi-FI" sz="800" b="1" dirty="0">
              <a:solidFill>
                <a:srgbClr val="002060"/>
              </a:solidFill>
            </a:endParaRPr>
          </a:p>
          <a:p>
            <a:pPr marL="0" indent="0">
              <a:spcBef>
                <a:spcPts val="0"/>
              </a:spcBef>
              <a:buNone/>
            </a:pPr>
            <a:r>
              <a:rPr lang="fi-FI" sz="1400" b="1" dirty="0">
                <a:solidFill>
                  <a:srgbClr val="002060"/>
                </a:solidFill>
              </a:rPr>
              <a:t>Oikeudenmukaisen siirtymän suunnitelma </a:t>
            </a:r>
          </a:p>
          <a:p>
            <a:pPr marL="0" indent="0">
              <a:spcBef>
                <a:spcPts val="0"/>
              </a:spcBef>
              <a:buNone/>
            </a:pPr>
            <a:r>
              <a:rPr lang="fi-FI" sz="1200" dirty="0">
                <a:solidFill>
                  <a:srgbClr val="002060"/>
                </a:solidFill>
              </a:rPr>
              <a:t>Päivi Keisanen, p. 050 431 0605</a:t>
            </a:r>
          </a:p>
          <a:p>
            <a:pPr marL="0" indent="0">
              <a:spcBef>
                <a:spcPts val="0"/>
              </a:spcBef>
              <a:buNone/>
            </a:pPr>
            <a:endParaRPr lang="fi-FI" sz="1400" dirty="0">
              <a:solidFill>
                <a:srgbClr val="002060"/>
              </a:solidFill>
            </a:endParaRPr>
          </a:p>
          <a:p>
            <a:pPr marL="0" indent="0">
              <a:spcBef>
                <a:spcPts val="0"/>
              </a:spcBef>
              <a:buNone/>
            </a:pPr>
            <a:r>
              <a:rPr lang="fi-FI" sz="1400" b="1" dirty="0">
                <a:solidFill>
                  <a:srgbClr val="002060"/>
                </a:solidFill>
              </a:rPr>
              <a:t>Pohjois-Pohjanmaan liiton hankkeet</a:t>
            </a:r>
          </a:p>
          <a:p>
            <a:pPr marL="0" indent="0">
              <a:spcBef>
                <a:spcPts val="0"/>
              </a:spcBef>
              <a:buNone/>
            </a:pPr>
            <a:r>
              <a:rPr lang="fi-FI" sz="1300" dirty="0">
                <a:solidFill>
                  <a:srgbClr val="002060"/>
                </a:solidFill>
              </a:rPr>
              <a:t>Heikki Ojala, p. 050 433 3951</a:t>
            </a:r>
          </a:p>
          <a:p>
            <a:pPr marL="0" indent="0">
              <a:spcBef>
                <a:spcPts val="0"/>
              </a:spcBef>
              <a:buNone/>
            </a:pPr>
            <a:r>
              <a:rPr lang="fi-FI" sz="1300" dirty="0">
                <a:solidFill>
                  <a:srgbClr val="002060"/>
                </a:solidFill>
              </a:rPr>
              <a:t>Aki Lappalainen, p. 040 502 1851</a:t>
            </a:r>
          </a:p>
          <a:p>
            <a:pPr marL="0" indent="0">
              <a:spcBef>
                <a:spcPts val="0"/>
              </a:spcBef>
              <a:buNone/>
            </a:pPr>
            <a:r>
              <a:rPr lang="fi-FI" sz="1300" dirty="0">
                <a:solidFill>
                  <a:srgbClr val="002060"/>
                </a:solidFill>
              </a:rPr>
              <a:t>Heikki Laukkanen, p. 050 918 0035</a:t>
            </a:r>
          </a:p>
          <a:p>
            <a:pPr marL="0" indent="0">
              <a:spcBef>
                <a:spcPts val="0"/>
              </a:spcBef>
              <a:buNone/>
            </a:pPr>
            <a:r>
              <a:rPr lang="fi-FI" sz="1300" dirty="0">
                <a:solidFill>
                  <a:srgbClr val="002060"/>
                </a:solidFill>
              </a:rPr>
              <a:t>Katarina Timisjärvi, p. 040 685 4025</a:t>
            </a:r>
          </a:p>
          <a:p>
            <a:pPr marL="0" indent="0">
              <a:spcBef>
                <a:spcPts val="0"/>
              </a:spcBef>
              <a:buNone/>
            </a:pPr>
            <a:r>
              <a:rPr lang="fi-FI" sz="1300" dirty="0">
                <a:solidFill>
                  <a:srgbClr val="002060"/>
                </a:solidFill>
              </a:rPr>
              <a:t>Mari Lämsä, p. 040 685 4016</a:t>
            </a:r>
          </a:p>
          <a:p>
            <a:pPr marL="0" indent="0">
              <a:spcBef>
                <a:spcPts val="0"/>
              </a:spcBef>
              <a:buNone/>
            </a:pPr>
            <a:endParaRPr lang="fi-FI" sz="1300" dirty="0">
              <a:solidFill>
                <a:srgbClr val="002060"/>
              </a:solidFill>
            </a:endParaRPr>
          </a:p>
          <a:p>
            <a:pPr marL="0" indent="0">
              <a:spcBef>
                <a:spcPts val="0"/>
              </a:spcBef>
              <a:buNone/>
            </a:pPr>
            <a:endParaRPr lang="fi-FI" sz="1300" dirty="0">
              <a:solidFill>
                <a:srgbClr val="002060"/>
              </a:solidFill>
            </a:endParaRPr>
          </a:p>
          <a:p>
            <a:pPr marL="0" indent="0">
              <a:spcBef>
                <a:spcPts val="0"/>
              </a:spcBef>
              <a:buNone/>
            </a:pPr>
            <a:endParaRPr lang="fi-FI" sz="1300" dirty="0">
              <a:solidFill>
                <a:srgbClr val="002060"/>
              </a:solidFill>
            </a:endParaRPr>
          </a:p>
          <a:p>
            <a:pPr marL="0" indent="0">
              <a:spcBef>
                <a:spcPts val="0"/>
              </a:spcBef>
              <a:buNone/>
            </a:pPr>
            <a:endParaRPr lang="fi-FI" sz="1300" dirty="0">
              <a:solidFill>
                <a:srgbClr val="002060"/>
              </a:solidFill>
            </a:endParaRPr>
          </a:p>
          <a:p>
            <a:pPr marL="0" indent="0">
              <a:spcBef>
                <a:spcPts val="0"/>
              </a:spcBef>
              <a:buNone/>
            </a:pPr>
            <a:endParaRPr lang="fi-FI" sz="1300" dirty="0">
              <a:solidFill>
                <a:srgbClr val="002060"/>
              </a:solidFill>
            </a:endParaRPr>
          </a:p>
          <a:p>
            <a:pPr marL="0" indent="0">
              <a:spcBef>
                <a:spcPts val="0"/>
              </a:spcBef>
              <a:buNone/>
            </a:pPr>
            <a:endParaRPr lang="fi-FI" sz="1300" dirty="0">
              <a:solidFill>
                <a:srgbClr val="002060"/>
              </a:solidFill>
            </a:endParaRPr>
          </a:p>
          <a:p>
            <a:pPr marL="0" indent="0">
              <a:spcBef>
                <a:spcPts val="0"/>
              </a:spcBef>
              <a:buNone/>
            </a:pPr>
            <a:endParaRPr lang="fi-FI" sz="1300" dirty="0">
              <a:solidFill>
                <a:srgbClr val="002060"/>
              </a:solidFill>
            </a:endParaRPr>
          </a:p>
          <a:p>
            <a:pPr marL="0" indent="0">
              <a:spcBef>
                <a:spcPts val="0"/>
              </a:spcBef>
              <a:buNone/>
            </a:pPr>
            <a:r>
              <a:rPr lang="fi-FI" sz="1300" dirty="0">
                <a:solidFill>
                  <a:srgbClr val="002060"/>
                </a:solidFill>
              </a:rPr>
              <a:t>Sähköposti: etunimi.sukunimi@pohjois-pohjanmaa.fi</a:t>
            </a:r>
          </a:p>
        </p:txBody>
      </p:sp>
      <p:sp>
        <p:nvSpPr>
          <p:cNvPr id="4" name="Tekstiruutu 3">
            <a:extLst>
              <a:ext uri="{FF2B5EF4-FFF2-40B4-BE49-F238E27FC236}">
                <a16:creationId xmlns:a16="http://schemas.microsoft.com/office/drawing/2014/main" id="{8D637DF6-F2B3-4274-9209-CE9E584E1131}"/>
              </a:ext>
            </a:extLst>
          </p:cNvPr>
          <p:cNvSpPr txBox="1"/>
          <p:nvPr/>
        </p:nvSpPr>
        <p:spPr>
          <a:xfrm>
            <a:off x="4960544" y="1563934"/>
            <a:ext cx="4160009" cy="3949799"/>
          </a:xfrm>
          <a:prstGeom prst="rect">
            <a:avLst/>
          </a:prstGeom>
          <a:noFill/>
        </p:spPr>
        <p:txBody>
          <a:bodyPr wrap="square" lIns="0" tIns="0" rIns="0" bIns="0" rtlCol="0">
            <a:spAutoFit/>
          </a:bodyPr>
          <a:lstStyle/>
          <a:p>
            <a:pPr>
              <a:lnSpc>
                <a:spcPct val="100000"/>
              </a:lnSpc>
              <a:spcBef>
                <a:spcPts val="1000"/>
              </a:spcBef>
            </a:pPr>
            <a:r>
              <a:rPr lang="fi-FI" altLang="fi-FI" sz="1900" b="1" dirty="0">
                <a:solidFill>
                  <a:srgbClr val="002060"/>
                </a:solidFill>
              </a:rPr>
              <a:t>Pohjois-Pohjanmaan ELY-keskus</a:t>
            </a:r>
          </a:p>
          <a:p>
            <a:pPr>
              <a:lnSpc>
                <a:spcPct val="100000"/>
              </a:lnSpc>
              <a:spcBef>
                <a:spcPts val="1000"/>
              </a:spcBef>
            </a:pPr>
            <a:r>
              <a:rPr lang="fi-FI" altLang="fi-FI" sz="1300" b="1" dirty="0">
                <a:solidFill>
                  <a:srgbClr val="002060"/>
                </a:solidFill>
              </a:rPr>
              <a:t>ESR+ -tyyppiset hankkeet </a:t>
            </a:r>
          </a:p>
          <a:p>
            <a:pPr>
              <a:lnSpc>
                <a:spcPct val="100000"/>
              </a:lnSpc>
              <a:spcBef>
                <a:spcPts val="1000"/>
              </a:spcBef>
            </a:pPr>
            <a:r>
              <a:rPr lang="fi-FI" sz="1300" dirty="0">
                <a:solidFill>
                  <a:srgbClr val="002060"/>
                </a:solidFill>
              </a:rPr>
              <a:t>Päivi Jaakola, p. 0295 038 225</a:t>
            </a:r>
          </a:p>
          <a:p>
            <a:pPr>
              <a:lnSpc>
                <a:spcPct val="100000"/>
              </a:lnSpc>
              <a:spcBef>
                <a:spcPts val="0"/>
              </a:spcBef>
            </a:pPr>
            <a:r>
              <a:rPr lang="fi-FI" sz="1300" dirty="0">
                <a:solidFill>
                  <a:srgbClr val="002060"/>
                </a:solidFill>
              </a:rPr>
              <a:t>Ville Mehtälä, p. 0295 038 230</a:t>
            </a:r>
            <a:br>
              <a:rPr lang="fi-FI" sz="1300" dirty="0">
                <a:solidFill>
                  <a:srgbClr val="002060"/>
                </a:solidFill>
              </a:rPr>
            </a:br>
            <a:r>
              <a:rPr lang="fi-FI" sz="1300" dirty="0">
                <a:solidFill>
                  <a:srgbClr val="002060"/>
                </a:solidFill>
              </a:rPr>
              <a:t>Taina Viitasalo, p. 0295 038 219</a:t>
            </a:r>
            <a:endParaRPr lang="en-US" sz="1300" dirty="0">
              <a:solidFill>
                <a:srgbClr val="002060"/>
              </a:solidFill>
            </a:endParaRPr>
          </a:p>
          <a:p>
            <a:pPr>
              <a:lnSpc>
                <a:spcPct val="100000"/>
              </a:lnSpc>
              <a:spcBef>
                <a:spcPts val="0"/>
              </a:spcBef>
            </a:pPr>
            <a:br>
              <a:rPr lang="fi-FI" sz="1300" dirty="0">
                <a:solidFill>
                  <a:srgbClr val="002060"/>
                </a:solidFill>
              </a:rPr>
            </a:br>
            <a:r>
              <a:rPr lang="fi-FI" sz="1300" dirty="0">
                <a:solidFill>
                  <a:srgbClr val="002060"/>
                </a:solidFill>
              </a:rPr>
              <a:t>Rahoituspäällikkö Riitta Ilola, p. 0295 038 224</a:t>
            </a:r>
          </a:p>
          <a:p>
            <a:pPr>
              <a:lnSpc>
                <a:spcPct val="100000"/>
              </a:lnSpc>
              <a:spcBef>
                <a:spcPts val="0"/>
              </a:spcBef>
            </a:pPr>
            <a:endParaRPr lang="fi-FI" sz="1300" dirty="0">
              <a:solidFill>
                <a:srgbClr val="002060"/>
              </a:solidFill>
            </a:endParaRPr>
          </a:p>
          <a:p>
            <a:pPr>
              <a:lnSpc>
                <a:spcPct val="100000"/>
              </a:lnSpc>
              <a:spcBef>
                <a:spcPts val="0"/>
              </a:spcBef>
            </a:pPr>
            <a:r>
              <a:rPr lang="fi-FI" sz="1300" b="1" dirty="0">
                <a:solidFill>
                  <a:srgbClr val="002060"/>
                </a:solidFill>
              </a:rPr>
              <a:t>Ennallistaminen ja jälkikäyttö</a:t>
            </a:r>
          </a:p>
          <a:p>
            <a:r>
              <a:rPr lang="fi-FI" sz="1300" dirty="0">
                <a:solidFill>
                  <a:srgbClr val="002060"/>
                </a:solidFill>
              </a:rPr>
              <a:t>Paula Alho 0295 037 284</a:t>
            </a:r>
          </a:p>
          <a:p>
            <a:r>
              <a:rPr lang="fi-FI" sz="1300" dirty="0">
                <a:solidFill>
                  <a:srgbClr val="002060"/>
                </a:solidFill>
              </a:rPr>
              <a:t>Verna Piirainen 0295 039 063</a:t>
            </a:r>
          </a:p>
          <a:p>
            <a:endParaRPr lang="fi-FI" sz="1300" dirty="0">
              <a:solidFill>
                <a:srgbClr val="002060"/>
              </a:solidFill>
            </a:endParaRPr>
          </a:p>
          <a:p>
            <a:r>
              <a:rPr lang="fi-FI" sz="1300" dirty="0">
                <a:solidFill>
                  <a:srgbClr val="002060"/>
                </a:solidFill>
              </a:rPr>
              <a:t>Ympäristö- ja luonnonvarat vastuualue:</a:t>
            </a:r>
          </a:p>
          <a:p>
            <a:r>
              <a:rPr lang="fi-FI" sz="1300" dirty="0">
                <a:solidFill>
                  <a:srgbClr val="002060"/>
                </a:solidFill>
              </a:rPr>
              <a:t>Timo Yrjänä  0400 386593</a:t>
            </a:r>
          </a:p>
          <a:p>
            <a:r>
              <a:rPr lang="fi-FI" sz="1300" dirty="0">
                <a:solidFill>
                  <a:srgbClr val="002060"/>
                </a:solidFill>
              </a:rPr>
              <a:t>Jaana Rintala 0295 038 554</a:t>
            </a:r>
          </a:p>
          <a:p>
            <a:pPr>
              <a:lnSpc>
                <a:spcPct val="100000"/>
              </a:lnSpc>
              <a:spcBef>
                <a:spcPts val="0"/>
              </a:spcBef>
            </a:pPr>
            <a:endParaRPr lang="fi-FI" sz="1300" dirty="0">
              <a:solidFill>
                <a:srgbClr val="002060"/>
              </a:solidFill>
            </a:endParaRPr>
          </a:p>
          <a:p>
            <a:pPr>
              <a:lnSpc>
                <a:spcPct val="100000"/>
              </a:lnSpc>
              <a:spcBef>
                <a:spcPts val="0"/>
              </a:spcBef>
            </a:pPr>
            <a:endParaRPr lang="fi-FI" sz="1300" dirty="0">
              <a:solidFill>
                <a:srgbClr val="002060"/>
              </a:solidFill>
            </a:endParaRPr>
          </a:p>
          <a:p>
            <a:pPr>
              <a:lnSpc>
                <a:spcPct val="100000"/>
              </a:lnSpc>
              <a:spcBef>
                <a:spcPts val="0"/>
              </a:spcBef>
            </a:pPr>
            <a:r>
              <a:rPr lang="fi-FI" sz="1300" dirty="0">
                <a:solidFill>
                  <a:srgbClr val="002060"/>
                </a:solidFill>
              </a:rPr>
              <a:t>Sähköposti: etunimi.sukunimi@ely-keskus.fi</a:t>
            </a:r>
          </a:p>
        </p:txBody>
      </p:sp>
      <p:sp>
        <p:nvSpPr>
          <p:cNvPr id="6" name="Tekstiruutu 5">
            <a:extLst>
              <a:ext uri="{FF2B5EF4-FFF2-40B4-BE49-F238E27FC236}">
                <a16:creationId xmlns:a16="http://schemas.microsoft.com/office/drawing/2014/main" id="{E088B87A-EDAF-44F1-A1EB-35F07589035D}"/>
              </a:ext>
            </a:extLst>
          </p:cNvPr>
          <p:cNvSpPr txBox="1"/>
          <p:nvPr/>
        </p:nvSpPr>
        <p:spPr>
          <a:xfrm>
            <a:off x="8938844" y="1900057"/>
            <a:ext cx="2885831" cy="3300904"/>
          </a:xfrm>
          <a:prstGeom prst="rect">
            <a:avLst/>
          </a:prstGeom>
          <a:noFill/>
        </p:spPr>
        <p:txBody>
          <a:bodyPr wrap="square" lIns="0" tIns="0" rIns="0" bIns="0" rtlCol="0">
            <a:spAutoFit/>
          </a:bodyPr>
          <a:lstStyle/>
          <a:p>
            <a:pPr marL="0" indent="0">
              <a:buNone/>
            </a:pPr>
            <a:r>
              <a:rPr lang="en-US" sz="1300" b="1" dirty="0" err="1">
                <a:solidFill>
                  <a:srgbClr val="002060"/>
                </a:solidFill>
              </a:rPr>
              <a:t>Yritystuet</a:t>
            </a:r>
            <a:endParaRPr lang="en-US" sz="1300" b="1" dirty="0">
              <a:solidFill>
                <a:srgbClr val="002060"/>
              </a:solidFill>
            </a:endParaRPr>
          </a:p>
          <a:p>
            <a:pPr marL="0" indent="0">
              <a:buNone/>
            </a:pPr>
            <a:r>
              <a:rPr lang="en-US" sz="1300" dirty="0">
                <a:solidFill>
                  <a:srgbClr val="002060"/>
                </a:solidFill>
              </a:rPr>
              <a:t>Anna </a:t>
            </a:r>
            <a:r>
              <a:rPr lang="en-US" sz="1300" dirty="0" err="1">
                <a:solidFill>
                  <a:srgbClr val="002060"/>
                </a:solidFill>
              </a:rPr>
              <a:t>Palinsaari</a:t>
            </a:r>
            <a:r>
              <a:rPr lang="en-US" sz="1300" dirty="0">
                <a:solidFill>
                  <a:srgbClr val="002060"/>
                </a:solidFill>
              </a:rPr>
              <a:t>, 0295 038 029, </a:t>
            </a:r>
            <a:r>
              <a:rPr lang="en-US" sz="1300" dirty="0" err="1">
                <a:solidFill>
                  <a:srgbClr val="002060"/>
                </a:solidFill>
              </a:rPr>
              <a:t>matkailu</a:t>
            </a:r>
            <a:r>
              <a:rPr lang="en-US" sz="1300" dirty="0">
                <a:solidFill>
                  <a:srgbClr val="002060"/>
                </a:solidFill>
              </a:rPr>
              <a:t>- ja </a:t>
            </a:r>
            <a:r>
              <a:rPr lang="en-US" sz="1300" dirty="0" err="1">
                <a:solidFill>
                  <a:srgbClr val="002060"/>
                </a:solidFill>
              </a:rPr>
              <a:t>elintarvikeala</a:t>
            </a:r>
            <a:endParaRPr lang="en-US" sz="1300" dirty="0">
              <a:solidFill>
                <a:srgbClr val="002060"/>
              </a:solidFill>
            </a:endParaRPr>
          </a:p>
          <a:p>
            <a:pPr marL="0" indent="0">
              <a:lnSpc>
                <a:spcPct val="150000"/>
              </a:lnSpc>
              <a:buNone/>
            </a:pPr>
            <a:endParaRPr lang="en-US" sz="1300" dirty="0">
              <a:solidFill>
                <a:srgbClr val="002060"/>
              </a:solidFill>
            </a:endParaRPr>
          </a:p>
          <a:p>
            <a:pPr marL="0" indent="0">
              <a:lnSpc>
                <a:spcPct val="100000"/>
              </a:lnSpc>
              <a:buNone/>
            </a:pPr>
            <a:r>
              <a:rPr lang="en-US" sz="1300" dirty="0">
                <a:solidFill>
                  <a:srgbClr val="002060"/>
                </a:solidFill>
              </a:rPr>
              <a:t>Gitte Meriläinen, 0295 038 118, </a:t>
            </a:r>
          </a:p>
          <a:p>
            <a:pPr marL="0" indent="0">
              <a:lnSpc>
                <a:spcPct val="100000"/>
              </a:lnSpc>
              <a:buNone/>
            </a:pPr>
            <a:r>
              <a:rPr lang="en-US" sz="1300" dirty="0">
                <a:solidFill>
                  <a:srgbClr val="002060"/>
                </a:solidFill>
              </a:rPr>
              <a:t>ICT-, bio- ja </a:t>
            </a:r>
            <a:r>
              <a:rPr lang="en-US" sz="1300" dirty="0" err="1">
                <a:solidFill>
                  <a:srgbClr val="002060"/>
                </a:solidFill>
              </a:rPr>
              <a:t>terveysteknologia-alat</a:t>
            </a:r>
            <a:r>
              <a:rPr lang="en-US" sz="1300" dirty="0">
                <a:solidFill>
                  <a:srgbClr val="002060"/>
                </a:solidFill>
              </a:rPr>
              <a:t> </a:t>
            </a:r>
            <a:r>
              <a:rPr lang="en-US" sz="1300" dirty="0" err="1">
                <a:solidFill>
                  <a:srgbClr val="002060"/>
                </a:solidFill>
              </a:rPr>
              <a:t>sekä</a:t>
            </a:r>
            <a:r>
              <a:rPr lang="en-US" sz="1300" dirty="0">
                <a:solidFill>
                  <a:srgbClr val="002060"/>
                </a:solidFill>
              </a:rPr>
              <a:t> </a:t>
            </a:r>
            <a:r>
              <a:rPr lang="en-US" sz="1300" dirty="0" err="1">
                <a:solidFill>
                  <a:srgbClr val="002060"/>
                </a:solidFill>
              </a:rPr>
              <a:t>tyt-hankkeet</a:t>
            </a:r>
            <a:endParaRPr lang="en-US" sz="1300" dirty="0">
              <a:solidFill>
                <a:srgbClr val="002060"/>
              </a:solidFill>
            </a:endParaRPr>
          </a:p>
          <a:p>
            <a:pPr marL="0" indent="0">
              <a:lnSpc>
                <a:spcPct val="100000"/>
              </a:lnSpc>
              <a:buNone/>
            </a:pPr>
            <a:endParaRPr lang="en-US" sz="1300" dirty="0">
              <a:solidFill>
                <a:srgbClr val="002060"/>
              </a:solidFill>
            </a:endParaRPr>
          </a:p>
          <a:p>
            <a:pPr marL="0" indent="0">
              <a:lnSpc>
                <a:spcPct val="100000"/>
              </a:lnSpc>
              <a:buNone/>
            </a:pPr>
            <a:r>
              <a:rPr lang="en-US" sz="1300" dirty="0">
                <a:solidFill>
                  <a:srgbClr val="002060"/>
                </a:solidFill>
              </a:rPr>
              <a:t>Janne Ranta, 0295 038 234 </a:t>
            </a:r>
          </a:p>
          <a:p>
            <a:pPr marL="0" indent="0">
              <a:lnSpc>
                <a:spcPct val="100000"/>
              </a:lnSpc>
              <a:buNone/>
            </a:pPr>
            <a:r>
              <a:rPr lang="en-US" sz="1300" dirty="0" err="1">
                <a:solidFill>
                  <a:srgbClr val="002060"/>
                </a:solidFill>
              </a:rPr>
              <a:t>valmistava</a:t>
            </a:r>
            <a:r>
              <a:rPr lang="en-US" sz="1300" dirty="0">
                <a:solidFill>
                  <a:srgbClr val="002060"/>
                </a:solidFill>
              </a:rPr>
              <a:t> </a:t>
            </a:r>
            <a:r>
              <a:rPr lang="en-US" sz="1300" dirty="0" err="1">
                <a:solidFill>
                  <a:srgbClr val="002060"/>
                </a:solidFill>
              </a:rPr>
              <a:t>teollisuus</a:t>
            </a:r>
            <a:r>
              <a:rPr lang="en-US" sz="1300" dirty="0">
                <a:solidFill>
                  <a:srgbClr val="002060"/>
                </a:solidFill>
              </a:rPr>
              <a:t> ja </a:t>
            </a:r>
            <a:r>
              <a:rPr lang="en-US" sz="1300" dirty="0" err="1">
                <a:solidFill>
                  <a:srgbClr val="002060"/>
                </a:solidFill>
              </a:rPr>
              <a:t>tyt-hankkeet</a:t>
            </a:r>
            <a:endParaRPr lang="en-US" sz="1300" dirty="0">
              <a:solidFill>
                <a:srgbClr val="002060"/>
              </a:solidFill>
            </a:endParaRPr>
          </a:p>
          <a:p>
            <a:pPr marL="0" indent="0">
              <a:lnSpc>
                <a:spcPct val="100000"/>
              </a:lnSpc>
              <a:buNone/>
            </a:pPr>
            <a:endParaRPr lang="en-US" sz="1300" dirty="0">
              <a:solidFill>
                <a:srgbClr val="002060"/>
              </a:solidFill>
            </a:endParaRPr>
          </a:p>
          <a:p>
            <a:pPr marL="0" indent="0">
              <a:lnSpc>
                <a:spcPct val="100000"/>
              </a:lnSpc>
              <a:buNone/>
            </a:pPr>
            <a:r>
              <a:rPr lang="en-US" sz="1300" dirty="0">
                <a:solidFill>
                  <a:srgbClr val="002060"/>
                </a:solidFill>
              </a:rPr>
              <a:t>Jouko </a:t>
            </a:r>
            <a:r>
              <a:rPr lang="en-US" sz="1300" dirty="0" err="1">
                <a:solidFill>
                  <a:srgbClr val="002060"/>
                </a:solidFill>
              </a:rPr>
              <a:t>Hanhela</a:t>
            </a:r>
            <a:r>
              <a:rPr lang="en-US" sz="1300" dirty="0">
                <a:solidFill>
                  <a:srgbClr val="002060"/>
                </a:solidFill>
              </a:rPr>
              <a:t>, 0295 038 043, </a:t>
            </a:r>
            <a:r>
              <a:rPr lang="en-US" sz="1300" dirty="0" err="1">
                <a:solidFill>
                  <a:srgbClr val="002060"/>
                </a:solidFill>
              </a:rPr>
              <a:t>puutuoteteollisuus</a:t>
            </a:r>
            <a:endParaRPr lang="en-US" sz="1300" dirty="0">
              <a:solidFill>
                <a:srgbClr val="002060"/>
              </a:solidFill>
            </a:endParaRPr>
          </a:p>
          <a:p>
            <a:pPr marL="0" indent="0">
              <a:lnSpc>
                <a:spcPct val="100000"/>
              </a:lnSpc>
              <a:buNone/>
            </a:pPr>
            <a:endParaRPr lang="en-US" sz="1300" dirty="0">
              <a:solidFill>
                <a:srgbClr val="002060"/>
              </a:solidFill>
            </a:endParaRPr>
          </a:p>
          <a:p>
            <a:pPr marL="0" indent="0">
              <a:lnSpc>
                <a:spcPct val="100000"/>
              </a:lnSpc>
              <a:buNone/>
            </a:pPr>
            <a:r>
              <a:rPr lang="en-US" sz="1300" dirty="0">
                <a:solidFill>
                  <a:srgbClr val="002060"/>
                </a:solidFill>
              </a:rPr>
              <a:t>Sari Turtiainen, 0295 038 121, </a:t>
            </a:r>
          </a:p>
          <a:p>
            <a:pPr marL="0" indent="0">
              <a:lnSpc>
                <a:spcPct val="100000"/>
              </a:lnSpc>
              <a:buNone/>
            </a:pPr>
            <a:r>
              <a:rPr lang="en-US" sz="1300" dirty="0">
                <a:solidFill>
                  <a:srgbClr val="002060"/>
                </a:solidFill>
              </a:rPr>
              <a:t>ICT-ala</a:t>
            </a:r>
          </a:p>
        </p:txBody>
      </p:sp>
      <p:sp>
        <p:nvSpPr>
          <p:cNvPr id="7" name="Tekstiruutu 6">
            <a:extLst>
              <a:ext uri="{FF2B5EF4-FFF2-40B4-BE49-F238E27FC236}">
                <a16:creationId xmlns:a16="http://schemas.microsoft.com/office/drawing/2014/main" id="{D5D0BCA7-0A43-4241-9ACC-1D3F789B4EF8}"/>
              </a:ext>
            </a:extLst>
          </p:cNvPr>
          <p:cNvSpPr txBox="1"/>
          <p:nvPr/>
        </p:nvSpPr>
        <p:spPr>
          <a:xfrm>
            <a:off x="838200" y="932447"/>
            <a:ext cx="4446953" cy="215444"/>
          </a:xfrm>
          <a:prstGeom prst="rect">
            <a:avLst/>
          </a:prstGeom>
          <a:noFill/>
        </p:spPr>
        <p:txBody>
          <a:bodyPr wrap="square" lIns="0" tIns="0" rIns="0" bIns="0" rtlCol="0">
            <a:spAutoFit/>
          </a:bodyPr>
          <a:lstStyle/>
          <a:p>
            <a:pPr algn="l"/>
            <a:r>
              <a:rPr lang="fi-FI" sz="1400" b="1" dirty="0">
                <a:latin typeface="+mn-lt"/>
              </a:rPr>
              <a:t>Lisätietoja: </a:t>
            </a:r>
            <a:r>
              <a:rPr lang="fi-FI" altLang="fi-FI" sz="1400" dirty="0">
                <a:solidFill>
                  <a:srgbClr val="0000FF"/>
                </a:solidFill>
                <a:latin typeface="+mn-lt"/>
                <a:hlinkClick r:id="rId2"/>
              </a:rPr>
              <a:t>www.rakennerahastot.fi</a:t>
            </a:r>
            <a:endParaRPr lang="fi-FI" sz="1400" dirty="0"/>
          </a:p>
        </p:txBody>
      </p:sp>
      <p:pic>
        <p:nvPicPr>
          <p:cNvPr id="5" name="Kuva 4">
            <a:extLst>
              <a:ext uri="{FF2B5EF4-FFF2-40B4-BE49-F238E27FC236}">
                <a16:creationId xmlns:a16="http://schemas.microsoft.com/office/drawing/2014/main" id="{46B5A8CB-6F9C-014A-6DB8-91A87482D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484" y="208917"/>
            <a:ext cx="856191" cy="729278"/>
          </a:xfrm>
          <a:prstGeom prst="rect">
            <a:avLst/>
          </a:prstGeom>
        </p:spPr>
      </p:pic>
      <p:pic>
        <p:nvPicPr>
          <p:cNvPr id="8" name="Kuva 7">
            <a:extLst>
              <a:ext uri="{FF2B5EF4-FFF2-40B4-BE49-F238E27FC236}">
                <a16:creationId xmlns:a16="http://schemas.microsoft.com/office/drawing/2014/main" id="{78771227-830A-E61F-727B-274C313C7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1134" y="150587"/>
            <a:ext cx="2059649" cy="723530"/>
          </a:xfrm>
          <a:prstGeom prst="rect">
            <a:avLst/>
          </a:prstGeom>
        </p:spPr>
      </p:pic>
    </p:spTree>
    <p:extLst>
      <p:ext uri="{BB962C8B-B14F-4D97-AF65-F5344CB8AC3E}">
        <p14:creationId xmlns:p14="http://schemas.microsoft.com/office/powerpoint/2010/main" val="187873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023E79BA-E9F9-4C12-BAA0-AE5048DB0E5E}"/>
              </a:ext>
            </a:extLst>
          </p:cNvPr>
          <p:cNvPicPr>
            <a:picLocks noChangeAspect="1"/>
          </p:cNvPicPr>
          <p:nvPr/>
        </p:nvPicPr>
        <p:blipFill>
          <a:blip r:embed="rId2"/>
          <a:stretch>
            <a:fillRect/>
          </a:stretch>
        </p:blipFill>
        <p:spPr>
          <a:xfrm>
            <a:off x="978877" y="1016201"/>
            <a:ext cx="5557080" cy="4825598"/>
          </a:xfrm>
          <a:prstGeom prst="rect">
            <a:avLst/>
          </a:prstGeom>
        </p:spPr>
      </p:pic>
      <p:sp>
        <p:nvSpPr>
          <p:cNvPr id="5" name="Otsikko 1">
            <a:extLst>
              <a:ext uri="{FF2B5EF4-FFF2-40B4-BE49-F238E27FC236}">
                <a16:creationId xmlns:a16="http://schemas.microsoft.com/office/drawing/2014/main" id="{50281DED-8EA6-493D-AD56-E5C4065E8059}"/>
              </a:ext>
            </a:extLst>
          </p:cNvPr>
          <p:cNvSpPr>
            <a:spLocks noGrp="1"/>
          </p:cNvSpPr>
          <p:nvPr>
            <p:ph type="title"/>
          </p:nvPr>
        </p:nvSpPr>
        <p:spPr>
          <a:xfrm>
            <a:off x="973016" y="-238619"/>
            <a:ext cx="10515600" cy="1033463"/>
          </a:xfrm>
        </p:spPr>
        <p:txBody>
          <a:bodyPr/>
          <a:lstStyle/>
          <a:p>
            <a:r>
              <a:rPr lang="fi-FI" sz="3200"/>
              <a:t>Maakuntakohtainen varojenjako 2021-2027 </a:t>
            </a:r>
            <a:endParaRPr lang="fi-FI" sz="2800"/>
          </a:p>
        </p:txBody>
      </p:sp>
      <p:sp>
        <p:nvSpPr>
          <p:cNvPr id="2" name="Tekstiruutu 1">
            <a:extLst>
              <a:ext uri="{FF2B5EF4-FFF2-40B4-BE49-F238E27FC236}">
                <a16:creationId xmlns:a16="http://schemas.microsoft.com/office/drawing/2014/main" id="{C315A1CD-0EC7-43A2-A176-A3D94FDDBE4D}"/>
              </a:ext>
            </a:extLst>
          </p:cNvPr>
          <p:cNvSpPr txBox="1"/>
          <p:nvPr/>
        </p:nvSpPr>
        <p:spPr>
          <a:xfrm>
            <a:off x="6736133" y="5322938"/>
            <a:ext cx="5079148" cy="49244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Tahoma"/>
                <a:ea typeface="+mn-ea"/>
                <a:cs typeface="+mn-cs"/>
              </a:rPr>
              <a:t>JTF-rahoitus on 33,5 % Pohjois-Pohjanmaan EU:n alue- ja rakennepolitiikan rahoituksesta. </a:t>
            </a:r>
          </a:p>
        </p:txBody>
      </p:sp>
      <p:pic>
        <p:nvPicPr>
          <p:cNvPr id="6" name="Kuva 5" descr="Kuva, joka sisältää kohteen nuoli&#10;&#10;Kuvaus luotu automaattisesti">
            <a:extLst>
              <a:ext uri="{FF2B5EF4-FFF2-40B4-BE49-F238E27FC236}">
                <a16:creationId xmlns:a16="http://schemas.microsoft.com/office/drawing/2014/main" id="{736935DE-6FA7-8D4A-CC22-D43F45D9843F}"/>
              </a:ext>
            </a:extLst>
          </p:cNvPr>
          <p:cNvPicPr>
            <a:picLocks noChangeAspect="1"/>
          </p:cNvPicPr>
          <p:nvPr/>
        </p:nvPicPr>
        <p:blipFill>
          <a:blip r:embed="rId3"/>
          <a:stretch>
            <a:fillRect/>
          </a:stretch>
        </p:blipFill>
        <p:spPr>
          <a:xfrm>
            <a:off x="7353772" y="893535"/>
            <a:ext cx="4192325" cy="3986689"/>
          </a:xfrm>
          <a:prstGeom prst="rect">
            <a:avLst/>
          </a:prstGeom>
        </p:spPr>
      </p:pic>
    </p:spTree>
    <p:extLst>
      <p:ext uri="{BB962C8B-B14F-4D97-AF65-F5344CB8AC3E}">
        <p14:creationId xmlns:p14="http://schemas.microsoft.com/office/powerpoint/2010/main" val="406259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4C01C1-B779-B844-99BB-38D75A29D211}"/>
              </a:ext>
            </a:extLst>
          </p:cNvPr>
          <p:cNvSpPr>
            <a:spLocks noGrp="1"/>
          </p:cNvSpPr>
          <p:nvPr>
            <p:ph type="title"/>
          </p:nvPr>
        </p:nvSpPr>
        <p:spPr>
          <a:xfrm>
            <a:off x="694361" y="-284054"/>
            <a:ext cx="10530023" cy="1107776"/>
          </a:xfrm>
        </p:spPr>
        <p:txBody>
          <a:bodyPr>
            <a:normAutofit/>
          </a:bodyPr>
          <a:lstStyle/>
          <a:p>
            <a:r>
              <a:rPr lang="fi-FI" sz="4000">
                <a:effectLst/>
                <a:latin typeface="Calibri" panose="020F0502020204030204" pitchFamily="34" charset="0"/>
                <a:ea typeface="Calibri" panose="020F0502020204030204" pitchFamily="34" charset="0"/>
                <a:cs typeface="Times New Roman" panose="02020603050405020304" pitchFamily="18" charset="0"/>
              </a:rPr>
              <a:t>Valtioneuvoston JTF-linjauksia </a:t>
            </a:r>
            <a:endParaRPr lang="fi-FI"/>
          </a:p>
        </p:txBody>
      </p:sp>
      <p:sp>
        <p:nvSpPr>
          <p:cNvPr id="3" name="Sisällön paikkamerkki 2">
            <a:extLst>
              <a:ext uri="{FF2B5EF4-FFF2-40B4-BE49-F238E27FC236}">
                <a16:creationId xmlns:a16="http://schemas.microsoft.com/office/drawing/2014/main" id="{73AC122B-42CC-554C-B61F-1AB725EAF2DE}"/>
              </a:ext>
            </a:extLst>
          </p:cNvPr>
          <p:cNvSpPr>
            <a:spLocks noGrp="1"/>
          </p:cNvSpPr>
          <p:nvPr>
            <p:ph idx="1"/>
          </p:nvPr>
        </p:nvSpPr>
        <p:spPr>
          <a:xfrm>
            <a:off x="694361" y="1174833"/>
            <a:ext cx="6923999" cy="4732807"/>
          </a:xfrm>
        </p:spPr>
        <p:txBody>
          <a:bodyPr>
            <a:normAutofit/>
          </a:bodyPr>
          <a:lstStyle/>
          <a:p>
            <a:r>
              <a:rPr lang="fi-FI" sz="1600">
                <a:latin typeface="Calibri Light" panose="020F0302020204030204" pitchFamily="34" charset="0"/>
              </a:rPr>
              <a:t>JTF-toimien </a:t>
            </a:r>
            <a:r>
              <a:rPr lang="fi-FI" sz="1600" b="1">
                <a:latin typeface="Calibri Light" panose="020F0302020204030204" pitchFamily="34" charset="0"/>
              </a:rPr>
              <a:t>kohdealuetta ei rajata turvealueisiin</a:t>
            </a:r>
            <a:r>
              <a:rPr lang="fi-FI" sz="1600">
                <a:latin typeface="Calibri Light" panose="020F0302020204030204" pitchFamily="34" charset="0"/>
              </a:rPr>
              <a:t>. Toimenpiteiden hyöty suuntautuu turvetoimialan välittömien ja välillisten haittojen vaikutusalueeseen</a:t>
            </a:r>
          </a:p>
          <a:p>
            <a:r>
              <a:rPr lang="fi-FI" sz="1600">
                <a:latin typeface="Calibri Light" panose="020F0302020204030204" pitchFamily="34" charset="0"/>
              </a:rPr>
              <a:t>JTF-rahoituksen käytössä korostetaan elinkeinojen monipuolistamista ja toimialan työvoiman sopeuttamista.</a:t>
            </a:r>
          </a:p>
          <a:p>
            <a:r>
              <a:rPr lang="fi-FI" sz="1600">
                <a:latin typeface="Calibri Light" panose="020F0302020204030204" pitchFamily="34" charset="0"/>
              </a:rPr>
              <a:t>Elinkeinojen monipuolistamisen </a:t>
            </a:r>
            <a:r>
              <a:rPr lang="fi-FI" sz="1600" b="1">
                <a:latin typeface="Calibri Light" panose="020F0302020204030204" pitchFamily="34" charset="0"/>
              </a:rPr>
              <a:t>toimenpiteet kohdistuvat pääosin turvetoimialan ulkopuolisille toimialoille</a:t>
            </a:r>
          </a:p>
          <a:p>
            <a:r>
              <a:rPr lang="fi-FI" sz="1600">
                <a:latin typeface="Calibri Light" panose="020F0302020204030204" pitchFamily="34" charset="0"/>
              </a:rPr>
              <a:t>Elinkeinojen monipuolistamisen toimenpiteissä tulee huomioida älykkään erikoistumisen strategiat ja erityisesti vihreän talouden työpaikat ja vihreän teknologian uudet ratkaisut ja niiden mukanaan tuomat uudet liiketoimintamahdollisuudet</a:t>
            </a:r>
          </a:p>
          <a:p>
            <a:r>
              <a:rPr lang="fi-FI" sz="1600">
                <a:latin typeface="Calibri Light" panose="020F0302020204030204" pitchFamily="34" charset="0"/>
              </a:rPr>
              <a:t>Työvoiman uudelleenkoulutuksen ja työllistämisen toimenpiteet tulee suunnata ensisijaisesti turvesektorilta työttömäksi jääneisiin ja sektorin työttömyysuhanalaisiin, erityiskohderyhmänä nuoret</a:t>
            </a:r>
          </a:p>
          <a:p>
            <a:r>
              <a:rPr lang="fi-FI" sz="1600">
                <a:latin typeface="Calibri Light" panose="020F0302020204030204" pitchFamily="34" charset="0"/>
              </a:rPr>
              <a:t>Turvetuotannosta poistuvia alueita kunnostetaan, ennallistetaan ja käyttötarkoitusta muutetaan ympäristö- ja päästövaikutusten vähentämiseksi sekä elinkeinojen monipuolistamiseksi</a:t>
            </a:r>
          </a:p>
          <a:p>
            <a:endParaRPr lang="fi-FI">
              <a:latin typeface="Calibri Light" panose="020F0302020204030204" pitchFamily="34" charset="0"/>
            </a:endParaRPr>
          </a:p>
        </p:txBody>
      </p:sp>
      <p:pic>
        <p:nvPicPr>
          <p:cNvPr id="6" name="Kuva 5">
            <a:extLst>
              <a:ext uri="{FF2B5EF4-FFF2-40B4-BE49-F238E27FC236}">
                <a16:creationId xmlns:a16="http://schemas.microsoft.com/office/drawing/2014/main" id="{31FD5B32-D7E4-1A0D-6BC1-6CA480A38160}"/>
              </a:ext>
            </a:extLst>
          </p:cNvPr>
          <p:cNvPicPr>
            <a:picLocks noChangeAspect="1"/>
          </p:cNvPicPr>
          <p:nvPr/>
        </p:nvPicPr>
        <p:blipFill>
          <a:blip r:embed="rId2"/>
          <a:stretch>
            <a:fillRect/>
          </a:stretch>
        </p:blipFill>
        <p:spPr>
          <a:xfrm>
            <a:off x="7396222" y="472610"/>
            <a:ext cx="4976929" cy="4732807"/>
          </a:xfrm>
          <a:prstGeom prst="rect">
            <a:avLst/>
          </a:prstGeom>
        </p:spPr>
      </p:pic>
    </p:spTree>
    <p:extLst>
      <p:ext uri="{BB962C8B-B14F-4D97-AF65-F5344CB8AC3E}">
        <p14:creationId xmlns:p14="http://schemas.microsoft.com/office/powerpoint/2010/main" val="99094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2AF494-3F37-40E3-BE40-1836298E6E1A}"/>
              </a:ext>
            </a:extLst>
          </p:cNvPr>
          <p:cNvSpPr>
            <a:spLocks noGrp="1"/>
          </p:cNvSpPr>
          <p:nvPr>
            <p:ph type="title"/>
          </p:nvPr>
        </p:nvSpPr>
        <p:spPr>
          <a:xfrm>
            <a:off x="803604" y="183448"/>
            <a:ext cx="10515600" cy="1124369"/>
          </a:xfrm>
        </p:spPr>
        <p:txBody>
          <a:bodyPr>
            <a:normAutofit/>
          </a:bodyPr>
          <a:lstStyle/>
          <a:p>
            <a:r>
              <a:rPr lang="fi-FI" sz="3200"/>
              <a:t>Pohjois-Pohjanmaan myöntövaltuudet </a:t>
            </a:r>
            <a:br>
              <a:rPr lang="fi-FI" sz="3200"/>
            </a:br>
            <a:r>
              <a:rPr lang="fi-FI" sz="3200"/>
              <a:t>2022-2024 EAKR, ESR+ ja JTF</a:t>
            </a:r>
          </a:p>
        </p:txBody>
      </p:sp>
      <p:graphicFrame>
        <p:nvGraphicFramePr>
          <p:cNvPr id="4" name="Taulukko 4">
            <a:extLst>
              <a:ext uri="{FF2B5EF4-FFF2-40B4-BE49-F238E27FC236}">
                <a16:creationId xmlns:a16="http://schemas.microsoft.com/office/drawing/2014/main" id="{ECB19895-B64C-484E-AB8C-C9CC1F8F3D6C}"/>
              </a:ext>
            </a:extLst>
          </p:cNvPr>
          <p:cNvGraphicFramePr>
            <a:graphicFrameLocks noGrp="1"/>
          </p:cNvGraphicFramePr>
          <p:nvPr>
            <p:ph idx="1"/>
          </p:nvPr>
        </p:nvGraphicFramePr>
        <p:xfrm>
          <a:off x="838201" y="1603990"/>
          <a:ext cx="6744127" cy="2397760"/>
        </p:xfrm>
        <a:graphic>
          <a:graphicData uri="http://schemas.openxmlformats.org/drawingml/2006/table">
            <a:tbl>
              <a:tblPr firstRow="1" bandRow="1">
                <a:tableStyleId>{5940675A-B579-460E-94D1-54222C63F5DA}</a:tableStyleId>
              </a:tblPr>
              <a:tblGrid>
                <a:gridCol w="889116">
                  <a:extLst>
                    <a:ext uri="{9D8B030D-6E8A-4147-A177-3AD203B41FA5}">
                      <a16:colId xmlns:a16="http://schemas.microsoft.com/office/drawing/2014/main" val="2494885066"/>
                    </a:ext>
                  </a:extLst>
                </a:gridCol>
                <a:gridCol w="1691563">
                  <a:extLst>
                    <a:ext uri="{9D8B030D-6E8A-4147-A177-3AD203B41FA5}">
                      <a16:colId xmlns:a16="http://schemas.microsoft.com/office/drawing/2014/main" val="694310942"/>
                    </a:ext>
                  </a:extLst>
                </a:gridCol>
                <a:gridCol w="1535230">
                  <a:extLst>
                    <a:ext uri="{9D8B030D-6E8A-4147-A177-3AD203B41FA5}">
                      <a16:colId xmlns:a16="http://schemas.microsoft.com/office/drawing/2014/main" val="488790429"/>
                    </a:ext>
                  </a:extLst>
                </a:gridCol>
                <a:gridCol w="1492261">
                  <a:extLst>
                    <a:ext uri="{9D8B030D-6E8A-4147-A177-3AD203B41FA5}">
                      <a16:colId xmlns:a16="http://schemas.microsoft.com/office/drawing/2014/main" val="769227401"/>
                    </a:ext>
                  </a:extLst>
                </a:gridCol>
                <a:gridCol w="1135957">
                  <a:extLst>
                    <a:ext uri="{9D8B030D-6E8A-4147-A177-3AD203B41FA5}">
                      <a16:colId xmlns:a16="http://schemas.microsoft.com/office/drawing/2014/main" val="3762543594"/>
                    </a:ext>
                  </a:extLst>
                </a:gridCol>
              </a:tblGrid>
              <a:tr h="0">
                <a:tc>
                  <a:txBody>
                    <a:bodyPr/>
                    <a:lstStyle/>
                    <a:p>
                      <a:endParaRPr lang="fi-FI"/>
                    </a:p>
                  </a:txBody>
                  <a:tcPr/>
                </a:tc>
                <a:tc>
                  <a:txBody>
                    <a:bodyPr/>
                    <a:lstStyle/>
                    <a:p>
                      <a:pPr algn="ctr"/>
                      <a:r>
                        <a:rPr lang="fi-FI" err="1"/>
                        <a:t>EAKR+valtio</a:t>
                      </a:r>
                      <a:r>
                        <a:rPr lang="fi-FI"/>
                        <a:t>, milj. €</a:t>
                      </a:r>
                    </a:p>
                  </a:txBody>
                  <a:tcPr/>
                </a:tc>
                <a:tc>
                  <a:txBody>
                    <a:bodyPr/>
                    <a:lstStyle/>
                    <a:p>
                      <a:pPr algn="ctr"/>
                      <a:r>
                        <a:rPr lang="fi-FI" err="1"/>
                        <a:t>ESR+valtio</a:t>
                      </a:r>
                      <a:r>
                        <a:rPr lang="fi-FI"/>
                        <a:t>, milj. €</a:t>
                      </a:r>
                    </a:p>
                  </a:txBody>
                  <a:tcPr/>
                </a:tc>
                <a:tc>
                  <a:txBody>
                    <a:bodyPr/>
                    <a:lstStyle/>
                    <a:p>
                      <a:pPr algn="ctr"/>
                      <a:r>
                        <a:rPr lang="fi-FI" err="1"/>
                        <a:t>JTF+valtio</a:t>
                      </a:r>
                      <a:r>
                        <a:rPr lang="fi-FI"/>
                        <a:t>, milj.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a:t>YHT, </a:t>
                      </a:r>
                      <a:br>
                        <a:rPr lang="fi-FI"/>
                      </a:br>
                      <a:r>
                        <a:rPr lang="fi-FI"/>
                        <a:t>milj. €</a:t>
                      </a:r>
                    </a:p>
                    <a:p>
                      <a:pPr algn="ctr"/>
                      <a:endParaRPr lang="fi-FI"/>
                    </a:p>
                  </a:txBody>
                  <a:tcPr/>
                </a:tc>
                <a:extLst>
                  <a:ext uri="{0D108BD9-81ED-4DB2-BD59-A6C34878D82A}">
                    <a16:rowId xmlns:a16="http://schemas.microsoft.com/office/drawing/2014/main" val="1508064905"/>
                  </a:ext>
                </a:extLst>
              </a:tr>
              <a:tr h="370840">
                <a:tc>
                  <a:txBody>
                    <a:bodyPr/>
                    <a:lstStyle/>
                    <a:p>
                      <a:pPr algn="r"/>
                      <a:r>
                        <a:rPr lang="fi-FI"/>
                        <a:t>2022</a:t>
                      </a:r>
                    </a:p>
                  </a:txBody>
                  <a:tcPr/>
                </a:tc>
                <a:tc>
                  <a:txBody>
                    <a:bodyPr/>
                    <a:lstStyle/>
                    <a:p>
                      <a:pPr marL="0" algn="ctr" defTabSz="914400" rtl="0" eaLnBrk="1" fontAlgn="b" latinLnBrk="0" hangingPunct="1"/>
                      <a:endParaRPr lang="fi-FI" sz="1400" b="1" i="0" u="none" strike="noStrike" kern="1200">
                        <a:solidFill>
                          <a:srgbClr val="000000"/>
                        </a:solidFill>
                        <a:effectLst/>
                        <a:latin typeface="Arial" panose="020B0604020202020204" pitchFamily="34" charset="0"/>
                        <a:ea typeface="+mn-ea"/>
                        <a:cs typeface="+mn-cs"/>
                      </a:endParaRPr>
                    </a:p>
                  </a:txBody>
                  <a:tcPr/>
                </a:tc>
                <a:tc>
                  <a:txBody>
                    <a:bodyPr/>
                    <a:lstStyle/>
                    <a:p>
                      <a:pPr marL="0" algn="ctr" defTabSz="914400" rtl="0" eaLnBrk="1" fontAlgn="b" latinLnBrk="0" hangingPunct="1"/>
                      <a:endParaRPr lang="fi-FI" sz="1400" b="1" i="0" u="none" strike="noStrike" kern="1200">
                        <a:solidFill>
                          <a:srgbClr val="000000"/>
                        </a:solidFill>
                        <a:effectLst/>
                        <a:latin typeface="Arial" panose="020B0604020202020204" pitchFamily="34" charset="0"/>
                        <a:ea typeface="+mn-ea"/>
                        <a:cs typeface="+mn-cs"/>
                      </a:endParaRPr>
                    </a:p>
                  </a:txBody>
                  <a:tcPr/>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57,098</a:t>
                      </a:r>
                    </a:p>
                  </a:txBody>
                  <a:tcPr marL="9525" marR="9525" marT="9525" marB="0" anchor="b"/>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57,098 </a:t>
                      </a:r>
                    </a:p>
                  </a:txBody>
                  <a:tcPr/>
                </a:tc>
                <a:extLst>
                  <a:ext uri="{0D108BD9-81ED-4DB2-BD59-A6C34878D82A}">
                    <a16:rowId xmlns:a16="http://schemas.microsoft.com/office/drawing/2014/main" val="2839112283"/>
                  </a:ext>
                </a:extLst>
              </a:tr>
              <a:tr h="370840">
                <a:tc>
                  <a:txBody>
                    <a:bodyPr/>
                    <a:lstStyle/>
                    <a:p>
                      <a:pPr algn="r"/>
                      <a:r>
                        <a:rPr lang="fi-FI"/>
                        <a:t>2023</a:t>
                      </a:r>
                    </a:p>
                  </a:txBody>
                  <a:tcPr/>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20,530</a:t>
                      </a:r>
                    </a:p>
                  </a:txBody>
                  <a:tcPr marL="9525" marR="9525" marT="9525" marB="0" anchor="b"/>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15,167</a:t>
                      </a:r>
                    </a:p>
                  </a:txBody>
                  <a:tcPr marL="9525" marR="9525" marT="9525" marB="0" anchor="b"/>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31,503</a:t>
                      </a:r>
                    </a:p>
                  </a:txBody>
                  <a:tcPr marL="9525" marR="9525" marT="9525" marB="0" anchor="b"/>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67,200</a:t>
                      </a:r>
                    </a:p>
                  </a:txBody>
                  <a:tcPr marL="9525" marR="9525" marT="9525" marB="0" anchor="b"/>
                </a:tc>
                <a:extLst>
                  <a:ext uri="{0D108BD9-81ED-4DB2-BD59-A6C34878D82A}">
                    <a16:rowId xmlns:a16="http://schemas.microsoft.com/office/drawing/2014/main" val="301250619"/>
                  </a:ext>
                </a:extLst>
              </a:tr>
              <a:tr h="370840">
                <a:tc>
                  <a:txBody>
                    <a:bodyPr/>
                    <a:lstStyle/>
                    <a:p>
                      <a:pPr algn="r"/>
                      <a:r>
                        <a:rPr lang="fi-FI"/>
                        <a:t>2024</a:t>
                      </a:r>
                    </a:p>
                  </a:txBody>
                  <a:tcPr/>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22,453</a:t>
                      </a:r>
                    </a:p>
                  </a:txBody>
                  <a:tcPr marL="9525" marR="9525" marT="9525" marB="0" anchor="b"/>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11,605</a:t>
                      </a:r>
                    </a:p>
                  </a:txBody>
                  <a:tcPr marL="9525" marR="9525" marT="9525" marB="0" anchor="b"/>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7,489</a:t>
                      </a:r>
                    </a:p>
                  </a:txBody>
                  <a:tcPr marL="9525" marR="9525" marT="9525" marB="0" anchor="b"/>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41,547</a:t>
                      </a:r>
                    </a:p>
                  </a:txBody>
                  <a:tcPr marL="9525" marR="9525" marT="9525" marB="0" anchor="b"/>
                </a:tc>
                <a:extLst>
                  <a:ext uri="{0D108BD9-81ED-4DB2-BD59-A6C34878D82A}">
                    <a16:rowId xmlns:a16="http://schemas.microsoft.com/office/drawing/2014/main" val="772468306"/>
                  </a:ext>
                </a:extLst>
              </a:tr>
              <a:tr h="370840">
                <a:tc>
                  <a:txBody>
                    <a:bodyPr/>
                    <a:lstStyle/>
                    <a:p>
                      <a:pPr algn="r"/>
                      <a:r>
                        <a:rPr lang="fi-FI"/>
                        <a:t>Yht.</a:t>
                      </a:r>
                    </a:p>
                  </a:txBody>
                  <a:tcPr/>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42,983</a:t>
                      </a:r>
                    </a:p>
                  </a:txBody>
                  <a:tcPr/>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26,772</a:t>
                      </a:r>
                    </a:p>
                  </a:txBody>
                  <a:tcPr/>
                </a:tc>
                <a:tc>
                  <a:txBody>
                    <a:bodyPr/>
                    <a:lstStyle/>
                    <a:p>
                      <a:pPr marL="0" algn="ctr" defTabSz="914400" rtl="0" eaLnBrk="1" fontAlgn="b" latinLnBrk="0" hangingPunct="1"/>
                      <a:r>
                        <a:rPr lang="fi-FI" sz="1400" b="1" i="0" u="none" strike="noStrike" kern="1200">
                          <a:solidFill>
                            <a:srgbClr val="000000"/>
                          </a:solidFill>
                          <a:effectLst/>
                          <a:latin typeface="Arial" panose="020B0604020202020204" pitchFamily="34" charset="0"/>
                          <a:ea typeface="+mn-ea"/>
                          <a:cs typeface="+mn-cs"/>
                        </a:rPr>
                        <a:t>96,09</a:t>
                      </a:r>
                    </a:p>
                  </a:txBody>
                  <a:tcPr/>
                </a:tc>
                <a:tc>
                  <a:txBody>
                    <a:bodyPr/>
                    <a:lstStyle/>
                    <a:p>
                      <a:pPr marL="0" algn="ctr" defTabSz="914400" rtl="0" eaLnBrk="1" fontAlgn="b" latinLnBrk="0" hangingPunct="1"/>
                      <a:r>
                        <a:rPr lang="fi-FI" sz="1400" b="1" i="0" u="none" strike="noStrike" kern="1200">
                          <a:solidFill>
                            <a:schemeClr val="tx1"/>
                          </a:solidFill>
                          <a:effectLst/>
                          <a:latin typeface="Arial" panose="020B0604020202020204" pitchFamily="34" charset="0"/>
                          <a:ea typeface="+mn-ea"/>
                          <a:cs typeface="+mn-cs"/>
                        </a:rPr>
                        <a:t>165,845</a:t>
                      </a:r>
                    </a:p>
                  </a:txBody>
                  <a:tcPr/>
                </a:tc>
                <a:extLst>
                  <a:ext uri="{0D108BD9-81ED-4DB2-BD59-A6C34878D82A}">
                    <a16:rowId xmlns:a16="http://schemas.microsoft.com/office/drawing/2014/main" val="940067482"/>
                  </a:ext>
                </a:extLst>
              </a:tr>
            </a:tbl>
          </a:graphicData>
        </a:graphic>
      </p:graphicFrame>
      <p:sp>
        <p:nvSpPr>
          <p:cNvPr id="6" name="Tekstiruutu 5">
            <a:extLst>
              <a:ext uri="{FF2B5EF4-FFF2-40B4-BE49-F238E27FC236}">
                <a16:creationId xmlns:a16="http://schemas.microsoft.com/office/drawing/2014/main" id="{E9B1DDF2-ADBF-450F-A38C-EB5926B83719}"/>
              </a:ext>
            </a:extLst>
          </p:cNvPr>
          <p:cNvSpPr txBox="1"/>
          <p:nvPr/>
        </p:nvSpPr>
        <p:spPr>
          <a:xfrm>
            <a:off x="838199" y="4094238"/>
            <a:ext cx="11275031" cy="1661993"/>
          </a:xfrm>
          <a:prstGeom prst="rect">
            <a:avLst/>
          </a:prstGeom>
          <a:noFill/>
        </p:spPr>
        <p:txBody>
          <a:bodyPr wrap="square" rtlCol="0">
            <a:spAutoFit/>
          </a:bodyPr>
          <a:lstStyle/>
          <a:p>
            <a:r>
              <a:rPr lang="fi-FI" err="1"/>
              <a:t>JTF:n</a:t>
            </a:r>
            <a:r>
              <a:rPr lang="fi-FI"/>
              <a:t> v. 2022 myöntövaltuuksiin sisältyy myös v. 2021 myöntövaltuudet.</a:t>
            </a:r>
          </a:p>
          <a:p>
            <a:r>
              <a:rPr lang="fi-FI"/>
              <a:t>JTF-rahaston toimeenpano käynnistyy vuonna 2023.</a:t>
            </a:r>
          </a:p>
          <a:p>
            <a:endParaRPr lang="fi-FI"/>
          </a:p>
          <a:p>
            <a:r>
              <a:rPr lang="fi-FI" sz="1200"/>
              <a:t>Ohjelman kuntarahoitustarve:</a:t>
            </a:r>
          </a:p>
          <a:p>
            <a:r>
              <a:rPr lang="fi-FI" sz="1200" b="1"/>
              <a:t>2022 </a:t>
            </a:r>
            <a:r>
              <a:rPr lang="fi-FI" sz="1200"/>
              <a:t>JTF: 4,630 M€</a:t>
            </a:r>
          </a:p>
          <a:p>
            <a:r>
              <a:rPr lang="fi-FI" sz="1200" b="1"/>
              <a:t>2023</a:t>
            </a:r>
            <a:r>
              <a:rPr lang="fi-FI" sz="1200"/>
              <a:t> EAKR: 2,281, JTF: 2,554, ESR+ 1,616 = 6,451 M€ </a:t>
            </a:r>
          </a:p>
          <a:p>
            <a:r>
              <a:rPr lang="fi-FI" sz="1200" b="1"/>
              <a:t>2024</a:t>
            </a:r>
            <a:r>
              <a:rPr lang="fi-FI" sz="1200"/>
              <a:t> EAKR: 2,495, JTF: 0,607, ESR+ 1,236 = 4,338 M€</a:t>
            </a:r>
          </a:p>
        </p:txBody>
      </p:sp>
    </p:spTree>
    <p:extLst>
      <p:ext uri="{BB962C8B-B14F-4D97-AF65-F5344CB8AC3E}">
        <p14:creationId xmlns:p14="http://schemas.microsoft.com/office/powerpoint/2010/main" val="27158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81421" y="378267"/>
            <a:ext cx="10936222" cy="516953"/>
          </a:xfrm>
        </p:spPr>
        <p:txBody>
          <a:bodyPr>
            <a:normAutofit fontScale="90000"/>
          </a:bodyPr>
          <a:lstStyle/>
          <a:p>
            <a:r>
              <a:rPr lang="fi-FI"/>
              <a:t>Ohjelma-asiakirjan rahoitusprofiili 2022 - 2027</a:t>
            </a:r>
          </a:p>
        </p:txBody>
      </p:sp>
      <p:graphicFrame>
        <p:nvGraphicFramePr>
          <p:cNvPr id="5" name="Sisällön paikkamerkki 4"/>
          <p:cNvGraphicFramePr>
            <a:graphicFrameLocks noGrp="1"/>
          </p:cNvGraphicFramePr>
          <p:nvPr>
            <p:ph idx="1"/>
          </p:nvPr>
        </p:nvGraphicFramePr>
        <p:xfrm>
          <a:off x="481421" y="944054"/>
          <a:ext cx="5641587" cy="49358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Kaavio 5"/>
          <p:cNvGraphicFramePr>
            <a:graphicFrameLocks/>
          </p:cNvGraphicFramePr>
          <p:nvPr/>
        </p:nvGraphicFramePr>
        <p:xfrm>
          <a:off x="6123008" y="1041722"/>
          <a:ext cx="5392970" cy="48382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00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92DFC5-4F81-4238-86AF-4FE86E8AF7D1}"/>
              </a:ext>
            </a:extLst>
          </p:cNvPr>
          <p:cNvSpPr>
            <a:spLocks noGrp="1"/>
          </p:cNvSpPr>
          <p:nvPr>
            <p:ph type="title"/>
          </p:nvPr>
        </p:nvSpPr>
        <p:spPr>
          <a:xfrm>
            <a:off x="838199" y="450639"/>
            <a:ext cx="10908323" cy="1124369"/>
          </a:xfrm>
        </p:spPr>
        <p:txBody>
          <a:bodyPr>
            <a:normAutofit fontScale="90000"/>
          </a:bodyPr>
          <a:lstStyle/>
          <a:p>
            <a:r>
              <a:rPr lang="fi-FI" sz="2200"/>
              <a:t>Maakunnan yhteistyöryhmän (MYR) päätös 31.10.2022</a:t>
            </a:r>
            <a:br>
              <a:rPr lang="fi-FI" sz="2200"/>
            </a:br>
            <a:r>
              <a:rPr lang="fi-FI" sz="3200"/>
              <a:t>JTF-rahoituksen jakautuminen Pohjois-Pohjanmaan liiton ja </a:t>
            </a:r>
            <a:r>
              <a:rPr lang="fi-FI" sz="3200" err="1"/>
              <a:t>ELY:n</a:t>
            </a:r>
            <a:r>
              <a:rPr lang="fi-FI" sz="3200"/>
              <a:t> rahoitusinstrumenttien kesken </a:t>
            </a:r>
          </a:p>
        </p:txBody>
      </p:sp>
      <p:graphicFrame>
        <p:nvGraphicFramePr>
          <p:cNvPr id="6" name="Taulukko 5">
            <a:extLst>
              <a:ext uri="{FF2B5EF4-FFF2-40B4-BE49-F238E27FC236}">
                <a16:creationId xmlns:a16="http://schemas.microsoft.com/office/drawing/2014/main" id="{C432DD55-EB4A-4EE5-8683-C9AAF9483654}"/>
              </a:ext>
            </a:extLst>
          </p:cNvPr>
          <p:cNvGraphicFramePr>
            <a:graphicFrameLocks noGrp="1"/>
          </p:cNvGraphicFramePr>
          <p:nvPr>
            <p:extLst>
              <p:ext uri="{D42A27DB-BD31-4B8C-83A1-F6EECF244321}">
                <p14:modId xmlns:p14="http://schemas.microsoft.com/office/powerpoint/2010/main" val="409998847"/>
              </p:ext>
            </p:extLst>
          </p:nvPr>
        </p:nvGraphicFramePr>
        <p:xfrm>
          <a:off x="1695938" y="1794046"/>
          <a:ext cx="7366922" cy="2390487"/>
        </p:xfrm>
        <a:graphic>
          <a:graphicData uri="http://schemas.openxmlformats.org/drawingml/2006/table">
            <a:tbl>
              <a:tblPr>
                <a:tableStyleId>{5C22544A-7EE6-4342-B048-85BDC9FD1C3A}</a:tableStyleId>
              </a:tblPr>
              <a:tblGrid>
                <a:gridCol w="3633661">
                  <a:extLst>
                    <a:ext uri="{9D8B030D-6E8A-4147-A177-3AD203B41FA5}">
                      <a16:colId xmlns:a16="http://schemas.microsoft.com/office/drawing/2014/main" val="3242441261"/>
                    </a:ext>
                  </a:extLst>
                </a:gridCol>
                <a:gridCol w="1012104">
                  <a:extLst>
                    <a:ext uri="{9D8B030D-6E8A-4147-A177-3AD203B41FA5}">
                      <a16:colId xmlns:a16="http://schemas.microsoft.com/office/drawing/2014/main" val="4108040935"/>
                    </a:ext>
                  </a:extLst>
                </a:gridCol>
                <a:gridCol w="955534">
                  <a:extLst>
                    <a:ext uri="{9D8B030D-6E8A-4147-A177-3AD203B41FA5}">
                      <a16:colId xmlns:a16="http://schemas.microsoft.com/office/drawing/2014/main" val="251931980"/>
                    </a:ext>
                  </a:extLst>
                </a:gridCol>
                <a:gridCol w="928187">
                  <a:extLst>
                    <a:ext uri="{9D8B030D-6E8A-4147-A177-3AD203B41FA5}">
                      <a16:colId xmlns:a16="http://schemas.microsoft.com/office/drawing/2014/main" val="766859447"/>
                    </a:ext>
                  </a:extLst>
                </a:gridCol>
                <a:gridCol w="837436">
                  <a:extLst>
                    <a:ext uri="{9D8B030D-6E8A-4147-A177-3AD203B41FA5}">
                      <a16:colId xmlns:a16="http://schemas.microsoft.com/office/drawing/2014/main" val="1824599070"/>
                    </a:ext>
                  </a:extLst>
                </a:gridCol>
              </a:tblGrid>
              <a:tr h="270438">
                <a:tc gridSpan="5">
                  <a:txBody>
                    <a:bodyPr/>
                    <a:lstStyle/>
                    <a:p>
                      <a:pPr algn="l" fontAlgn="b"/>
                      <a:r>
                        <a:rPr lang="fi-FI" sz="1400" b="1" u="none" strike="noStrike">
                          <a:effectLst/>
                        </a:rPr>
                        <a:t>JTF-myöntövaltuuksien jakautuminen, milj. €</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hMerge="1">
                  <a:txBody>
                    <a:bodyPr/>
                    <a:lstStyle/>
                    <a:p>
                      <a:endParaRPr lang="fi-FI"/>
                    </a:p>
                  </a:txBody>
                  <a:tcPr/>
                </a:tc>
                <a:tc hMerge="1">
                  <a:txBody>
                    <a:bodyPr/>
                    <a:lstStyle/>
                    <a:p>
                      <a:pPr algn="l" fontAlgn="b"/>
                      <a:endParaRPr lang="fi-FI" sz="11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fi-FI" sz="11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fi-FI"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7809296"/>
                  </a:ext>
                </a:extLst>
              </a:tr>
              <a:tr h="270438">
                <a:tc>
                  <a:txBody>
                    <a:bodyPr/>
                    <a:lstStyle/>
                    <a:p>
                      <a:pPr algn="l" fontAlgn="b"/>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fi-FI" sz="1400" u="none" strike="noStrike">
                          <a:effectLst/>
                        </a:rPr>
                        <a:t>2022</a:t>
                      </a:r>
                    </a:p>
                    <a:p>
                      <a:pPr algn="ctr" fontAlgn="b"/>
                      <a:r>
                        <a:rPr lang="fi-FI" sz="1400" u="none" strike="noStrike">
                          <a:effectLst/>
                        </a:rPr>
                        <a:t>milj. €</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fi-FI" sz="1400" u="none" strike="noStrike">
                          <a:effectLst/>
                        </a:rPr>
                        <a:t>2023</a:t>
                      </a:r>
                    </a:p>
                    <a:p>
                      <a:pPr algn="ctr" fontAlgn="b"/>
                      <a:r>
                        <a:rPr lang="fi-FI" sz="1400" u="none" strike="noStrike">
                          <a:effectLst/>
                        </a:rPr>
                        <a:t>milj. €</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fi-FI" sz="1400" u="none" strike="noStrike">
                          <a:effectLst/>
                        </a:rPr>
                        <a:t>2024</a:t>
                      </a:r>
                    </a:p>
                    <a:p>
                      <a:pPr algn="ctr" fontAlgn="b"/>
                      <a:r>
                        <a:rPr lang="fi-FI" sz="1400" u="none" strike="noStrike">
                          <a:effectLst/>
                        </a:rPr>
                        <a:t>milj. €</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ctr" fontAlgn="b"/>
                      <a:r>
                        <a:rPr lang="fi-FI" sz="1400" b="1" u="none" strike="noStrike">
                          <a:effectLst/>
                        </a:rPr>
                        <a:t>YHT</a:t>
                      </a:r>
                    </a:p>
                    <a:p>
                      <a:pPr algn="ctr" fontAlgn="b"/>
                      <a:r>
                        <a:rPr lang="fi-FI" sz="1400" u="none" strike="noStrike">
                          <a:effectLst/>
                        </a:rPr>
                        <a:t>milj. €</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328595733"/>
                  </a:ext>
                </a:extLst>
              </a:tr>
              <a:tr h="270438">
                <a:tc>
                  <a:txBody>
                    <a:bodyPr/>
                    <a:lstStyle/>
                    <a:p>
                      <a:pPr algn="l" fontAlgn="b"/>
                      <a:r>
                        <a:rPr lang="fi-FI" sz="1400" u="none" strike="noStrike">
                          <a:effectLst/>
                        </a:rPr>
                        <a:t>Pohjois-Pohjanmaan liitto </a:t>
                      </a:r>
                    </a:p>
                    <a:p>
                      <a:pPr algn="l" fontAlgn="b"/>
                      <a:r>
                        <a:rPr lang="fi-FI" sz="1400" u="none" strike="noStrike">
                          <a:effectLst/>
                        </a:rPr>
                        <a:t>JTF aluekehitysrahoitus</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23,125</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12,759</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3,033</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b="1" u="none" strike="noStrike">
                          <a:effectLst/>
                        </a:rPr>
                        <a:t>38,916</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779048866"/>
                  </a:ext>
                </a:extLst>
              </a:tr>
              <a:tr h="270438">
                <a:tc>
                  <a:txBody>
                    <a:bodyPr/>
                    <a:lstStyle/>
                    <a:p>
                      <a:pPr algn="l" fontAlgn="b"/>
                      <a:r>
                        <a:rPr lang="fi-FI" sz="1400" u="none" strike="noStrike">
                          <a:effectLst/>
                        </a:rPr>
                        <a:t>ELY JTF-yritystuet </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23,125</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12,759</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3,033</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b="1" u="none" strike="noStrike">
                          <a:effectLst/>
                        </a:rPr>
                        <a:t>38,916</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209451071"/>
                  </a:ext>
                </a:extLst>
              </a:tr>
              <a:tr h="270438">
                <a:tc>
                  <a:txBody>
                    <a:bodyPr/>
                    <a:lstStyle/>
                    <a:p>
                      <a:pPr algn="l" fontAlgn="b"/>
                      <a:r>
                        <a:rPr lang="fi-FI" sz="1400" u="none" strike="noStrike">
                          <a:effectLst/>
                        </a:rPr>
                        <a:t>ELY JTF turvetuotantoalueiden ennallistaminen ja jälkikäyttö</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2,855</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1,575</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0,374</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b="1" u="none" strike="noStrike">
                          <a:effectLst/>
                        </a:rPr>
                        <a:t>4,805</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3504039237"/>
                  </a:ext>
                </a:extLst>
              </a:tr>
              <a:tr h="270438">
                <a:tc>
                  <a:txBody>
                    <a:bodyPr/>
                    <a:lstStyle/>
                    <a:p>
                      <a:pPr algn="l" fontAlgn="b"/>
                      <a:r>
                        <a:rPr lang="fi-FI" sz="1400" u="none" strike="noStrike">
                          <a:effectLst/>
                        </a:rPr>
                        <a:t>ELY JTF ESR+ tyyppiset toimet, osaaminen</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7,994</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4,410</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u="none" strike="noStrike">
                          <a:effectLst/>
                        </a:rPr>
                        <a:t>1,048</a:t>
                      </a:r>
                      <a:endParaRPr lang="fi-FI" sz="1400" b="0"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b="1" u="none" strike="noStrike">
                          <a:effectLst/>
                        </a:rPr>
                        <a:t>13,453</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2993376103"/>
                  </a:ext>
                </a:extLst>
              </a:tr>
              <a:tr h="270438">
                <a:tc>
                  <a:txBody>
                    <a:bodyPr/>
                    <a:lstStyle/>
                    <a:p>
                      <a:pPr algn="l" fontAlgn="b"/>
                      <a:r>
                        <a:rPr lang="fi-FI" sz="1400" b="1" u="none" strike="noStrike">
                          <a:effectLst/>
                        </a:rPr>
                        <a:t>YHTEENSÄ </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b="1" u="none" strike="noStrike">
                          <a:effectLst/>
                        </a:rPr>
                        <a:t>57,098</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b="1" u="none" strike="noStrike">
                          <a:effectLst/>
                        </a:rPr>
                        <a:t>31,503</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b="1" u="none" strike="noStrike">
                          <a:effectLst/>
                        </a:rPr>
                        <a:t>7,489</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fi-FI" sz="1400" b="1" u="none" strike="noStrike">
                          <a:effectLst/>
                        </a:rPr>
                        <a:t>96,090</a:t>
                      </a:r>
                      <a:endParaRPr lang="fi-FI" sz="1400" b="1" i="0" u="none" strike="noStrike">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961991692"/>
                  </a:ext>
                </a:extLst>
              </a:tr>
            </a:tbl>
          </a:graphicData>
        </a:graphic>
      </p:graphicFrame>
      <p:sp>
        <p:nvSpPr>
          <p:cNvPr id="7" name="Tekstiruutu 6">
            <a:extLst>
              <a:ext uri="{FF2B5EF4-FFF2-40B4-BE49-F238E27FC236}">
                <a16:creationId xmlns:a16="http://schemas.microsoft.com/office/drawing/2014/main" id="{9F11E68B-E17E-4905-9A8F-45D915EFEF60}"/>
              </a:ext>
            </a:extLst>
          </p:cNvPr>
          <p:cNvSpPr txBox="1"/>
          <p:nvPr/>
        </p:nvSpPr>
        <p:spPr>
          <a:xfrm>
            <a:off x="1625599" y="4184533"/>
            <a:ext cx="9065848"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Calibri" panose="020F0502020204030204"/>
                <a:ea typeface="+mn-ea"/>
                <a:cs typeface="+mn-cs"/>
              </a:rPr>
              <a:t>Huomioitavaa!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solidFill>
                  <a:srgbClr val="000000"/>
                </a:solidFill>
                <a:latin typeface="Calibri" panose="020F0502020204030204"/>
              </a:rPr>
              <a:t>2025-2027 myöntövaltuudet jaetaan myöhemmin </a:t>
            </a:r>
            <a:r>
              <a:rPr lang="fi-FI" sz="1200" err="1">
                <a:solidFill>
                  <a:srgbClr val="000000"/>
                </a:solidFill>
                <a:latin typeface="Calibri" panose="020F0502020204030204"/>
              </a:rPr>
              <a:t>MYR:n</a:t>
            </a:r>
            <a:r>
              <a:rPr lang="fi-FI" sz="1200">
                <a:solidFill>
                  <a:srgbClr val="000000"/>
                </a:solidFill>
                <a:latin typeface="Calibri" panose="020F0502020204030204"/>
              </a:rPr>
              <a:t> päätöksellä.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rPr>
              <a:t>Pohjois-Pohjanmaan liiton kehittämishankkeissa noudatetaan maksimitukitasoa 80 % (EAKR ja JTF) rahoituksen täysimääräiseksi hyödyntämiseksi. Liikenneinfran (EAKR) tukitaso </a:t>
            </a:r>
            <a:r>
              <a:rPr kumimoji="0" lang="fi-FI" sz="1200" b="0" i="0" u="none" strike="noStrike" kern="1200" cap="none" spc="0" normalizeH="0" baseline="0" noProof="0" err="1">
                <a:ln>
                  <a:noFill/>
                </a:ln>
                <a:solidFill>
                  <a:srgbClr val="000000"/>
                </a:solidFill>
                <a:effectLst/>
                <a:uLnTx/>
                <a:uFillTx/>
                <a:latin typeface="Calibri" panose="020F0502020204030204"/>
                <a:ea typeface="+mn-ea"/>
                <a:cs typeface="+mn-cs"/>
              </a:rPr>
              <a:t>max</a:t>
            </a:r>
            <a:r>
              <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rPr>
              <a:t>. 50 %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Pohjois-Pohjanmaan liitto rahoittaa myös Pohjois-Suomen ylimaakunnallisia hankkeita</a:t>
            </a:r>
            <a:r>
              <a:rPr lang="fi-FI" sz="1200">
                <a:solidFill>
                  <a:srgbClr val="000000"/>
                </a:solidFill>
                <a:latin typeface="Calibri" panose="020F0502020204030204" pitchFamily="34" charset="0"/>
                <a:ea typeface="Calibri" panose="020F0502020204030204" pitchFamily="34" charset="0"/>
                <a:cs typeface="Arial" panose="020B0604020202020204" pitchFamily="34" charset="0"/>
              </a:rPr>
              <a:t> v. 2023, Pohjois-Suomen (Pohjois-Pohjanmaa, Lappi ja Kainuu) myöntövaltuus yht. 1,3 milj. €. </a:t>
            </a:r>
            <a:endParaRPr kumimoji="0" lang="fi-FI"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685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5DB98F-2F72-883D-9ACA-A45BAE4EA0A3}"/>
              </a:ext>
            </a:extLst>
          </p:cNvPr>
          <p:cNvSpPr>
            <a:spLocks noGrp="1"/>
          </p:cNvSpPr>
          <p:nvPr>
            <p:ph type="title"/>
          </p:nvPr>
        </p:nvSpPr>
        <p:spPr>
          <a:xfrm>
            <a:off x="838200" y="365125"/>
            <a:ext cx="10515600" cy="730249"/>
          </a:xfrm>
        </p:spPr>
        <p:txBody>
          <a:bodyPr/>
          <a:lstStyle/>
          <a:p>
            <a:pPr algn="ctr"/>
            <a:r>
              <a:rPr lang="fi-FI"/>
              <a:t>Säädöspohjaa</a:t>
            </a:r>
          </a:p>
        </p:txBody>
      </p:sp>
      <p:sp>
        <p:nvSpPr>
          <p:cNvPr id="3" name="Sisällön paikkamerkki 2">
            <a:extLst>
              <a:ext uri="{FF2B5EF4-FFF2-40B4-BE49-F238E27FC236}">
                <a16:creationId xmlns:a16="http://schemas.microsoft.com/office/drawing/2014/main" id="{6B1D9291-057D-95C7-6169-9EF61AF3736E}"/>
              </a:ext>
            </a:extLst>
          </p:cNvPr>
          <p:cNvSpPr>
            <a:spLocks noGrp="1"/>
          </p:cNvSpPr>
          <p:nvPr>
            <p:ph idx="1"/>
          </p:nvPr>
        </p:nvSpPr>
        <p:spPr>
          <a:xfrm>
            <a:off x="838200" y="1663611"/>
            <a:ext cx="10744200" cy="3530778"/>
          </a:xfrm>
        </p:spPr>
        <p:txBody>
          <a:bodyPr/>
          <a:lstStyle/>
          <a:p>
            <a:r>
              <a:rPr lang="fi-FI"/>
              <a:t>JTF-asetus (EU) 2021/1056 </a:t>
            </a:r>
          </a:p>
          <a:p>
            <a:r>
              <a:rPr lang="fi-FI"/>
              <a:t>Yleisasetus (EU) 2021/1060 </a:t>
            </a:r>
          </a:p>
          <a:p>
            <a:r>
              <a:rPr lang="fi-FI"/>
              <a:t>Laki alueiden kehittämisen ja Euroopan unionin alue- ja rakennepolitiikan hankkeiden </a:t>
            </a:r>
            <a:r>
              <a:rPr lang="fi-FI" b="1"/>
              <a:t>rahoittamisesta (757/2021) </a:t>
            </a:r>
          </a:p>
          <a:p>
            <a:r>
              <a:rPr lang="fi-FI"/>
              <a:t>Valtioneuvoston asetus Euroopan unionin alue- ja rakennepolitiikan rahastoista rahoitettavien </a:t>
            </a:r>
            <a:r>
              <a:rPr lang="fi-FI" b="1"/>
              <a:t>kustannusten tukikelpoisuudesta </a:t>
            </a:r>
            <a:r>
              <a:rPr lang="fi-FI"/>
              <a:t>(866/2021)</a:t>
            </a:r>
          </a:p>
          <a:p>
            <a:pPr marL="0" indent="0">
              <a:buNone/>
            </a:pPr>
            <a:endParaRPr lang="fi-FI"/>
          </a:p>
          <a:p>
            <a:pPr marL="0" indent="0">
              <a:buNone/>
            </a:pPr>
            <a:r>
              <a:rPr lang="fi-FI"/>
              <a:t>Lait ja asetukset löytyvät </a:t>
            </a:r>
            <a:r>
              <a:rPr lang="fi-FI" b="1"/>
              <a:t>rakennerahastot.fi  -</a:t>
            </a:r>
            <a:r>
              <a:rPr lang="fi-FI"/>
              <a:t>verkkopalvelusta</a:t>
            </a:r>
          </a:p>
        </p:txBody>
      </p:sp>
    </p:spTree>
    <p:extLst>
      <p:ext uri="{BB962C8B-B14F-4D97-AF65-F5344CB8AC3E}">
        <p14:creationId xmlns:p14="http://schemas.microsoft.com/office/powerpoint/2010/main" val="3195282816"/>
      </p:ext>
    </p:extLst>
  </p:cSld>
  <p:clrMapOvr>
    <a:masterClrMapping/>
  </p:clrMapOvr>
</p:sld>
</file>

<file path=ppt/theme/theme1.xml><?xml version="1.0" encoding="utf-8"?>
<a:theme xmlns:a="http://schemas.openxmlformats.org/drawingml/2006/main" name="Office-teema">
  <a:themeElements>
    <a:clrScheme name="TEM 1 cyan 2 sininen">
      <a:dk1>
        <a:srgbClr val="000000"/>
      </a:dk1>
      <a:lt1>
        <a:srgbClr val="FFFFFF"/>
      </a:lt1>
      <a:dk2>
        <a:srgbClr val="195C98"/>
      </a:dk2>
      <a:lt2>
        <a:srgbClr val="E7E6E6"/>
      </a:lt2>
      <a:accent1>
        <a:srgbClr val="31E1E9"/>
      </a:accent1>
      <a:accent2>
        <a:srgbClr val="195C98"/>
      </a:accent2>
      <a:accent3>
        <a:srgbClr val="767171"/>
      </a:accent3>
      <a:accent4>
        <a:srgbClr val="BFBFBF"/>
      </a:accent4>
      <a:accent5>
        <a:srgbClr val="98F0F4"/>
      </a:accent5>
      <a:accent6>
        <a:srgbClr val="8CADC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3" id="{BC01B169-7970-FE42-80E6-3ABAE03B7732}" vid="{612C58FA-BD9D-7448-890B-B679BBAB57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 1 cyan 2 sininen">
    <a:dk1>
      <a:srgbClr val="000000"/>
    </a:dk1>
    <a:lt1>
      <a:srgbClr val="FFFFFF"/>
    </a:lt1>
    <a:dk2>
      <a:srgbClr val="195C98"/>
    </a:dk2>
    <a:lt2>
      <a:srgbClr val="E7E6E6"/>
    </a:lt2>
    <a:accent1>
      <a:srgbClr val="31E1E9"/>
    </a:accent1>
    <a:accent2>
      <a:srgbClr val="195C98"/>
    </a:accent2>
    <a:accent3>
      <a:srgbClr val="767171"/>
    </a:accent3>
    <a:accent4>
      <a:srgbClr val="BFBFBF"/>
    </a:accent4>
    <a:accent5>
      <a:srgbClr val="98F0F4"/>
    </a:accent5>
    <a:accent6>
      <a:srgbClr val="8CADC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2c86073-d20c-4242-97f1-555d65605501" ContentTypeId="0x01010040485BB5EA91409BADF540D1B0254D3304" PreviousValue="tru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cdf3ae8bf76741b5a3048f7f7f6eee61 xmlns="a90a8554-5475-4609-9feb-2f024996965b">
      <Terms xmlns="http://schemas.microsoft.com/office/infopath/2007/PartnerControls"/>
    </cdf3ae8bf76741b5a3048f7f7f6eee61>
    <Projekti xmlns="a90a8554-5475-4609-9feb-2f024996965b" xsi:nil="true"/>
    <Lisatieto xmlns="a90a8554-5475-4609-9feb-2f024996965b" xsi:nil="true"/>
  </documentManagement>
</p:properties>
</file>

<file path=customXml/item4.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D749427142BC774684484F95E87D59A6" ma:contentTypeVersion="19804" ma:contentTypeDescription="Taimin työtiloissa käytettävä sisältötyyppi. Pohjautuu TAIMI Yleisdokumentti-sisältötyyppiin, josta on siivottu mm. joitakin viestinnällisen intran metatietoja pois ja järjestetty metatiedot eri järjestykseen." ma:contentTypeScope="" ma:versionID="9330caa50f17b013b806e406ee5004b0">
  <xsd:schema xmlns:xsd="http://www.w3.org/2001/XMLSchema" xmlns:xs="http://www.w3.org/2001/XMLSchema" xmlns:p="http://schemas.microsoft.com/office/2006/metadata/properties" xmlns:ns2="a90a8554-5475-4609-9feb-2f024996965b" targetNamespace="http://schemas.microsoft.com/office/2006/metadata/properties" ma:root="true" ma:fieldsID="600674fc645fceff5112c9c343cca37c"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dexed="true"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dexed="true"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Ehdotus"/>
          <xsd:enumeration value="Esite"/>
          <xsd:enumeration value="Esittely"/>
          <xsd:enumeration value="Esitys"/>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dexed="true"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dexed="true" ma:internalName="Diaarinumero">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5"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C7B0C8-66D5-460C-8EAC-0A6C6B2F4895}">
  <ds:schemaRefs>
    <ds:schemaRef ds:uri="Microsoft.SharePoint.Taxonomy.ContentTypeSync"/>
  </ds:schemaRefs>
</ds:datastoreItem>
</file>

<file path=customXml/itemProps2.xml><?xml version="1.0" encoding="utf-8"?>
<ds:datastoreItem xmlns:ds="http://schemas.openxmlformats.org/officeDocument/2006/customXml" ds:itemID="{C447F1B7-AE3C-4C3E-A4A7-6EF5933EE6F7}">
  <ds:schemaRefs>
    <ds:schemaRef ds:uri="http://schemas.microsoft.com/sharepoint/v3/contenttype/forms"/>
  </ds:schemaRefs>
</ds:datastoreItem>
</file>

<file path=customXml/itemProps3.xml><?xml version="1.0" encoding="utf-8"?>
<ds:datastoreItem xmlns:ds="http://schemas.openxmlformats.org/officeDocument/2006/customXml" ds:itemID="{C748FD69-A716-4890-8964-B1C30285A792}">
  <ds:schemaRefs>
    <ds:schemaRef ds:uri="a90a8554-5475-4609-9feb-2f02499696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03B42E4-1F27-4950-9D78-ABB93A3A883F}">
  <ds:schemaRefs>
    <ds:schemaRef ds:uri="a90a8554-5475-4609-9feb-2f02499696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emplate/>
  <TotalTime>25</TotalTime>
  <Words>2736</Words>
  <Application>Microsoft Office PowerPoint</Application>
  <PresentationFormat>Laajakuva</PresentationFormat>
  <Paragraphs>400</Paragraphs>
  <Slides>35</Slides>
  <Notes>2</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35</vt:i4>
      </vt:variant>
    </vt:vector>
  </HeadingPairs>
  <TitlesOfParts>
    <vt:vector size="44" baseType="lpstr">
      <vt:lpstr>Arial</vt:lpstr>
      <vt:lpstr>Calibri</vt:lpstr>
      <vt:lpstr>Calibri Light</vt:lpstr>
      <vt:lpstr>Courier New</vt:lpstr>
      <vt:lpstr>System Font Regular</vt:lpstr>
      <vt:lpstr>Tahoma</vt:lpstr>
      <vt:lpstr>Times New Roman</vt:lpstr>
      <vt:lpstr>Wingdings</vt:lpstr>
      <vt:lpstr>Office-teema</vt:lpstr>
      <vt:lpstr>EU:n ohjelmakausi 2021 – 2027:  Tietoa JTF-rahoituksesta  Pohjois-Pohjanmaalla</vt:lpstr>
      <vt:lpstr>Mikä oikeudenmukaisen siirtymän rahasto JTF? </vt:lpstr>
      <vt:lpstr>Skenaario Pohjois-Pohjanmaan turvetoimialan  kehityksestä vuoteen 2030</vt:lpstr>
      <vt:lpstr>Maakuntakohtainen varojenjako 2021-2027 </vt:lpstr>
      <vt:lpstr>Valtioneuvoston JTF-linjauksia </vt:lpstr>
      <vt:lpstr>Pohjois-Pohjanmaan myöntövaltuudet  2022-2024 EAKR, ESR+ ja JTF</vt:lpstr>
      <vt:lpstr>Ohjelma-asiakirjan rahoitusprofiili 2022 - 2027</vt:lpstr>
      <vt:lpstr>Maakunnan yhteistyöryhmän (MYR) päätös 31.10.2022 JTF-rahoituksen jakautuminen Pohjois-Pohjanmaan liiton ja ELY:n rahoitusinstrumenttien kesken </vt:lpstr>
      <vt:lpstr>Säädöspohjaa</vt:lpstr>
      <vt:lpstr>Suhde muihin rahastoihin</vt:lpstr>
      <vt:lpstr>Do no significant harm-periaate</vt:lpstr>
      <vt:lpstr>JTF:n toimeenpano osana   Uudistuva ja osaava Suomi 2021-2027 -ohjelmaa</vt:lpstr>
      <vt:lpstr>Pohjois-Pohjanmaan JTF-suunnitelma</vt:lpstr>
      <vt:lpstr> JTF - Pohjois-Pohjanmaan tuettava toiminta</vt:lpstr>
      <vt:lpstr>PowerPoint-esitys</vt:lpstr>
      <vt:lpstr>PowerPoint-esitys</vt:lpstr>
      <vt:lpstr>PowerPoint-esitys</vt:lpstr>
      <vt:lpstr>PowerPoint-esitys</vt:lpstr>
      <vt:lpstr>PowerPoint-esitys</vt:lpstr>
      <vt:lpstr>Puu-, bio- ja kiertotalousterminaalit</vt:lpstr>
      <vt:lpstr>Pohjois-Pohjanmaan ELY-keskus ESR+ -tyyppinen rahoitus  Oikeudenmukaisen siirtymän mekanismi</vt:lpstr>
      <vt:lpstr>Pohjois-Pohjanmaan ELY-keskus Oikeudenmukaisen siirtymän rahaston (JTF) ESR+ -tyyppiset toimenpiteet</vt:lpstr>
      <vt:lpstr>Pohjois-Pohjanmaan ELY-keskus ESR+ -tyyppinen toiminta Pohjois-Suomessa </vt:lpstr>
      <vt:lpstr>Pohjois-Pohjanmaan ELY-keskus (JTF) ESR+ -tyyppisen toiminnan kohderyhmät  Pohjois-Pohjanmaalla</vt:lpstr>
      <vt:lpstr>Pohjois-Pohjanmaan ELY-keskus ESR+ -tyyppinen toiminta Pohjois-Pohjanmaalla </vt:lpstr>
      <vt:lpstr>Pohjois-Pohjanmaan ELY-keskus ESR+ -tyyppinen toiminta Pohjois-Pohjanmaalla </vt:lpstr>
      <vt:lpstr>Pohjois-Pohjanmaan ELY-keskus Turvetuotannosta poistuvien alueiden ennallistaminen ja jälkikäyttö</vt:lpstr>
      <vt:lpstr>Pohjois-Pohjanmaan ELY-keskus Mitä toimenpiteitä voidaan rahoittaa? </vt:lpstr>
      <vt:lpstr>Pohjois-Pohjanmaan ELY-keskus Toimintaympäristön kehittämisavustus  </vt:lpstr>
      <vt:lpstr>Pohjois-Pohjanmaan ELY-keskus Elinkeinoverkottuneet tutkimushankkeet</vt:lpstr>
      <vt:lpstr>        Pohjois-Pohjanmaan ELY-keskus Yrityksen kehittämisavustus </vt:lpstr>
      <vt:lpstr>Pohjois-Pohjanmaan ELY-keskus Yritystukea merkittäviin investointi- ja kehittämishankkeisiin </vt:lpstr>
      <vt:lpstr>Pohjois-Pohjanmaan ELY-keskus Kenelle yritystukea? </vt:lpstr>
      <vt:lpstr> Pohjois-Pohjanmaan ELY-keskus Yritystuissa kannustavat tukitasot </vt:lpstr>
      <vt:lpstr>Autamme mielellämme! </vt:lpstr>
    </vt:vector>
  </TitlesOfParts>
  <Company>EU-rahastot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Päivi Keisanen</dc:creator>
  <cp:lastModifiedBy>Päivi Keisanen</cp:lastModifiedBy>
  <cp:revision>2</cp:revision>
  <dcterms:created xsi:type="dcterms:W3CDTF">2021-11-01T07:49:34Z</dcterms:created>
  <dcterms:modified xsi:type="dcterms:W3CDTF">2023-01-20T10:26:34Z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0x01010040485BB5EA91409BADF540D1B0254D330400D749427142BC774684484F95E87D59A6</vt:lpwstr>
  </property>
  <property fmtid="{D5CDD505-2E9C-101B-9397-08002B2CF9AE}" pid="3" name="lcf76f155ced4ddcb4097134ff3c332f">
    <vt:lpwstr/>
  </property>
  <property fmtid="{D5CDD505-2E9C-101B-9397-08002B2CF9AE}" pid="4" name="Kohdepaikkakunnat">
    <vt:lpwstr/>
  </property>
  <property fmtid="{D5CDD505-2E9C-101B-9397-08002B2CF9AE}" pid="5" name="MediaServiceImageTags">
    <vt:lpwstr/>
  </property>
  <property fmtid="{D5CDD505-2E9C-101B-9397-08002B2CF9AE}" pid="6" name="Laatijaorganisaatio">
    <vt:lpwstr/>
  </property>
  <property fmtid="{D5CDD505-2E9C-101B-9397-08002B2CF9AE}" pid="7" name="Kohdevirastot">
    <vt:lpwstr/>
  </property>
  <property fmtid="{D5CDD505-2E9C-101B-9397-08002B2CF9AE}" pid="8" name="Sisältöaihe">
    <vt:lpwstr/>
  </property>
</Properties>
</file>