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7"/>
  </p:notesMasterIdLst>
  <p:sldIdLst>
    <p:sldId id="259" r:id="rId6"/>
    <p:sldId id="260" r:id="rId7"/>
    <p:sldId id="874" r:id="rId8"/>
    <p:sldId id="891" r:id="rId9"/>
    <p:sldId id="886" r:id="rId10"/>
    <p:sldId id="6171" r:id="rId11"/>
    <p:sldId id="909" r:id="rId12"/>
    <p:sldId id="6167" r:id="rId13"/>
    <p:sldId id="6170" r:id="rId14"/>
    <p:sldId id="6166" r:id="rId15"/>
    <p:sldId id="6189" r:id="rId16"/>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5C98"/>
    <a:srgbClr val="00A4CD"/>
    <a:srgbClr val="FFD3B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9D691E3-BF7D-453F-8766-58FBF8850F29}" v="13" dt="2023-01-05T13:22:57.498"/>
  </p1510:revLst>
</p1510:revInfo>
</file>

<file path=ppt/tableStyles.xml><?xml version="1.0" encoding="utf-8"?>
<a:tblStyleLst xmlns:a="http://schemas.openxmlformats.org/drawingml/2006/main" def="{0E3FDE45-AF77-4B5C-9715-49D594BDF05E}">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9" d="100"/>
          <a:sy n="79" d="100"/>
        </p:scale>
        <p:origin x="120" y="8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EDED8D6-5640-4BC5-83B7-077312277A0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049D17CB-602F-4FE3-8C4B-80282C92A121}">
      <dgm:prSet/>
      <dgm:spPr>
        <a:solidFill>
          <a:srgbClr val="0070C0"/>
        </a:solidFill>
      </dgm:spPr>
      <dgm:t>
        <a:bodyPr/>
        <a:lstStyle/>
        <a:p>
          <a:r>
            <a:rPr lang="fi-FI"/>
            <a:t>JTF-rahoituksen taustalla on Suomen hallituksen sitoumus puolittaa energiaturpeen käyttö vuoteen 2030 mennessä. </a:t>
          </a:r>
          <a:endParaRPr lang="en-US"/>
        </a:p>
      </dgm:t>
    </dgm:pt>
    <dgm:pt modelId="{75C48B4D-AE86-4B24-8461-C08742364F28}" type="parTrans" cxnId="{40AE5893-B609-4C83-98F1-59970E0B768D}">
      <dgm:prSet/>
      <dgm:spPr/>
      <dgm:t>
        <a:bodyPr/>
        <a:lstStyle/>
        <a:p>
          <a:endParaRPr lang="en-US"/>
        </a:p>
      </dgm:t>
    </dgm:pt>
    <dgm:pt modelId="{01DF94D8-2BAE-427F-905D-D1D18D6AF7A0}" type="sibTrans" cxnId="{40AE5893-B609-4C83-98F1-59970E0B768D}">
      <dgm:prSet/>
      <dgm:spPr/>
      <dgm:t>
        <a:bodyPr/>
        <a:lstStyle/>
        <a:p>
          <a:endParaRPr lang="en-US"/>
        </a:p>
      </dgm:t>
    </dgm:pt>
    <dgm:pt modelId="{2AE91034-1BE4-48A7-A970-64A8285AC276}">
      <dgm:prSet/>
      <dgm:spPr>
        <a:solidFill>
          <a:srgbClr val="0070C0"/>
        </a:solidFill>
      </dgm:spPr>
      <dgm:t>
        <a:bodyPr/>
        <a:lstStyle/>
        <a:p>
          <a:r>
            <a:rPr lang="fi-FI"/>
            <a:t>Rahaston tavoitteena on helpottaa ja hallita aluetaloudellisia ja sosiaalisia vaikutuksia, joita turpeen polton lopettaminen alueilla aiheuttaa. </a:t>
          </a:r>
          <a:endParaRPr lang="en-US"/>
        </a:p>
      </dgm:t>
    </dgm:pt>
    <dgm:pt modelId="{E59FD6CB-6B02-45FB-A0C2-DCF719B02751}" type="parTrans" cxnId="{CA45D911-6424-40D1-9156-1F76C97DE3A3}">
      <dgm:prSet/>
      <dgm:spPr/>
      <dgm:t>
        <a:bodyPr/>
        <a:lstStyle/>
        <a:p>
          <a:endParaRPr lang="en-US"/>
        </a:p>
      </dgm:t>
    </dgm:pt>
    <dgm:pt modelId="{001509CD-4A06-417E-B505-16672496C500}" type="sibTrans" cxnId="{CA45D911-6424-40D1-9156-1F76C97DE3A3}">
      <dgm:prSet/>
      <dgm:spPr/>
      <dgm:t>
        <a:bodyPr/>
        <a:lstStyle/>
        <a:p>
          <a:endParaRPr lang="en-US"/>
        </a:p>
      </dgm:t>
    </dgm:pt>
    <dgm:pt modelId="{580D7D95-7011-46E0-9C84-7D28FAB785E2}">
      <dgm:prSet/>
      <dgm:spPr>
        <a:solidFill>
          <a:srgbClr val="0070C0"/>
        </a:solidFill>
      </dgm:spPr>
      <dgm:t>
        <a:bodyPr/>
        <a:lstStyle/>
        <a:p>
          <a:r>
            <a:rPr lang="fi-FI" dirty="0"/>
            <a:t>Maakunnalliset oikeudenmukaisen siirtymän suunnitelmat linjaavat varojen käyttöä maakunnassa. </a:t>
          </a:r>
          <a:endParaRPr lang="en-US" dirty="0"/>
        </a:p>
      </dgm:t>
    </dgm:pt>
    <dgm:pt modelId="{DD1B8B98-83E0-4D0A-BF85-D6744BB06D13}" type="parTrans" cxnId="{8BA2920F-6D36-4A26-8688-92498FDA608C}">
      <dgm:prSet/>
      <dgm:spPr/>
      <dgm:t>
        <a:bodyPr/>
        <a:lstStyle/>
        <a:p>
          <a:endParaRPr lang="en-US"/>
        </a:p>
      </dgm:t>
    </dgm:pt>
    <dgm:pt modelId="{B901280D-B99C-4653-8B94-80B8EE1B176C}" type="sibTrans" cxnId="{8BA2920F-6D36-4A26-8688-92498FDA608C}">
      <dgm:prSet/>
      <dgm:spPr/>
      <dgm:t>
        <a:bodyPr/>
        <a:lstStyle/>
        <a:p>
          <a:endParaRPr lang="en-US"/>
        </a:p>
      </dgm:t>
    </dgm:pt>
    <dgm:pt modelId="{8A68E7F5-6EB5-4635-97D0-C1BBDB563CB6}">
      <dgm:prSet/>
      <dgm:spPr>
        <a:solidFill>
          <a:srgbClr val="0070C0"/>
        </a:solidFill>
      </dgm:spPr>
      <dgm:t>
        <a:bodyPr/>
        <a:lstStyle/>
        <a:p>
          <a:r>
            <a:rPr lang="fi-FI" dirty="0"/>
            <a:t>Toimeenpano käynnistyy helmi-maaliskuussa 2023.</a:t>
          </a:r>
          <a:endParaRPr lang="en-US" dirty="0"/>
        </a:p>
      </dgm:t>
    </dgm:pt>
    <dgm:pt modelId="{215E0C59-4DEE-492F-8B27-26F4025A0B00}" type="parTrans" cxnId="{75023E59-1071-47EB-91D3-8812C2A33973}">
      <dgm:prSet/>
      <dgm:spPr/>
      <dgm:t>
        <a:bodyPr/>
        <a:lstStyle/>
        <a:p>
          <a:endParaRPr lang="en-US"/>
        </a:p>
      </dgm:t>
    </dgm:pt>
    <dgm:pt modelId="{76F7E634-17D5-4947-8DFB-E599192F98D0}" type="sibTrans" cxnId="{75023E59-1071-47EB-91D3-8812C2A33973}">
      <dgm:prSet/>
      <dgm:spPr/>
      <dgm:t>
        <a:bodyPr/>
        <a:lstStyle/>
        <a:p>
          <a:endParaRPr lang="en-US"/>
        </a:p>
      </dgm:t>
    </dgm:pt>
    <dgm:pt modelId="{8A33C04A-52C5-4626-8C14-608D4C0D8BC8}">
      <dgm:prSet/>
      <dgm:spPr>
        <a:solidFill>
          <a:srgbClr val="0070C0"/>
        </a:solidFill>
      </dgm:spPr>
      <dgm:t>
        <a:bodyPr/>
        <a:lstStyle/>
        <a:p>
          <a:r>
            <a:rPr lang="fi-FI" dirty="0"/>
            <a:t>EU-komissio on hyväksynyt JTF-ohjelmasisällöt ja maakuntien oikeudenmukaisen siirtymän suunnitelmat joulukuussa 2022.</a:t>
          </a:r>
          <a:endParaRPr lang="en-US" dirty="0"/>
        </a:p>
      </dgm:t>
    </dgm:pt>
    <dgm:pt modelId="{5D608672-3DF1-4723-8699-5F75E2EA4D40}" type="sibTrans" cxnId="{271A0AFE-C0EB-41C8-BF94-C6CFEE08246B}">
      <dgm:prSet/>
      <dgm:spPr/>
      <dgm:t>
        <a:bodyPr/>
        <a:lstStyle/>
        <a:p>
          <a:endParaRPr lang="en-US"/>
        </a:p>
      </dgm:t>
    </dgm:pt>
    <dgm:pt modelId="{350A11B3-1D4E-4698-9AAB-E3884C6FA70D}" type="parTrans" cxnId="{271A0AFE-C0EB-41C8-BF94-C6CFEE08246B}">
      <dgm:prSet/>
      <dgm:spPr/>
      <dgm:t>
        <a:bodyPr/>
        <a:lstStyle/>
        <a:p>
          <a:endParaRPr lang="en-US"/>
        </a:p>
      </dgm:t>
    </dgm:pt>
    <dgm:pt modelId="{2E389BC9-421C-47A6-B765-4F57C19DFC57}" type="pres">
      <dgm:prSet presAssocID="{FEDED8D6-5640-4BC5-83B7-077312277A0E}" presName="linear" presStyleCnt="0">
        <dgm:presLayoutVars>
          <dgm:animLvl val="lvl"/>
          <dgm:resizeHandles val="exact"/>
        </dgm:presLayoutVars>
      </dgm:prSet>
      <dgm:spPr/>
    </dgm:pt>
    <dgm:pt modelId="{5A925DE2-7C67-4C6B-AC45-08217D0EBC6A}" type="pres">
      <dgm:prSet presAssocID="{049D17CB-602F-4FE3-8C4B-80282C92A121}" presName="parentText" presStyleLbl="node1" presStyleIdx="0" presStyleCnt="5">
        <dgm:presLayoutVars>
          <dgm:chMax val="0"/>
          <dgm:bulletEnabled val="1"/>
        </dgm:presLayoutVars>
      </dgm:prSet>
      <dgm:spPr/>
    </dgm:pt>
    <dgm:pt modelId="{C13AD3CC-1EED-42B4-AB9D-B8A51E952E85}" type="pres">
      <dgm:prSet presAssocID="{01DF94D8-2BAE-427F-905D-D1D18D6AF7A0}" presName="spacer" presStyleCnt="0"/>
      <dgm:spPr/>
    </dgm:pt>
    <dgm:pt modelId="{314A85CF-386C-489A-976F-A5AB5BE243D2}" type="pres">
      <dgm:prSet presAssocID="{2AE91034-1BE4-48A7-A970-64A8285AC276}" presName="parentText" presStyleLbl="node1" presStyleIdx="1" presStyleCnt="5">
        <dgm:presLayoutVars>
          <dgm:chMax val="0"/>
          <dgm:bulletEnabled val="1"/>
        </dgm:presLayoutVars>
      </dgm:prSet>
      <dgm:spPr/>
    </dgm:pt>
    <dgm:pt modelId="{43CD241E-4704-4C06-BBA9-814C4BB44088}" type="pres">
      <dgm:prSet presAssocID="{001509CD-4A06-417E-B505-16672496C500}" presName="spacer" presStyleCnt="0"/>
      <dgm:spPr/>
    </dgm:pt>
    <dgm:pt modelId="{6E112361-A315-4827-91BF-74E4C86429A6}" type="pres">
      <dgm:prSet presAssocID="{580D7D95-7011-46E0-9C84-7D28FAB785E2}" presName="parentText" presStyleLbl="node1" presStyleIdx="2" presStyleCnt="5">
        <dgm:presLayoutVars>
          <dgm:chMax val="0"/>
          <dgm:bulletEnabled val="1"/>
        </dgm:presLayoutVars>
      </dgm:prSet>
      <dgm:spPr/>
    </dgm:pt>
    <dgm:pt modelId="{C2D1894C-871B-4E41-8632-F64BEF951D8B}" type="pres">
      <dgm:prSet presAssocID="{B901280D-B99C-4653-8B94-80B8EE1B176C}" presName="spacer" presStyleCnt="0"/>
      <dgm:spPr/>
    </dgm:pt>
    <dgm:pt modelId="{6A20E072-EB77-47C7-B071-2174D6DEFC0B}" type="pres">
      <dgm:prSet presAssocID="{8A33C04A-52C5-4626-8C14-608D4C0D8BC8}" presName="parentText" presStyleLbl="node1" presStyleIdx="3" presStyleCnt="5">
        <dgm:presLayoutVars>
          <dgm:chMax val="0"/>
          <dgm:bulletEnabled val="1"/>
        </dgm:presLayoutVars>
      </dgm:prSet>
      <dgm:spPr/>
    </dgm:pt>
    <dgm:pt modelId="{65D480DF-535D-47D6-B8E0-85698740CD41}" type="pres">
      <dgm:prSet presAssocID="{5D608672-3DF1-4723-8699-5F75E2EA4D40}" presName="spacer" presStyleCnt="0"/>
      <dgm:spPr/>
    </dgm:pt>
    <dgm:pt modelId="{33C368A2-0C0F-4CBE-A219-143BD045312B}" type="pres">
      <dgm:prSet presAssocID="{8A68E7F5-6EB5-4635-97D0-C1BBDB563CB6}" presName="parentText" presStyleLbl="node1" presStyleIdx="4" presStyleCnt="5">
        <dgm:presLayoutVars>
          <dgm:chMax val="0"/>
          <dgm:bulletEnabled val="1"/>
        </dgm:presLayoutVars>
      </dgm:prSet>
      <dgm:spPr/>
    </dgm:pt>
  </dgm:ptLst>
  <dgm:cxnLst>
    <dgm:cxn modelId="{8BA2920F-6D36-4A26-8688-92498FDA608C}" srcId="{FEDED8D6-5640-4BC5-83B7-077312277A0E}" destId="{580D7D95-7011-46E0-9C84-7D28FAB785E2}" srcOrd="2" destOrd="0" parTransId="{DD1B8B98-83E0-4D0A-BF85-D6744BB06D13}" sibTransId="{B901280D-B99C-4653-8B94-80B8EE1B176C}"/>
    <dgm:cxn modelId="{CA45D911-6424-40D1-9156-1F76C97DE3A3}" srcId="{FEDED8D6-5640-4BC5-83B7-077312277A0E}" destId="{2AE91034-1BE4-48A7-A970-64A8285AC276}" srcOrd="1" destOrd="0" parTransId="{E59FD6CB-6B02-45FB-A0C2-DCF719B02751}" sibTransId="{001509CD-4A06-417E-B505-16672496C500}"/>
    <dgm:cxn modelId="{EBAA593E-C694-40E9-8F93-BB7F01317F61}" type="presOf" srcId="{8A68E7F5-6EB5-4635-97D0-C1BBDB563CB6}" destId="{33C368A2-0C0F-4CBE-A219-143BD045312B}" srcOrd="0" destOrd="0" presId="urn:microsoft.com/office/officeart/2005/8/layout/vList2"/>
    <dgm:cxn modelId="{A8E81A74-015B-4743-A234-1DED9C26E750}" type="presOf" srcId="{049D17CB-602F-4FE3-8C4B-80282C92A121}" destId="{5A925DE2-7C67-4C6B-AC45-08217D0EBC6A}" srcOrd="0" destOrd="0" presId="urn:microsoft.com/office/officeart/2005/8/layout/vList2"/>
    <dgm:cxn modelId="{75023E59-1071-47EB-91D3-8812C2A33973}" srcId="{FEDED8D6-5640-4BC5-83B7-077312277A0E}" destId="{8A68E7F5-6EB5-4635-97D0-C1BBDB563CB6}" srcOrd="4" destOrd="0" parTransId="{215E0C59-4DEE-492F-8B27-26F4025A0B00}" sibTransId="{76F7E634-17D5-4947-8DFB-E599192F98D0}"/>
    <dgm:cxn modelId="{40AE5893-B609-4C83-98F1-59970E0B768D}" srcId="{FEDED8D6-5640-4BC5-83B7-077312277A0E}" destId="{049D17CB-602F-4FE3-8C4B-80282C92A121}" srcOrd="0" destOrd="0" parTransId="{75C48B4D-AE86-4B24-8461-C08742364F28}" sibTransId="{01DF94D8-2BAE-427F-905D-D1D18D6AF7A0}"/>
    <dgm:cxn modelId="{68DC6296-BD21-4652-B20C-61D1F7D1AD83}" type="presOf" srcId="{2AE91034-1BE4-48A7-A970-64A8285AC276}" destId="{314A85CF-386C-489A-976F-A5AB5BE243D2}" srcOrd="0" destOrd="0" presId="urn:microsoft.com/office/officeart/2005/8/layout/vList2"/>
    <dgm:cxn modelId="{118C1ECE-EAB6-465E-9EB1-EA2860C167B1}" type="presOf" srcId="{580D7D95-7011-46E0-9C84-7D28FAB785E2}" destId="{6E112361-A315-4827-91BF-74E4C86429A6}" srcOrd="0" destOrd="0" presId="urn:microsoft.com/office/officeart/2005/8/layout/vList2"/>
    <dgm:cxn modelId="{E7C248D4-AF9B-40DE-B074-F566E9A284B9}" type="presOf" srcId="{FEDED8D6-5640-4BC5-83B7-077312277A0E}" destId="{2E389BC9-421C-47A6-B765-4F57C19DFC57}" srcOrd="0" destOrd="0" presId="urn:microsoft.com/office/officeart/2005/8/layout/vList2"/>
    <dgm:cxn modelId="{B3DE1EFC-1BC2-4491-9D50-0FACB94E3628}" type="presOf" srcId="{8A33C04A-52C5-4626-8C14-608D4C0D8BC8}" destId="{6A20E072-EB77-47C7-B071-2174D6DEFC0B}" srcOrd="0" destOrd="0" presId="urn:microsoft.com/office/officeart/2005/8/layout/vList2"/>
    <dgm:cxn modelId="{271A0AFE-C0EB-41C8-BF94-C6CFEE08246B}" srcId="{FEDED8D6-5640-4BC5-83B7-077312277A0E}" destId="{8A33C04A-52C5-4626-8C14-608D4C0D8BC8}" srcOrd="3" destOrd="0" parTransId="{350A11B3-1D4E-4698-9AAB-E3884C6FA70D}" sibTransId="{5D608672-3DF1-4723-8699-5F75E2EA4D40}"/>
    <dgm:cxn modelId="{166E2A89-050C-4506-8E3E-17CC7186DC01}" type="presParOf" srcId="{2E389BC9-421C-47A6-B765-4F57C19DFC57}" destId="{5A925DE2-7C67-4C6B-AC45-08217D0EBC6A}" srcOrd="0" destOrd="0" presId="urn:microsoft.com/office/officeart/2005/8/layout/vList2"/>
    <dgm:cxn modelId="{DB0F7D9A-3A1A-41C0-ADD2-B1AB629E21FA}" type="presParOf" srcId="{2E389BC9-421C-47A6-B765-4F57C19DFC57}" destId="{C13AD3CC-1EED-42B4-AB9D-B8A51E952E85}" srcOrd="1" destOrd="0" presId="urn:microsoft.com/office/officeart/2005/8/layout/vList2"/>
    <dgm:cxn modelId="{7DE5B692-F9CF-4FB2-B2C7-2C95D108D5EA}" type="presParOf" srcId="{2E389BC9-421C-47A6-B765-4F57C19DFC57}" destId="{314A85CF-386C-489A-976F-A5AB5BE243D2}" srcOrd="2" destOrd="0" presId="urn:microsoft.com/office/officeart/2005/8/layout/vList2"/>
    <dgm:cxn modelId="{422469F3-7E32-4D13-A4F1-C6F05A7F3814}" type="presParOf" srcId="{2E389BC9-421C-47A6-B765-4F57C19DFC57}" destId="{43CD241E-4704-4C06-BBA9-814C4BB44088}" srcOrd="3" destOrd="0" presId="urn:microsoft.com/office/officeart/2005/8/layout/vList2"/>
    <dgm:cxn modelId="{135E0E8F-0EAE-460D-B53F-A2F7A956DFC6}" type="presParOf" srcId="{2E389BC9-421C-47A6-B765-4F57C19DFC57}" destId="{6E112361-A315-4827-91BF-74E4C86429A6}" srcOrd="4" destOrd="0" presId="urn:microsoft.com/office/officeart/2005/8/layout/vList2"/>
    <dgm:cxn modelId="{7037C9DB-9FAB-409E-B8A4-C90994123BB1}" type="presParOf" srcId="{2E389BC9-421C-47A6-B765-4F57C19DFC57}" destId="{C2D1894C-871B-4E41-8632-F64BEF951D8B}" srcOrd="5" destOrd="0" presId="urn:microsoft.com/office/officeart/2005/8/layout/vList2"/>
    <dgm:cxn modelId="{30F44644-EC94-4879-862C-FD0DBDE11BDF}" type="presParOf" srcId="{2E389BC9-421C-47A6-B765-4F57C19DFC57}" destId="{6A20E072-EB77-47C7-B071-2174D6DEFC0B}" srcOrd="6" destOrd="0" presId="urn:microsoft.com/office/officeart/2005/8/layout/vList2"/>
    <dgm:cxn modelId="{E6898AA5-4F77-4514-BFF9-66D7AC1C7D87}" type="presParOf" srcId="{2E389BC9-421C-47A6-B765-4F57C19DFC57}" destId="{65D480DF-535D-47D6-B8E0-85698740CD41}" srcOrd="7" destOrd="0" presId="urn:microsoft.com/office/officeart/2005/8/layout/vList2"/>
    <dgm:cxn modelId="{6BE1B976-59C6-4E65-9DE5-BBE4DE27595E}" type="presParOf" srcId="{2E389BC9-421C-47A6-B765-4F57C19DFC57}" destId="{33C368A2-0C0F-4CBE-A219-143BD045312B}"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925DE2-7C67-4C6B-AC45-08217D0EBC6A}">
      <dsp:nvSpPr>
        <dsp:cNvPr id="0" name=""/>
        <dsp:cNvSpPr/>
      </dsp:nvSpPr>
      <dsp:spPr>
        <a:xfrm>
          <a:off x="0" y="279863"/>
          <a:ext cx="7124272" cy="636480"/>
        </a:xfrm>
        <a:prstGeom prst="roundRect">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fi-FI" sz="1600" kern="1200"/>
            <a:t>JTF-rahoituksen taustalla on Suomen hallituksen sitoumus puolittaa energiaturpeen käyttö vuoteen 2030 mennessä. </a:t>
          </a:r>
          <a:endParaRPr lang="en-US" sz="1600" kern="1200"/>
        </a:p>
      </dsp:txBody>
      <dsp:txXfrm>
        <a:off x="31070" y="310933"/>
        <a:ext cx="7062132" cy="574340"/>
      </dsp:txXfrm>
    </dsp:sp>
    <dsp:sp modelId="{314A85CF-386C-489A-976F-A5AB5BE243D2}">
      <dsp:nvSpPr>
        <dsp:cNvPr id="0" name=""/>
        <dsp:cNvSpPr/>
      </dsp:nvSpPr>
      <dsp:spPr>
        <a:xfrm>
          <a:off x="0" y="962423"/>
          <a:ext cx="7124272" cy="636480"/>
        </a:xfrm>
        <a:prstGeom prst="roundRect">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fi-FI" sz="1600" kern="1200"/>
            <a:t>Rahaston tavoitteena on helpottaa ja hallita aluetaloudellisia ja sosiaalisia vaikutuksia, joita turpeen polton lopettaminen alueilla aiheuttaa. </a:t>
          </a:r>
          <a:endParaRPr lang="en-US" sz="1600" kern="1200"/>
        </a:p>
      </dsp:txBody>
      <dsp:txXfrm>
        <a:off x="31070" y="993493"/>
        <a:ext cx="7062132" cy="574340"/>
      </dsp:txXfrm>
    </dsp:sp>
    <dsp:sp modelId="{6E112361-A315-4827-91BF-74E4C86429A6}">
      <dsp:nvSpPr>
        <dsp:cNvPr id="0" name=""/>
        <dsp:cNvSpPr/>
      </dsp:nvSpPr>
      <dsp:spPr>
        <a:xfrm>
          <a:off x="0" y="1644983"/>
          <a:ext cx="7124272" cy="636480"/>
        </a:xfrm>
        <a:prstGeom prst="roundRect">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fi-FI" sz="1600" kern="1200" dirty="0"/>
            <a:t>Maakunnalliset oikeudenmukaisen siirtymän suunnitelmat linjaavat varojen käyttöä maakunnassa. </a:t>
          </a:r>
          <a:endParaRPr lang="en-US" sz="1600" kern="1200" dirty="0"/>
        </a:p>
      </dsp:txBody>
      <dsp:txXfrm>
        <a:off x="31070" y="1676053"/>
        <a:ext cx="7062132" cy="574340"/>
      </dsp:txXfrm>
    </dsp:sp>
    <dsp:sp modelId="{6A20E072-EB77-47C7-B071-2174D6DEFC0B}">
      <dsp:nvSpPr>
        <dsp:cNvPr id="0" name=""/>
        <dsp:cNvSpPr/>
      </dsp:nvSpPr>
      <dsp:spPr>
        <a:xfrm>
          <a:off x="0" y="2327543"/>
          <a:ext cx="7124272" cy="636480"/>
        </a:xfrm>
        <a:prstGeom prst="roundRect">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fi-FI" sz="1600" kern="1200" dirty="0"/>
            <a:t>EU-komissio on hyväksynyt JTF-ohjelmasisällöt ja maakuntien oikeudenmukaisen siirtymän suunnitelmat joulukuussa 2022.</a:t>
          </a:r>
          <a:endParaRPr lang="en-US" sz="1600" kern="1200" dirty="0"/>
        </a:p>
      </dsp:txBody>
      <dsp:txXfrm>
        <a:off x="31070" y="2358613"/>
        <a:ext cx="7062132" cy="574340"/>
      </dsp:txXfrm>
    </dsp:sp>
    <dsp:sp modelId="{33C368A2-0C0F-4CBE-A219-143BD045312B}">
      <dsp:nvSpPr>
        <dsp:cNvPr id="0" name=""/>
        <dsp:cNvSpPr/>
      </dsp:nvSpPr>
      <dsp:spPr>
        <a:xfrm>
          <a:off x="0" y="3010103"/>
          <a:ext cx="7124272" cy="636480"/>
        </a:xfrm>
        <a:prstGeom prst="roundRect">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fi-FI" sz="1600" kern="1200" dirty="0"/>
            <a:t>Toimeenpano käynnistyy helmi-maaliskuussa 2023.</a:t>
          </a:r>
          <a:endParaRPr lang="en-US" sz="1600" kern="1200" dirty="0"/>
        </a:p>
      </dsp:txBody>
      <dsp:txXfrm>
        <a:off x="31070" y="3041173"/>
        <a:ext cx="7062132" cy="57434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2E4B766C-D144-4860-8378-C8AED84E14A7}" type="datetimeFigureOut">
              <a:rPr lang="en-GB" smtClean="0"/>
              <a:t>01/02/2023</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604FF52D-3802-4A03-8323-AE312A03D6DA}" type="slidenum">
              <a:rPr lang="en-GB" smtClean="0"/>
              <a:t>‹#›</a:t>
            </a:fld>
            <a:endParaRPr lang="en-GB"/>
          </a:p>
        </p:txBody>
      </p:sp>
    </p:spTree>
    <p:extLst>
      <p:ext uri="{BB962C8B-B14F-4D97-AF65-F5344CB8AC3E}">
        <p14:creationId xmlns:p14="http://schemas.microsoft.com/office/powerpoint/2010/main" val="4253960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tsikkodi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E6260-E36C-484A-9F25-1346EC50A8D2}"/>
              </a:ext>
            </a:extLst>
          </p:cNvPr>
          <p:cNvSpPr>
            <a:spLocks noGrp="1"/>
          </p:cNvSpPr>
          <p:nvPr>
            <p:ph type="ctrTitle"/>
          </p:nvPr>
        </p:nvSpPr>
        <p:spPr>
          <a:xfrm>
            <a:off x="1524000" y="692595"/>
            <a:ext cx="9144000" cy="2387600"/>
          </a:xfrm>
        </p:spPr>
        <p:txBody>
          <a:bodyPr anchor="b"/>
          <a:lstStyle>
            <a:lvl1pPr algn="ctr">
              <a:defRPr sz="7200"/>
            </a:lvl1pPr>
          </a:lstStyle>
          <a:p>
            <a:r>
              <a:rPr lang="fi-FI" noProof="0"/>
              <a:t>Muokkaa ots. perustyyl. napsautt.</a:t>
            </a:r>
          </a:p>
        </p:txBody>
      </p:sp>
      <p:sp>
        <p:nvSpPr>
          <p:cNvPr id="4" name="Tekstin paikkamerkki 2">
            <a:extLst>
              <a:ext uri="{FF2B5EF4-FFF2-40B4-BE49-F238E27FC236}">
                <a16:creationId xmlns:a16="http://schemas.microsoft.com/office/drawing/2014/main" id="{1701540E-68D3-7E41-9B5D-4B01472DD849}"/>
              </a:ext>
            </a:extLst>
          </p:cNvPr>
          <p:cNvSpPr>
            <a:spLocks noGrp="1"/>
          </p:cNvSpPr>
          <p:nvPr>
            <p:ph type="body" idx="13"/>
          </p:nvPr>
        </p:nvSpPr>
        <p:spPr>
          <a:xfrm>
            <a:off x="3517107" y="4402697"/>
            <a:ext cx="5157787" cy="823912"/>
          </a:xfrm>
        </p:spPr>
        <p:txBody>
          <a:bodyPr lIns="0" tIns="0" rIns="0" bIns="0" anchor="t" anchorCtr="0">
            <a:normAutofit/>
          </a:bodyPr>
          <a:lstStyle>
            <a:lvl1pPr marL="0" indent="0" algn="ctr">
              <a:buNone/>
              <a:defRPr sz="1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5" name="Alaotsikko 2">
            <a:extLst>
              <a:ext uri="{FF2B5EF4-FFF2-40B4-BE49-F238E27FC236}">
                <a16:creationId xmlns:a16="http://schemas.microsoft.com/office/drawing/2014/main" id="{3FEDECA0-05C5-A54B-A7BB-D128637F914C}"/>
              </a:ext>
            </a:extLst>
          </p:cNvPr>
          <p:cNvSpPr>
            <a:spLocks noGrp="1"/>
          </p:cNvSpPr>
          <p:nvPr>
            <p:ph type="subTitle" idx="1"/>
          </p:nvPr>
        </p:nvSpPr>
        <p:spPr>
          <a:xfrm>
            <a:off x="1524000" y="3602038"/>
            <a:ext cx="9144000" cy="78207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Tree>
    <p:extLst>
      <p:ext uri="{BB962C8B-B14F-4D97-AF65-F5344CB8AC3E}">
        <p14:creationId xmlns:p14="http://schemas.microsoft.com/office/powerpoint/2010/main" val="2985769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5" name="Picture Placeholder 7">
            <a:extLst>
              <a:ext uri="{FF2B5EF4-FFF2-40B4-BE49-F238E27FC236}">
                <a16:creationId xmlns:a16="http://schemas.microsoft.com/office/drawing/2014/main" id="{013A0638-FECF-4E12-8249-5A24119A4769}"/>
              </a:ext>
            </a:extLst>
          </p:cNvPr>
          <p:cNvSpPr>
            <a:spLocks noGrp="1"/>
          </p:cNvSpPr>
          <p:nvPr>
            <p:ph type="pic" sz="quarter" idx="13"/>
          </p:nvPr>
        </p:nvSpPr>
        <p:spPr>
          <a:xfrm>
            <a:off x="0" y="1"/>
            <a:ext cx="12191999" cy="5892304"/>
          </a:xfrm>
          <a:solidFill>
            <a:schemeClr val="bg1">
              <a:lumMod val="95000"/>
            </a:schemeClr>
          </a:solidFill>
        </p:spPr>
        <p:txBody>
          <a:bodyPr anchor="ctr" anchorCtr="0"/>
          <a:lstStyle>
            <a:lvl1pPr marL="0" indent="0" algn="ctr">
              <a:buNone/>
              <a:defRPr sz="1800"/>
            </a:lvl1pPr>
          </a:lstStyle>
          <a:p>
            <a:r>
              <a:rPr lang="fi-FI" noProof="0"/>
              <a:t>Lisää kuva napsauttamalla kuvaketta</a:t>
            </a:r>
          </a:p>
        </p:txBody>
      </p:sp>
    </p:spTree>
    <p:extLst>
      <p:ext uri="{BB962C8B-B14F-4D97-AF65-F5344CB8AC3E}">
        <p14:creationId xmlns:p14="http://schemas.microsoft.com/office/powerpoint/2010/main" val="1731102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2">
    <p:spTree>
      <p:nvGrpSpPr>
        <p:cNvPr id="1" name=""/>
        <p:cNvGrpSpPr/>
        <p:nvPr/>
      </p:nvGrpSpPr>
      <p:grpSpPr>
        <a:xfrm>
          <a:off x="0" y="0"/>
          <a:ext cx="0" cy="0"/>
          <a:chOff x="0" y="0"/>
          <a:chExt cx="0" cy="0"/>
        </a:xfrm>
      </p:grpSpPr>
      <p:sp>
        <p:nvSpPr>
          <p:cNvPr id="5" name="Picture Placeholder 7">
            <a:extLst>
              <a:ext uri="{FF2B5EF4-FFF2-40B4-BE49-F238E27FC236}">
                <a16:creationId xmlns:a16="http://schemas.microsoft.com/office/drawing/2014/main" id="{013A0638-FECF-4E12-8249-5A24119A4769}"/>
              </a:ext>
            </a:extLst>
          </p:cNvPr>
          <p:cNvSpPr>
            <a:spLocks noGrp="1"/>
          </p:cNvSpPr>
          <p:nvPr>
            <p:ph type="pic" sz="quarter" idx="13"/>
          </p:nvPr>
        </p:nvSpPr>
        <p:spPr>
          <a:xfrm>
            <a:off x="169165" y="164591"/>
            <a:ext cx="5806440" cy="5536693"/>
          </a:xfrm>
          <a:solidFill>
            <a:schemeClr val="bg1">
              <a:lumMod val="95000"/>
            </a:schemeClr>
          </a:solidFill>
        </p:spPr>
        <p:txBody>
          <a:bodyPr anchor="ctr" anchorCtr="0"/>
          <a:lstStyle>
            <a:lvl1pPr marL="0" indent="0" algn="ctr">
              <a:buNone/>
              <a:defRPr sz="1800"/>
            </a:lvl1pPr>
          </a:lstStyle>
          <a:p>
            <a:r>
              <a:rPr lang="fi-FI" noProof="0"/>
              <a:t>Lisää kuva napsauttamalla kuvaketta</a:t>
            </a:r>
          </a:p>
        </p:txBody>
      </p:sp>
      <p:sp>
        <p:nvSpPr>
          <p:cNvPr id="6" name="Picture Placeholder 7">
            <a:extLst>
              <a:ext uri="{FF2B5EF4-FFF2-40B4-BE49-F238E27FC236}">
                <a16:creationId xmlns:a16="http://schemas.microsoft.com/office/drawing/2014/main" id="{4A4925B0-A7C3-443B-83E9-526A2BE64B7D}"/>
              </a:ext>
            </a:extLst>
          </p:cNvPr>
          <p:cNvSpPr>
            <a:spLocks noGrp="1"/>
          </p:cNvSpPr>
          <p:nvPr>
            <p:ph type="pic" sz="quarter" idx="14"/>
          </p:nvPr>
        </p:nvSpPr>
        <p:spPr>
          <a:xfrm>
            <a:off x="6204205" y="164591"/>
            <a:ext cx="5806440" cy="5536693"/>
          </a:xfrm>
          <a:solidFill>
            <a:schemeClr val="bg1">
              <a:lumMod val="95000"/>
            </a:schemeClr>
          </a:solidFill>
        </p:spPr>
        <p:txBody>
          <a:bodyPr anchor="ctr" anchorCtr="0"/>
          <a:lstStyle>
            <a:lvl1pPr marL="0" indent="0" algn="ctr">
              <a:buNone/>
              <a:defRPr sz="1800"/>
            </a:lvl1pPr>
          </a:lstStyle>
          <a:p>
            <a:r>
              <a:rPr lang="fi-FI" noProof="0"/>
              <a:t>Lisää kuva napsauttamalla kuvaketta</a:t>
            </a:r>
          </a:p>
        </p:txBody>
      </p:sp>
    </p:spTree>
    <p:extLst>
      <p:ext uri="{BB962C8B-B14F-4D97-AF65-F5344CB8AC3E}">
        <p14:creationId xmlns:p14="http://schemas.microsoft.com/office/powerpoint/2010/main" val="2117073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san ylätunniste">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DC208-0BC6-4780-8569-0CCC5C8BCBB3}"/>
              </a:ext>
            </a:extLst>
          </p:cNvPr>
          <p:cNvSpPr>
            <a:spLocks noGrp="1"/>
          </p:cNvSpPr>
          <p:nvPr>
            <p:ph type="title"/>
          </p:nvPr>
        </p:nvSpPr>
        <p:spPr>
          <a:xfrm>
            <a:off x="1380744" y="758762"/>
            <a:ext cx="9431782" cy="2852737"/>
          </a:xfrm>
        </p:spPr>
        <p:txBody>
          <a:bodyPr anchor="b"/>
          <a:lstStyle>
            <a:lvl1pPr algn="ctr">
              <a:defRPr sz="5400">
                <a:solidFill>
                  <a:schemeClr val="bg1"/>
                </a:solidFill>
              </a:defRPr>
            </a:lvl1pPr>
          </a:lstStyle>
          <a:p>
            <a:r>
              <a:rPr lang="fi-FI" noProof="0"/>
              <a:t>Muokkaa ots. perustyyl. napsautt.</a:t>
            </a:r>
          </a:p>
        </p:txBody>
      </p:sp>
      <p:sp>
        <p:nvSpPr>
          <p:cNvPr id="3" name="Text Placeholder 2">
            <a:extLst>
              <a:ext uri="{FF2B5EF4-FFF2-40B4-BE49-F238E27FC236}">
                <a16:creationId xmlns:a16="http://schemas.microsoft.com/office/drawing/2014/main" id="{D7DD99AB-4804-4C60-813F-F39098C3BA1A}"/>
              </a:ext>
            </a:extLst>
          </p:cNvPr>
          <p:cNvSpPr>
            <a:spLocks noGrp="1"/>
          </p:cNvSpPr>
          <p:nvPr>
            <p:ph type="body" idx="1" hasCustomPrompt="1"/>
          </p:nvPr>
        </p:nvSpPr>
        <p:spPr>
          <a:xfrm>
            <a:off x="1389536" y="4191846"/>
            <a:ext cx="9431782" cy="360000"/>
          </a:xfrm>
        </p:spPr>
        <p:txBody>
          <a:bodyPr anchor="ctr" anchorCtr="0"/>
          <a:lstStyle>
            <a:lvl1pPr marL="0" indent="0" algn="ctr">
              <a:spcBef>
                <a:spcPts val="0"/>
              </a:spcBef>
              <a:buNone/>
              <a:defRPr sz="20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noProof="0"/>
              <a:t>Click to edit Master text styles</a:t>
            </a:r>
          </a:p>
        </p:txBody>
      </p:sp>
      <p:sp>
        <p:nvSpPr>
          <p:cNvPr id="4" name="Text Placeholder 2">
            <a:extLst>
              <a:ext uri="{FF2B5EF4-FFF2-40B4-BE49-F238E27FC236}">
                <a16:creationId xmlns:a16="http://schemas.microsoft.com/office/drawing/2014/main" id="{28107BD5-4907-45D0-8AC8-EE00C4E1E83F}"/>
              </a:ext>
            </a:extLst>
          </p:cNvPr>
          <p:cNvSpPr>
            <a:spLocks noGrp="1"/>
          </p:cNvSpPr>
          <p:nvPr>
            <p:ph type="body" idx="10" hasCustomPrompt="1"/>
          </p:nvPr>
        </p:nvSpPr>
        <p:spPr>
          <a:xfrm>
            <a:off x="1389536" y="4560256"/>
            <a:ext cx="9431782" cy="360000"/>
          </a:xfrm>
        </p:spPr>
        <p:txBody>
          <a:bodyPr anchor="ctr" anchorCtr="0"/>
          <a:lstStyle>
            <a:lvl1pPr marL="0" indent="0" algn="ctr">
              <a:spcBef>
                <a:spcPts val="0"/>
              </a:spcBef>
              <a:buNone/>
              <a:defRPr sz="20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noProof="0"/>
              <a:t>Click to edit Master text styles</a:t>
            </a:r>
          </a:p>
        </p:txBody>
      </p:sp>
    </p:spTree>
    <p:extLst>
      <p:ext uri="{BB962C8B-B14F-4D97-AF65-F5344CB8AC3E}">
        <p14:creationId xmlns:p14="http://schemas.microsoft.com/office/powerpoint/2010/main" val="8148274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5B7F3-1215-4921-A314-96E4FC2B1239}"/>
              </a:ext>
            </a:extLst>
          </p:cNvPr>
          <p:cNvSpPr>
            <a:spLocks noGrp="1"/>
          </p:cNvSpPr>
          <p:nvPr>
            <p:ph type="title"/>
          </p:nvPr>
        </p:nvSpPr>
        <p:spPr>
          <a:xfrm>
            <a:off x="690372" y="365125"/>
            <a:ext cx="10663428" cy="626999"/>
          </a:xfrm>
        </p:spPr>
        <p:txBody>
          <a:bodyPr/>
          <a:lstStyle>
            <a:lvl1pPr>
              <a:defRPr b="0">
                <a:solidFill>
                  <a:schemeClr val="tx1"/>
                </a:solidFill>
              </a:defRPr>
            </a:lvl1pPr>
          </a:lstStyle>
          <a:p>
            <a:r>
              <a:rPr lang="fi-FI" noProof="0"/>
              <a:t>Muokkaa ots. perustyyl. napsautt.</a:t>
            </a:r>
          </a:p>
        </p:txBody>
      </p:sp>
    </p:spTree>
    <p:extLst>
      <p:ext uri="{BB962C8B-B14F-4D97-AF65-F5344CB8AC3E}">
        <p14:creationId xmlns:p14="http://schemas.microsoft.com/office/powerpoint/2010/main" val="1058178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Tree>
    <p:extLst>
      <p:ext uri="{BB962C8B-B14F-4D97-AF65-F5344CB8AC3E}">
        <p14:creationId xmlns:p14="http://schemas.microsoft.com/office/powerpoint/2010/main" val="1595175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Picture Backgroun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Suorakulmio 7">
            <a:extLst>
              <a:ext uri="{FF2B5EF4-FFF2-40B4-BE49-F238E27FC236}">
                <a16:creationId xmlns:a16="http://schemas.microsoft.com/office/drawing/2014/main" id="{5126C2F4-CD3E-DE40-B9E4-0D0F09D339C5}"/>
              </a:ext>
            </a:extLst>
          </p:cNvPr>
          <p:cNvSpPr/>
          <p:nvPr userDrawn="1"/>
        </p:nvSpPr>
        <p:spPr>
          <a:xfrm>
            <a:off x="0" y="-1"/>
            <a:ext cx="12192000" cy="5936347"/>
          </a:xfrm>
          <a:prstGeom prst="rect">
            <a:avLst/>
          </a:prstGeom>
          <a:solidFill>
            <a:schemeClr val="accent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Title 1">
            <a:extLst>
              <a:ext uri="{FF2B5EF4-FFF2-40B4-BE49-F238E27FC236}">
                <a16:creationId xmlns:a16="http://schemas.microsoft.com/office/drawing/2014/main" id="{9F6E6260-E36C-484A-9F25-1346EC50A8D2}"/>
              </a:ext>
            </a:extLst>
          </p:cNvPr>
          <p:cNvSpPr>
            <a:spLocks noGrp="1"/>
          </p:cNvSpPr>
          <p:nvPr>
            <p:ph type="ctrTitle"/>
          </p:nvPr>
        </p:nvSpPr>
        <p:spPr>
          <a:xfrm>
            <a:off x="1524000" y="692595"/>
            <a:ext cx="9144000" cy="2387600"/>
          </a:xfrm>
        </p:spPr>
        <p:txBody>
          <a:bodyPr anchor="b"/>
          <a:lstStyle>
            <a:lvl1pPr algn="ctr">
              <a:defRPr sz="7200">
                <a:solidFill>
                  <a:schemeClr val="bg1"/>
                </a:solidFill>
              </a:defRPr>
            </a:lvl1pPr>
          </a:lstStyle>
          <a:p>
            <a:r>
              <a:rPr lang="fi-FI" noProof="0"/>
              <a:t>Muokkaa ots. perustyyl. napsautt.</a:t>
            </a:r>
          </a:p>
        </p:txBody>
      </p:sp>
      <p:sp>
        <p:nvSpPr>
          <p:cNvPr id="3" name="Subtitle 2">
            <a:extLst>
              <a:ext uri="{FF2B5EF4-FFF2-40B4-BE49-F238E27FC236}">
                <a16:creationId xmlns:a16="http://schemas.microsoft.com/office/drawing/2014/main" id="{91FDDA9F-DC3B-4803-9730-F564F287AC8E}"/>
              </a:ext>
            </a:extLst>
          </p:cNvPr>
          <p:cNvSpPr>
            <a:spLocks noGrp="1"/>
          </p:cNvSpPr>
          <p:nvPr>
            <p:ph type="subTitle" idx="1"/>
          </p:nvPr>
        </p:nvSpPr>
        <p:spPr>
          <a:xfrm>
            <a:off x="1524000" y="3442018"/>
            <a:ext cx="9144000" cy="1655762"/>
          </a:xfrm>
        </p:spPr>
        <p:txBody>
          <a:bodyPr/>
          <a:lstStyle>
            <a:lvl1pPr marL="0" indent="0" algn="ctr">
              <a:buNone/>
              <a:defRPr sz="2400" cap="all"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noProof="0"/>
              <a:t>Muokkaa alaotsikon perustyyliä napsautt.</a:t>
            </a:r>
          </a:p>
        </p:txBody>
      </p:sp>
    </p:spTree>
    <p:extLst>
      <p:ext uri="{BB962C8B-B14F-4D97-AF65-F5344CB8AC3E}">
        <p14:creationId xmlns:p14="http://schemas.microsoft.com/office/powerpoint/2010/main" val="4180072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Pictur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E6260-E36C-484A-9F25-1346EC50A8D2}"/>
              </a:ext>
            </a:extLst>
          </p:cNvPr>
          <p:cNvSpPr>
            <a:spLocks noGrp="1"/>
          </p:cNvSpPr>
          <p:nvPr>
            <p:ph type="ctrTitle"/>
          </p:nvPr>
        </p:nvSpPr>
        <p:spPr>
          <a:xfrm>
            <a:off x="792000" y="692594"/>
            <a:ext cx="4694400" cy="4784662"/>
          </a:xfrm>
        </p:spPr>
        <p:txBody>
          <a:bodyPr anchor="ctr" anchorCtr="0"/>
          <a:lstStyle>
            <a:lvl1pPr algn="ctr">
              <a:defRPr sz="6000"/>
            </a:lvl1pPr>
          </a:lstStyle>
          <a:p>
            <a:r>
              <a:rPr lang="fi-FI" noProof="0"/>
              <a:t>Muokkaa ots. perustyyl. napsautt.</a:t>
            </a:r>
          </a:p>
        </p:txBody>
      </p:sp>
      <p:sp>
        <p:nvSpPr>
          <p:cNvPr id="4" name="Picture Placeholder 7">
            <a:extLst>
              <a:ext uri="{FF2B5EF4-FFF2-40B4-BE49-F238E27FC236}">
                <a16:creationId xmlns:a16="http://schemas.microsoft.com/office/drawing/2014/main" id="{D72FC982-DA0F-4EC6-9E18-B415AECBABF0}"/>
              </a:ext>
            </a:extLst>
          </p:cNvPr>
          <p:cNvSpPr>
            <a:spLocks noGrp="1"/>
          </p:cNvSpPr>
          <p:nvPr>
            <p:ph type="pic" sz="quarter" idx="13"/>
          </p:nvPr>
        </p:nvSpPr>
        <p:spPr>
          <a:xfrm>
            <a:off x="6096000" y="1"/>
            <a:ext cx="6095999" cy="5892304"/>
          </a:xfrm>
          <a:solidFill>
            <a:schemeClr val="bg1">
              <a:lumMod val="95000"/>
            </a:schemeClr>
          </a:solidFill>
        </p:spPr>
        <p:txBody>
          <a:bodyPr anchor="ctr" anchorCtr="0"/>
          <a:lstStyle>
            <a:lvl1pPr marL="0" indent="0" algn="ctr">
              <a:buNone/>
              <a:defRPr sz="1800"/>
            </a:lvl1pPr>
          </a:lstStyle>
          <a:p>
            <a:r>
              <a:rPr lang="fi-FI" noProof="0"/>
              <a:t>Lisää kuva napsauttamalla kuvaketta</a:t>
            </a:r>
          </a:p>
        </p:txBody>
      </p:sp>
    </p:spTree>
    <p:extLst>
      <p:ext uri="{BB962C8B-B14F-4D97-AF65-F5344CB8AC3E}">
        <p14:creationId xmlns:p14="http://schemas.microsoft.com/office/powerpoint/2010/main" val="3712017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p:txBody>
          <a:bodyPr/>
          <a:lstStyle/>
          <a:p>
            <a:r>
              <a:rPr lang="fi-FI" noProof="0"/>
              <a:t>Muokkaa ots. perustyyl. napsautt.</a:t>
            </a:r>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p:txBody>
          <a:body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Tree>
    <p:extLst>
      <p:ext uri="{BB962C8B-B14F-4D97-AF65-F5344CB8AC3E}">
        <p14:creationId xmlns:p14="http://schemas.microsoft.com/office/powerpoint/2010/main" val="3608688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Otsikko ja tekst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p:txBody>
          <a:bodyPr/>
          <a:lstStyle/>
          <a:p>
            <a:r>
              <a:rPr lang="fi-FI" noProof="0"/>
              <a:t>Muokkaa ots. perustyyl. napsautt.</a:t>
            </a:r>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a:xfrm>
            <a:off x="838200" y="1892808"/>
            <a:ext cx="9360000" cy="3639312"/>
          </a:xfrm>
        </p:spPr>
        <p:txBody>
          <a:body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Tree>
    <p:extLst>
      <p:ext uri="{BB962C8B-B14F-4D97-AF65-F5344CB8AC3E}">
        <p14:creationId xmlns:p14="http://schemas.microsoft.com/office/powerpoint/2010/main" val="3540221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Kaksi sisältökohdett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p:txBody>
          <a:bodyPr/>
          <a:lstStyle/>
          <a:p>
            <a:r>
              <a:rPr lang="fi-FI" noProof="0"/>
              <a:t>Muokkaa ots. perustyyl. napsautt.</a:t>
            </a:r>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a:xfrm>
            <a:off x="838200" y="1886786"/>
            <a:ext cx="4889066" cy="3645334"/>
          </a:xfrm>
        </p:spPr>
        <p:txBody>
          <a:bodyPr/>
          <a:lstStyle>
            <a:lvl1pPr>
              <a:lnSpc>
                <a:spcPct val="80000"/>
              </a:lnSpc>
              <a:defRPr sz="2000"/>
            </a:lvl1pPr>
            <a:lvl2pPr>
              <a:lnSpc>
                <a:spcPct val="80000"/>
              </a:lnSpc>
              <a:defRPr sz="1800"/>
            </a:lvl2pPr>
            <a:lvl3pPr>
              <a:lnSpc>
                <a:spcPct val="80000"/>
              </a:lnSpc>
              <a:defRPr sz="1800"/>
            </a:lvl3pPr>
            <a:lvl4pPr>
              <a:lnSpc>
                <a:spcPct val="80000"/>
              </a:lnSpc>
              <a:defRPr sz="1800"/>
            </a:lvl4pPr>
            <a:lvl5pPr>
              <a:lnSpc>
                <a:spcPct val="80000"/>
              </a:lnSpc>
              <a:defRPr sz="1800"/>
            </a:lvl5p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6" name="Content Placeholder 2">
            <a:extLst>
              <a:ext uri="{FF2B5EF4-FFF2-40B4-BE49-F238E27FC236}">
                <a16:creationId xmlns:a16="http://schemas.microsoft.com/office/drawing/2014/main" id="{AC60B309-4C5E-46DE-A832-32BA260737F9}"/>
              </a:ext>
            </a:extLst>
          </p:cNvPr>
          <p:cNvSpPr>
            <a:spLocks noGrp="1"/>
          </p:cNvSpPr>
          <p:nvPr>
            <p:ph idx="10"/>
          </p:nvPr>
        </p:nvSpPr>
        <p:spPr>
          <a:xfrm>
            <a:off x="6230930" y="1886786"/>
            <a:ext cx="4889066" cy="3645334"/>
          </a:xfrm>
        </p:spPr>
        <p:txBody>
          <a:bodyPr/>
          <a:lstStyle>
            <a:lvl1pPr>
              <a:lnSpc>
                <a:spcPct val="80000"/>
              </a:lnSpc>
              <a:defRPr sz="2000"/>
            </a:lvl1pPr>
            <a:lvl2pPr>
              <a:lnSpc>
                <a:spcPct val="80000"/>
              </a:lnSpc>
              <a:defRPr sz="1800"/>
            </a:lvl2pPr>
            <a:lvl3pPr>
              <a:lnSpc>
                <a:spcPct val="80000"/>
              </a:lnSpc>
              <a:defRPr sz="1800"/>
            </a:lvl3pPr>
            <a:lvl4pPr>
              <a:lnSpc>
                <a:spcPct val="80000"/>
              </a:lnSpc>
              <a:defRPr sz="1800"/>
            </a:lvl4pPr>
            <a:lvl5pPr>
              <a:lnSpc>
                <a:spcPct val="80000"/>
              </a:lnSpc>
              <a:defRPr sz="1800"/>
            </a:lvl5p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Tree>
    <p:extLst>
      <p:ext uri="{BB962C8B-B14F-4D97-AF65-F5344CB8AC3E}">
        <p14:creationId xmlns:p14="http://schemas.microsoft.com/office/powerpoint/2010/main" val="1981874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ertailu">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p:txBody>
          <a:bodyPr/>
          <a:lstStyle/>
          <a:p>
            <a:r>
              <a:rPr lang="fi-FI" noProof="0"/>
              <a:t>Muokkaa ots. perustyyl. napsautt.</a:t>
            </a:r>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a:xfrm>
            <a:off x="838200" y="2190100"/>
            <a:ext cx="4889066" cy="3342020"/>
          </a:xfrm>
        </p:spPr>
        <p:txBody>
          <a:bodyPr/>
          <a:lstStyle>
            <a:lvl1pPr>
              <a:lnSpc>
                <a:spcPct val="80000"/>
              </a:lnSpc>
              <a:defRPr sz="2000"/>
            </a:lvl1pPr>
            <a:lvl2pPr>
              <a:lnSpc>
                <a:spcPct val="80000"/>
              </a:lnSpc>
              <a:defRPr sz="1800"/>
            </a:lvl2pPr>
            <a:lvl3pPr>
              <a:lnSpc>
                <a:spcPct val="80000"/>
              </a:lnSpc>
              <a:defRPr sz="1800"/>
            </a:lvl3pPr>
            <a:lvl4pPr>
              <a:lnSpc>
                <a:spcPct val="80000"/>
              </a:lnSpc>
              <a:defRPr sz="1800"/>
            </a:lvl4pPr>
            <a:lvl5pPr>
              <a:lnSpc>
                <a:spcPct val="80000"/>
              </a:lnSpc>
              <a:defRPr sz="1800"/>
            </a:lvl5p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6" name="Content Placeholder 2">
            <a:extLst>
              <a:ext uri="{FF2B5EF4-FFF2-40B4-BE49-F238E27FC236}">
                <a16:creationId xmlns:a16="http://schemas.microsoft.com/office/drawing/2014/main" id="{AC60B309-4C5E-46DE-A832-32BA260737F9}"/>
              </a:ext>
            </a:extLst>
          </p:cNvPr>
          <p:cNvSpPr>
            <a:spLocks noGrp="1"/>
          </p:cNvSpPr>
          <p:nvPr>
            <p:ph idx="10"/>
          </p:nvPr>
        </p:nvSpPr>
        <p:spPr>
          <a:xfrm>
            <a:off x="6230930" y="2190100"/>
            <a:ext cx="4889066" cy="3342020"/>
          </a:xfrm>
        </p:spPr>
        <p:txBody>
          <a:bodyPr/>
          <a:lstStyle>
            <a:lvl1pPr>
              <a:lnSpc>
                <a:spcPct val="80000"/>
              </a:lnSpc>
              <a:defRPr sz="2000"/>
            </a:lvl1pPr>
            <a:lvl2pPr>
              <a:lnSpc>
                <a:spcPct val="80000"/>
              </a:lnSpc>
              <a:defRPr sz="1800"/>
            </a:lvl2pPr>
            <a:lvl3pPr>
              <a:lnSpc>
                <a:spcPct val="80000"/>
              </a:lnSpc>
              <a:defRPr sz="1800"/>
            </a:lvl3pPr>
            <a:lvl4pPr>
              <a:lnSpc>
                <a:spcPct val="80000"/>
              </a:lnSpc>
              <a:defRPr sz="1800"/>
            </a:lvl4pPr>
            <a:lvl5pPr>
              <a:lnSpc>
                <a:spcPct val="80000"/>
              </a:lnSpc>
              <a:defRPr sz="1800"/>
            </a:lvl5p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5" name="Text Placeholder 2">
            <a:extLst>
              <a:ext uri="{FF2B5EF4-FFF2-40B4-BE49-F238E27FC236}">
                <a16:creationId xmlns:a16="http://schemas.microsoft.com/office/drawing/2014/main" id="{07F3B56D-9577-4E8F-BADA-CE87085A9970}"/>
              </a:ext>
            </a:extLst>
          </p:cNvPr>
          <p:cNvSpPr>
            <a:spLocks noGrp="1"/>
          </p:cNvSpPr>
          <p:nvPr>
            <p:ph type="body" idx="11"/>
          </p:nvPr>
        </p:nvSpPr>
        <p:spPr>
          <a:xfrm>
            <a:off x="839789" y="1757429"/>
            <a:ext cx="4887478" cy="361299"/>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noProof="0"/>
              <a:t>Muokkaa tekstin perustyylejä napsauttamalla</a:t>
            </a:r>
          </a:p>
        </p:txBody>
      </p:sp>
      <p:sp>
        <p:nvSpPr>
          <p:cNvPr id="7" name="Text Placeholder 4">
            <a:extLst>
              <a:ext uri="{FF2B5EF4-FFF2-40B4-BE49-F238E27FC236}">
                <a16:creationId xmlns:a16="http://schemas.microsoft.com/office/drawing/2014/main" id="{8A5A6492-7F8A-40F8-A303-F85F69C9F3A1}"/>
              </a:ext>
            </a:extLst>
          </p:cNvPr>
          <p:cNvSpPr>
            <a:spLocks noGrp="1"/>
          </p:cNvSpPr>
          <p:nvPr>
            <p:ph type="body" sz="quarter" idx="3"/>
          </p:nvPr>
        </p:nvSpPr>
        <p:spPr>
          <a:xfrm>
            <a:off x="6230930" y="1757429"/>
            <a:ext cx="4887478" cy="361299"/>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noProof="0"/>
              <a:t>Muokkaa tekstin perustyylejä napsauttamalla</a:t>
            </a:r>
          </a:p>
        </p:txBody>
      </p:sp>
    </p:spTree>
    <p:extLst>
      <p:ext uri="{BB962C8B-B14F-4D97-AF65-F5344CB8AC3E}">
        <p14:creationId xmlns:p14="http://schemas.microsoft.com/office/powerpoint/2010/main" val="8667448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Kuvatekstillinen kuv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a:xfrm>
            <a:off x="838200" y="365125"/>
            <a:ext cx="4889066" cy="1033907"/>
          </a:xfrm>
        </p:spPr>
        <p:txBody>
          <a:bodyPr/>
          <a:lstStyle/>
          <a:p>
            <a:r>
              <a:rPr lang="fi-FI" noProof="0"/>
              <a:t>Muokkaa ots. perustyyl. napsautt.</a:t>
            </a:r>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a:xfrm>
            <a:off x="838200" y="1886786"/>
            <a:ext cx="4889066" cy="3645334"/>
          </a:xfrm>
        </p:spPr>
        <p:txBody>
          <a:bodyPr/>
          <a:lstStyle>
            <a:lvl1pPr>
              <a:lnSpc>
                <a:spcPct val="80000"/>
              </a:lnSpc>
              <a:defRPr sz="2000"/>
            </a:lvl1pPr>
            <a:lvl2pPr>
              <a:lnSpc>
                <a:spcPct val="80000"/>
              </a:lnSpc>
              <a:defRPr sz="1800"/>
            </a:lvl2pPr>
            <a:lvl3pPr>
              <a:lnSpc>
                <a:spcPct val="80000"/>
              </a:lnSpc>
              <a:defRPr sz="1800"/>
            </a:lvl3pPr>
            <a:lvl4pPr>
              <a:lnSpc>
                <a:spcPct val="80000"/>
              </a:lnSpc>
              <a:defRPr sz="1800"/>
            </a:lvl4pPr>
            <a:lvl5pPr>
              <a:lnSpc>
                <a:spcPct val="80000"/>
              </a:lnSpc>
              <a:defRPr sz="1800"/>
            </a:lvl5p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5" name="Picture Placeholder 7">
            <a:extLst>
              <a:ext uri="{FF2B5EF4-FFF2-40B4-BE49-F238E27FC236}">
                <a16:creationId xmlns:a16="http://schemas.microsoft.com/office/drawing/2014/main" id="{013A0638-FECF-4E12-8249-5A24119A4769}"/>
              </a:ext>
            </a:extLst>
          </p:cNvPr>
          <p:cNvSpPr>
            <a:spLocks noGrp="1"/>
          </p:cNvSpPr>
          <p:nvPr>
            <p:ph type="pic" sz="quarter" idx="13"/>
          </p:nvPr>
        </p:nvSpPr>
        <p:spPr>
          <a:xfrm>
            <a:off x="6096000" y="1"/>
            <a:ext cx="6095999" cy="5892304"/>
          </a:xfrm>
          <a:solidFill>
            <a:schemeClr val="bg1">
              <a:lumMod val="95000"/>
            </a:schemeClr>
          </a:solidFill>
        </p:spPr>
        <p:txBody>
          <a:bodyPr anchor="ctr" anchorCtr="0"/>
          <a:lstStyle>
            <a:lvl1pPr marL="0" indent="0" algn="ctr">
              <a:buNone/>
              <a:defRPr sz="1800"/>
            </a:lvl1pPr>
          </a:lstStyle>
          <a:p>
            <a:r>
              <a:rPr lang="fi-FI" noProof="0"/>
              <a:t>Lisää kuva napsauttamalla kuvaketta</a:t>
            </a:r>
          </a:p>
        </p:txBody>
      </p:sp>
    </p:spTree>
    <p:extLst>
      <p:ext uri="{BB962C8B-B14F-4D97-AF65-F5344CB8AC3E}">
        <p14:creationId xmlns:p14="http://schemas.microsoft.com/office/powerpoint/2010/main" val="230418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s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a:xfrm>
            <a:off x="838200" y="365125"/>
            <a:ext cx="4889066" cy="1033907"/>
          </a:xfrm>
        </p:spPr>
        <p:txBody>
          <a:bodyPr/>
          <a:lstStyle/>
          <a:p>
            <a:r>
              <a:rPr lang="fi-FI" noProof="0"/>
              <a:t>Muokkaa ots. perustyyl. napsautt.</a:t>
            </a:r>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a:xfrm>
            <a:off x="838200" y="1886786"/>
            <a:ext cx="4889066" cy="3645334"/>
          </a:xfrm>
        </p:spPr>
        <p:txBody>
          <a:bodyPr/>
          <a:lstStyle>
            <a:lvl1pPr>
              <a:lnSpc>
                <a:spcPct val="80000"/>
              </a:lnSpc>
              <a:defRPr sz="2000"/>
            </a:lvl1pPr>
            <a:lvl2pPr>
              <a:lnSpc>
                <a:spcPct val="80000"/>
              </a:lnSpc>
              <a:defRPr sz="1800"/>
            </a:lvl2pPr>
            <a:lvl3pPr>
              <a:lnSpc>
                <a:spcPct val="80000"/>
              </a:lnSpc>
              <a:defRPr sz="1800"/>
            </a:lvl3pPr>
            <a:lvl4pPr>
              <a:lnSpc>
                <a:spcPct val="80000"/>
              </a:lnSpc>
              <a:defRPr sz="1800"/>
            </a:lvl4pPr>
            <a:lvl5pPr>
              <a:lnSpc>
                <a:spcPct val="80000"/>
              </a:lnSpc>
              <a:defRPr sz="1800"/>
            </a:lvl5p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5" name="Picture Placeholder 7">
            <a:extLst>
              <a:ext uri="{FF2B5EF4-FFF2-40B4-BE49-F238E27FC236}">
                <a16:creationId xmlns:a16="http://schemas.microsoft.com/office/drawing/2014/main" id="{013A0638-FECF-4E12-8249-5A24119A4769}"/>
              </a:ext>
            </a:extLst>
          </p:cNvPr>
          <p:cNvSpPr>
            <a:spLocks noGrp="1"/>
          </p:cNvSpPr>
          <p:nvPr>
            <p:ph type="pic" sz="quarter" idx="13"/>
          </p:nvPr>
        </p:nvSpPr>
        <p:spPr>
          <a:xfrm>
            <a:off x="6345937" y="274319"/>
            <a:ext cx="5591556" cy="2633473"/>
          </a:xfrm>
          <a:solidFill>
            <a:schemeClr val="bg1">
              <a:lumMod val="95000"/>
            </a:schemeClr>
          </a:solidFill>
        </p:spPr>
        <p:txBody>
          <a:bodyPr anchor="ctr" anchorCtr="0"/>
          <a:lstStyle>
            <a:lvl1pPr marL="0" indent="0" algn="ctr">
              <a:buNone/>
              <a:defRPr sz="1800"/>
            </a:lvl1pPr>
          </a:lstStyle>
          <a:p>
            <a:r>
              <a:rPr lang="fi-FI" noProof="0"/>
              <a:t>Lisää kuva napsauttamalla kuvaketta</a:t>
            </a:r>
          </a:p>
        </p:txBody>
      </p:sp>
      <p:sp>
        <p:nvSpPr>
          <p:cNvPr id="7" name="Picture Placeholder 7">
            <a:extLst>
              <a:ext uri="{FF2B5EF4-FFF2-40B4-BE49-F238E27FC236}">
                <a16:creationId xmlns:a16="http://schemas.microsoft.com/office/drawing/2014/main" id="{AE8BC2DE-23EE-4F0E-A759-42E68FCA6E74}"/>
              </a:ext>
            </a:extLst>
          </p:cNvPr>
          <p:cNvSpPr>
            <a:spLocks noGrp="1"/>
          </p:cNvSpPr>
          <p:nvPr>
            <p:ph type="pic" sz="quarter" idx="14"/>
          </p:nvPr>
        </p:nvSpPr>
        <p:spPr>
          <a:xfrm>
            <a:off x="6345937" y="3054095"/>
            <a:ext cx="5591556" cy="2633473"/>
          </a:xfrm>
          <a:solidFill>
            <a:schemeClr val="bg1">
              <a:lumMod val="95000"/>
            </a:schemeClr>
          </a:solidFill>
        </p:spPr>
        <p:txBody>
          <a:bodyPr anchor="ctr" anchorCtr="0"/>
          <a:lstStyle>
            <a:lvl1pPr marL="0" indent="0" algn="ctr">
              <a:buNone/>
              <a:defRPr sz="1800"/>
            </a:lvl1pPr>
          </a:lstStyle>
          <a:p>
            <a:r>
              <a:rPr lang="fi-FI" noProof="0"/>
              <a:t>Lisää kuva napsauttamalla kuvaketta</a:t>
            </a:r>
          </a:p>
        </p:txBody>
      </p:sp>
    </p:spTree>
    <p:extLst>
      <p:ext uri="{BB962C8B-B14F-4D97-AF65-F5344CB8AC3E}">
        <p14:creationId xmlns:p14="http://schemas.microsoft.com/office/powerpoint/2010/main" val="3021953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Suorakulmio 12">
            <a:extLst>
              <a:ext uri="{FF2B5EF4-FFF2-40B4-BE49-F238E27FC236}">
                <a16:creationId xmlns:a16="http://schemas.microsoft.com/office/drawing/2014/main" id="{D1E499DF-39A6-429A-A8B5-51C710E9F188}"/>
              </a:ext>
              <a:ext uri="{C183D7F6-B498-43B3-948B-1728B52AA6E4}">
                <adec:decorative xmlns:adec="http://schemas.microsoft.com/office/drawing/2017/decorative" val="1"/>
              </a:ext>
            </a:extLst>
          </p:cNvPr>
          <p:cNvSpPr/>
          <p:nvPr userDrawn="1"/>
        </p:nvSpPr>
        <p:spPr>
          <a:xfrm>
            <a:off x="0" y="5894173"/>
            <a:ext cx="12192000" cy="96382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noProof="0"/>
          </a:p>
        </p:txBody>
      </p:sp>
      <p:sp>
        <p:nvSpPr>
          <p:cNvPr id="2" name="Title Placeholder 1">
            <a:extLst>
              <a:ext uri="{FF2B5EF4-FFF2-40B4-BE49-F238E27FC236}">
                <a16:creationId xmlns:a16="http://schemas.microsoft.com/office/drawing/2014/main" id="{102BCEDC-5BF0-4641-B029-97A0073B2CA6}"/>
              </a:ext>
            </a:extLst>
          </p:cNvPr>
          <p:cNvSpPr>
            <a:spLocks noGrp="1"/>
          </p:cNvSpPr>
          <p:nvPr>
            <p:ph type="title"/>
          </p:nvPr>
        </p:nvSpPr>
        <p:spPr>
          <a:xfrm>
            <a:off x="838200" y="365125"/>
            <a:ext cx="10515600" cy="1033907"/>
          </a:xfrm>
          <a:prstGeom prst="rect">
            <a:avLst/>
          </a:prstGeom>
        </p:spPr>
        <p:txBody>
          <a:bodyPr vert="horz" lIns="0" tIns="0" rIns="0" bIns="0" rtlCol="0" anchor="b" anchorCtr="0">
            <a:noAutofit/>
          </a:bodyPr>
          <a:lstStyle/>
          <a:p>
            <a:r>
              <a:rPr lang="fi-FI" noProof="0"/>
              <a:t>Muokkaa ots. perustyyl. napsautt.</a:t>
            </a:r>
          </a:p>
        </p:txBody>
      </p:sp>
      <p:sp>
        <p:nvSpPr>
          <p:cNvPr id="3" name="Text Placeholder 2">
            <a:extLst>
              <a:ext uri="{FF2B5EF4-FFF2-40B4-BE49-F238E27FC236}">
                <a16:creationId xmlns:a16="http://schemas.microsoft.com/office/drawing/2014/main" id="{F8F58EF0-5CC6-4362-996D-AE27B9C25A25}"/>
              </a:ext>
            </a:extLst>
          </p:cNvPr>
          <p:cNvSpPr>
            <a:spLocks noGrp="1"/>
          </p:cNvSpPr>
          <p:nvPr>
            <p:ph type="body" idx="1"/>
          </p:nvPr>
        </p:nvSpPr>
        <p:spPr>
          <a:xfrm>
            <a:off x="838200" y="1892808"/>
            <a:ext cx="10515600" cy="3639312"/>
          </a:xfrm>
          <a:prstGeom prst="rect">
            <a:avLst/>
          </a:prstGeom>
        </p:spPr>
        <p:txBody>
          <a:bodyPr vert="horz" lIns="0" tIns="0" rIns="0" bIns="0" rtlCol="0">
            <a:noAutofit/>
          </a:body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pic>
        <p:nvPicPr>
          <p:cNvPr id="7" name="Kuva 22">
            <a:extLst>
              <a:ext uri="{FF2B5EF4-FFF2-40B4-BE49-F238E27FC236}">
                <a16:creationId xmlns:a16="http://schemas.microsoft.com/office/drawing/2014/main" id="{1C046967-E22F-D446-AAE0-4AE5894A24C0}"/>
              </a:ext>
            </a:extLst>
          </p:cNvPr>
          <p:cNvPicPr>
            <a:picLocks noChangeAspect="1"/>
          </p:cNvPicPr>
          <p:nvPr userDrawn="1"/>
        </p:nvPicPr>
        <p:blipFill>
          <a:blip r:embed="rId16"/>
          <a:stretch>
            <a:fillRect/>
          </a:stretch>
        </p:blipFill>
        <p:spPr>
          <a:xfrm>
            <a:off x="170934" y="6061887"/>
            <a:ext cx="2720547" cy="620421"/>
          </a:xfrm>
          <a:prstGeom prst="rect">
            <a:avLst/>
          </a:prstGeom>
        </p:spPr>
      </p:pic>
      <p:sp>
        <p:nvSpPr>
          <p:cNvPr id="8" name="Tekstiruutu 18">
            <a:extLst>
              <a:ext uri="{FF2B5EF4-FFF2-40B4-BE49-F238E27FC236}">
                <a16:creationId xmlns:a16="http://schemas.microsoft.com/office/drawing/2014/main" id="{3B4F48B9-42BE-EE4B-AECF-066D7BD77D75}"/>
              </a:ext>
            </a:extLst>
          </p:cNvPr>
          <p:cNvSpPr txBox="1"/>
          <p:nvPr userDrawn="1"/>
        </p:nvSpPr>
        <p:spPr>
          <a:xfrm>
            <a:off x="2753497" y="6191420"/>
            <a:ext cx="6685005" cy="369332"/>
          </a:xfrm>
          <a:prstGeom prst="rect">
            <a:avLst/>
          </a:prstGeom>
          <a:noFill/>
        </p:spPr>
        <p:txBody>
          <a:bodyPr wrap="square" rtlCol="0">
            <a:spAutoFit/>
          </a:bodyPr>
          <a:lstStyle/>
          <a:p>
            <a:pPr algn="ctr"/>
            <a:r>
              <a:rPr lang="fi-FI">
                <a:solidFill>
                  <a:schemeClr val="bg1"/>
                </a:solidFill>
                <a:latin typeface="Tahoma" panose="020B0604030504040204" pitchFamily="34" charset="0"/>
                <a:ea typeface="Tahoma" panose="020B0604030504040204" pitchFamily="34" charset="0"/>
                <a:cs typeface="Tahoma" panose="020B0604030504040204" pitchFamily="34" charset="0"/>
              </a:rPr>
              <a:t>Uudistuva ja osaava Suomi 2021–2027 </a:t>
            </a:r>
          </a:p>
        </p:txBody>
      </p:sp>
    </p:spTree>
    <p:extLst>
      <p:ext uri="{BB962C8B-B14F-4D97-AF65-F5344CB8AC3E}">
        <p14:creationId xmlns:p14="http://schemas.microsoft.com/office/powerpoint/2010/main" val="4203154310"/>
      </p:ext>
    </p:extLst>
  </p:cSld>
  <p:clrMap bg1="lt1" tx1="dk1" bg2="lt2" tx2="dk2" accent1="accent1" accent2="accent2" accent3="accent3" accent4="accent4" accent5="accent5" accent6="accent6" hlink="hlink" folHlink="folHlink"/>
  <p:sldLayoutIdLst>
    <p:sldLayoutId id="2147483649" r:id="rId1"/>
    <p:sldLayoutId id="2147483663" r:id="rId2"/>
    <p:sldLayoutId id="2147483667" r:id="rId3"/>
    <p:sldLayoutId id="2147483650" r:id="rId4"/>
    <p:sldLayoutId id="2147483662" r:id="rId5"/>
    <p:sldLayoutId id="2147483664" r:id="rId6"/>
    <p:sldLayoutId id="2147483665" r:id="rId7"/>
    <p:sldLayoutId id="2147483666" r:id="rId8"/>
    <p:sldLayoutId id="2147483668" r:id="rId9"/>
    <p:sldLayoutId id="2147483669" r:id="rId10"/>
    <p:sldLayoutId id="2147483670" r:id="rId11"/>
    <p:sldLayoutId id="2147483651" r:id="rId12"/>
    <p:sldLayoutId id="2147483654" r:id="rId13"/>
    <p:sldLayoutId id="2147483655" r:id="rId14"/>
  </p:sldLayoutIdLst>
  <p:hf sldNum="0" hdr="0" ftr="0" dt="0"/>
  <p:txStyles>
    <p:titleStyle>
      <a:lvl1pPr algn="l" defTabSz="914400" rtl="0" eaLnBrk="1" latinLnBrk="0" hangingPunct="1">
        <a:lnSpc>
          <a:spcPct val="90000"/>
        </a:lnSpc>
        <a:spcBef>
          <a:spcPct val="0"/>
        </a:spcBef>
        <a:buNone/>
        <a:defRPr sz="4000" b="1"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0000"/>
        </a:lnSpc>
        <a:spcBef>
          <a:spcPts val="0"/>
        </a:spcBef>
        <a:buFont typeface="System Font Regular"/>
        <a:buChar char="−"/>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buFont typeface="Courier New" panose="02070309020205020404" pitchFamily="49" charset="0"/>
        <a:buChar char="o"/>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hyperlink" Target="mailto:aki.lappalainen@pohjois-pohjanmaa.fi"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pixnio.com/fi/kasvit/viljelykasvien/luonto-maisema-kesa-ruoho-taivas-maaseudun-pelto" TargetMode="External"/><Relationship Id="rId2" Type="http://schemas.openxmlformats.org/officeDocument/2006/relationships/image" Target="../media/image13.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hyperlink" Target="http://www.rakennerahastot.fi/"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3.png"/><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8" Type="http://schemas.openxmlformats.org/officeDocument/2006/relationships/hyperlink" Target="https://www.pohjois-pohjanmaa.fi/wp-content/uploads/2022/10/Pohjois-Pohjanmaa-siirtymasuunnitelma-26.10.2022-.pdf" TargetMode="External"/><Relationship Id="rId3" Type="http://schemas.openxmlformats.org/officeDocument/2006/relationships/image" Target="../media/image6.svg"/><Relationship Id="rId7"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Layout" Target="../slideLayouts/slideLayout4.xml"/><Relationship Id="rId6" Type="http://schemas.openxmlformats.org/officeDocument/2006/relationships/image" Target="../media/image9.png"/><Relationship Id="rId5" Type="http://schemas.openxmlformats.org/officeDocument/2006/relationships/image" Target="../media/image8.svg"/><Relationship Id="rId10" Type="http://schemas.openxmlformats.org/officeDocument/2006/relationships/image" Target="../media/image12.svg"/><Relationship Id="rId4" Type="http://schemas.openxmlformats.org/officeDocument/2006/relationships/image" Target="../media/image7.png"/><Relationship Id="rId9" Type="http://schemas.openxmlformats.org/officeDocument/2006/relationships/image" Target="../media/image1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69F52-D099-4F59-B334-EDEB5AD1ACE8}"/>
              </a:ext>
            </a:extLst>
          </p:cNvPr>
          <p:cNvSpPr>
            <a:spLocks noGrp="1"/>
          </p:cNvSpPr>
          <p:nvPr>
            <p:ph type="ctrTitle"/>
          </p:nvPr>
        </p:nvSpPr>
        <p:spPr>
          <a:xfrm>
            <a:off x="1524000" y="1018571"/>
            <a:ext cx="9144000" cy="2341223"/>
          </a:xfrm>
        </p:spPr>
        <p:txBody>
          <a:bodyPr/>
          <a:lstStyle/>
          <a:p>
            <a:r>
              <a:rPr lang="fi-FI" sz="3200" b="1" dirty="0"/>
              <a:t>JTF-toimintalinja 7: Oikeudenmukaisen siirtymän Suomi, erityistavoite 7.1 turpeesta luopumisen alueellisesti oikeudenmukainen siirtymä</a:t>
            </a:r>
            <a:r>
              <a:rPr lang="fi-FI" sz="3200" dirty="0"/>
              <a:t> </a:t>
            </a:r>
            <a:br>
              <a:rPr lang="fi-FI" sz="3200" dirty="0"/>
            </a:br>
            <a:br>
              <a:rPr lang="fi-FI" sz="3200" dirty="0"/>
            </a:br>
            <a:r>
              <a:rPr lang="fi-FI" sz="3200" dirty="0"/>
              <a:t>Puu-,bio- ja kiertotalouden käsittely- ja varastointiterminaalien rahoitus kunnille </a:t>
            </a:r>
          </a:p>
        </p:txBody>
      </p:sp>
      <p:sp>
        <p:nvSpPr>
          <p:cNvPr id="4" name="Otsikko 1">
            <a:extLst>
              <a:ext uri="{FF2B5EF4-FFF2-40B4-BE49-F238E27FC236}">
                <a16:creationId xmlns:a16="http://schemas.microsoft.com/office/drawing/2014/main" id="{F2986590-3113-47CE-9D17-0D336256A2AE}"/>
              </a:ext>
            </a:extLst>
          </p:cNvPr>
          <p:cNvSpPr txBox="1">
            <a:spLocks/>
          </p:cNvSpPr>
          <p:nvPr/>
        </p:nvSpPr>
        <p:spPr>
          <a:xfrm>
            <a:off x="688539" y="214534"/>
            <a:ext cx="9149941" cy="2341223"/>
          </a:xfrm>
          <a:prstGeom prst="rect">
            <a:avLst/>
          </a:prstGeom>
        </p:spPr>
        <p:txBody>
          <a:bodyPr vert="horz" lIns="0" tIns="0" rIns="0" bIns="0" rtlCol="0" anchor="b" anchorCtr="0">
            <a:normAutofit/>
          </a:bodyPr>
          <a:lstStyle>
            <a:lvl1pPr algn="ctr" defTabSz="914400" rtl="0" eaLnBrk="1" latinLnBrk="0" hangingPunct="1">
              <a:lnSpc>
                <a:spcPct val="90000"/>
              </a:lnSpc>
              <a:spcBef>
                <a:spcPct val="0"/>
              </a:spcBef>
              <a:buNone/>
              <a:defRPr sz="7200" b="1" kern="1200">
                <a:solidFill>
                  <a:schemeClr val="tx2"/>
                </a:solidFill>
                <a:latin typeface="+mj-lt"/>
                <a:ea typeface="+mj-ea"/>
                <a:cs typeface="+mj-cs"/>
              </a:defRPr>
            </a:lvl1pPr>
          </a:lstStyle>
          <a:p>
            <a:br>
              <a:rPr lang="fi-FI" sz="3600"/>
            </a:br>
            <a:endParaRPr lang="fi-FI" sz="3600"/>
          </a:p>
        </p:txBody>
      </p:sp>
      <p:sp>
        <p:nvSpPr>
          <p:cNvPr id="3" name="Subtitle 2">
            <a:extLst>
              <a:ext uri="{FF2B5EF4-FFF2-40B4-BE49-F238E27FC236}">
                <a16:creationId xmlns:a16="http://schemas.microsoft.com/office/drawing/2014/main" id="{312C9AEC-A548-6002-6772-46C395A144CD}"/>
              </a:ext>
            </a:extLst>
          </p:cNvPr>
          <p:cNvSpPr txBox="1">
            <a:spLocks/>
          </p:cNvSpPr>
          <p:nvPr/>
        </p:nvSpPr>
        <p:spPr>
          <a:xfrm>
            <a:off x="1524003" y="3560198"/>
            <a:ext cx="9144000" cy="823910"/>
          </a:xfrm>
          <a:prstGeom prst="rect">
            <a:avLst/>
          </a:prstGeom>
        </p:spPr>
        <p:txBody>
          <a:bodyPr vert="horz" lIns="0" tIns="0" rIns="0" bIns="0" rtlCol="0" anchorCtr="1">
            <a:noAutofit/>
          </a:bodyPr>
          <a:lstStyle>
            <a:lvl1pPr marL="228600" indent="-228600" algn="l" defTabSz="914400" rtl="0" eaLnBrk="1" latinLnBrk="0" hangingPunct="1">
              <a:lnSpc>
                <a:spcPct val="10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0000"/>
              </a:lnSpc>
              <a:spcBef>
                <a:spcPts val="0"/>
              </a:spcBef>
              <a:buFont typeface="System Font Regular"/>
              <a:buChar char="−"/>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buFont typeface="Courier New" panose="02070309020205020404" pitchFamily="49" charset="0"/>
              <a:buChar char="o"/>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i-FI"/>
              <a:t>Informaatiotilaisuus 3.2.20231</a:t>
            </a:r>
            <a:endParaRPr lang="fi-FI" dirty="0"/>
          </a:p>
        </p:txBody>
      </p:sp>
      <p:sp>
        <p:nvSpPr>
          <p:cNvPr id="5" name="Text Placeholder 5">
            <a:extLst>
              <a:ext uri="{FF2B5EF4-FFF2-40B4-BE49-F238E27FC236}">
                <a16:creationId xmlns:a16="http://schemas.microsoft.com/office/drawing/2014/main" id="{462EF5C7-678E-8FB0-1B0F-7C8411EA425C}"/>
              </a:ext>
            </a:extLst>
          </p:cNvPr>
          <p:cNvSpPr txBox="1">
            <a:spLocks/>
          </p:cNvSpPr>
          <p:nvPr/>
        </p:nvSpPr>
        <p:spPr>
          <a:xfrm>
            <a:off x="3517102" y="4402698"/>
            <a:ext cx="5157782" cy="823910"/>
          </a:xfrm>
          <a:prstGeom prst="rect">
            <a:avLst/>
          </a:prstGeom>
        </p:spPr>
        <p:txBody>
          <a:bodyPr vert="horz" lIns="0" tIns="0" rIns="0" bIns="0" rtlCol="0" anchorCtr="1">
            <a:noAutofit/>
          </a:bodyPr>
          <a:lstStyle>
            <a:lvl1pPr marL="228600" indent="-228600" algn="l" defTabSz="914400" rtl="0" eaLnBrk="1" latinLnBrk="0" hangingPunct="1">
              <a:lnSpc>
                <a:spcPct val="10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0000"/>
              </a:lnSpc>
              <a:spcBef>
                <a:spcPts val="0"/>
              </a:spcBef>
              <a:buFont typeface="System Font Regular"/>
              <a:buChar char="−"/>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buFont typeface="Courier New" panose="02070309020205020404" pitchFamily="49" charset="0"/>
              <a:buChar char="o"/>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i-FI" sz="1800"/>
              <a:t>Aki Lappalainen aluekehitysasiantuntija</a:t>
            </a:r>
          </a:p>
          <a:p>
            <a:pPr marL="0" indent="0" algn="ctr">
              <a:buFont typeface="Arial" panose="020B0604020202020204" pitchFamily="34" charset="0"/>
              <a:buNone/>
            </a:pPr>
            <a:r>
              <a:rPr lang="fi-FI" sz="1800">
                <a:hlinkClick r:id="rId2"/>
              </a:rPr>
              <a:t>aki.lappalainen@pohjois-pohjanmaa.fi</a:t>
            </a:r>
            <a:endParaRPr lang="fi-FI" sz="1800"/>
          </a:p>
          <a:p>
            <a:pPr marL="0" indent="0" algn="ctr">
              <a:buFont typeface="Arial" panose="020B0604020202020204" pitchFamily="34" charset="0"/>
              <a:buNone/>
            </a:pPr>
            <a:r>
              <a:rPr lang="fi-FI" sz="1800"/>
              <a:t>Gsm. 040 502 1851</a:t>
            </a:r>
            <a:endParaRPr lang="fi-FI" sz="1800" dirty="0"/>
          </a:p>
        </p:txBody>
      </p:sp>
    </p:spTree>
    <p:extLst>
      <p:ext uri="{BB962C8B-B14F-4D97-AF65-F5344CB8AC3E}">
        <p14:creationId xmlns:p14="http://schemas.microsoft.com/office/powerpoint/2010/main" val="32821591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6B81328-F7B5-232A-FCE0-69AC95D0F844}"/>
              </a:ext>
            </a:extLst>
          </p:cNvPr>
          <p:cNvSpPr>
            <a:spLocks noGrp="1"/>
          </p:cNvSpPr>
          <p:nvPr>
            <p:ph type="title"/>
          </p:nvPr>
        </p:nvSpPr>
        <p:spPr/>
        <p:txBody>
          <a:bodyPr/>
          <a:lstStyle/>
          <a:p>
            <a:r>
              <a:rPr lang="pt-BR" dirty="0"/>
              <a:t>Do no significant harm-periaate</a:t>
            </a:r>
            <a:endParaRPr lang="fi-FI" dirty="0"/>
          </a:p>
        </p:txBody>
      </p:sp>
      <p:sp>
        <p:nvSpPr>
          <p:cNvPr id="4" name="Sisällön paikkamerkki 3">
            <a:extLst>
              <a:ext uri="{FF2B5EF4-FFF2-40B4-BE49-F238E27FC236}">
                <a16:creationId xmlns:a16="http://schemas.microsoft.com/office/drawing/2014/main" id="{DE7C7AB1-4F07-8D95-1CD0-79C78769B64E}"/>
              </a:ext>
            </a:extLst>
          </p:cNvPr>
          <p:cNvSpPr>
            <a:spLocks noGrp="1"/>
          </p:cNvSpPr>
          <p:nvPr>
            <p:ph idx="1"/>
          </p:nvPr>
        </p:nvSpPr>
        <p:spPr>
          <a:xfrm>
            <a:off x="838199" y="1710814"/>
            <a:ext cx="6870291" cy="3342967"/>
          </a:xfrm>
        </p:spPr>
        <p:txBody>
          <a:bodyPr>
            <a:noAutofit/>
          </a:bodyPr>
          <a:lstStyle/>
          <a:p>
            <a:pPr marL="0" indent="0">
              <a:buNone/>
            </a:pPr>
            <a:r>
              <a:rPr lang="fi-FI" sz="2000" b="1"/>
              <a:t>JTF-hanke ei saa aiheuttaa merkittävää haittaa millekään EU:n kestävän rahoituksen ympäristötavoitteelle: </a:t>
            </a:r>
          </a:p>
          <a:p>
            <a:pPr marL="273050" indent="-273050">
              <a:lnSpc>
                <a:spcPct val="100000"/>
              </a:lnSpc>
              <a:spcBef>
                <a:spcPts val="600"/>
              </a:spcBef>
              <a:buFont typeface="Wingdings" panose="05000000000000000000" pitchFamily="2" charset="2"/>
              <a:buChar char="§"/>
            </a:pPr>
            <a:r>
              <a:rPr lang="fi-FI" sz="1800"/>
              <a:t>ilmastonmuutoksen hillintä</a:t>
            </a:r>
          </a:p>
          <a:p>
            <a:pPr marL="273050" indent="-273050">
              <a:lnSpc>
                <a:spcPct val="100000"/>
              </a:lnSpc>
              <a:spcBef>
                <a:spcPts val="600"/>
              </a:spcBef>
              <a:buFont typeface="Wingdings" panose="05000000000000000000" pitchFamily="2" charset="2"/>
              <a:buChar char="§"/>
            </a:pPr>
            <a:r>
              <a:rPr lang="fi-FI" sz="1800"/>
              <a:t>ilmastonmuutokseen sopeutuminen</a:t>
            </a:r>
          </a:p>
          <a:p>
            <a:pPr marL="273050" indent="-273050">
              <a:lnSpc>
                <a:spcPct val="100000"/>
              </a:lnSpc>
              <a:spcBef>
                <a:spcPts val="600"/>
              </a:spcBef>
              <a:buFont typeface="Wingdings" panose="05000000000000000000" pitchFamily="2" charset="2"/>
              <a:buChar char="§"/>
            </a:pPr>
            <a:r>
              <a:rPr lang="fi-FI" sz="1800"/>
              <a:t>vesivarojen ja merten luonnonvarojen kestävä käyttö ja suojelu</a:t>
            </a:r>
          </a:p>
          <a:p>
            <a:pPr marL="273050" indent="-273050">
              <a:lnSpc>
                <a:spcPct val="100000"/>
              </a:lnSpc>
              <a:spcBef>
                <a:spcPts val="600"/>
              </a:spcBef>
              <a:buFont typeface="Wingdings" panose="05000000000000000000" pitchFamily="2" charset="2"/>
              <a:buChar char="§"/>
            </a:pPr>
            <a:r>
              <a:rPr lang="fi-FI" sz="1800"/>
              <a:t>siirtyminen kiertotalouteen</a:t>
            </a:r>
          </a:p>
          <a:p>
            <a:pPr marL="273050" indent="-273050">
              <a:lnSpc>
                <a:spcPct val="100000"/>
              </a:lnSpc>
              <a:spcBef>
                <a:spcPts val="600"/>
              </a:spcBef>
              <a:buFont typeface="Wingdings" panose="05000000000000000000" pitchFamily="2" charset="2"/>
              <a:buChar char="§"/>
            </a:pPr>
            <a:r>
              <a:rPr lang="fi-FI" sz="1800"/>
              <a:t>ympäristön pilaantumisen ehkäiseminen ja vähentäminen sekä </a:t>
            </a:r>
          </a:p>
          <a:p>
            <a:pPr marL="273050" indent="-273050">
              <a:lnSpc>
                <a:spcPct val="100000"/>
              </a:lnSpc>
              <a:spcBef>
                <a:spcPts val="600"/>
              </a:spcBef>
              <a:buFont typeface="Wingdings" panose="05000000000000000000" pitchFamily="2" charset="2"/>
              <a:buChar char="§"/>
            </a:pPr>
            <a:r>
              <a:rPr lang="fi-FI" sz="1800"/>
              <a:t>biologisen monimuotoisuuden ja ekosysteemien suojelu ja ennallistaminen</a:t>
            </a:r>
          </a:p>
          <a:p>
            <a:pPr marL="0" indent="0">
              <a:buNone/>
            </a:pPr>
            <a:endParaRPr lang="fi-FI" sz="1200" b="1"/>
          </a:p>
          <a:p>
            <a:pPr marL="0" indent="0">
              <a:buNone/>
            </a:pPr>
            <a:r>
              <a:rPr lang="fi-FI" b="1"/>
              <a:t>Periaate koskee kaikkia investointeja!</a:t>
            </a:r>
          </a:p>
        </p:txBody>
      </p:sp>
      <p:pic>
        <p:nvPicPr>
          <p:cNvPr id="9" name="Kuva 8">
            <a:extLst>
              <a:ext uri="{FF2B5EF4-FFF2-40B4-BE49-F238E27FC236}">
                <a16:creationId xmlns:a16="http://schemas.microsoft.com/office/drawing/2014/main" id="{2AC82580-6C98-6998-2928-94B8CC085927}"/>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973961" y="1945711"/>
            <a:ext cx="3827892" cy="2873171"/>
          </a:xfrm>
          <a:prstGeom prst="rect">
            <a:avLst/>
          </a:prstGeom>
        </p:spPr>
      </p:pic>
    </p:spTree>
    <p:extLst>
      <p:ext uri="{BB962C8B-B14F-4D97-AF65-F5344CB8AC3E}">
        <p14:creationId xmlns:p14="http://schemas.microsoft.com/office/powerpoint/2010/main" val="5836940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0262999-EA17-42DD-9E84-969EF080CFD7}"/>
              </a:ext>
            </a:extLst>
          </p:cNvPr>
          <p:cNvSpPr>
            <a:spLocks noGrp="1"/>
          </p:cNvSpPr>
          <p:nvPr>
            <p:ph type="title"/>
          </p:nvPr>
        </p:nvSpPr>
        <p:spPr>
          <a:xfrm>
            <a:off x="838200" y="396544"/>
            <a:ext cx="10515600" cy="535903"/>
          </a:xfrm>
        </p:spPr>
        <p:txBody>
          <a:bodyPr>
            <a:normAutofit/>
          </a:bodyPr>
          <a:lstStyle/>
          <a:p>
            <a:r>
              <a:rPr lang="fi-FI" sz="3600" dirty="0">
                <a:effectLst/>
                <a:latin typeface="Arial" panose="020B0604020202020204" pitchFamily="34" charset="0"/>
              </a:rPr>
              <a:t>Autamme mielellämme! </a:t>
            </a:r>
            <a:endParaRPr lang="fi-FI" sz="3600" dirty="0"/>
          </a:p>
        </p:txBody>
      </p:sp>
      <p:sp>
        <p:nvSpPr>
          <p:cNvPr id="3" name="Sisällön paikkamerkki 2">
            <a:extLst>
              <a:ext uri="{FF2B5EF4-FFF2-40B4-BE49-F238E27FC236}">
                <a16:creationId xmlns:a16="http://schemas.microsoft.com/office/drawing/2014/main" id="{A0E80AEC-BC45-408C-A46F-27375CDE9606}"/>
              </a:ext>
            </a:extLst>
          </p:cNvPr>
          <p:cNvSpPr>
            <a:spLocks noGrp="1"/>
          </p:cNvSpPr>
          <p:nvPr>
            <p:ph idx="1"/>
          </p:nvPr>
        </p:nvSpPr>
        <p:spPr>
          <a:xfrm>
            <a:off x="838200" y="1587286"/>
            <a:ext cx="3903406" cy="3926447"/>
          </a:xfrm>
        </p:spPr>
        <p:txBody>
          <a:bodyPr>
            <a:normAutofit/>
          </a:bodyPr>
          <a:lstStyle/>
          <a:p>
            <a:pPr marL="0" indent="0">
              <a:buNone/>
            </a:pPr>
            <a:r>
              <a:rPr lang="fi-FI" sz="2000" b="1" dirty="0">
                <a:solidFill>
                  <a:srgbClr val="002060"/>
                </a:solidFill>
              </a:rPr>
              <a:t>Pohjois-Pohjanmaan liitto</a:t>
            </a:r>
          </a:p>
          <a:p>
            <a:pPr marL="0" indent="0">
              <a:spcBef>
                <a:spcPts val="0"/>
              </a:spcBef>
              <a:buNone/>
            </a:pPr>
            <a:endParaRPr lang="fi-FI" sz="800" b="1" dirty="0">
              <a:solidFill>
                <a:srgbClr val="002060"/>
              </a:solidFill>
            </a:endParaRPr>
          </a:p>
          <a:p>
            <a:pPr marL="0" indent="0">
              <a:spcBef>
                <a:spcPts val="0"/>
              </a:spcBef>
              <a:buNone/>
            </a:pPr>
            <a:r>
              <a:rPr lang="fi-FI" sz="1400" b="1" dirty="0">
                <a:solidFill>
                  <a:srgbClr val="002060"/>
                </a:solidFill>
              </a:rPr>
              <a:t>Oikeudenmukaisen siirtymän suunnitelma </a:t>
            </a:r>
          </a:p>
          <a:p>
            <a:pPr marL="0" indent="0">
              <a:spcBef>
                <a:spcPts val="0"/>
              </a:spcBef>
              <a:buNone/>
            </a:pPr>
            <a:r>
              <a:rPr lang="fi-FI" sz="1200" dirty="0">
                <a:solidFill>
                  <a:srgbClr val="002060"/>
                </a:solidFill>
              </a:rPr>
              <a:t>Päivi Keisanen, p. 050 431 0605</a:t>
            </a:r>
          </a:p>
          <a:p>
            <a:pPr marL="0" indent="0">
              <a:spcBef>
                <a:spcPts val="0"/>
              </a:spcBef>
              <a:buNone/>
            </a:pPr>
            <a:endParaRPr lang="fi-FI" sz="1400" dirty="0">
              <a:solidFill>
                <a:srgbClr val="002060"/>
              </a:solidFill>
            </a:endParaRPr>
          </a:p>
          <a:p>
            <a:pPr marL="0" indent="0">
              <a:spcBef>
                <a:spcPts val="0"/>
              </a:spcBef>
              <a:buNone/>
            </a:pPr>
            <a:r>
              <a:rPr lang="fi-FI" sz="1400" b="1" dirty="0">
                <a:solidFill>
                  <a:srgbClr val="002060"/>
                </a:solidFill>
              </a:rPr>
              <a:t>JTF-rahoitus ja hankkeet</a:t>
            </a:r>
          </a:p>
          <a:p>
            <a:pPr marL="0" indent="0">
              <a:spcBef>
                <a:spcPts val="0"/>
              </a:spcBef>
              <a:buNone/>
            </a:pPr>
            <a:r>
              <a:rPr lang="fi-FI" sz="1300" dirty="0">
                <a:solidFill>
                  <a:srgbClr val="002060"/>
                </a:solidFill>
              </a:rPr>
              <a:t>Heikki Ojala, p. 050 433 3951</a:t>
            </a:r>
          </a:p>
          <a:p>
            <a:pPr marL="0" indent="0">
              <a:spcBef>
                <a:spcPts val="0"/>
              </a:spcBef>
              <a:buNone/>
            </a:pPr>
            <a:r>
              <a:rPr lang="fi-FI" sz="1300" dirty="0">
                <a:solidFill>
                  <a:srgbClr val="002060"/>
                </a:solidFill>
              </a:rPr>
              <a:t>Aki Lappalainen, p. 040 502 1851</a:t>
            </a:r>
          </a:p>
          <a:p>
            <a:pPr marL="0" indent="0">
              <a:spcBef>
                <a:spcPts val="0"/>
              </a:spcBef>
              <a:buNone/>
            </a:pPr>
            <a:r>
              <a:rPr lang="fi-FI" sz="1300" dirty="0">
                <a:solidFill>
                  <a:srgbClr val="002060"/>
                </a:solidFill>
              </a:rPr>
              <a:t>Heikki Laukkanen, p. 050 918 0035</a:t>
            </a:r>
          </a:p>
          <a:p>
            <a:pPr marL="0" indent="0">
              <a:spcBef>
                <a:spcPts val="0"/>
              </a:spcBef>
              <a:buNone/>
            </a:pPr>
            <a:r>
              <a:rPr lang="fi-FI" sz="1300" dirty="0">
                <a:solidFill>
                  <a:srgbClr val="002060"/>
                </a:solidFill>
              </a:rPr>
              <a:t>Katarina Timisjärvi, p. 040 685 4025</a:t>
            </a:r>
          </a:p>
          <a:p>
            <a:pPr marL="0" indent="0">
              <a:spcBef>
                <a:spcPts val="0"/>
              </a:spcBef>
              <a:buNone/>
            </a:pPr>
            <a:r>
              <a:rPr lang="fi-FI" sz="1300" dirty="0">
                <a:solidFill>
                  <a:srgbClr val="002060"/>
                </a:solidFill>
              </a:rPr>
              <a:t>Mari Lämsä, p. 040 685 4016</a:t>
            </a:r>
          </a:p>
          <a:p>
            <a:pPr marL="0" indent="0">
              <a:spcBef>
                <a:spcPts val="0"/>
              </a:spcBef>
              <a:buNone/>
            </a:pPr>
            <a:endParaRPr lang="fi-FI" sz="1300" dirty="0">
              <a:solidFill>
                <a:srgbClr val="002060"/>
              </a:solidFill>
            </a:endParaRPr>
          </a:p>
          <a:p>
            <a:pPr marL="0" indent="0">
              <a:spcBef>
                <a:spcPts val="0"/>
              </a:spcBef>
              <a:buNone/>
            </a:pPr>
            <a:endParaRPr lang="fi-FI" sz="1300" dirty="0">
              <a:solidFill>
                <a:srgbClr val="002060"/>
              </a:solidFill>
            </a:endParaRPr>
          </a:p>
          <a:p>
            <a:pPr marL="0" indent="0">
              <a:spcBef>
                <a:spcPts val="0"/>
              </a:spcBef>
              <a:buNone/>
            </a:pPr>
            <a:endParaRPr lang="fi-FI" sz="1300" dirty="0">
              <a:solidFill>
                <a:srgbClr val="002060"/>
              </a:solidFill>
            </a:endParaRPr>
          </a:p>
          <a:p>
            <a:pPr marL="0" indent="0">
              <a:spcBef>
                <a:spcPts val="0"/>
              </a:spcBef>
              <a:buNone/>
            </a:pPr>
            <a:endParaRPr lang="fi-FI" sz="1300" dirty="0">
              <a:solidFill>
                <a:srgbClr val="002060"/>
              </a:solidFill>
            </a:endParaRPr>
          </a:p>
          <a:p>
            <a:pPr marL="0" indent="0">
              <a:spcBef>
                <a:spcPts val="0"/>
              </a:spcBef>
              <a:buNone/>
            </a:pPr>
            <a:endParaRPr lang="fi-FI" sz="1300" dirty="0">
              <a:solidFill>
                <a:srgbClr val="002060"/>
              </a:solidFill>
            </a:endParaRPr>
          </a:p>
          <a:p>
            <a:pPr marL="0" indent="0">
              <a:spcBef>
                <a:spcPts val="0"/>
              </a:spcBef>
              <a:buNone/>
            </a:pPr>
            <a:endParaRPr lang="fi-FI" sz="1300" dirty="0">
              <a:solidFill>
                <a:srgbClr val="002060"/>
              </a:solidFill>
            </a:endParaRPr>
          </a:p>
          <a:p>
            <a:pPr marL="0" indent="0">
              <a:spcBef>
                <a:spcPts val="0"/>
              </a:spcBef>
              <a:buNone/>
            </a:pPr>
            <a:endParaRPr lang="fi-FI" sz="1300" dirty="0">
              <a:solidFill>
                <a:srgbClr val="002060"/>
              </a:solidFill>
            </a:endParaRPr>
          </a:p>
          <a:p>
            <a:pPr marL="0" indent="0">
              <a:spcBef>
                <a:spcPts val="0"/>
              </a:spcBef>
              <a:buNone/>
            </a:pPr>
            <a:r>
              <a:rPr lang="fi-FI" sz="1300" dirty="0">
                <a:solidFill>
                  <a:srgbClr val="002060"/>
                </a:solidFill>
              </a:rPr>
              <a:t>Sähköposti: etunimi.sukunimi@pohjois-pohjanmaa.fi</a:t>
            </a:r>
          </a:p>
        </p:txBody>
      </p:sp>
      <p:sp>
        <p:nvSpPr>
          <p:cNvPr id="4" name="Tekstiruutu 3">
            <a:extLst>
              <a:ext uri="{FF2B5EF4-FFF2-40B4-BE49-F238E27FC236}">
                <a16:creationId xmlns:a16="http://schemas.microsoft.com/office/drawing/2014/main" id="{8D637DF6-F2B3-4274-9209-CE9E584E1131}"/>
              </a:ext>
            </a:extLst>
          </p:cNvPr>
          <p:cNvSpPr txBox="1"/>
          <p:nvPr/>
        </p:nvSpPr>
        <p:spPr>
          <a:xfrm>
            <a:off x="4960544" y="1563934"/>
            <a:ext cx="4160009" cy="3949799"/>
          </a:xfrm>
          <a:prstGeom prst="rect">
            <a:avLst/>
          </a:prstGeom>
          <a:noFill/>
        </p:spPr>
        <p:txBody>
          <a:bodyPr wrap="square" lIns="0" tIns="0" rIns="0" bIns="0" rtlCol="0">
            <a:spAutoFit/>
          </a:bodyPr>
          <a:lstStyle/>
          <a:p>
            <a:pPr>
              <a:lnSpc>
                <a:spcPct val="100000"/>
              </a:lnSpc>
              <a:spcBef>
                <a:spcPts val="1000"/>
              </a:spcBef>
            </a:pPr>
            <a:r>
              <a:rPr lang="fi-FI" altLang="fi-FI" sz="1900" b="1" dirty="0">
                <a:solidFill>
                  <a:srgbClr val="002060"/>
                </a:solidFill>
              </a:rPr>
              <a:t>Pohjois-Pohjanmaan ELY-keskus</a:t>
            </a:r>
          </a:p>
          <a:p>
            <a:pPr>
              <a:lnSpc>
                <a:spcPct val="100000"/>
              </a:lnSpc>
              <a:spcBef>
                <a:spcPts val="1000"/>
              </a:spcBef>
            </a:pPr>
            <a:r>
              <a:rPr lang="fi-FI" altLang="fi-FI" sz="1300" b="1" dirty="0">
                <a:solidFill>
                  <a:srgbClr val="002060"/>
                </a:solidFill>
              </a:rPr>
              <a:t>ESR+ -tyyppiset hankkeet </a:t>
            </a:r>
          </a:p>
          <a:p>
            <a:pPr>
              <a:lnSpc>
                <a:spcPct val="100000"/>
              </a:lnSpc>
              <a:spcBef>
                <a:spcPts val="1000"/>
              </a:spcBef>
            </a:pPr>
            <a:r>
              <a:rPr lang="fi-FI" sz="1300" dirty="0">
                <a:solidFill>
                  <a:srgbClr val="002060"/>
                </a:solidFill>
              </a:rPr>
              <a:t>Päivi Jaakola, p. 0295 038 225</a:t>
            </a:r>
          </a:p>
          <a:p>
            <a:pPr>
              <a:lnSpc>
                <a:spcPct val="100000"/>
              </a:lnSpc>
              <a:spcBef>
                <a:spcPts val="0"/>
              </a:spcBef>
            </a:pPr>
            <a:r>
              <a:rPr lang="fi-FI" sz="1300" dirty="0">
                <a:solidFill>
                  <a:srgbClr val="002060"/>
                </a:solidFill>
              </a:rPr>
              <a:t>Ville Mehtälä, p. 0295 038 230</a:t>
            </a:r>
            <a:br>
              <a:rPr lang="fi-FI" sz="1300" dirty="0">
                <a:solidFill>
                  <a:srgbClr val="002060"/>
                </a:solidFill>
              </a:rPr>
            </a:br>
            <a:r>
              <a:rPr lang="fi-FI" sz="1300" dirty="0">
                <a:solidFill>
                  <a:srgbClr val="002060"/>
                </a:solidFill>
              </a:rPr>
              <a:t>Taina Viitasalo, p. 0295 038 219</a:t>
            </a:r>
            <a:endParaRPr lang="en-US" sz="1300" dirty="0">
              <a:solidFill>
                <a:srgbClr val="002060"/>
              </a:solidFill>
            </a:endParaRPr>
          </a:p>
          <a:p>
            <a:pPr>
              <a:lnSpc>
                <a:spcPct val="100000"/>
              </a:lnSpc>
              <a:spcBef>
                <a:spcPts val="0"/>
              </a:spcBef>
            </a:pPr>
            <a:br>
              <a:rPr lang="fi-FI" sz="1300" dirty="0">
                <a:solidFill>
                  <a:srgbClr val="002060"/>
                </a:solidFill>
              </a:rPr>
            </a:br>
            <a:r>
              <a:rPr lang="fi-FI" sz="1300" dirty="0">
                <a:solidFill>
                  <a:srgbClr val="002060"/>
                </a:solidFill>
              </a:rPr>
              <a:t>Rahoituspäällikkö Riitta Ilola, p. 0295 038 224</a:t>
            </a:r>
          </a:p>
          <a:p>
            <a:pPr>
              <a:lnSpc>
                <a:spcPct val="100000"/>
              </a:lnSpc>
              <a:spcBef>
                <a:spcPts val="0"/>
              </a:spcBef>
            </a:pPr>
            <a:endParaRPr lang="fi-FI" sz="1300" dirty="0">
              <a:solidFill>
                <a:srgbClr val="002060"/>
              </a:solidFill>
            </a:endParaRPr>
          </a:p>
          <a:p>
            <a:pPr>
              <a:lnSpc>
                <a:spcPct val="100000"/>
              </a:lnSpc>
              <a:spcBef>
                <a:spcPts val="0"/>
              </a:spcBef>
            </a:pPr>
            <a:r>
              <a:rPr lang="fi-FI" sz="1300" b="1" dirty="0">
                <a:solidFill>
                  <a:srgbClr val="002060"/>
                </a:solidFill>
              </a:rPr>
              <a:t>Ennallistaminen ja jälkikäyttö</a:t>
            </a:r>
          </a:p>
          <a:p>
            <a:r>
              <a:rPr lang="fi-FI" sz="1300" dirty="0">
                <a:solidFill>
                  <a:srgbClr val="002060"/>
                </a:solidFill>
              </a:rPr>
              <a:t>Paula Alho 0295 037 284</a:t>
            </a:r>
          </a:p>
          <a:p>
            <a:r>
              <a:rPr lang="fi-FI" sz="1300" dirty="0">
                <a:solidFill>
                  <a:srgbClr val="002060"/>
                </a:solidFill>
              </a:rPr>
              <a:t>Verna Piirainen 0295 039 063</a:t>
            </a:r>
          </a:p>
          <a:p>
            <a:endParaRPr lang="fi-FI" sz="1300" dirty="0">
              <a:solidFill>
                <a:srgbClr val="002060"/>
              </a:solidFill>
            </a:endParaRPr>
          </a:p>
          <a:p>
            <a:r>
              <a:rPr lang="fi-FI" sz="1300" dirty="0">
                <a:solidFill>
                  <a:srgbClr val="002060"/>
                </a:solidFill>
              </a:rPr>
              <a:t>Ympäristö- ja luonnonvarat vastuualue:</a:t>
            </a:r>
          </a:p>
          <a:p>
            <a:r>
              <a:rPr lang="fi-FI" sz="1300" dirty="0">
                <a:solidFill>
                  <a:srgbClr val="002060"/>
                </a:solidFill>
              </a:rPr>
              <a:t>Timo Yrjänä  0400 386593</a:t>
            </a:r>
          </a:p>
          <a:p>
            <a:r>
              <a:rPr lang="fi-FI" sz="1300" dirty="0">
                <a:solidFill>
                  <a:srgbClr val="002060"/>
                </a:solidFill>
              </a:rPr>
              <a:t>Jaana Rintala 0295 038 554</a:t>
            </a:r>
          </a:p>
          <a:p>
            <a:pPr>
              <a:lnSpc>
                <a:spcPct val="100000"/>
              </a:lnSpc>
              <a:spcBef>
                <a:spcPts val="0"/>
              </a:spcBef>
            </a:pPr>
            <a:endParaRPr lang="fi-FI" sz="1300" dirty="0">
              <a:solidFill>
                <a:srgbClr val="002060"/>
              </a:solidFill>
            </a:endParaRPr>
          </a:p>
          <a:p>
            <a:pPr>
              <a:lnSpc>
                <a:spcPct val="100000"/>
              </a:lnSpc>
              <a:spcBef>
                <a:spcPts val="0"/>
              </a:spcBef>
            </a:pPr>
            <a:endParaRPr lang="fi-FI" sz="1300" dirty="0">
              <a:solidFill>
                <a:srgbClr val="002060"/>
              </a:solidFill>
            </a:endParaRPr>
          </a:p>
          <a:p>
            <a:pPr>
              <a:lnSpc>
                <a:spcPct val="100000"/>
              </a:lnSpc>
              <a:spcBef>
                <a:spcPts val="0"/>
              </a:spcBef>
            </a:pPr>
            <a:r>
              <a:rPr lang="fi-FI" sz="1200" dirty="0">
                <a:solidFill>
                  <a:srgbClr val="002060"/>
                </a:solidFill>
              </a:rPr>
              <a:t>Sähköposti: etunimi.sukunimi@</a:t>
            </a:r>
            <a:r>
              <a:rPr lang="fi-FI" sz="1300" dirty="0">
                <a:solidFill>
                  <a:srgbClr val="002060"/>
                </a:solidFill>
              </a:rPr>
              <a:t>ely-keskus.fi</a:t>
            </a:r>
          </a:p>
        </p:txBody>
      </p:sp>
      <p:sp>
        <p:nvSpPr>
          <p:cNvPr id="6" name="Tekstiruutu 5">
            <a:extLst>
              <a:ext uri="{FF2B5EF4-FFF2-40B4-BE49-F238E27FC236}">
                <a16:creationId xmlns:a16="http://schemas.microsoft.com/office/drawing/2014/main" id="{E088B87A-EDAF-44F1-A1EB-35F07589035D}"/>
              </a:ext>
            </a:extLst>
          </p:cNvPr>
          <p:cNvSpPr txBox="1"/>
          <p:nvPr/>
        </p:nvSpPr>
        <p:spPr>
          <a:xfrm>
            <a:off x="8938844" y="1900057"/>
            <a:ext cx="2885831" cy="3300904"/>
          </a:xfrm>
          <a:prstGeom prst="rect">
            <a:avLst/>
          </a:prstGeom>
          <a:noFill/>
        </p:spPr>
        <p:txBody>
          <a:bodyPr wrap="square" lIns="0" tIns="0" rIns="0" bIns="0" rtlCol="0">
            <a:spAutoFit/>
          </a:bodyPr>
          <a:lstStyle/>
          <a:p>
            <a:pPr marL="0" indent="0">
              <a:buNone/>
            </a:pPr>
            <a:r>
              <a:rPr lang="en-US" sz="1300" b="1" dirty="0" err="1">
                <a:solidFill>
                  <a:srgbClr val="002060"/>
                </a:solidFill>
              </a:rPr>
              <a:t>Yritystuet</a:t>
            </a:r>
            <a:endParaRPr lang="en-US" sz="1300" b="1" dirty="0">
              <a:solidFill>
                <a:srgbClr val="002060"/>
              </a:solidFill>
            </a:endParaRPr>
          </a:p>
          <a:p>
            <a:pPr marL="0" indent="0">
              <a:buNone/>
            </a:pPr>
            <a:r>
              <a:rPr lang="en-US" sz="1300" dirty="0">
                <a:solidFill>
                  <a:srgbClr val="002060"/>
                </a:solidFill>
              </a:rPr>
              <a:t>Anna </a:t>
            </a:r>
            <a:r>
              <a:rPr lang="en-US" sz="1300" dirty="0" err="1">
                <a:solidFill>
                  <a:srgbClr val="002060"/>
                </a:solidFill>
              </a:rPr>
              <a:t>Palinsaari</a:t>
            </a:r>
            <a:r>
              <a:rPr lang="en-US" sz="1300" dirty="0">
                <a:solidFill>
                  <a:srgbClr val="002060"/>
                </a:solidFill>
              </a:rPr>
              <a:t>, 0295 038 029, </a:t>
            </a:r>
            <a:r>
              <a:rPr lang="en-US" sz="1300" dirty="0" err="1">
                <a:solidFill>
                  <a:srgbClr val="002060"/>
                </a:solidFill>
              </a:rPr>
              <a:t>matkailu</a:t>
            </a:r>
            <a:r>
              <a:rPr lang="en-US" sz="1300" dirty="0">
                <a:solidFill>
                  <a:srgbClr val="002060"/>
                </a:solidFill>
              </a:rPr>
              <a:t>- ja </a:t>
            </a:r>
            <a:r>
              <a:rPr lang="en-US" sz="1300" dirty="0" err="1">
                <a:solidFill>
                  <a:srgbClr val="002060"/>
                </a:solidFill>
              </a:rPr>
              <a:t>elintarvikeala</a:t>
            </a:r>
            <a:endParaRPr lang="en-US" sz="1300" dirty="0">
              <a:solidFill>
                <a:srgbClr val="002060"/>
              </a:solidFill>
            </a:endParaRPr>
          </a:p>
          <a:p>
            <a:pPr marL="0" indent="0">
              <a:lnSpc>
                <a:spcPct val="150000"/>
              </a:lnSpc>
              <a:buNone/>
            </a:pPr>
            <a:endParaRPr lang="en-US" sz="1300" dirty="0">
              <a:solidFill>
                <a:srgbClr val="002060"/>
              </a:solidFill>
            </a:endParaRPr>
          </a:p>
          <a:p>
            <a:pPr marL="0" indent="0">
              <a:lnSpc>
                <a:spcPct val="100000"/>
              </a:lnSpc>
              <a:buNone/>
            </a:pPr>
            <a:r>
              <a:rPr lang="en-US" sz="1300" dirty="0">
                <a:solidFill>
                  <a:srgbClr val="002060"/>
                </a:solidFill>
              </a:rPr>
              <a:t>Gitte Meriläinen, 0295 038 118, </a:t>
            </a:r>
          </a:p>
          <a:p>
            <a:pPr marL="0" indent="0">
              <a:lnSpc>
                <a:spcPct val="100000"/>
              </a:lnSpc>
              <a:buNone/>
            </a:pPr>
            <a:r>
              <a:rPr lang="en-US" sz="1300" dirty="0">
                <a:solidFill>
                  <a:srgbClr val="002060"/>
                </a:solidFill>
              </a:rPr>
              <a:t>ICT-, bio- ja </a:t>
            </a:r>
            <a:r>
              <a:rPr lang="en-US" sz="1300" dirty="0" err="1">
                <a:solidFill>
                  <a:srgbClr val="002060"/>
                </a:solidFill>
              </a:rPr>
              <a:t>terveysteknologia-alat</a:t>
            </a:r>
            <a:r>
              <a:rPr lang="en-US" sz="1300" dirty="0">
                <a:solidFill>
                  <a:srgbClr val="002060"/>
                </a:solidFill>
              </a:rPr>
              <a:t> </a:t>
            </a:r>
            <a:r>
              <a:rPr lang="en-US" sz="1300" dirty="0" err="1">
                <a:solidFill>
                  <a:srgbClr val="002060"/>
                </a:solidFill>
              </a:rPr>
              <a:t>sekä</a:t>
            </a:r>
            <a:r>
              <a:rPr lang="en-US" sz="1300" dirty="0">
                <a:solidFill>
                  <a:srgbClr val="002060"/>
                </a:solidFill>
              </a:rPr>
              <a:t> </a:t>
            </a:r>
            <a:r>
              <a:rPr lang="en-US" sz="1300" dirty="0" err="1">
                <a:solidFill>
                  <a:srgbClr val="002060"/>
                </a:solidFill>
              </a:rPr>
              <a:t>tyt-hankkeet</a:t>
            </a:r>
            <a:endParaRPr lang="en-US" sz="1300" dirty="0">
              <a:solidFill>
                <a:srgbClr val="002060"/>
              </a:solidFill>
            </a:endParaRPr>
          </a:p>
          <a:p>
            <a:pPr marL="0" indent="0">
              <a:lnSpc>
                <a:spcPct val="100000"/>
              </a:lnSpc>
              <a:buNone/>
            </a:pPr>
            <a:endParaRPr lang="en-US" sz="1300" dirty="0">
              <a:solidFill>
                <a:srgbClr val="002060"/>
              </a:solidFill>
            </a:endParaRPr>
          </a:p>
          <a:p>
            <a:pPr marL="0" indent="0">
              <a:lnSpc>
                <a:spcPct val="100000"/>
              </a:lnSpc>
              <a:buNone/>
            </a:pPr>
            <a:r>
              <a:rPr lang="en-US" sz="1300" dirty="0">
                <a:solidFill>
                  <a:srgbClr val="002060"/>
                </a:solidFill>
              </a:rPr>
              <a:t>Janne Ranta, 0295 038 234 </a:t>
            </a:r>
          </a:p>
          <a:p>
            <a:pPr marL="0" indent="0">
              <a:lnSpc>
                <a:spcPct val="100000"/>
              </a:lnSpc>
              <a:buNone/>
            </a:pPr>
            <a:r>
              <a:rPr lang="en-US" sz="1300" dirty="0" err="1">
                <a:solidFill>
                  <a:srgbClr val="002060"/>
                </a:solidFill>
              </a:rPr>
              <a:t>valmistava</a:t>
            </a:r>
            <a:r>
              <a:rPr lang="en-US" sz="1300" dirty="0">
                <a:solidFill>
                  <a:srgbClr val="002060"/>
                </a:solidFill>
              </a:rPr>
              <a:t> </a:t>
            </a:r>
            <a:r>
              <a:rPr lang="en-US" sz="1300" dirty="0" err="1">
                <a:solidFill>
                  <a:srgbClr val="002060"/>
                </a:solidFill>
              </a:rPr>
              <a:t>teollisuus</a:t>
            </a:r>
            <a:r>
              <a:rPr lang="en-US" sz="1300" dirty="0">
                <a:solidFill>
                  <a:srgbClr val="002060"/>
                </a:solidFill>
              </a:rPr>
              <a:t> ja </a:t>
            </a:r>
            <a:r>
              <a:rPr lang="en-US" sz="1300" dirty="0" err="1">
                <a:solidFill>
                  <a:srgbClr val="002060"/>
                </a:solidFill>
              </a:rPr>
              <a:t>tyt-hankkeet</a:t>
            </a:r>
            <a:endParaRPr lang="en-US" sz="1300" dirty="0">
              <a:solidFill>
                <a:srgbClr val="002060"/>
              </a:solidFill>
            </a:endParaRPr>
          </a:p>
          <a:p>
            <a:pPr marL="0" indent="0">
              <a:lnSpc>
                <a:spcPct val="100000"/>
              </a:lnSpc>
              <a:buNone/>
            </a:pPr>
            <a:endParaRPr lang="en-US" sz="1300" dirty="0">
              <a:solidFill>
                <a:srgbClr val="002060"/>
              </a:solidFill>
            </a:endParaRPr>
          </a:p>
          <a:p>
            <a:pPr marL="0" indent="0">
              <a:lnSpc>
                <a:spcPct val="100000"/>
              </a:lnSpc>
              <a:buNone/>
            </a:pPr>
            <a:r>
              <a:rPr lang="en-US" sz="1300" dirty="0">
                <a:solidFill>
                  <a:srgbClr val="002060"/>
                </a:solidFill>
              </a:rPr>
              <a:t>Jouko </a:t>
            </a:r>
            <a:r>
              <a:rPr lang="en-US" sz="1300" dirty="0" err="1">
                <a:solidFill>
                  <a:srgbClr val="002060"/>
                </a:solidFill>
              </a:rPr>
              <a:t>Hanhela</a:t>
            </a:r>
            <a:r>
              <a:rPr lang="en-US" sz="1300" dirty="0">
                <a:solidFill>
                  <a:srgbClr val="002060"/>
                </a:solidFill>
              </a:rPr>
              <a:t>, 0295 038 043, </a:t>
            </a:r>
            <a:r>
              <a:rPr lang="en-US" sz="1300" dirty="0" err="1">
                <a:solidFill>
                  <a:srgbClr val="002060"/>
                </a:solidFill>
              </a:rPr>
              <a:t>puutuoteteollisuus</a:t>
            </a:r>
            <a:endParaRPr lang="en-US" sz="1300" dirty="0">
              <a:solidFill>
                <a:srgbClr val="002060"/>
              </a:solidFill>
            </a:endParaRPr>
          </a:p>
          <a:p>
            <a:pPr marL="0" indent="0">
              <a:lnSpc>
                <a:spcPct val="100000"/>
              </a:lnSpc>
              <a:buNone/>
            </a:pPr>
            <a:endParaRPr lang="en-US" sz="1300" dirty="0">
              <a:solidFill>
                <a:srgbClr val="002060"/>
              </a:solidFill>
            </a:endParaRPr>
          </a:p>
          <a:p>
            <a:pPr marL="0" indent="0">
              <a:lnSpc>
                <a:spcPct val="100000"/>
              </a:lnSpc>
              <a:buNone/>
            </a:pPr>
            <a:r>
              <a:rPr lang="en-US" sz="1300" dirty="0">
                <a:solidFill>
                  <a:srgbClr val="002060"/>
                </a:solidFill>
              </a:rPr>
              <a:t>Sari Turtiainen, 0295 038 121, </a:t>
            </a:r>
          </a:p>
          <a:p>
            <a:pPr marL="0" indent="0">
              <a:lnSpc>
                <a:spcPct val="100000"/>
              </a:lnSpc>
              <a:buNone/>
            </a:pPr>
            <a:r>
              <a:rPr lang="en-US" sz="1300" dirty="0">
                <a:solidFill>
                  <a:srgbClr val="002060"/>
                </a:solidFill>
              </a:rPr>
              <a:t>ICT-ala</a:t>
            </a:r>
          </a:p>
        </p:txBody>
      </p:sp>
      <p:sp>
        <p:nvSpPr>
          <p:cNvPr id="7" name="Tekstiruutu 6">
            <a:extLst>
              <a:ext uri="{FF2B5EF4-FFF2-40B4-BE49-F238E27FC236}">
                <a16:creationId xmlns:a16="http://schemas.microsoft.com/office/drawing/2014/main" id="{D5D0BCA7-0A43-4241-9ACC-1D3F789B4EF8}"/>
              </a:ext>
            </a:extLst>
          </p:cNvPr>
          <p:cNvSpPr txBox="1"/>
          <p:nvPr/>
        </p:nvSpPr>
        <p:spPr>
          <a:xfrm>
            <a:off x="838200" y="932447"/>
            <a:ext cx="4446953" cy="184666"/>
          </a:xfrm>
          <a:prstGeom prst="rect">
            <a:avLst/>
          </a:prstGeom>
          <a:noFill/>
        </p:spPr>
        <p:txBody>
          <a:bodyPr wrap="square" lIns="0" tIns="0" rIns="0" bIns="0" rtlCol="0">
            <a:spAutoFit/>
          </a:bodyPr>
          <a:lstStyle/>
          <a:p>
            <a:pPr algn="l"/>
            <a:r>
              <a:rPr lang="fi-FI" sz="1200" b="1" dirty="0">
                <a:latin typeface="+mn-lt"/>
              </a:rPr>
              <a:t>Lisätietoja: </a:t>
            </a:r>
            <a:r>
              <a:rPr lang="fi-FI" altLang="fi-FI" sz="1200" dirty="0">
                <a:solidFill>
                  <a:srgbClr val="0000FF"/>
                </a:solidFill>
                <a:latin typeface="+mn-lt"/>
                <a:hlinkClick r:id="rId2"/>
              </a:rPr>
              <a:t>www.rakennerahastot.fi</a:t>
            </a:r>
            <a:endParaRPr lang="fi-FI" sz="1200" dirty="0"/>
          </a:p>
        </p:txBody>
      </p:sp>
    </p:spTree>
    <p:extLst>
      <p:ext uri="{BB962C8B-B14F-4D97-AF65-F5344CB8AC3E}">
        <p14:creationId xmlns:p14="http://schemas.microsoft.com/office/powerpoint/2010/main" val="18787318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84C01C1-B779-B844-99BB-38D75A29D211}"/>
              </a:ext>
            </a:extLst>
          </p:cNvPr>
          <p:cNvSpPr>
            <a:spLocks noGrp="1"/>
          </p:cNvSpPr>
          <p:nvPr>
            <p:ph type="title"/>
          </p:nvPr>
        </p:nvSpPr>
        <p:spPr/>
        <p:txBody>
          <a:bodyPr/>
          <a:lstStyle/>
          <a:p>
            <a:r>
              <a:rPr lang="fi-FI"/>
              <a:t>Mikä oikeudenmukaisen siirtymän rahasto JTF? </a:t>
            </a:r>
          </a:p>
        </p:txBody>
      </p:sp>
      <p:graphicFrame>
        <p:nvGraphicFramePr>
          <p:cNvPr id="7" name="Sisällön paikkamerkki 2">
            <a:extLst>
              <a:ext uri="{FF2B5EF4-FFF2-40B4-BE49-F238E27FC236}">
                <a16:creationId xmlns:a16="http://schemas.microsoft.com/office/drawing/2014/main" id="{6A1EAFFC-D76B-8254-78CC-F3A2B55CE1FD}"/>
              </a:ext>
            </a:extLst>
          </p:cNvPr>
          <p:cNvGraphicFramePr>
            <a:graphicFrameLocks noGrp="1"/>
          </p:cNvGraphicFramePr>
          <p:nvPr>
            <p:ph idx="1"/>
            <p:extLst>
              <p:ext uri="{D42A27DB-BD31-4B8C-83A1-F6EECF244321}">
                <p14:modId xmlns:p14="http://schemas.microsoft.com/office/powerpoint/2010/main" val="3262458717"/>
              </p:ext>
            </p:extLst>
          </p:nvPr>
        </p:nvGraphicFramePr>
        <p:xfrm>
          <a:off x="838200" y="1657718"/>
          <a:ext cx="7124272" cy="39264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Kuva 4" descr="Kuva, joka sisältää kohteen teksti&#10;&#10;Kuvaus luotu automaattisesti">
            <a:extLst>
              <a:ext uri="{FF2B5EF4-FFF2-40B4-BE49-F238E27FC236}">
                <a16:creationId xmlns:a16="http://schemas.microsoft.com/office/drawing/2014/main" id="{D737CC84-1BE0-3E42-9430-6AB219D6049B}"/>
              </a:ext>
            </a:extLst>
          </p:cNvPr>
          <p:cNvPicPr>
            <a:picLocks noChangeAspect="1"/>
          </p:cNvPicPr>
          <p:nvPr/>
        </p:nvPicPr>
        <p:blipFill>
          <a:blip r:embed="rId7"/>
          <a:stretch>
            <a:fillRect/>
          </a:stretch>
        </p:blipFill>
        <p:spPr>
          <a:xfrm>
            <a:off x="7962472" y="1241298"/>
            <a:ext cx="4312475" cy="4100945"/>
          </a:xfrm>
          <a:prstGeom prst="rect">
            <a:avLst/>
          </a:prstGeom>
        </p:spPr>
      </p:pic>
    </p:spTree>
    <p:extLst>
      <p:ext uri="{BB962C8B-B14F-4D97-AF65-F5344CB8AC3E}">
        <p14:creationId xmlns:p14="http://schemas.microsoft.com/office/powerpoint/2010/main" val="3914257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84C01C1-B779-B844-99BB-38D75A29D211}"/>
              </a:ext>
            </a:extLst>
          </p:cNvPr>
          <p:cNvSpPr>
            <a:spLocks noGrp="1"/>
          </p:cNvSpPr>
          <p:nvPr>
            <p:ph type="title"/>
          </p:nvPr>
        </p:nvSpPr>
        <p:spPr>
          <a:xfrm>
            <a:off x="694361" y="-284054"/>
            <a:ext cx="10530023" cy="1107776"/>
          </a:xfrm>
        </p:spPr>
        <p:txBody>
          <a:bodyPr>
            <a:normAutofit/>
          </a:bodyPr>
          <a:lstStyle/>
          <a:p>
            <a:r>
              <a:rPr lang="fi-FI" sz="4000">
                <a:effectLst/>
                <a:latin typeface="Calibri" panose="020F0502020204030204" pitchFamily="34" charset="0"/>
                <a:ea typeface="Calibri" panose="020F0502020204030204" pitchFamily="34" charset="0"/>
                <a:cs typeface="Times New Roman" panose="02020603050405020304" pitchFamily="18" charset="0"/>
              </a:rPr>
              <a:t>Valtioneuvoston JTF-linjauksia </a:t>
            </a:r>
            <a:endParaRPr lang="fi-FI"/>
          </a:p>
        </p:txBody>
      </p:sp>
      <p:sp>
        <p:nvSpPr>
          <p:cNvPr id="3" name="Sisällön paikkamerkki 2">
            <a:extLst>
              <a:ext uri="{FF2B5EF4-FFF2-40B4-BE49-F238E27FC236}">
                <a16:creationId xmlns:a16="http://schemas.microsoft.com/office/drawing/2014/main" id="{73AC122B-42CC-554C-B61F-1AB725EAF2DE}"/>
              </a:ext>
            </a:extLst>
          </p:cNvPr>
          <p:cNvSpPr>
            <a:spLocks noGrp="1"/>
          </p:cNvSpPr>
          <p:nvPr>
            <p:ph idx="1"/>
          </p:nvPr>
        </p:nvSpPr>
        <p:spPr>
          <a:xfrm>
            <a:off x="694361" y="1174833"/>
            <a:ext cx="6923999" cy="4732807"/>
          </a:xfrm>
        </p:spPr>
        <p:txBody>
          <a:bodyPr>
            <a:normAutofit/>
          </a:bodyPr>
          <a:lstStyle/>
          <a:p>
            <a:r>
              <a:rPr lang="fi-FI" sz="1600" dirty="0">
                <a:latin typeface="Calibri Light" panose="020F0302020204030204" pitchFamily="34" charset="0"/>
              </a:rPr>
              <a:t>JTF-toimien </a:t>
            </a:r>
            <a:r>
              <a:rPr lang="fi-FI" sz="1600" b="1" dirty="0">
                <a:latin typeface="Calibri Light" panose="020F0302020204030204" pitchFamily="34" charset="0"/>
              </a:rPr>
              <a:t>kohdealuetta ei rajata turvealueisiin</a:t>
            </a:r>
            <a:r>
              <a:rPr lang="fi-FI" sz="1600" dirty="0">
                <a:latin typeface="Calibri Light" panose="020F0302020204030204" pitchFamily="34" charset="0"/>
              </a:rPr>
              <a:t>. Toimenpiteiden hyöty suuntautuu turvetoimialan välittömien ja välillisten haittojen vaikutusalueeseen</a:t>
            </a:r>
          </a:p>
          <a:p>
            <a:r>
              <a:rPr lang="fi-FI" sz="1600" dirty="0">
                <a:latin typeface="Calibri Light" panose="020F0302020204030204" pitchFamily="34" charset="0"/>
              </a:rPr>
              <a:t>JTF-rahoituksen käytössä korostetaan </a:t>
            </a:r>
            <a:r>
              <a:rPr lang="fi-FI" sz="1600" b="1" dirty="0">
                <a:latin typeface="Calibri Light" panose="020F0302020204030204" pitchFamily="34" charset="0"/>
              </a:rPr>
              <a:t>elinkeinojen monipuolistamista </a:t>
            </a:r>
            <a:r>
              <a:rPr lang="fi-FI" sz="1600" dirty="0">
                <a:latin typeface="Calibri Light" panose="020F0302020204030204" pitchFamily="34" charset="0"/>
              </a:rPr>
              <a:t>ja toimialan työvoiman sopeuttamista.</a:t>
            </a:r>
          </a:p>
          <a:p>
            <a:r>
              <a:rPr lang="fi-FI" sz="1600" dirty="0">
                <a:latin typeface="Calibri Light" panose="020F0302020204030204" pitchFamily="34" charset="0"/>
              </a:rPr>
              <a:t>Elinkeinojen monipuolistamisen toimenpiteet kohdistuvat pääosin turvetoimialan ulkopuolisille toimialoille</a:t>
            </a:r>
          </a:p>
          <a:p>
            <a:r>
              <a:rPr lang="fi-FI" sz="1600" dirty="0">
                <a:latin typeface="Calibri Light" panose="020F0302020204030204" pitchFamily="34" charset="0"/>
              </a:rPr>
              <a:t>Elinkeinojen monipuolistamisen toimenpiteissä tulee huomioida älykkään erikoistumisen strategiat ja </a:t>
            </a:r>
            <a:r>
              <a:rPr lang="fi-FI" sz="1600" b="1" dirty="0">
                <a:latin typeface="Calibri Light" panose="020F0302020204030204" pitchFamily="34" charset="0"/>
              </a:rPr>
              <a:t>erityisesti vihreän talouden työpaikat </a:t>
            </a:r>
            <a:r>
              <a:rPr lang="fi-FI" sz="1600" dirty="0">
                <a:latin typeface="Calibri Light" panose="020F0302020204030204" pitchFamily="34" charset="0"/>
              </a:rPr>
              <a:t>ja vihreän teknologian uudet ratkaisut ja niiden mukanaan tuomat uudet liiketoimintamahdollisuudet</a:t>
            </a:r>
          </a:p>
          <a:p>
            <a:r>
              <a:rPr lang="fi-FI" sz="1600" dirty="0">
                <a:latin typeface="Calibri Light" panose="020F0302020204030204" pitchFamily="34" charset="0"/>
              </a:rPr>
              <a:t>Työvoiman uudelleenkoulutuksen ja työllistämisen toimenpiteet tulee suunnata ensisijaisesti turvesektorilta työttömäksi jääneisiin ja sektorin työttömyysuhanalaisiin, erityiskohderyhmänä nuoret</a:t>
            </a:r>
          </a:p>
          <a:p>
            <a:r>
              <a:rPr lang="fi-FI" sz="1600" dirty="0">
                <a:latin typeface="Calibri Light" panose="020F0302020204030204" pitchFamily="34" charset="0"/>
              </a:rPr>
              <a:t>Turvetuotannosta poistuvia alueita kunnostetaan, ennallistetaan ja käyttötarkoitusta muutetaan ympäristö- ja päästövaikutusten vähentämiseksi sekä elinkeinojen monipuolistamiseksi</a:t>
            </a:r>
          </a:p>
          <a:p>
            <a:endParaRPr lang="fi-FI" dirty="0">
              <a:latin typeface="Calibri Light" panose="020F0302020204030204" pitchFamily="34" charset="0"/>
            </a:endParaRPr>
          </a:p>
        </p:txBody>
      </p:sp>
      <p:pic>
        <p:nvPicPr>
          <p:cNvPr id="6" name="Kuva 5">
            <a:extLst>
              <a:ext uri="{FF2B5EF4-FFF2-40B4-BE49-F238E27FC236}">
                <a16:creationId xmlns:a16="http://schemas.microsoft.com/office/drawing/2014/main" id="{31FD5B32-D7E4-1A0D-6BC1-6CA480A38160}"/>
              </a:ext>
            </a:extLst>
          </p:cNvPr>
          <p:cNvPicPr>
            <a:picLocks noChangeAspect="1"/>
          </p:cNvPicPr>
          <p:nvPr/>
        </p:nvPicPr>
        <p:blipFill>
          <a:blip r:embed="rId2"/>
          <a:stretch>
            <a:fillRect/>
          </a:stretch>
        </p:blipFill>
        <p:spPr>
          <a:xfrm>
            <a:off x="7396222" y="472610"/>
            <a:ext cx="4976929" cy="4732807"/>
          </a:xfrm>
          <a:prstGeom prst="rect">
            <a:avLst/>
          </a:prstGeom>
        </p:spPr>
      </p:pic>
    </p:spTree>
    <p:extLst>
      <p:ext uri="{BB962C8B-B14F-4D97-AF65-F5344CB8AC3E}">
        <p14:creationId xmlns:p14="http://schemas.microsoft.com/office/powerpoint/2010/main" val="990948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92AF494-3F37-40E3-BE40-1836298E6E1A}"/>
              </a:ext>
            </a:extLst>
          </p:cNvPr>
          <p:cNvSpPr>
            <a:spLocks noGrp="1"/>
          </p:cNvSpPr>
          <p:nvPr>
            <p:ph type="title"/>
          </p:nvPr>
        </p:nvSpPr>
        <p:spPr>
          <a:xfrm>
            <a:off x="803604" y="183448"/>
            <a:ext cx="10515600" cy="1124369"/>
          </a:xfrm>
        </p:spPr>
        <p:txBody>
          <a:bodyPr>
            <a:normAutofit/>
          </a:bodyPr>
          <a:lstStyle/>
          <a:p>
            <a:r>
              <a:rPr lang="fi-FI" sz="3200"/>
              <a:t>Pohjois-Pohjanmaan myöntövaltuudet </a:t>
            </a:r>
            <a:br>
              <a:rPr lang="fi-FI" sz="3200"/>
            </a:br>
            <a:r>
              <a:rPr lang="fi-FI" sz="3200"/>
              <a:t>2022-2024 EAKR, ESR+ ja JTF</a:t>
            </a:r>
          </a:p>
        </p:txBody>
      </p:sp>
      <p:graphicFrame>
        <p:nvGraphicFramePr>
          <p:cNvPr id="4" name="Taulukko 4">
            <a:extLst>
              <a:ext uri="{FF2B5EF4-FFF2-40B4-BE49-F238E27FC236}">
                <a16:creationId xmlns:a16="http://schemas.microsoft.com/office/drawing/2014/main" id="{ECB19895-B64C-484E-AB8C-C9CC1F8F3D6C}"/>
              </a:ext>
            </a:extLst>
          </p:cNvPr>
          <p:cNvGraphicFramePr>
            <a:graphicFrameLocks noGrp="1"/>
          </p:cNvGraphicFramePr>
          <p:nvPr>
            <p:ph idx="1"/>
          </p:nvPr>
        </p:nvGraphicFramePr>
        <p:xfrm>
          <a:off x="838201" y="1603990"/>
          <a:ext cx="6744127" cy="2397760"/>
        </p:xfrm>
        <a:graphic>
          <a:graphicData uri="http://schemas.openxmlformats.org/drawingml/2006/table">
            <a:tbl>
              <a:tblPr firstRow="1" bandRow="1">
                <a:tableStyleId>{5940675A-B579-460E-94D1-54222C63F5DA}</a:tableStyleId>
              </a:tblPr>
              <a:tblGrid>
                <a:gridCol w="889116">
                  <a:extLst>
                    <a:ext uri="{9D8B030D-6E8A-4147-A177-3AD203B41FA5}">
                      <a16:colId xmlns:a16="http://schemas.microsoft.com/office/drawing/2014/main" val="2494885066"/>
                    </a:ext>
                  </a:extLst>
                </a:gridCol>
                <a:gridCol w="1691563">
                  <a:extLst>
                    <a:ext uri="{9D8B030D-6E8A-4147-A177-3AD203B41FA5}">
                      <a16:colId xmlns:a16="http://schemas.microsoft.com/office/drawing/2014/main" val="694310942"/>
                    </a:ext>
                  </a:extLst>
                </a:gridCol>
                <a:gridCol w="1535230">
                  <a:extLst>
                    <a:ext uri="{9D8B030D-6E8A-4147-A177-3AD203B41FA5}">
                      <a16:colId xmlns:a16="http://schemas.microsoft.com/office/drawing/2014/main" val="488790429"/>
                    </a:ext>
                  </a:extLst>
                </a:gridCol>
                <a:gridCol w="1492261">
                  <a:extLst>
                    <a:ext uri="{9D8B030D-6E8A-4147-A177-3AD203B41FA5}">
                      <a16:colId xmlns:a16="http://schemas.microsoft.com/office/drawing/2014/main" val="769227401"/>
                    </a:ext>
                  </a:extLst>
                </a:gridCol>
                <a:gridCol w="1135957">
                  <a:extLst>
                    <a:ext uri="{9D8B030D-6E8A-4147-A177-3AD203B41FA5}">
                      <a16:colId xmlns:a16="http://schemas.microsoft.com/office/drawing/2014/main" val="3762543594"/>
                    </a:ext>
                  </a:extLst>
                </a:gridCol>
              </a:tblGrid>
              <a:tr h="0">
                <a:tc>
                  <a:txBody>
                    <a:bodyPr/>
                    <a:lstStyle/>
                    <a:p>
                      <a:endParaRPr lang="fi-FI"/>
                    </a:p>
                  </a:txBody>
                  <a:tcPr/>
                </a:tc>
                <a:tc>
                  <a:txBody>
                    <a:bodyPr/>
                    <a:lstStyle/>
                    <a:p>
                      <a:pPr algn="ctr"/>
                      <a:r>
                        <a:rPr lang="fi-FI" err="1"/>
                        <a:t>EAKR+valtio</a:t>
                      </a:r>
                      <a:r>
                        <a:rPr lang="fi-FI"/>
                        <a:t>, milj. €</a:t>
                      </a:r>
                    </a:p>
                  </a:txBody>
                  <a:tcPr/>
                </a:tc>
                <a:tc>
                  <a:txBody>
                    <a:bodyPr/>
                    <a:lstStyle/>
                    <a:p>
                      <a:pPr algn="ctr"/>
                      <a:r>
                        <a:rPr lang="fi-FI" err="1"/>
                        <a:t>ESR+valtio</a:t>
                      </a:r>
                      <a:r>
                        <a:rPr lang="fi-FI"/>
                        <a:t>, milj. €</a:t>
                      </a:r>
                    </a:p>
                  </a:txBody>
                  <a:tcPr/>
                </a:tc>
                <a:tc>
                  <a:txBody>
                    <a:bodyPr/>
                    <a:lstStyle/>
                    <a:p>
                      <a:pPr algn="ctr"/>
                      <a:r>
                        <a:rPr lang="fi-FI" err="1"/>
                        <a:t>JTF+valtio</a:t>
                      </a:r>
                      <a:r>
                        <a:rPr lang="fi-FI"/>
                        <a:t>, milj.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i-FI"/>
                        <a:t>YHT, </a:t>
                      </a:r>
                      <a:br>
                        <a:rPr lang="fi-FI"/>
                      </a:br>
                      <a:r>
                        <a:rPr lang="fi-FI"/>
                        <a:t>milj. €</a:t>
                      </a:r>
                    </a:p>
                    <a:p>
                      <a:pPr algn="ctr"/>
                      <a:endParaRPr lang="fi-FI"/>
                    </a:p>
                  </a:txBody>
                  <a:tcPr/>
                </a:tc>
                <a:extLst>
                  <a:ext uri="{0D108BD9-81ED-4DB2-BD59-A6C34878D82A}">
                    <a16:rowId xmlns:a16="http://schemas.microsoft.com/office/drawing/2014/main" val="1508064905"/>
                  </a:ext>
                </a:extLst>
              </a:tr>
              <a:tr h="370840">
                <a:tc>
                  <a:txBody>
                    <a:bodyPr/>
                    <a:lstStyle/>
                    <a:p>
                      <a:pPr algn="r"/>
                      <a:r>
                        <a:rPr lang="fi-FI"/>
                        <a:t>2022</a:t>
                      </a:r>
                    </a:p>
                  </a:txBody>
                  <a:tcPr/>
                </a:tc>
                <a:tc>
                  <a:txBody>
                    <a:bodyPr/>
                    <a:lstStyle/>
                    <a:p>
                      <a:pPr marL="0" algn="ctr" defTabSz="914400" rtl="0" eaLnBrk="1" fontAlgn="b" latinLnBrk="0" hangingPunct="1"/>
                      <a:endParaRPr lang="fi-FI" sz="1400" b="1" i="0" u="none" strike="noStrike" kern="1200">
                        <a:solidFill>
                          <a:srgbClr val="000000"/>
                        </a:solidFill>
                        <a:effectLst/>
                        <a:latin typeface="Arial" panose="020B0604020202020204" pitchFamily="34" charset="0"/>
                        <a:ea typeface="+mn-ea"/>
                        <a:cs typeface="+mn-cs"/>
                      </a:endParaRPr>
                    </a:p>
                  </a:txBody>
                  <a:tcPr/>
                </a:tc>
                <a:tc>
                  <a:txBody>
                    <a:bodyPr/>
                    <a:lstStyle/>
                    <a:p>
                      <a:pPr marL="0" algn="ctr" defTabSz="914400" rtl="0" eaLnBrk="1" fontAlgn="b" latinLnBrk="0" hangingPunct="1"/>
                      <a:endParaRPr lang="fi-FI" sz="1400" b="1" i="0" u="none" strike="noStrike" kern="1200">
                        <a:solidFill>
                          <a:srgbClr val="000000"/>
                        </a:solidFill>
                        <a:effectLst/>
                        <a:latin typeface="Arial" panose="020B0604020202020204" pitchFamily="34" charset="0"/>
                        <a:ea typeface="+mn-ea"/>
                        <a:cs typeface="+mn-cs"/>
                      </a:endParaRPr>
                    </a:p>
                  </a:txBody>
                  <a:tcPr/>
                </a:tc>
                <a:tc>
                  <a:txBody>
                    <a:bodyPr/>
                    <a:lstStyle/>
                    <a:p>
                      <a:pPr marL="0" algn="ctr" defTabSz="914400" rtl="0" eaLnBrk="1" fontAlgn="b" latinLnBrk="0" hangingPunct="1"/>
                      <a:r>
                        <a:rPr lang="fi-FI" sz="1400" b="1" i="0" u="none" strike="noStrike" kern="1200">
                          <a:solidFill>
                            <a:srgbClr val="000000"/>
                          </a:solidFill>
                          <a:effectLst/>
                          <a:latin typeface="Arial" panose="020B0604020202020204" pitchFamily="34" charset="0"/>
                          <a:ea typeface="+mn-ea"/>
                          <a:cs typeface="+mn-cs"/>
                        </a:rPr>
                        <a:t>57,098</a:t>
                      </a:r>
                    </a:p>
                  </a:txBody>
                  <a:tcPr marL="9525" marR="9525" marT="9525" marB="0" anchor="b"/>
                </a:tc>
                <a:tc>
                  <a:txBody>
                    <a:bodyPr/>
                    <a:lstStyle/>
                    <a:p>
                      <a:pPr marL="0" algn="ctr" defTabSz="914400" rtl="0" eaLnBrk="1" fontAlgn="b" latinLnBrk="0" hangingPunct="1"/>
                      <a:r>
                        <a:rPr lang="fi-FI" sz="1400" b="1" i="0" u="none" strike="noStrike" kern="1200">
                          <a:solidFill>
                            <a:srgbClr val="000000"/>
                          </a:solidFill>
                          <a:effectLst/>
                          <a:latin typeface="Arial" panose="020B0604020202020204" pitchFamily="34" charset="0"/>
                          <a:ea typeface="+mn-ea"/>
                          <a:cs typeface="+mn-cs"/>
                        </a:rPr>
                        <a:t>57,098 </a:t>
                      </a:r>
                    </a:p>
                  </a:txBody>
                  <a:tcPr/>
                </a:tc>
                <a:extLst>
                  <a:ext uri="{0D108BD9-81ED-4DB2-BD59-A6C34878D82A}">
                    <a16:rowId xmlns:a16="http://schemas.microsoft.com/office/drawing/2014/main" val="2839112283"/>
                  </a:ext>
                </a:extLst>
              </a:tr>
              <a:tr h="370840">
                <a:tc>
                  <a:txBody>
                    <a:bodyPr/>
                    <a:lstStyle/>
                    <a:p>
                      <a:pPr algn="r"/>
                      <a:r>
                        <a:rPr lang="fi-FI"/>
                        <a:t>2023</a:t>
                      </a:r>
                    </a:p>
                  </a:txBody>
                  <a:tcPr/>
                </a:tc>
                <a:tc>
                  <a:txBody>
                    <a:bodyPr/>
                    <a:lstStyle/>
                    <a:p>
                      <a:pPr marL="0" algn="ctr" defTabSz="914400" rtl="0" eaLnBrk="1" fontAlgn="b" latinLnBrk="0" hangingPunct="1"/>
                      <a:r>
                        <a:rPr lang="fi-FI" sz="1400" b="1" i="0" u="none" strike="noStrike" kern="1200">
                          <a:solidFill>
                            <a:srgbClr val="000000"/>
                          </a:solidFill>
                          <a:effectLst/>
                          <a:latin typeface="Arial" panose="020B0604020202020204" pitchFamily="34" charset="0"/>
                          <a:ea typeface="+mn-ea"/>
                          <a:cs typeface="+mn-cs"/>
                        </a:rPr>
                        <a:t>20,530</a:t>
                      </a:r>
                    </a:p>
                  </a:txBody>
                  <a:tcPr marL="9525" marR="9525" marT="9525" marB="0" anchor="b"/>
                </a:tc>
                <a:tc>
                  <a:txBody>
                    <a:bodyPr/>
                    <a:lstStyle/>
                    <a:p>
                      <a:pPr marL="0" algn="ctr" defTabSz="914400" rtl="0" eaLnBrk="1" fontAlgn="b" latinLnBrk="0" hangingPunct="1"/>
                      <a:r>
                        <a:rPr lang="fi-FI" sz="1400" b="1" i="0" u="none" strike="noStrike" kern="1200">
                          <a:solidFill>
                            <a:srgbClr val="000000"/>
                          </a:solidFill>
                          <a:effectLst/>
                          <a:latin typeface="Arial" panose="020B0604020202020204" pitchFamily="34" charset="0"/>
                          <a:ea typeface="+mn-ea"/>
                          <a:cs typeface="+mn-cs"/>
                        </a:rPr>
                        <a:t>15,167</a:t>
                      </a:r>
                    </a:p>
                  </a:txBody>
                  <a:tcPr marL="9525" marR="9525" marT="9525" marB="0" anchor="b"/>
                </a:tc>
                <a:tc>
                  <a:txBody>
                    <a:bodyPr/>
                    <a:lstStyle/>
                    <a:p>
                      <a:pPr marL="0" algn="ctr" defTabSz="914400" rtl="0" eaLnBrk="1" fontAlgn="b" latinLnBrk="0" hangingPunct="1"/>
                      <a:r>
                        <a:rPr lang="fi-FI" sz="1400" b="1" i="0" u="none" strike="noStrike" kern="1200">
                          <a:solidFill>
                            <a:srgbClr val="000000"/>
                          </a:solidFill>
                          <a:effectLst/>
                          <a:latin typeface="Arial" panose="020B0604020202020204" pitchFamily="34" charset="0"/>
                          <a:ea typeface="+mn-ea"/>
                          <a:cs typeface="+mn-cs"/>
                        </a:rPr>
                        <a:t>31,503</a:t>
                      </a:r>
                    </a:p>
                  </a:txBody>
                  <a:tcPr marL="9525" marR="9525" marT="9525" marB="0" anchor="b"/>
                </a:tc>
                <a:tc>
                  <a:txBody>
                    <a:bodyPr/>
                    <a:lstStyle/>
                    <a:p>
                      <a:pPr marL="0" algn="ctr" defTabSz="914400" rtl="0" eaLnBrk="1" fontAlgn="b" latinLnBrk="0" hangingPunct="1"/>
                      <a:r>
                        <a:rPr lang="fi-FI" sz="1400" b="1" i="0" u="none" strike="noStrike" kern="1200">
                          <a:solidFill>
                            <a:srgbClr val="000000"/>
                          </a:solidFill>
                          <a:effectLst/>
                          <a:latin typeface="Arial" panose="020B0604020202020204" pitchFamily="34" charset="0"/>
                          <a:ea typeface="+mn-ea"/>
                          <a:cs typeface="+mn-cs"/>
                        </a:rPr>
                        <a:t>67,200</a:t>
                      </a:r>
                    </a:p>
                  </a:txBody>
                  <a:tcPr marL="9525" marR="9525" marT="9525" marB="0" anchor="b"/>
                </a:tc>
                <a:extLst>
                  <a:ext uri="{0D108BD9-81ED-4DB2-BD59-A6C34878D82A}">
                    <a16:rowId xmlns:a16="http://schemas.microsoft.com/office/drawing/2014/main" val="301250619"/>
                  </a:ext>
                </a:extLst>
              </a:tr>
              <a:tr h="370840">
                <a:tc>
                  <a:txBody>
                    <a:bodyPr/>
                    <a:lstStyle/>
                    <a:p>
                      <a:pPr algn="r"/>
                      <a:r>
                        <a:rPr lang="fi-FI"/>
                        <a:t>2024</a:t>
                      </a:r>
                    </a:p>
                  </a:txBody>
                  <a:tcPr/>
                </a:tc>
                <a:tc>
                  <a:txBody>
                    <a:bodyPr/>
                    <a:lstStyle/>
                    <a:p>
                      <a:pPr marL="0" algn="ctr" defTabSz="914400" rtl="0" eaLnBrk="1" fontAlgn="b" latinLnBrk="0" hangingPunct="1"/>
                      <a:r>
                        <a:rPr lang="fi-FI" sz="1400" b="1" i="0" u="none" strike="noStrike" kern="1200">
                          <a:solidFill>
                            <a:srgbClr val="000000"/>
                          </a:solidFill>
                          <a:effectLst/>
                          <a:latin typeface="Arial" panose="020B0604020202020204" pitchFamily="34" charset="0"/>
                          <a:ea typeface="+mn-ea"/>
                          <a:cs typeface="+mn-cs"/>
                        </a:rPr>
                        <a:t>22,453</a:t>
                      </a:r>
                    </a:p>
                  </a:txBody>
                  <a:tcPr marL="9525" marR="9525" marT="9525" marB="0" anchor="b"/>
                </a:tc>
                <a:tc>
                  <a:txBody>
                    <a:bodyPr/>
                    <a:lstStyle/>
                    <a:p>
                      <a:pPr marL="0" algn="ctr" defTabSz="914400" rtl="0" eaLnBrk="1" fontAlgn="b" latinLnBrk="0" hangingPunct="1"/>
                      <a:r>
                        <a:rPr lang="fi-FI" sz="1400" b="1" i="0" u="none" strike="noStrike" kern="1200">
                          <a:solidFill>
                            <a:srgbClr val="000000"/>
                          </a:solidFill>
                          <a:effectLst/>
                          <a:latin typeface="Arial" panose="020B0604020202020204" pitchFamily="34" charset="0"/>
                          <a:ea typeface="+mn-ea"/>
                          <a:cs typeface="+mn-cs"/>
                        </a:rPr>
                        <a:t>11,605</a:t>
                      </a:r>
                    </a:p>
                  </a:txBody>
                  <a:tcPr marL="9525" marR="9525" marT="9525" marB="0" anchor="b"/>
                </a:tc>
                <a:tc>
                  <a:txBody>
                    <a:bodyPr/>
                    <a:lstStyle/>
                    <a:p>
                      <a:pPr marL="0" algn="ctr" defTabSz="914400" rtl="0" eaLnBrk="1" fontAlgn="b" latinLnBrk="0" hangingPunct="1"/>
                      <a:r>
                        <a:rPr lang="fi-FI" sz="1400" b="1" i="0" u="none" strike="noStrike" kern="1200">
                          <a:solidFill>
                            <a:srgbClr val="000000"/>
                          </a:solidFill>
                          <a:effectLst/>
                          <a:latin typeface="Arial" panose="020B0604020202020204" pitchFamily="34" charset="0"/>
                          <a:ea typeface="+mn-ea"/>
                          <a:cs typeface="+mn-cs"/>
                        </a:rPr>
                        <a:t>7,489</a:t>
                      </a:r>
                    </a:p>
                  </a:txBody>
                  <a:tcPr marL="9525" marR="9525" marT="9525" marB="0" anchor="b"/>
                </a:tc>
                <a:tc>
                  <a:txBody>
                    <a:bodyPr/>
                    <a:lstStyle/>
                    <a:p>
                      <a:pPr marL="0" algn="ctr" defTabSz="914400" rtl="0" eaLnBrk="1" fontAlgn="b" latinLnBrk="0" hangingPunct="1"/>
                      <a:r>
                        <a:rPr lang="fi-FI" sz="1400" b="1" i="0" u="none" strike="noStrike" kern="1200">
                          <a:solidFill>
                            <a:srgbClr val="000000"/>
                          </a:solidFill>
                          <a:effectLst/>
                          <a:latin typeface="Arial" panose="020B0604020202020204" pitchFamily="34" charset="0"/>
                          <a:ea typeface="+mn-ea"/>
                          <a:cs typeface="+mn-cs"/>
                        </a:rPr>
                        <a:t>41,547</a:t>
                      </a:r>
                    </a:p>
                  </a:txBody>
                  <a:tcPr marL="9525" marR="9525" marT="9525" marB="0" anchor="b"/>
                </a:tc>
                <a:extLst>
                  <a:ext uri="{0D108BD9-81ED-4DB2-BD59-A6C34878D82A}">
                    <a16:rowId xmlns:a16="http://schemas.microsoft.com/office/drawing/2014/main" val="772468306"/>
                  </a:ext>
                </a:extLst>
              </a:tr>
              <a:tr h="370840">
                <a:tc>
                  <a:txBody>
                    <a:bodyPr/>
                    <a:lstStyle/>
                    <a:p>
                      <a:pPr algn="r"/>
                      <a:r>
                        <a:rPr lang="fi-FI"/>
                        <a:t>Yht.</a:t>
                      </a:r>
                    </a:p>
                  </a:txBody>
                  <a:tcPr/>
                </a:tc>
                <a:tc>
                  <a:txBody>
                    <a:bodyPr/>
                    <a:lstStyle/>
                    <a:p>
                      <a:pPr marL="0" algn="ctr" defTabSz="914400" rtl="0" eaLnBrk="1" fontAlgn="b" latinLnBrk="0" hangingPunct="1"/>
                      <a:r>
                        <a:rPr lang="fi-FI" sz="1400" b="1" i="0" u="none" strike="noStrike" kern="1200">
                          <a:solidFill>
                            <a:srgbClr val="000000"/>
                          </a:solidFill>
                          <a:effectLst/>
                          <a:latin typeface="Arial" panose="020B0604020202020204" pitchFamily="34" charset="0"/>
                          <a:ea typeface="+mn-ea"/>
                          <a:cs typeface="+mn-cs"/>
                        </a:rPr>
                        <a:t>42,983</a:t>
                      </a:r>
                    </a:p>
                  </a:txBody>
                  <a:tcPr/>
                </a:tc>
                <a:tc>
                  <a:txBody>
                    <a:bodyPr/>
                    <a:lstStyle/>
                    <a:p>
                      <a:pPr marL="0" algn="ctr" defTabSz="914400" rtl="0" eaLnBrk="1" fontAlgn="b" latinLnBrk="0" hangingPunct="1"/>
                      <a:r>
                        <a:rPr lang="fi-FI" sz="1400" b="1" i="0" u="none" strike="noStrike" kern="1200">
                          <a:solidFill>
                            <a:srgbClr val="000000"/>
                          </a:solidFill>
                          <a:effectLst/>
                          <a:latin typeface="Arial" panose="020B0604020202020204" pitchFamily="34" charset="0"/>
                          <a:ea typeface="+mn-ea"/>
                          <a:cs typeface="+mn-cs"/>
                        </a:rPr>
                        <a:t>26,772</a:t>
                      </a:r>
                    </a:p>
                  </a:txBody>
                  <a:tcPr/>
                </a:tc>
                <a:tc>
                  <a:txBody>
                    <a:bodyPr/>
                    <a:lstStyle/>
                    <a:p>
                      <a:pPr marL="0" algn="ctr" defTabSz="914400" rtl="0" eaLnBrk="1" fontAlgn="b" latinLnBrk="0" hangingPunct="1"/>
                      <a:r>
                        <a:rPr lang="fi-FI" sz="1400" b="1" i="0" u="none" strike="noStrike" kern="1200">
                          <a:solidFill>
                            <a:srgbClr val="000000"/>
                          </a:solidFill>
                          <a:effectLst/>
                          <a:latin typeface="Arial" panose="020B0604020202020204" pitchFamily="34" charset="0"/>
                          <a:ea typeface="+mn-ea"/>
                          <a:cs typeface="+mn-cs"/>
                        </a:rPr>
                        <a:t>96,09</a:t>
                      </a:r>
                    </a:p>
                  </a:txBody>
                  <a:tcPr/>
                </a:tc>
                <a:tc>
                  <a:txBody>
                    <a:bodyPr/>
                    <a:lstStyle/>
                    <a:p>
                      <a:pPr marL="0" algn="ctr" defTabSz="914400" rtl="0" eaLnBrk="1" fontAlgn="b" latinLnBrk="0" hangingPunct="1"/>
                      <a:r>
                        <a:rPr lang="fi-FI" sz="1400" b="1" i="0" u="none" strike="noStrike" kern="1200">
                          <a:solidFill>
                            <a:schemeClr val="tx1"/>
                          </a:solidFill>
                          <a:effectLst/>
                          <a:latin typeface="Arial" panose="020B0604020202020204" pitchFamily="34" charset="0"/>
                          <a:ea typeface="+mn-ea"/>
                          <a:cs typeface="+mn-cs"/>
                        </a:rPr>
                        <a:t>165,845</a:t>
                      </a:r>
                    </a:p>
                  </a:txBody>
                  <a:tcPr/>
                </a:tc>
                <a:extLst>
                  <a:ext uri="{0D108BD9-81ED-4DB2-BD59-A6C34878D82A}">
                    <a16:rowId xmlns:a16="http://schemas.microsoft.com/office/drawing/2014/main" val="940067482"/>
                  </a:ext>
                </a:extLst>
              </a:tr>
            </a:tbl>
          </a:graphicData>
        </a:graphic>
      </p:graphicFrame>
      <p:sp>
        <p:nvSpPr>
          <p:cNvPr id="6" name="Tekstiruutu 5">
            <a:extLst>
              <a:ext uri="{FF2B5EF4-FFF2-40B4-BE49-F238E27FC236}">
                <a16:creationId xmlns:a16="http://schemas.microsoft.com/office/drawing/2014/main" id="{E9B1DDF2-ADBF-450F-A38C-EB5926B83719}"/>
              </a:ext>
            </a:extLst>
          </p:cNvPr>
          <p:cNvSpPr txBox="1"/>
          <p:nvPr/>
        </p:nvSpPr>
        <p:spPr>
          <a:xfrm>
            <a:off x="838199" y="4094238"/>
            <a:ext cx="11275031" cy="1661993"/>
          </a:xfrm>
          <a:prstGeom prst="rect">
            <a:avLst/>
          </a:prstGeom>
          <a:noFill/>
        </p:spPr>
        <p:txBody>
          <a:bodyPr wrap="square" rtlCol="0">
            <a:spAutoFit/>
          </a:bodyPr>
          <a:lstStyle/>
          <a:p>
            <a:r>
              <a:rPr lang="fi-FI" err="1"/>
              <a:t>JTF:n</a:t>
            </a:r>
            <a:r>
              <a:rPr lang="fi-FI"/>
              <a:t> v. 2022 myöntövaltuuksiin sisältyy myös v. 2021 myöntövaltuudet.</a:t>
            </a:r>
          </a:p>
          <a:p>
            <a:r>
              <a:rPr lang="fi-FI"/>
              <a:t>JTF-rahaston toimeenpano käynnistyy vuonna 2023.</a:t>
            </a:r>
          </a:p>
          <a:p>
            <a:endParaRPr lang="fi-FI"/>
          </a:p>
          <a:p>
            <a:r>
              <a:rPr lang="fi-FI" sz="1200"/>
              <a:t>Ohjelman kuntarahoitustarve:</a:t>
            </a:r>
          </a:p>
          <a:p>
            <a:r>
              <a:rPr lang="fi-FI" sz="1200" b="1"/>
              <a:t>2022 </a:t>
            </a:r>
            <a:r>
              <a:rPr lang="fi-FI" sz="1200"/>
              <a:t>JTF: 4,630 M€</a:t>
            </a:r>
          </a:p>
          <a:p>
            <a:r>
              <a:rPr lang="fi-FI" sz="1200" b="1"/>
              <a:t>2023</a:t>
            </a:r>
            <a:r>
              <a:rPr lang="fi-FI" sz="1200"/>
              <a:t> EAKR: 2,281, JTF: 2,554, ESR+ 1,616 = 6,451 M€ </a:t>
            </a:r>
          </a:p>
          <a:p>
            <a:r>
              <a:rPr lang="fi-FI" sz="1200" b="1"/>
              <a:t>2024</a:t>
            </a:r>
            <a:r>
              <a:rPr lang="fi-FI" sz="1200"/>
              <a:t> EAKR: 2,495, JTF: 0,607, ESR+ 1,236 = 4,338 M€</a:t>
            </a:r>
          </a:p>
        </p:txBody>
      </p:sp>
      <p:pic>
        <p:nvPicPr>
          <p:cNvPr id="5" name="Kuva 4">
            <a:extLst>
              <a:ext uri="{FF2B5EF4-FFF2-40B4-BE49-F238E27FC236}">
                <a16:creationId xmlns:a16="http://schemas.microsoft.com/office/drawing/2014/main" id="{68684902-AC49-D99B-E104-2BEE8A1BA44A}"/>
              </a:ext>
            </a:extLst>
          </p:cNvPr>
          <p:cNvPicPr>
            <a:picLocks noChangeAspect="1"/>
          </p:cNvPicPr>
          <p:nvPr/>
        </p:nvPicPr>
        <p:blipFill>
          <a:blip r:embed="rId2"/>
          <a:stretch>
            <a:fillRect/>
          </a:stretch>
        </p:blipFill>
        <p:spPr>
          <a:xfrm>
            <a:off x="7805217" y="828533"/>
            <a:ext cx="4308013" cy="4096701"/>
          </a:xfrm>
          <a:prstGeom prst="rect">
            <a:avLst/>
          </a:prstGeom>
        </p:spPr>
      </p:pic>
    </p:spTree>
    <p:extLst>
      <p:ext uri="{BB962C8B-B14F-4D97-AF65-F5344CB8AC3E}">
        <p14:creationId xmlns:p14="http://schemas.microsoft.com/office/powerpoint/2010/main" val="271586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D92DFC5-4F81-4238-86AF-4FE86E8AF7D1}"/>
              </a:ext>
            </a:extLst>
          </p:cNvPr>
          <p:cNvSpPr>
            <a:spLocks noGrp="1"/>
          </p:cNvSpPr>
          <p:nvPr>
            <p:ph type="title"/>
          </p:nvPr>
        </p:nvSpPr>
        <p:spPr>
          <a:xfrm>
            <a:off x="838199" y="450639"/>
            <a:ext cx="10908323" cy="1124369"/>
          </a:xfrm>
        </p:spPr>
        <p:txBody>
          <a:bodyPr>
            <a:normAutofit fontScale="90000"/>
          </a:bodyPr>
          <a:lstStyle/>
          <a:p>
            <a:r>
              <a:rPr lang="fi-FI" sz="2200" dirty="0"/>
              <a:t>Maakunnan yhteistyöryhmän (MYR) päätös 31.10.2022</a:t>
            </a:r>
            <a:br>
              <a:rPr lang="fi-FI" sz="2200" dirty="0"/>
            </a:br>
            <a:r>
              <a:rPr lang="fi-FI" sz="3200" dirty="0"/>
              <a:t>JTF-rahoituksen jakautuminen Pohjois-Pohjanmaan liiton ja </a:t>
            </a:r>
            <a:r>
              <a:rPr lang="fi-FI" sz="3200" dirty="0" err="1"/>
              <a:t>ELY:n</a:t>
            </a:r>
            <a:r>
              <a:rPr lang="fi-FI" sz="3200" dirty="0"/>
              <a:t> rahoitusinstrumenttien kesken </a:t>
            </a:r>
          </a:p>
        </p:txBody>
      </p:sp>
      <p:graphicFrame>
        <p:nvGraphicFramePr>
          <p:cNvPr id="6" name="Taulukko 5">
            <a:extLst>
              <a:ext uri="{FF2B5EF4-FFF2-40B4-BE49-F238E27FC236}">
                <a16:creationId xmlns:a16="http://schemas.microsoft.com/office/drawing/2014/main" id="{C432DD55-EB4A-4EE5-8683-C9AAF9483654}"/>
              </a:ext>
            </a:extLst>
          </p:cNvPr>
          <p:cNvGraphicFramePr>
            <a:graphicFrameLocks noGrp="1"/>
          </p:cNvGraphicFramePr>
          <p:nvPr>
            <p:extLst>
              <p:ext uri="{D42A27DB-BD31-4B8C-83A1-F6EECF244321}">
                <p14:modId xmlns:p14="http://schemas.microsoft.com/office/powerpoint/2010/main" val="409998847"/>
              </p:ext>
            </p:extLst>
          </p:nvPr>
        </p:nvGraphicFramePr>
        <p:xfrm>
          <a:off x="1695938" y="1794046"/>
          <a:ext cx="7366922" cy="2390487"/>
        </p:xfrm>
        <a:graphic>
          <a:graphicData uri="http://schemas.openxmlformats.org/drawingml/2006/table">
            <a:tbl>
              <a:tblPr>
                <a:tableStyleId>{5C22544A-7EE6-4342-B048-85BDC9FD1C3A}</a:tableStyleId>
              </a:tblPr>
              <a:tblGrid>
                <a:gridCol w="3633661">
                  <a:extLst>
                    <a:ext uri="{9D8B030D-6E8A-4147-A177-3AD203B41FA5}">
                      <a16:colId xmlns:a16="http://schemas.microsoft.com/office/drawing/2014/main" val="3242441261"/>
                    </a:ext>
                  </a:extLst>
                </a:gridCol>
                <a:gridCol w="1012104">
                  <a:extLst>
                    <a:ext uri="{9D8B030D-6E8A-4147-A177-3AD203B41FA5}">
                      <a16:colId xmlns:a16="http://schemas.microsoft.com/office/drawing/2014/main" val="4108040935"/>
                    </a:ext>
                  </a:extLst>
                </a:gridCol>
                <a:gridCol w="955534">
                  <a:extLst>
                    <a:ext uri="{9D8B030D-6E8A-4147-A177-3AD203B41FA5}">
                      <a16:colId xmlns:a16="http://schemas.microsoft.com/office/drawing/2014/main" val="251931980"/>
                    </a:ext>
                  </a:extLst>
                </a:gridCol>
                <a:gridCol w="928187">
                  <a:extLst>
                    <a:ext uri="{9D8B030D-6E8A-4147-A177-3AD203B41FA5}">
                      <a16:colId xmlns:a16="http://schemas.microsoft.com/office/drawing/2014/main" val="766859447"/>
                    </a:ext>
                  </a:extLst>
                </a:gridCol>
                <a:gridCol w="837436">
                  <a:extLst>
                    <a:ext uri="{9D8B030D-6E8A-4147-A177-3AD203B41FA5}">
                      <a16:colId xmlns:a16="http://schemas.microsoft.com/office/drawing/2014/main" val="1824599070"/>
                    </a:ext>
                  </a:extLst>
                </a:gridCol>
              </a:tblGrid>
              <a:tr h="270438">
                <a:tc gridSpan="5">
                  <a:txBody>
                    <a:bodyPr/>
                    <a:lstStyle/>
                    <a:p>
                      <a:pPr algn="l" fontAlgn="b"/>
                      <a:r>
                        <a:rPr lang="fi-FI" sz="1400" b="1" u="none" strike="noStrike">
                          <a:effectLst/>
                        </a:rPr>
                        <a:t>JTF-myöntövaltuuksien jakautuminen, milj. €</a:t>
                      </a:r>
                      <a:endParaRPr lang="fi-FI" sz="1400" b="1" i="0" u="none" strike="noStrike">
                        <a:solidFill>
                          <a:srgbClr val="000000"/>
                        </a:solidFill>
                        <a:effectLst/>
                        <a:latin typeface="Calibri" panose="020F0502020204030204" pitchFamily="34" charset="0"/>
                      </a:endParaRPr>
                    </a:p>
                  </a:txBody>
                  <a:tcPr marL="9525" marR="9525" marT="9525" marB="0" anchor="b">
                    <a:solidFill>
                      <a:schemeClr val="accent2">
                        <a:lumMod val="20000"/>
                        <a:lumOff val="80000"/>
                      </a:schemeClr>
                    </a:solidFill>
                  </a:tcPr>
                </a:tc>
                <a:tc hMerge="1">
                  <a:txBody>
                    <a:bodyPr/>
                    <a:lstStyle/>
                    <a:p>
                      <a:endParaRPr lang="fi-FI"/>
                    </a:p>
                  </a:txBody>
                  <a:tcPr/>
                </a:tc>
                <a:tc hMerge="1">
                  <a:txBody>
                    <a:bodyPr/>
                    <a:lstStyle/>
                    <a:p>
                      <a:pPr algn="l" fontAlgn="b"/>
                      <a:endParaRPr lang="fi-FI" sz="1100" b="0" i="0" u="none" strike="noStrike">
                        <a:solidFill>
                          <a:srgbClr val="000000"/>
                        </a:solidFill>
                        <a:effectLst/>
                        <a:latin typeface="Calibri" panose="020F0502020204030204" pitchFamily="34" charset="0"/>
                      </a:endParaRPr>
                    </a:p>
                  </a:txBody>
                  <a:tcPr marL="9525" marR="9525" marT="9525" marB="0" anchor="b"/>
                </a:tc>
                <a:tc hMerge="1">
                  <a:txBody>
                    <a:bodyPr/>
                    <a:lstStyle/>
                    <a:p>
                      <a:pPr algn="l" fontAlgn="b"/>
                      <a:endParaRPr lang="fi-FI" sz="1100" b="0" i="0" u="none" strike="noStrike">
                        <a:solidFill>
                          <a:srgbClr val="000000"/>
                        </a:solidFill>
                        <a:effectLst/>
                        <a:latin typeface="Calibri" panose="020F0502020204030204" pitchFamily="34" charset="0"/>
                      </a:endParaRPr>
                    </a:p>
                  </a:txBody>
                  <a:tcPr marL="9525" marR="9525" marT="9525" marB="0" anchor="b"/>
                </a:tc>
                <a:tc hMerge="1">
                  <a:txBody>
                    <a:bodyPr/>
                    <a:lstStyle/>
                    <a:p>
                      <a:pPr algn="l" fontAlgn="b"/>
                      <a:endParaRPr lang="fi-FI"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87809296"/>
                  </a:ext>
                </a:extLst>
              </a:tr>
              <a:tr h="270438">
                <a:tc>
                  <a:txBody>
                    <a:bodyPr/>
                    <a:lstStyle/>
                    <a:p>
                      <a:pPr algn="l" fontAlgn="b"/>
                      <a:endParaRPr lang="fi-FI" sz="1400" b="1" i="0" u="none" strike="noStrike">
                        <a:solidFill>
                          <a:srgbClr val="000000"/>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fi-FI" sz="1400" u="none" strike="noStrike">
                          <a:effectLst/>
                        </a:rPr>
                        <a:t>2022</a:t>
                      </a:r>
                    </a:p>
                    <a:p>
                      <a:pPr algn="ctr" fontAlgn="b"/>
                      <a:r>
                        <a:rPr lang="fi-FI" sz="1400" u="none" strike="noStrike">
                          <a:effectLst/>
                        </a:rPr>
                        <a:t>milj. €</a:t>
                      </a:r>
                      <a:endParaRPr lang="fi-FI" sz="1400" b="1" i="0" u="none" strike="noStrike">
                        <a:solidFill>
                          <a:srgbClr val="000000"/>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fi-FI" sz="1400" u="none" strike="noStrike">
                          <a:effectLst/>
                        </a:rPr>
                        <a:t>2023</a:t>
                      </a:r>
                    </a:p>
                    <a:p>
                      <a:pPr algn="ctr" fontAlgn="b"/>
                      <a:r>
                        <a:rPr lang="fi-FI" sz="1400" u="none" strike="noStrike">
                          <a:effectLst/>
                        </a:rPr>
                        <a:t>milj. €</a:t>
                      </a:r>
                      <a:endParaRPr lang="fi-FI" sz="1400" b="1" i="0" u="none" strike="noStrike">
                        <a:solidFill>
                          <a:srgbClr val="000000"/>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fi-FI" sz="1400" u="none" strike="noStrike">
                          <a:effectLst/>
                        </a:rPr>
                        <a:t>2024</a:t>
                      </a:r>
                    </a:p>
                    <a:p>
                      <a:pPr algn="ctr" fontAlgn="b"/>
                      <a:r>
                        <a:rPr lang="fi-FI" sz="1400" u="none" strike="noStrike">
                          <a:effectLst/>
                        </a:rPr>
                        <a:t>milj. €</a:t>
                      </a:r>
                      <a:endParaRPr lang="fi-FI" sz="1400" b="1" i="0" u="none" strike="noStrike">
                        <a:solidFill>
                          <a:srgbClr val="000000"/>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fi-FI" sz="1400" b="1" u="none" strike="noStrike">
                          <a:effectLst/>
                        </a:rPr>
                        <a:t>YHT</a:t>
                      </a:r>
                    </a:p>
                    <a:p>
                      <a:pPr algn="ctr" fontAlgn="b"/>
                      <a:r>
                        <a:rPr lang="fi-FI" sz="1400" u="none" strike="noStrike">
                          <a:effectLst/>
                        </a:rPr>
                        <a:t>milj. €</a:t>
                      </a:r>
                      <a:endParaRPr lang="fi-FI" sz="1400" b="1" i="0" u="none" strike="noStrike">
                        <a:solidFill>
                          <a:srgbClr val="000000"/>
                        </a:solidFill>
                        <a:effectLst/>
                        <a:latin typeface="Calibri" panose="020F0502020204030204" pitchFamily="34" charset="0"/>
                      </a:endParaRPr>
                    </a:p>
                  </a:txBody>
                  <a:tcPr marL="9525" marR="9525" marT="9525" marB="0" anchor="b">
                    <a:solidFill>
                      <a:schemeClr val="accent2">
                        <a:lumMod val="20000"/>
                        <a:lumOff val="80000"/>
                      </a:schemeClr>
                    </a:solidFill>
                  </a:tcPr>
                </a:tc>
                <a:extLst>
                  <a:ext uri="{0D108BD9-81ED-4DB2-BD59-A6C34878D82A}">
                    <a16:rowId xmlns:a16="http://schemas.microsoft.com/office/drawing/2014/main" val="1328595733"/>
                  </a:ext>
                </a:extLst>
              </a:tr>
              <a:tr h="270438">
                <a:tc>
                  <a:txBody>
                    <a:bodyPr/>
                    <a:lstStyle/>
                    <a:p>
                      <a:pPr algn="l" fontAlgn="b"/>
                      <a:r>
                        <a:rPr lang="fi-FI" sz="1400" u="none" strike="noStrike">
                          <a:effectLst/>
                        </a:rPr>
                        <a:t>Pohjois-Pohjanmaan liitto </a:t>
                      </a:r>
                    </a:p>
                    <a:p>
                      <a:pPr algn="l" fontAlgn="b"/>
                      <a:r>
                        <a:rPr lang="fi-FI" sz="1400" u="none" strike="noStrike">
                          <a:effectLst/>
                        </a:rPr>
                        <a:t>JTF aluekehitysrahoitus</a:t>
                      </a:r>
                      <a:endParaRPr lang="fi-FI" sz="1400" b="0" i="0" u="none" strike="noStrike">
                        <a:solidFill>
                          <a:srgbClr val="000000"/>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r" fontAlgn="b"/>
                      <a:r>
                        <a:rPr lang="fi-FI" sz="1400" u="none" strike="noStrike">
                          <a:effectLst/>
                        </a:rPr>
                        <a:t>23,125</a:t>
                      </a:r>
                      <a:endParaRPr lang="fi-FI" sz="1400" b="0" i="0" u="none" strike="noStrike">
                        <a:solidFill>
                          <a:srgbClr val="000000"/>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r" fontAlgn="b"/>
                      <a:r>
                        <a:rPr lang="fi-FI" sz="1400" u="none" strike="noStrike">
                          <a:effectLst/>
                        </a:rPr>
                        <a:t>12,759</a:t>
                      </a:r>
                      <a:endParaRPr lang="fi-FI" sz="1400" b="0" i="0" u="none" strike="noStrike">
                        <a:solidFill>
                          <a:srgbClr val="000000"/>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r" fontAlgn="b"/>
                      <a:r>
                        <a:rPr lang="fi-FI" sz="1400" u="none" strike="noStrike">
                          <a:effectLst/>
                        </a:rPr>
                        <a:t>3,033</a:t>
                      </a:r>
                      <a:endParaRPr lang="fi-FI" sz="1400" b="0" i="0" u="none" strike="noStrike">
                        <a:solidFill>
                          <a:srgbClr val="000000"/>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r" fontAlgn="b"/>
                      <a:r>
                        <a:rPr lang="fi-FI" sz="1400" b="1" u="none" strike="noStrike">
                          <a:effectLst/>
                        </a:rPr>
                        <a:t>38,916</a:t>
                      </a:r>
                      <a:endParaRPr lang="fi-FI" sz="1400" b="1" i="0" u="none" strike="noStrike">
                        <a:solidFill>
                          <a:srgbClr val="000000"/>
                        </a:solidFill>
                        <a:effectLst/>
                        <a:latin typeface="Calibri" panose="020F0502020204030204" pitchFamily="34" charset="0"/>
                      </a:endParaRPr>
                    </a:p>
                  </a:txBody>
                  <a:tcPr marL="9525" marR="9525" marT="9525" marB="0" anchor="b">
                    <a:solidFill>
                      <a:schemeClr val="accent2">
                        <a:lumMod val="20000"/>
                        <a:lumOff val="80000"/>
                      </a:schemeClr>
                    </a:solidFill>
                  </a:tcPr>
                </a:tc>
                <a:extLst>
                  <a:ext uri="{0D108BD9-81ED-4DB2-BD59-A6C34878D82A}">
                    <a16:rowId xmlns:a16="http://schemas.microsoft.com/office/drawing/2014/main" val="1779048866"/>
                  </a:ext>
                </a:extLst>
              </a:tr>
              <a:tr h="270438">
                <a:tc>
                  <a:txBody>
                    <a:bodyPr/>
                    <a:lstStyle/>
                    <a:p>
                      <a:pPr algn="l" fontAlgn="b"/>
                      <a:r>
                        <a:rPr lang="fi-FI" sz="1400" u="none" strike="noStrike">
                          <a:effectLst/>
                        </a:rPr>
                        <a:t>ELY JTF-yritystuet </a:t>
                      </a:r>
                      <a:endParaRPr lang="fi-FI" sz="1400" b="0" i="0" u="none" strike="noStrike">
                        <a:solidFill>
                          <a:srgbClr val="000000"/>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r" fontAlgn="b"/>
                      <a:r>
                        <a:rPr lang="fi-FI" sz="1400" u="none" strike="noStrike">
                          <a:effectLst/>
                        </a:rPr>
                        <a:t>23,125</a:t>
                      </a:r>
                      <a:endParaRPr lang="fi-FI" sz="1400" b="0" i="0" u="none" strike="noStrike">
                        <a:solidFill>
                          <a:srgbClr val="000000"/>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r" fontAlgn="b"/>
                      <a:r>
                        <a:rPr lang="fi-FI" sz="1400" u="none" strike="noStrike">
                          <a:effectLst/>
                        </a:rPr>
                        <a:t>12,759</a:t>
                      </a:r>
                      <a:endParaRPr lang="fi-FI" sz="1400" b="0" i="0" u="none" strike="noStrike">
                        <a:solidFill>
                          <a:srgbClr val="000000"/>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r" fontAlgn="b"/>
                      <a:r>
                        <a:rPr lang="fi-FI" sz="1400" u="none" strike="noStrike">
                          <a:effectLst/>
                        </a:rPr>
                        <a:t>3,033</a:t>
                      </a:r>
                      <a:endParaRPr lang="fi-FI" sz="1400" b="0" i="0" u="none" strike="noStrike">
                        <a:solidFill>
                          <a:srgbClr val="000000"/>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r" fontAlgn="b"/>
                      <a:r>
                        <a:rPr lang="fi-FI" sz="1400" b="1" u="none" strike="noStrike">
                          <a:effectLst/>
                        </a:rPr>
                        <a:t>38,916</a:t>
                      </a:r>
                      <a:endParaRPr lang="fi-FI" sz="1400" b="1" i="0" u="none" strike="noStrike">
                        <a:solidFill>
                          <a:srgbClr val="000000"/>
                        </a:solidFill>
                        <a:effectLst/>
                        <a:latin typeface="Calibri" panose="020F0502020204030204" pitchFamily="34" charset="0"/>
                      </a:endParaRPr>
                    </a:p>
                  </a:txBody>
                  <a:tcPr marL="9525" marR="9525" marT="9525" marB="0" anchor="b">
                    <a:solidFill>
                      <a:schemeClr val="accent2">
                        <a:lumMod val="20000"/>
                        <a:lumOff val="80000"/>
                      </a:schemeClr>
                    </a:solidFill>
                  </a:tcPr>
                </a:tc>
                <a:extLst>
                  <a:ext uri="{0D108BD9-81ED-4DB2-BD59-A6C34878D82A}">
                    <a16:rowId xmlns:a16="http://schemas.microsoft.com/office/drawing/2014/main" val="209451071"/>
                  </a:ext>
                </a:extLst>
              </a:tr>
              <a:tr h="270438">
                <a:tc>
                  <a:txBody>
                    <a:bodyPr/>
                    <a:lstStyle/>
                    <a:p>
                      <a:pPr algn="l" fontAlgn="b"/>
                      <a:r>
                        <a:rPr lang="fi-FI" sz="1400" u="none" strike="noStrike" dirty="0">
                          <a:effectLst/>
                        </a:rPr>
                        <a:t>ELY JTF turvetuotantoalueiden ennallistaminen ja jälkikäyttö</a:t>
                      </a:r>
                      <a:endParaRPr lang="fi-FI" sz="1400" b="0" i="0" u="none" strike="noStrike" dirty="0">
                        <a:solidFill>
                          <a:srgbClr val="000000"/>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r" fontAlgn="b"/>
                      <a:r>
                        <a:rPr lang="fi-FI" sz="1400" u="none" strike="noStrike">
                          <a:effectLst/>
                        </a:rPr>
                        <a:t>2,855</a:t>
                      </a:r>
                      <a:endParaRPr lang="fi-FI" sz="1400" b="0" i="0" u="none" strike="noStrike">
                        <a:solidFill>
                          <a:srgbClr val="000000"/>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r" fontAlgn="b"/>
                      <a:r>
                        <a:rPr lang="fi-FI" sz="1400" u="none" strike="noStrike">
                          <a:effectLst/>
                        </a:rPr>
                        <a:t>1,575</a:t>
                      </a:r>
                      <a:endParaRPr lang="fi-FI" sz="1400" b="0" i="0" u="none" strike="noStrike">
                        <a:solidFill>
                          <a:srgbClr val="000000"/>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r" fontAlgn="b"/>
                      <a:r>
                        <a:rPr lang="fi-FI" sz="1400" u="none" strike="noStrike">
                          <a:effectLst/>
                        </a:rPr>
                        <a:t>0,374</a:t>
                      </a:r>
                      <a:endParaRPr lang="fi-FI" sz="1400" b="0" i="0" u="none" strike="noStrike">
                        <a:solidFill>
                          <a:srgbClr val="000000"/>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r" fontAlgn="b"/>
                      <a:r>
                        <a:rPr lang="fi-FI" sz="1400" b="1" u="none" strike="noStrike">
                          <a:effectLst/>
                        </a:rPr>
                        <a:t>4,805</a:t>
                      </a:r>
                      <a:endParaRPr lang="fi-FI" sz="1400" b="1" i="0" u="none" strike="noStrike">
                        <a:solidFill>
                          <a:srgbClr val="000000"/>
                        </a:solidFill>
                        <a:effectLst/>
                        <a:latin typeface="Calibri" panose="020F0502020204030204" pitchFamily="34" charset="0"/>
                      </a:endParaRPr>
                    </a:p>
                  </a:txBody>
                  <a:tcPr marL="9525" marR="9525" marT="9525" marB="0" anchor="b">
                    <a:solidFill>
                      <a:schemeClr val="accent2">
                        <a:lumMod val="20000"/>
                        <a:lumOff val="80000"/>
                      </a:schemeClr>
                    </a:solidFill>
                  </a:tcPr>
                </a:tc>
                <a:extLst>
                  <a:ext uri="{0D108BD9-81ED-4DB2-BD59-A6C34878D82A}">
                    <a16:rowId xmlns:a16="http://schemas.microsoft.com/office/drawing/2014/main" val="3504039237"/>
                  </a:ext>
                </a:extLst>
              </a:tr>
              <a:tr h="270438">
                <a:tc>
                  <a:txBody>
                    <a:bodyPr/>
                    <a:lstStyle/>
                    <a:p>
                      <a:pPr algn="l" fontAlgn="b"/>
                      <a:r>
                        <a:rPr lang="fi-FI" sz="1400" u="none" strike="noStrike">
                          <a:effectLst/>
                        </a:rPr>
                        <a:t>ELY JTF ESR+ tyyppiset toimet, osaaminen</a:t>
                      </a:r>
                      <a:endParaRPr lang="fi-FI" sz="1400" b="0" i="0" u="none" strike="noStrike">
                        <a:solidFill>
                          <a:srgbClr val="000000"/>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r" fontAlgn="b"/>
                      <a:r>
                        <a:rPr lang="fi-FI" sz="1400" u="none" strike="noStrike">
                          <a:effectLst/>
                        </a:rPr>
                        <a:t>7,994</a:t>
                      </a:r>
                      <a:endParaRPr lang="fi-FI" sz="1400" b="0" i="0" u="none" strike="noStrike">
                        <a:solidFill>
                          <a:srgbClr val="000000"/>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r" fontAlgn="b"/>
                      <a:r>
                        <a:rPr lang="fi-FI" sz="1400" u="none" strike="noStrike">
                          <a:effectLst/>
                        </a:rPr>
                        <a:t>4,410</a:t>
                      </a:r>
                      <a:endParaRPr lang="fi-FI" sz="1400" b="0" i="0" u="none" strike="noStrike">
                        <a:solidFill>
                          <a:srgbClr val="000000"/>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r" fontAlgn="b"/>
                      <a:r>
                        <a:rPr lang="fi-FI" sz="1400" u="none" strike="noStrike">
                          <a:effectLst/>
                        </a:rPr>
                        <a:t>1,048</a:t>
                      </a:r>
                      <a:endParaRPr lang="fi-FI" sz="1400" b="0" i="0" u="none" strike="noStrike">
                        <a:solidFill>
                          <a:srgbClr val="000000"/>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r" fontAlgn="b"/>
                      <a:r>
                        <a:rPr lang="fi-FI" sz="1400" b="1" u="none" strike="noStrike">
                          <a:effectLst/>
                        </a:rPr>
                        <a:t>13,453</a:t>
                      </a:r>
                      <a:endParaRPr lang="fi-FI" sz="1400" b="1" i="0" u="none" strike="noStrike">
                        <a:solidFill>
                          <a:srgbClr val="000000"/>
                        </a:solidFill>
                        <a:effectLst/>
                        <a:latin typeface="Calibri" panose="020F0502020204030204" pitchFamily="34" charset="0"/>
                      </a:endParaRPr>
                    </a:p>
                  </a:txBody>
                  <a:tcPr marL="9525" marR="9525" marT="9525" marB="0" anchor="b">
                    <a:solidFill>
                      <a:schemeClr val="accent2">
                        <a:lumMod val="20000"/>
                        <a:lumOff val="80000"/>
                      </a:schemeClr>
                    </a:solidFill>
                  </a:tcPr>
                </a:tc>
                <a:extLst>
                  <a:ext uri="{0D108BD9-81ED-4DB2-BD59-A6C34878D82A}">
                    <a16:rowId xmlns:a16="http://schemas.microsoft.com/office/drawing/2014/main" val="2993376103"/>
                  </a:ext>
                </a:extLst>
              </a:tr>
              <a:tr h="270438">
                <a:tc>
                  <a:txBody>
                    <a:bodyPr/>
                    <a:lstStyle/>
                    <a:p>
                      <a:pPr algn="l" fontAlgn="b"/>
                      <a:r>
                        <a:rPr lang="fi-FI" sz="1400" b="1" u="none" strike="noStrike">
                          <a:effectLst/>
                        </a:rPr>
                        <a:t>YHTEENSÄ </a:t>
                      </a:r>
                      <a:endParaRPr lang="fi-FI" sz="1400" b="1" i="0" u="none" strike="noStrike">
                        <a:solidFill>
                          <a:srgbClr val="000000"/>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r" fontAlgn="b"/>
                      <a:r>
                        <a:rPr lang="fi-FI" sz="1400" b="1" u="none" strike="noStrike">
                          <a:effectLst/>
                        </a:rPr>
                        <a:t>57,098</a:t>
                      </a:r>
                      <a:endParaRPr lang="fi-FI" sz="1400" b="1" i="0" u="none" strike="noStrike">
                        <a:solidFill>
                          <a:srgbClr val="000000"/>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r" fontAlgn="b"/>
                      <a:r>
                        <a:rPr lang="fi-FI" sz="1400" b="1" u="none" strike="noStrike">
                          <a:effectLst/>
                        </a:rPr>
                        <a:t>31,503</a:t>
                      </a:r>
                      <a:endParaRPr lang="fi-FI" sz="1400" b="1" i="0" u="none" strike="noStrike">
                        <a:solidFill>
                          <a:srgbClr val="000000"/>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r" fontAlgn="b"/>
                      <a:r>
                        <a:rPr lang="fi-FI" sz="1400" b="1" u="none" strike="noStrike">
                          <a:effectLst/>
                        </a:rPr>
                        <a:t>7,489</a:t>
                      </a:r>
                      <a:endParaRPr lang="fi-FI" sz="1400" b="1" i="0" u="none" strike="noStrike">
                        <a:solidFill>
                          <a:srgbClr val="000000"/>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r" fontAlgn="b"/>
                      <a:r>
                        <a:rPr lang="fi-FI" sz="1400" b="1" u="none" strike="noStrike" dirty="0">
                          <a:effectLst/>
                        </a:rPr>
                        <a:t>96,090</a:t>
                      </a:r>
                      <a:endParaRPr lang="fi-FI" sz="1400" b="1" i="0" u="none" strike="noStrike" dirty="0">
                        <a:solidFill>
                          <a:srgbClr val="000000"/>
                        </a:solidFill>
                        <a:effectLst/>
                        <a:latin typeface="Calibri" panose="020F0502020204030204" pitchFamily="34" charset="0"/>
                      </a:endParaRPr>
                    </a:p>
                  </a:txBody>
                  <a:tcPr marL="9525" marR="9525" marT="9525" marB="0" anchor="b">
                    <a:solidFill>
                      <a:schemeClr val="accent2">
                        <a:lumMod val="20000"/>
                        <a:lumOff val="80000"/>
                      </a:schemeClr>
                    </a:solidFill>
                  </a:tcPr>
                </a:tc>
                <a:extLst>
                  <a:ext uri="{0D108BD9-81ED-4DB2-BD59-A6C34878D82A}">
                    <a16:rowId xmlns:a16="http://schemas.microsoft.com/office/drawing/2014/main" val="961991692"/>
                  </a:ext>
                </a:extLst>
              </a:tr>
            </a:tbl>
          </a:graphicData>
        </a:graphic>
      </p:graphicFrame>
      <p:sp>
        <p:nvSpPr>
          <p:cNvPr id="7" name="Tekstiruutu 6">
            <a:extLst>
              <a:ext uri="{FF2B5EF4-FFF2-40B4-BE49-F238E27FC236}">
                <a16:creationId xmlns:a16="http://schemas.microsoft.com/office/drawing/2014/main" id="{9F11E68B-E17E-4905-9A8F-45D915EFEF60}"/>
              </a:ext>
            </a:extLst>
          </p:cNvPr>
          <p:cNvSpPr txBox="1"/>
          <p:nvPr/>
        </p:nvSpPr>
        <p:spPr>
          <a:xfrm>
            <a:off x="1625599" y="4184533"/>
            <a:ext cx="9065848" cy="156966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200" b="1" i="0" u="none" strike="noStrike" kern="1200" cap="none" spc="0" normalizeH="0" baseline="0" noProof="0" dirty="0">
                <a:ln>
                  <a:noFill/>
                </a:ln>
                <a:solidFill>
                  <a:srgbClr val="000000"/>
                </a:solidFill>
                <a:effectLst/>
                <a:uLnTx/>
                <a:uFillTx/>
                <a:latin typeface="Calibri" panose="020F0502020204030204"/>
                <a:ea typeface="+mn-ea"/>
                <a:cs typeface="+mn-cs"/>
              </a:rPr>
              <a:t>Huomioitavaa!</a:t>
            </a:r>
          </a:p>
          <a:p>
            <a:pPr marL="0" marR="0" lvl="0" indent="0" algn="l" defTabSz="914400" rtl="0" eaLnBrk="1" fontAlgn="auto" latinLnBrk="0" hangingPunct="1">
              <a:lnSpc>
                <a:spcPct val="100000"/>
              </a:lnSpc>
              <a:spcBef>
                <a:spcPts val="0"/>
              </a:spcBef>
              <a:spcAft>
                <a:spcPts val="0"/>
              </a:spcAft>
              <a:buClrTx/>
              <a:buSzTx/>
              <a:buFontTx/>
              <a:buNone/>
              <a:tabLst/>
              <a:defRPr/>
            </a:pPr>
            <a:r>
              <a:rPr lang="fi-FI" sz="1200" dirty="0">
                <a:solidFill>
                  <a:srgbClr val="000000"/>
                </a:solidFill>
                <a:latin typeface="Calibri" panose="020F0502020204030204"/>
              </a:rPr>
              <a:t>2025-2027 myöntövaltuudet jaetaan myöhemmin </a:t>
            </a:r>
            <a:r>
              <a:rPr lang="fi-FI" sz="1200" dirty="0" err="1">
                <a:solidFill>
                  <a:srgbClr val="000000"/>
                </a:solidFill>
                <a:latin typeface="Calibri" panose="020F0502020204030204"/>
              </a:rPr>
              <a:t>MYR:n</a:t>
            </a:r>
            <a:r>
              <a:rPr lang="fi-FI" sz="1200" dirty="0">
                <a:solidFill>
                  <a:srgbClr val="000000"/>
                </a:solidFill>
                <a:latin typeface="Calibri" panose="020F0502020204030204"/>
              </a:rPr>
              <a:t> päätöksellä.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200" b="0" i="0" u="none" strike="noStrike" kern="1200" cap="none" spc="0" normalizeH="0" baseline="0" noProof="0" dirty="0">
              <a:ln>
                <a:noFill/>
              </a:ln>
              <a:solidFill>
                <a:srgbClr val="000000"/>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srgbClr val="000000"/>
                </a:solidFill>
                <a:effectLst/>
                <a:uLnTx/>
                <a:uFillTx/>
                <a:latin typeface="Calibri" panose="020F0502020204030204"/>
                <a:ea typeface="+mn-ea"/>
                <a:cs typeface="+mn-cs"/>
              </a:rPr>
              <a:t>Pohjois-Pohjanmaan liiton </a:t>
            </a:r>
            <a:r>
              <a:rPr kumimoji="0" lang="fi-FI" sz="1200" b="1" i="0" u="none" strike="noStrike" kern="1200" cap="none" spc="0" normalizeH="0" baseline="0" noProof="0" dirty="0">
                <a:ln>
                  <a:noFill/>
                </a:ln>
                <a:solidFill>
                  <a:srgbClr val="000000"/>
                </a:solidFill>
                <a:effectLst/>
                <a:uLnTx/>
                <a:uFillTx/>
                <a:latin typeface="Calibri" panose="020F0502020204030204"/>
                <a:ea typeface="+mn-ea"/>
                <a:cs typeface="+mn-cs"/>
              </a:rPr>
              <a:t>kehittämishankkeissa noudatetaan maksimitukitasoa 80 </a:t>
            </a:r>
            <a:r>
              <a:rPr kumimoji="0" lang="fi-FI" sz="1200" b="0" i="0" u="none" strike="noStrike" kern="1200" cap="none" spc="0" normalizeH="0" baseline="0" noProof="0" dirty="0">
                <a:ln>
                  <a:noFill/>
                </a:ln>
                <a:solidFill>
                  <a:srgbClr val="000000"/>
                </a:solidFill>
                <a:effectLst/>
                <a:uLnTx/>
                <a:uFillTx/>
                <a:latin typeface="Calibri" panose="020F0502020204030204"/>
                <a:ea typeface="+mn-ea"/>
                <a:cs typeface="+mn-cs"/>
              </a:rPr>
              <a:t>% ja </a:t>
            </a:r>
            <a:r>
              <a:rPr kumimoji="0" lang="fi-FI" sz="1200" b="1" i="0" u="none" strike="noStrike" kern="1200" cap="none" spc="0" normalizeH="0" baseline="0" noProof="0" dirty="0">
                <a:ln>
                  <a:noFill/>
                </a:ln>
                <a:solidFill>
                  <a:srgbClr val="000000"/>
                </a:solidFill>
                <a:effectLst/>
                <a:uLnTx/>
                <a:uFillTx/>
                <a:latin typeface="Calibri" panose="020F0502020204030204"/>
                <a:ea typeface="+mn-ea"/>
                <a:cs typeface="+mn-cs"/>
              </a:rPr>
              <a:t>investointihankkeissa tukitasoa 70 % </a:t>
            </a:r>
            <a:r>
              <a:rPr kumimoji="0" lang="fi-FI" sz="1200" b="0" i="0" u="none" strike="noStrike" kern="1200" cap="none" spc="0" normalizeH="0" baseline="0" noProof="0" dirty="0">
                <a:ln>
                  <a:noFill/>
                </a:ln>
                <a:solidFill>
                  <a:srgbClr val="000000"/>
                </a:solidFill>
                <a:effectLst/>
                <a:uLnTx/>
                <a:uFillTx/>
                <a:latin typeface="Calibri" panose="020F0502020204030204"/>
                <a:ea typeface="+mn-ea"/>
                <a:cs typeface="+mn-cs"/>
              </a:rPr>
              <a:t>rahoituksen täysimääräiseksi hyödyntämiseksi. </a:t>
            </a:r>
          </a:p>
          <a:p>
            <a:pPr marL="0" marR="0" lvl="0" indent="0" algn="l" defTabSz="914400" rtl="0" eaLnBrk="1" fontAlgn="auto" latinLnBrk="0" hangingPunct="1">
              <a:lnSpc>
                <a:spcPct val="100000"/>
              </a:lnSpc>
              <a:spcBef>
                <a:spcPts val="0"/>
              </a:spcBef>
              <a:spcAft>
                <a:spcPts val="0"/>
              </a:spcAft>
              <a:buClrTx/>
              <a:buSzTx/>
              <a:buFontTx/>
              <a:buNone/>
              <a:tabLst/>
              <a:defRPr/>
            </a:pPr>
            <a:endParaRPr lang="fi-FI" sz="1200" dirty="0">
              <a:solidFill>
                <a:srgbClr val="000000"/>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Arial" panose="020B0604020202020204" pitchFamily="34" charset="0"/>
              </a:rPr>
              <a:t>Pohjois-Pohjanmaan liitto rahoittaa myös Pohjois-Suomen ylimaakunnallisia hankkeita</a:t>
            </a:r>
            <a:r>
              <a:rPr lang="fi-FI" sz="1200" dirty="0">
                <a:solidFill>
                  <a:srgbClr val="000000"/>
                </a:solidFill>
                <a:latin typeface="Calibri" panose="020F0502020204030204" pitchFamily="34" charset="0"/>
                <a:ea typeface="Calibri" panose="020F0502020204030204" pitchFamily="34" charset="0"/>
                <a:cs typeface="Arial" panose="020B0604020202020204" pitchFamily="34" charset="0"/>
              </a:rPr>
              <a:t> v. 2023, Pohjois-Suomen (Pohjois-Pohjanmaa, Lappi ja Kainuu) myöntövaltuus yht. 1,3 milj. €. </a:t>
            </a:r>
            <a:endParaRPr kumimoji="0" lang="fi-FI"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768580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F05B9A3-B3FB-A9DE-07DE-399C1B74D75A}"/>
              </a:ext>
            </a:extLst>
          </p:cNvPr>
          <p:cNvSpPr>
            <a:spLocks noGrp="1"/>
          </p:cNvSpPr>
          <p:nvPr>
            <p:ph type="title"/>
          </p:nvPr>
        </p:nvSpPr>
        <p:spPr>
          <a:xfrm>
            <a:off x="838200" y="116965"/>
            <a:ext cx="10515600" cy="1033907"/>
          </a:xfrm>
        </p:spPr>
        <p:txBody>
          <a:bodyPr/>
          <a:lstStyle/>
          <a:p>
            <a:pPr algn="ctr"/>
            <a:r>
              <a:rPr lang="fi-FI" dirty="0"/>
              <a:t>Pohjois-Pohjanmaan JTF-suunnitelma</a:t>
            </a:r>
          </a:p>
        </p:txBody>
      </p:sp>
      <p:pic>
        <p:nvPicPr>
          <p:cNvPr id="4" name="Sisällön paikkamerkki 7" descr="Merkki 1 tasaisella täytöllä">
            <a:extLst>
              <a:ext uri="{FF2B5EF4-FFF2-40B4-BE49-F238E27FC236}">
                <a16:creationId xmlns:a16="http://schemas.microsoft.com/office/drawing/2014/main" id="{4A7A270F-E3A3-4262-B189-3E52E15E867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721401" y="1526897"/>
            <a:ext cx="1080000" cy="1080000"/>
          </a:xfrm>
          <a:prstGeom prst="rect">
            <a:avLst/>
          </a:prstGeom>
        </p:spPr>
      </p:pic>
      <p:pic>
        <p:nvPicPr>
          <p:cNvPr id="5" name="Kuva 4" descr="Merkki tasaisella täytöllä">
            <a:extLst>
              <a:ext uri="{FF2B5EF4-FFF2-40B4-BE49-F238E27FC236}">
                <a16:creationId xmlns:a16="http://schemas.microsoft.com/office/drawing/2014/main" id="{113F5FB5-1E9A-C94B-9126-26D8565D446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082671" y="1481508"/>
            <a:ext cx="1080000" cy="1080000"/>
          </a:xfrm>
          <a:prstGeom prst="rect">
            <a:avLst/>
          </a:prstGeom>
        </p:spPr>
      </p:pic>
      <p:pic>
        <p:nvPicPr>
          <p:cNvPr id="6" name="Kuva 5" descr="Merkki 3 tasaisella täytöllä">
            <a:extLst>
              <a:ext uri="{FF2B5EF4-FFF2-40B4-BE49-F238E27FC236}">
                <a16:creationId xmlns:a16="http://schemas.microsoft.com/office/drawing/2014/main" id="{87B0EEE0-1D1C-CB99-915A-B3A1A634BD2F}"/>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6443942" y="1439398"/>
            <a:ext cx="1080000" cy="1080000"/>
          </a:xfrm>
          <a:prstGeom prst="rect">
            <a:avLst/>
          </a:prstGeom>
        </p:spPr>
      </p:pic>
      <p:sp>
        <p:nvSpPr>
          <p:cNvPr id="7" name="Tekstiruutu 6">
            <a:extLst>
              <a:ext uri="{FF2B5EF4-FFF2-40B4-BE49-F238E27FC236}">
                <a16:creationId xmlns:a16="http://schemas.microsoft.com/office/drawing/2014/main" id="{031CDF66-215E-A180-7790-2707F560AED3}"/>
              </a:ext>
            </a:extLst>
          </p:cNvPr>
          <p:cNvSpPr txBox="1"/>
          <p:nvPr/>
        </p:nvSpPr>
        <p:spPr>
          <a:xfrm>
            <a:off x="1519770" y="2616496"/>
            <a:ext cx="1695379" cy="461665"/>
          </a:xfrm>
          <a:prstGeom prst="rect">
            <a:avLst/>
          </a:prstGeom>
          <a:noFill/>
        </p:spPr>
        <p:txBody>
          <a:bodyPr wrap="square" rtlCol="0">
            <a:spAutoFit/>
          </a:bodyPr>
          <a:lstStyle/>
          <a:p>
            <a:r>
              <a:rPr lang="fi-FI" sz="1200" b="1">
                <a:solidFill>
                  <a:schemeClr val="tx2"/>
                </a:solidFill>
                <a:latin typeface="Tahoma" panose="020B0604030504040204" pitchFamily="34" charset="0"/>
              </a:rPr>
              <a:t>TKI-TOIMINNAN </a:t>
            </a:r>
          </a:p>
          <a:p>
            <a:r>
              <a:rPr lang="fi-FI" sz="1200" b="1">
                <a:solidFill>
                  <a:schemeClr val="tx2"/>
                </a:solidFill>
                <a:latin typeface="Tahoma" panose="020B0604030504040204" pitchFamily="34" charset="0"/>
              </a:rPr>
              <a:t>KEHITTÄMINEN </a:t>
            </a:r>
          </a:p>
        </p:txBody>
      </p:sp>
      <p:sp>
        <p:nvSpPr>
          <p:cNvPr id="8" name="Tekstiruutu 7">
            <a:extLst>
              <a:ext uri="{FF2B5EF4-FFF2-40B4-BE49-F238E27FC236}">
                <a16:creationId xmlns:a16="http://schemas.microsoft.com/office/drawing/2014/main" id="{8679FD05-6686-14B1-528D-C3CBBD1CDA98}"/>
              </a:ext>
            </a:extLst>
          </p:cNvPr>
          <p:cNvSpPr txBox="1"/>
          <p:nvPr/>
        </p:nvSpPr>
        <p:spPr>
          <a:xfrm>
            <a:off x="3757876" y="2616497"/>
            <a:ext cx="2050864" cy="461665"/>
          </a:xfrm>
          <a:prstGeom prst="rect">
            <a:avLst/>
          </a:prstGeom>
          <a:noFill/>
        </p:spPr>
        <p:txBody>
          <a:bodyPr wrap="square" rtlCol="0">
            <a:spAutoFit/>
          </a:bodyPr>
          <a:lstStyle/>
          <a:p>
            <a:r>
              <a:rPr lang="fi-FI" sz="1200" b="1">
                <a:solidFill>
                  <a:schemeClr val="tx2"/>
                </a:solidFill>
                <a:latin typeface="Tahoma" panose="020B0604030504040204" pitchFamily="34" charset="0"/>
              </a:rPr>
              <a:t>PK-YRITYSTOIMINNAN KEHITTÄMINEN</a:t>
            </a:r>
          </a:p>
        </p:txBody>
      </p:sp>
      <p:sp>
        <p:nvSpPr>
          <p:cNvPr id="9" name="Tekstiruutu 8">
            <a:extLst>
              <a:ext uri="{FF2B5EF4-FFF2-40B4-BE49-F238E27FC236}">
                <a16:creationId xmlns:a16="http://schemas.microsoft.com/office/drawing/2014/main" id="{7EB65F42-66CA-BB34-ACC7-46F456C74874}"/>
              </a:ext>
            </a:extLst>
          </p:cNvPr>
          <p:cNvSpPr txBox="1"/>
          <p:nvPr/>
        </p:nvSpPr>
        <p:spPr>
          <a:xfrm>
            <a:off x="6443943" y="2578477"/>
            <a:ext cx="1623426" cy="461665"/>
          </a:xfrm>
          <a:prstGeom prst="rect">
            <a:avLst/>
          </a:prstGeom>
          <a:noFill/>
        </p:spPr>
        <p:txBody>
          <a:bodyPr wrap="square" rtlCol="0">
            <a:spAutoFit/>
          </a:bodyPr>
          <a:lstStyle/>
          <a:p>
            <a:r>
              <a:rPr lang="fi-FI" sz="1200" b="1">
                <a:solidFill>
                  <a:schemeClr val="tx2"/>
                </a:solidFill>
                <a:latin typeface="Tahoma" panose="020B0604030504040204" pitchFamily="34" charset="0"/>
              </a:rPr>
              <a:t>OSAAMISEN </a:t>
            </a:r>
          </a:p>
          <a:p>
            <a:r>
              <a:rPr lang="fi-FI" sz="1200" b="1">
                <a:solidFill>
                  <a:schemeClr val="tx2"/>
                </a:solidFill>
                <a:latin typeface="Tahoma" panose="020B0604030504040204" pitchFamily="34" charset="0"/>
              </a:rPr>
              <a:t>KEHITTÄMINEN </a:t>
            </a:r>
          </a:p>
        </p:txBody>
      </p:sp>
      <p:sp>
        <p:nvSpPr>
          <p:cNvPr id="10" name="Oikea aaltosulje 9" descr="Kokonaisuudet kokoava aaltosulje.">
            <a:extLst>
              <a:ext uri="{FF2B5EF4-FFF2-40B4-BE49-F238E27FC236}">
                <a16:creationId xmlns:a16="http://schemas.microsoft.com/office/drawing/2014/main" id="{B84FFCF6-0455-7536-0076-20B07FE3AE69}"/>
              </a:ext>
            </a:extLst>
          </p:cNvPr>
          <p:cNvSpPr/>
          <p:nvPr/>
        </p:nvSpPr>
        <p:spPr>
          <a:xfrm rot="5400000">
            <a:off x="5836544" y="-1367621"/>
            <a:ext cx="404038" cy="9682175"/>
          </a:xfrm>
          <a:prstGeom prst="rightBrace">
            <a:avLst/>
          </a:prstGeom>
          <a:ln w="57150">
            <a:solidFill>
              <a:schemeClr val="accent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i-FI"/>
          </a:p>
        </p:txBody>
      </p:sp>
      <p:sp>
        <p:nvSpPr>
          <p:cNvPr id="11" name="Tekstiruutu 10">
            <a:extLst>
              <a:ext uri="{FF2B5EF4-FFF2-40B4-BE49-F238E27FC236}">
                <a16:creationId xmlns:a16="http://schemas.microsoft.com/office/drawing/2014/main" id="{00B97389-4BBA-B832-9CA4-305205C02CC1}"/>
              </a:ext>
            </a:extLst>
          </p:cNvPr>
          <p:cNvSpPr txBox="1"/>
          <p:nvPr/>
        </p:nvSpPr>
        <p:spPr>
          <a:xfrm>
            <a:off x="930050" y="3939917"/>
            <a:ext cx="10110673" cy="1477328"/>
          </a:xfrm>
          <a:prstGeom prst="rect">
            <a:avLst/>
          </a:prstGeom>
          <a:noFill/>
        </p:spPr>
        <p:txBody>
          <a:bodyPr wrap="square" rtlCol="0">
            <a:spAutoFit/>
          </a:bodyPr>
          <a:lstStyle/>
          <a:p>
            <a:pPr algn="ctr"/>
            <a:r>
              <a:rPr lang="fi-FI" dirty="0">
                <a:latin typeface="Tahoma" panose="020B0604030504040204" pitchFamily="34" charset="0"/>
                <a:ea typeface="Tahoma" panose="020B0604030504040204" pitchFamily="34" charset="0"/>
                <a:cs typeface="Tahoma" panose="020B0604030504040204" pitchFamily="34" charset="0"/>
              </a:rPr>
              <a:t>JTF-suunnitelma koostuu neljästä kokonaisuudesta.</a:t>
            </a:r>
          </a:p>
          <a:p>
            <a:pPr algn="ctr"/>
            <a:r>
              <a:rPr lang="fi-FI" dirty="0">
                <a:latin typeface="Tahoma" panose="020B0604030504040204" pitchFamily="34" charset="0"/>
                <a:ea typeface="Tahoma" panose="020B0604030504040204" pitchFamily="34" charset="0"/>
                <a:cs typeface="Tahoma" panose="020B0604030504040204" pitchFamily="34" charset="0"/>
              </a:rPr>
              <a:t>Kaikkien JTF-hankkeiden on oltava </a:t>
            </a:r>
            <a:r>
              <a:rPr lang="fi-FI" dirty="0">
                <a:latin typeface="Tahoma" panose="020B0604030504040204" pitchFamily="34" charset="0"/>
                <a:ea typeface="Tahoma" panose="020B0604030504040204" pitchFamily="34" charset="0"/>
                <a:cs typeface="Tahoma" panose="020B0604030504040204" pitchFamily="34" charset="0"/>
                <a:hlinkClick r:id="rId8"/>
              </a:rPr>
              <a:t>Pohjois-Pohjanmaan siirtymäsuunnitelman </a:t>
            </a:r>
            <a:r>
              <a:rPr lang="fi-FI" dirty="0">
                <a:latin typeface="Tahoma" panose="020B0604030504040204" pitchFamily="34" charset="0"/>
                <a:ea typeface="Tahoma" panose="020B0604030504040204" pitchFamily="34" charset="0"/>
                <a:cs typeface="Tahoma" panose="020B0604030504040204" pitchFamily="34" charset="0"/>
              </a:rPr>
              <a:t>mukaisia ja rahoituksen suuntaamisessa huomioidaan Pohjois-Pohjanmaan maakuntaohjelma.</a:t>
            </a:r>
          </a:p>
          <a:p>
            <a:pPr algn="ctr"/>
            <a:endParaRPr lang="fi-FI" b="1" dirty="0">
              <a:latin typeface="Tahoma" panose="020B0604030504040204" pitchFamily="34" charset="0"/>
              <a:ea typeface="Tahoma" panose="020B0604030504040204" pitchFamily="34" charset="0"/>
              <a:cs typeface="Tahoma" panose="020B0604030504040204" pitchFamily="34" charset="0"/>
            </a:endParaRPr>
          </a:p>
          <a:p>
            <a:pPr algn="ctr"/>
            <a:r>
              <a:rPr lang="fi-FI" dirty="0">
                <a:latin typeface="Tahoma" panose="020B0604030504040204" pitchFamily="34" charset="0"/>
                <a:ea typeface="Tahoma" panose="020B0604030504040204" pitchFamily="34" charset="0"/>
                <a:cs typeface="Tahoma" panose="020B0604030504040204" pitchFamily="34" charset="0"/>
              </a:rPr>
              <a:t>Suunnitelmaa rahoittavat Pohjois-Pohjanmaan liitto ja Pohjois-Pohjanmaan ELY-keskus.</a:t>
            </a:r>
          </a:p>
        </p:txBody>
      </p:sp>
      <p:pic>
        <p:nvPicPr>
          <p:cNvPr id="13" name="Kuva 12" descr="Merkki 4 tasaisella täytöllä">
            <a:extLst>
              <a:ext uri="{FF2B5EF4-FFF2-40B4-BE49-F238E27FC236}">
                <a16:creationId xmlns:a16="http://schemas.microsoft.com/office/drawing/2014/main" id="{C3EC8CAC-DBCA-4534-9C75-0693DC5C52F9}"/>
              </a:ext>
            </a:extLst>
          </p:cNvPr>
          <p:cNvPicPr>
            <a:picLocks noChangeAspect="1"/>
          </p:cNvPicPr>
          <p:nvPr/>
        </p:nvPicPr>
        <p:blipFill>
          <a:blip r:embed="rId9">
            <a:extLst>
              <a:ext uri="{96DAC541-7B7A-43D3-8B79-37D633B846F1}">
                <asvg:svgBlip xmlns:asvg="http://schemas.microsoft.com/office/drawing/2016/SVG/main" r:embed="rId10"/>
              </a:ext>
            </a:extLst>
          </a:blip>
          <a:srcRect/>
          <a:stretch/>
        </p:blipFill>
        <p:spPr>
          <a:xfrm>
            <a:off x="8963458" y="1407719"/>
            <a:ext cx="1080000" cy="1080000"/>
          </a:xfrm>
          <a:prstGeom prst="rect">
            <a:avLst/>
          </a:prstGeom>
        </p:spPr>
      </p:pic>
      <p:sp>
        <p:nvSpPr>
          <p:cNvPr id="15" name="Tekstiruutu 14">
            <a:extLst>
              <a:ext uri="{FF2B5EF4-FFF2-40B4-BE49-F238E27FC236}">
                <a16:creationId xmlns:a16="http://schemas.microsoft.com/office/drawing/2014/main" id="{562724FF-5B7B-4F9C-AE10-E515EEA69D2A}"/>
              </a:ext>
            </a:extLst>
          </p:cNvPr>
          <p:cNvSpPr txBox="1"/>
          <p:nvPr/>
        </p:nvSpPr>
        <p:spPr>
          <a:xfrm>
            <a:off x="8742977" y="2559343"/>
            <a:ext cx="2556059" cy="646331"/>
          </a:xfrm>
          <a:prstGeom prst="rect">
            <a:avLst/>
          </a:prstGeom>
          <a:noFill/>
        </p:spPr>
        <p:txBody>
          <a:bodyPr wrap="square">
            <a:spAutoFit/>
          </a:bodyPr>
          <a:lstStyle/>
          <a:p>
            <a:r>
              <a:rPr lang="fi-FI" sz="1200" b="1">
                <a:solidFill>
                  <a:schemeClr val="tx2"/>
                </a:solidFill>
                <a:latin typeface="Tahoma" panose="020B0604030504040204" pitchFamily="34" charset="0"/>
              </a:rPr>
              <a:t>TURVETUOTANTOALUEIDEN ENNALLISTAMINEN JA JÄLKIKÄYTTÖ </a:t>
            </a:r>
          </a:p>
        </p:txBody>
      </p:sp>
    </p:spTree>
    <p:extLst>
      <p:ext uri="{BB962C8B-B14F-4D97-AF65-F5344CB8AC3E}">
        <p14:creationId xmlns:p14="http://schemas.microsoft.com/office/powerpoint/2010/main" val="3297469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2F78361-99A4-4B0C-A4BF-908E2B8F0B9E}"/>
              </a:ext>
            </a:extLst>
          </p:cNvPr>
          <p:cNvSpPr>
            <a:spLocks noGrp="1"/>
          </p:cNvSpPr>
          <p:nvPr>
            <p:ph type="title"/>
          </p:nvPr>
        </p:nvSpPr>
        <p:spPr>
          <a:xfrm>
            <a:off x="838200" y="184355"/>
            <a:ext cx="10811256" cy="493775"/>
          </a:xfrm>
        </p:spPr>
        <p:txBody>
          <a:bodyPr>
            <a:noAutofit/>
          </a:bodyPr>
          <a:lstStyle/>
          <a:p>
            <a:br>
              <a:rPr lang="fi-FI" sz="2000"/>
            </a:br>
            <a:r>
              <a:rPr lang="fi-FI" sz="3600"/>
              <a:t>JTF - Pohjois-Pohjanmaan tuettava toiminta</a:t>
            </a:r>
          </a:p>
        </p:txBody>
      </p:sp>
      <p:sp>
        <p:nvSpPr>
          <p:cNvPr id="3" name="Sisällön paikkamerkki 2">
            <a:extLst>
              <a:ext uri="{FF2B5EF4-FFF2-40B4-BE49-F238E27FC236}">
                <a16:creationId xmlns:a16="http://schemas.microsoft.com/office/drawing/2014/main" id="{1E1DE843-6803-428B-825E-04517BF17A58}"/>
              </a:ext>
            </a:extLst>
          </p:cNvPr>
          <p:cNvSpPr>
            <a:spLocks noGrp="1"/>
          </p:cNvSpPr>
          <p:nvPr>
            <p:ph idx="1"/>
          </p:nvPr>
        </p:nvSpPr>
        <p:spPr>
          <a:xfrm>
            <a:off x="838200" y="917513"/>
            <a:ext cx="10515600" cy="5022974"/>
          </a:xfrm>
        </p:spPr>
        <p:txBody>
          <a:bodyPr/>
          <a:lstStyle/>
          <a:p>
            <a:pPr marL="0" indent="0">
              <a:buNone/>
            </a:pPr>
            <a:r>
              <a:rPr lang="fi-FI" sz="1400" b="1" dirty="0"/>
              <a:t>TKI-TOIMINNAN KEHITTÄMINEN </a:t>
            </a:r>
            <a:r>
              <a:rPr lang="fi-FI" sz="1400" b="1" dirty="0">
                <a:effectLst/>
                <a:latin typeface="Times New Roman" panose="02020603050405020304" pitchFamily="18" charset="0"/>
                <a:ea typeface="Calibri" panose="020F0502020204030204" pitchFamily="34" charset="0"/>
              </a:rPr>
              <a:t>(Kehys n. 37 %: 35,553 milj. €)</a:t>
            </a:r>
          </a:p>
          <a:p>
            <a:pPr marL="342900" lvl="0" indent="-342900">
              <a:spcBef>
                <a:spcPts val="0"/>
              </a:spcBef>
              <a:buFont typeface="+mj-lt"/>
              <a:buAutoNum type="arabicPeriod"/>
              <a:tabLst>
                <a:tab pos="1656080" algn="l"/>
                <a:tab pos="2484120" algn="l"/>
              </a:tabLst>
            </a:pPr>
            <a:r>
              <a:rPr lang="fi-FI" sz="1400" dirty="0"/>
              <a:t>Elinkeinoelämälähtöinen innovaatio- ja kehittämistoiminta sekä TKI-yhteistyö; yritysten ja tutkimuksen yhteishankkeet</a:t>
            </a:r>
          </a:p>
          <a:p>
            <a:pPr marL="342900" lvl="0" indent="-342900">
              <a:spcBef>
                <a:spcPts val="0"/>
              </a:spcBef>
              <a:buFont typeface="+mj-lt"/>
              <a:buAutoNum type="arabicPeriod"/>
              <a:tabLst>
                <a:tab pos="1656080" algn="l"/>
                <a:tab pos="2484120" algn="l"/>
              </a:tabLst>
            </a:pPr>
            <a:r>
              <a:rPr lang="fi-FI" sz="1400" dirty="0"/>
              <a:t>Uusiutuvan energian, vähähiilisen teknologian, bio- ja kiertotalouden ja energiatehokkuuden uudet ratkaisut ja TKI</a:t>
            </a:r>
          </a:p>
          <a:p>
            <a:pPr marL="342900" indent="-342900">
              <a:spcBef>
                <a:spcPts val="0"/>
              </a:spcBef>
              <a:buFont typeface="+mj-lt"/>
              <a:buAutoNum type="arabicPeriod"/>
              <a:tabLst>
                <a:tab pos="1656080" algn="l"/>
                <a:tab pos="2484120" algn="l"/>
              </a:tabLst>
            </a:pPr>
            <a:r>
              <a:rPr lang="fi-FI" sz="1400" u="sng" dirty="0"/>
              <a:t>Pk-yritysten bio- ja kiertotalouskonseptit</a:t>
            </a:r>
          </a:p>
          <a:p>
            <a:pPr marL="342900" indent="-342900">
              <a:spcBef>
                <a:spcPts val="0"/>
              </a:spcBef>
              <a:buFont typeface="+mj-lt"/>
              <a:buAutoNum type="arabicPeriod"/>
              <a:tabLst>
                <a:tab pos="1656080" algn="l"/>
                <a:tab pos="2484120" algn="l"/>
              </a:tabLst>
            </a:pPr>
            <a:r>
              <a:rPr lang="fi-FI" sz="1400" dirty="0"/>
              <a:t>Uudet innovaatiot turpeen korvaamiseksi</a:t>
            </a:r>
          </a:p>
          <a:p>
            <a:pPr marL="0" indent="0">
              <a:buNone/>
            </a:pPr>
            <a:r>
              <a:rPr lang="fi-FI" sz="1400" b="1" dirty="0"/>
              <a:t>PK-YRITYSTOIMINNAN KEHITTÄMINEN </a:t>
            </a:r>
            <a:r>
              <a:rPr lang="fi-FI" sz="1400" b="1" dirty="0">
                <a:latin typeface="Times New Roman" panose="02020603050405020304" pitchFamily="18" charset="0"/>
              </a:rPr>
              <a:t>(Kehys n. 44 %: 42,280 milj. €)</a:t>
            </a:r>
          </a:p>
          <a:p>
            <a:pPr marL="0" lvl="0" indent="0">
              <a:buNone/>
              <a:tabLst>
                <a:tab pos="1656080" algn="l"/>
                <a:tab pos="2484120" algn="l"/>
              </a:tabLst>
            </a:pPr>
            <a:r>
              <a:rPr lang="fi-FI" sz="1400" dirty="0"/>
              <a:t>5. Pk-yritysten kasvu, kansainvälistyminen ja innovointivalmiudet (ml. liiketoiminta- ja markkinointiosaaminen), toimintaa uudistavat ja tuottavuutta lisäävät investoinnit sekä tuotteiden, palveluiden ja tuotantomenetelmien kehittäminen</a:t>
            </a:r>
          </a:p>
          <a:p>
            <a:pPr marL="0" indent="0">
              <a:buNone/>
              <a:tabLst>
                <a:tab pos="1656080" algn="l"/>
                <a:tab pos="2484120" algn="l"/>
              </a:tabLst>
            </a:pPr>
            <a:r>
              <a:rPr lang="fi-FI" sz="1400" dirty="0"/>
              <a:t>6. Uusi tai uudistuva liiketoiminta (ml. yritysverkostojen kehittäminen, </a:t>
            </a:r>
            <a:r>
              <a:rPr lang="fi-FI" sz="1400" dirty="0" err="1"/>
              <a:t>yrityskiihdyttämö</a:t>
            </a:r>
            <a:r>
              <a:rPr lang="fi-FI" sz="1400" dirty="0"/>
              <a:t>- ja hautomomallit) sekä yritysten jatkuvuus omistajavaihdoksin</a:t>
            </a:r>
          </a:p>
          <a:p>
            <a:pPr marL="0" indent="0">
              <a:buNone/>
            </a:pPr>
            <a:r>
              <a:rPr lang="fi-FI" sz="1400" b="1" dirty="0"/>
              <a:t>OSAAMISEN KEHITTÄMINEN </a:t>
            </a:r>
            <a:r>
              <a:rPr lang="fi-FI" sz="1400" b="1" dirty="0">
                <a:latin typeface="Times New Roman" panose="02020603050405020304" pitchFamily="18" charset="0"/>
              </a:rPr>
              <a:t>(Kehys n. 14 %: 13,453 milj. €)</a:t>
            </a:r>
          </a:p>
          <a:p>
            <a:pPr marL="0" lvl="0" indent="0">
              <a:buNone/>
              <a:tabLst>
                <a:tab pos="1656080" algn="l"/>
                <a:tab pos="2484120" algn="l"/>
              </a:tabLst>
            </a:pPr>
            <a:r>
              <a:rPr lang="fi-FI" sz="1400" dirty="0"/>
              <a:t>7. Uudelleenkoulutus ja uusien taitojen hankkiminen</a:t>
            </a:r>
          </a:p>
          <a:p>
            <a:pPr marL="0" lvl="0" indent="0">
              <a:buNone/>
              <a:tabLst>
                <a:tab pos="1656080" algn="l"/>
                <a:tab pos="2484120" algn="l"/>
              </a:tabLst>
            </a:pPr>
            <a:r>
              <a:rPr lang="fi-FI" sz="1400" dirty="0"/>
              <a:t>8. Turvesektorin yrittäjien ja muiden turvesektorin toimijoiden osaamisen ja valmiuksien kehittäminen mm. puunkorjuun ja turvesoiden ennallistamisen aloilla uuden liiketoiminnan mahdollistamiseksi</a:t>
            </a:r>
          </a:p>
          <a:p>
            <a:pPr marL="0" indent="0">
              <a:buNone/>
            </a:pPr>
            <a:r>
              <a:rPr lang="fi-FI" sz="1400" b="1" dirty="0"/>
              <a:t>TURVETUOTANTOALUEIDEN ENNALLISTAMINEN JA JÄLKIKÄYTTÖ (2500 ha) </a:t>
            </a:r>
            <a:r>
              <a:rPr lang="fi-FI" sz="1400" b="1" dirty="0">
                <a:latin typeface="Times New Roman" panose="02020603050405020304" pitchFamily="18" charset="0"/>
              </a:rPr>
              <a:t>(Kehys n. 5 %: 4,805 milj. €)</a:t>
            </a:r>
            <a:endParaRPr lang="fi-FI" sz="1400" b="1" dirty="0"/>
          </a:p>
          <a:p>
            <a:pPr marL="0" lvl="0" indent="0">
              <a:buNone/>
              <a:tabLst>
                <a:tab pos="1656080" algn="l"/>
                <a:tab pos="2484120" algn="l"/>
              </a:tabLst>
            </a:pPr>
            <a:r>
              <a:rPr lang="fi-FI" sz="1400" dirty="0"/>
              <a:t>9. Turvetuotannosta poistuvien soiden ennallistaminen, jälkikäyttö sekä selvitykset ja pilotoinnit niiden ennallistamisen ja jälkikäytön edellytyksistä ja mahdollisuuksista</a:t>
            </a:r>
          </a:p>
          <a:p>
            <a:pPr marL="0" indent="0">
              <a:buNone/>
              <a:tabLst>
                <a:tab pos="1656080" algn="l"/>
                <a:tab pos="2484120" algn="l"/>
              </a:tabLst>
            </a:pPr>
            <a:endParaRPr lang="fi-FI" sz="18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fi-FI" sz="1400" dirty="0"/>
          </a:p>
          <a:p>
            <a:endParaRPr lang="fi-FI" sz="1400" dirty="0"/>
          </a:p>
        </p:txBody>
      </p:sp>
    </p:spTree>
    <p:extLst>
      <p:ext uri="{BB962C8B-B14F-4D97-AF65-F5344CB8AC3E}">
        <p14:creationId xmlns:p14="http://schemas.microsoft.com/office/powerpoint/2010/main" val="42907987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Ryhmä 5" descr="Etelä-Pohjanmaan liiton rahoituksen jakautuminen kolmeen kokonaisuuteen: alueelliset kehittämishankkeet, OKM:n toimialan hankkeet, perusrakenteen investointituki.">
            <a:extLst>
              <a:ext uri="{FF2B5EF4-FFF2-40B4-BE49-F238E27FC236}">
                <a16:creationId xmlns:a16="http://schemas.microsoft.com/office/drawing/2014/main" id="{A7D04C12-C72A-4C52-9BB8-B90A973507CA}"/>
              </a:ext>
            </a:extLst>
          </p:cNvPr>
          <p:cNvGrpSpPr/>
          <p:nvPr/>
        </p:nvGrpSpPr>
        <p:grpSpPr>
          <a:xfrm>
            <a:off x="625578" y="2084432"/>
            <a:ext cx="10800734" cy="1758159"/>
            <a:chOff x="553065" y="2305658"/>
            <a:chExt cx="10800734" cy="1758159"/>
          </a:xfrm>
          <a:solidFill>
            <a:srgbClr val="0070C0"/>
          </a:solidFill>
        </p:grpSpPr>
        <p:sp>
          <p:nvSpPr>
            <p:cNvPr id="7" name="Vapaamuotoinen: Muoto 6">
              <a:extLst>
                <a:ext uri="{FF2B5EF4-FFF2-40B4-BE49-F238E27FC236}">
                  <a16:creationId xmlns:a16="http://schemas.microsoft.com/office/drawing/2014/main" id="{14725271-836E-49A1-93DC-F503FC77D3A0}"/>
                </a:ext>
              </a:extLst>
            </p:cNvPr>
            <p:cNvSpPr/>
            <p:nvPr/>
          </p:nvSpPr>
          <p:spPr>
            <a:xfrm>
              <a:off x="3950780" y="2305658"/>
              <a:ext cx="3596772" cy="1758159"/>
            </a:xfrm>
            <a:custGeom>
              <a:avLst/>
              <a:gdLst>
                <a:gd name="connsiteX0" fmla="*/ 0 w 3596772"/>
                <a:gd name="connsiteY0" fmla="*/ 0 h 1758159"/>
                <a:gd name="connsiteX1" fmla="*/ 3596772 w 3596772"/>
                <a:gd name="connsiteY1" fmla="*/ 0 h 1758159"/>
                <a:gd name="connsiteX2" fmla="*/ 3596772 w 3596772"/>
                <a:gd name="connsiteY2" fmla="*/ 1758159 h 1758159"/>
                <a:gd name="connsiteX3" fmla="*/ 0 w 3596772"/>
                <a:gd name="connsiteY3" fmla="*/ 1758159 h 1758159"/>
                <a:gd name="connsiteX4" fmla="*/ 0 w 3596772"/>
                <a:gd name="connsiteY4" fmla="*/ 0 h 17581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96772" h="1758159">
                  <a:moveTo>
                    <a:pt x="0" y="0"/>
                  </a:moveTo>
                  <a:lnTo>
                    <a:pt x="3596772" y="0"/>
                  </a:lnTo>
                  <a:lnTo>
                    <a:pt x="3596772" y="1758159"/>
                  </a:lnTo>
                  <a:lnTo>
                    <a:pt x="0" y="1758159"/>
                  </a:lnTo>
                  <a:lnTo>
                    <a:pt x="0" y="0"/>
                  </a:lnTo>
                  <a:close/>
                </a:path>
              </a:pathLst>
            </a:custGeom>
            <a:grpFill/>
          </p:spPr>
          <p:style>
            <a:lnRef idx="2">
              <a:schemeClr val="lt1">
                <a:hueOff val="0"/>
                <a:satOff val="0"/>
                <a:lumOff val="0"/>
                <a:alphaOff val="0"/>
              </a:schemeClr>
            </a:lnRef>
            <a:fillRef idx="1">
              <a:scrgbClr r="0" g="0" b="0"/>
            </a:fillRef>
            <a:effectRef idx="0">
              <a:schemeClr val="accent3">
                <a:hueOff val="0"/>
                <a:satOff val="0"/>
                <a:lumOff val="0"/>
                <a:alphaOff val="0"/>
              </a:schemeClr>
            </a:effectRef>
            <a:fontRef idx="minor">
              <a:schemeClr val="lt1"/>
            </a:fontRef>
          </p:style>
          <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i-FI" sz="2000" b="1" kern="1200">
                  <a:latin typeface="Tahoma" panose="020B0604030504040204" pitchFamily="34" charset="0"/>
                  <a:ea typeface="Tahoma" panose="020B0604030504040204" pitchFamily="34" charset="0"/>
                  <a:cs typeface="Tahoma" panose="020B0604030504040204" pitchFamily="34" charset="0"/>
                </a:rPr>
                <a:t>Alueelliset kehittämishankkeet</a:t>
              </a:r>
              <a:endParaRPr lang="fi-FI" sz="3200" b="1" kern="1200">
                <a:latin typeface="Tahoma" panose="020B0604030504040204" pitchFamily="34" charset="0"/>
                <a:ea typeface="Tahoma" panose="020B0604030504040204" pitchFamily="34" charset="0"/>
                <a:cs typeface="Tahoma" panose="020B0604030504040204" pitchFamily="34" charset="0"/>
              </a:endParaRPr>
            </a:p>
          </p:txBody>
        </p:sp>
        <p:sp>
          <p:nvSpPr>
            <p:cNvPr id="8" name="Vapaamuotoinen: Muoto 7">
              <a:extLst>
                <a:ext uri="{FF2B5EF4-FFF2-40B4-BE49-F238E27FC236}">
                  <a16:creationId xmlns:a16="http://schemas.microsoft.com/office/drawing/2014/main" id="{F8091932-677C-4790-8AB0-C7D515A5A1F2}"/>
                </a:ext>
              </a:extLst>
            </p:cNvPr>
            <p:cNvSpPr/>
            <p:nvPr/>
          </p:nvSpPr>
          <p:spPr>
            <a:xfrm>
              <a:off x="553065" y="2305658"/>
              <a:ext cx="3364944" cy="1758159"/>
            </a:xfrm>
            <a:custGeom>
              <a:avLst/>
              <a:gdLst>
                <a:gd name="connsiteX0" fmla="*/ 0 w 3769584"/>
                <a:gd name="connsiteY0" fmla="*/ 0 h 1952367"/>
                <a:gd name="connsiteX1" fmla="*/ 3769584 w 3769584"/>
                <a:gd name="connsiteY1" fmla="*/ 0 h 1952367"/>
                <a:gd name="connsiteX2" fmla="*/ 3769584 w 3769584"/>
                <a:gd name="connsiteY2" fmla="*/ 1952367 h 1952367"/>
                <a:gd name="connsiteX3" fmla="*/ 0 w 3769584"/>
                <a:gd name="connsiteY3" fmla="*/ 1952367 h 1952367"/>
                <a:gd name="connsiteX4" fmla="*/ 0 w 3769584"/>
                <a:gd name="connsiteY4" fmla="*/ 0 h 19523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69584" h="1952367">
                  <a:moveTo>
                    <a:pt x="0" y="0"/>
                  </a:moveTo>
                  <a:lnTo>
                    <a:pt x="3769584" y="0"/>
                  </a:lnTo>
                  <a:lnTo>
                    <a:pt x="3769584" y="1952367"/>
                  </a:lnTo>
                  <a:lnTo>
                    <a:pt x="0" y="1952367"/>
                  </a:lnTo>
                  <a:lnTo>
                    <a:pt x="0" y="0"/>
                  </a:lnTo>
                  <a:close/>
                </a:path>
              </a:pathLst>
            </a:custGeom>
            <a:grpFill/>
          </p:spPr>
          <p:style>
            <a:lnRef idx="2">
              <a:schemeClr val="lt1">
                <a:hueOff val="0"/>
                <a:satOff val="0"/>
                <a:lumOff val="0"/>
                <a:alphaOff val="0"/>
              </a:schemeClr>
            </a:lnRef>
            <a:fillRef idx="1">
              <a:scrgbClr r="0" g="0" b="0"/>
            </a:fillRef>
            <a:effectRef idx="0">
              <a:schemeClr val="accent3">
                <a:hueOff val="0"/>
                <a:satOff val="0"/>
                <a:lumOff val="0"/>
                <a:alphaOff val="0"/>
              </a:schemeClr>
            </a:effectRef>
            <a:fontRef idx="minor">
              <a:schemeClr val="lt1"/>
            </a:fontRef>
          </p:style>
          <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i-FI" sz="2000" b="1" kern="1200" dirty="0">
                  <a:latin typeface="Tahoma" panose="020B0604030504040204" pitchFamily="34" charset="0"/>
                  <a:ea typeface="Tahoma" panose="020B0604030504040204" pitchFamily="34" charset="0"/>
                  <a:cs typeface="Tahoma" panose="020B0604030504040204" pitchFamily="34" charset="0"/>
                </a:rPr>
                <a:t>OKM:n alan investointi-  ja kehittämishankkeet</a:t>
              </a:r>
            </a:p>
          </p:txBody>
        </p:sp>
        <p:sp>
          <p:nvSpPr>
            <p:cNvPr id="9" name="Vapaamuotoinen: Muoto 8">
              <a:extLst>
                <a:ext uri="{FF2B5EF4-FFF2-40B4-BE49-F238E27FC236}">
                  <a16:creationId xmlns:a16="http://schemas.microsoft.com/office/drawing/2014/main" id="{8A5A03DD-4232-4A1C-A92D-EC443523D954}"/>
                </a:ext>
              </a:extLst>
            </p:cNvPr>
            <p:cNvSpPr/>
            <p:nvPr/>
          </p:nvSpPr>
          <p:spPr>
            <a:xfrm>
              <a:off x="7757027" y="2305658"/>
              <a:ext cx="3596772" cy="1758159"/>
            </a:xfrm>
            <a:custGeom>
              <a:avLst/>
              <a:gdLst>
                <a:gd name="connsiteX0" fmla="*/ 0 w 3859950"/>
                <a:gd name="connsiteY0" fmla="*/ 0 h 1903772"/>
                <a:gd name="connsiteX1" fmla="*/ 3859950 w 3859950"/>
                <a:gd name="connsiteY1" fmla="*/ 0 h 1903772"/>
                <a:gd name="connsiteX2" fmla="*/ 3859950 w 3859950"/>
                <a:gd name="connsiteY2" fmla="*/ 1903772 h 1903772"/>
                <a:gd name="connsiteX3" fmla="*/ 0 w 3859950"/>
                <a:gd name="connsiteY3" fmla="*/ 1903772 h 1903772"/>
                <a:gd name="connsiteX4" fmla="*/ 0 w 3859950"/>
                <a:gd name="connsiteY4" fmla="*/ 0 h 19037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9950" h="1903772">
                  <a:moveTo>
                    <a:pt x="0" y="0"/>
                  </a:moveTo>
                  <a:lnTo>
                    <a:pt x="3859950" y="0"/>
                  </a:lnTo>
                  <a:lnTo>
                    <a:pt x="3859950" y="1903772"/>
                  </a:lnTo>
                  <a:lnTo>
                    <a:pt x="0" y="1903772"/>
                  </a:lnTo>
                  <a:lnTo>
                    <a:pt x="0" y="0"/>
                  </a:lnTo>
                  <a:close/>
                </a:path>
              </a:pathLst>
            </a:custGeom>
            <a:grpFill/>
          </p:spPr>
          <p:style>
            <a:lnRef idx="2">
              <a:schemeClr val="lt1">
                <a:hueOff val="0"/>
                <a:satOff val="0"/>
                <a:lumOff val="0"/>
                <a:alphaOff val="0"/>
              </a:schemeClr>
            </a:lnRef>
            <a:fillRef idx="1">
              <a:scrgbClr r="0" g="0" b="0"/>
            </a:fillRef>
            <a:effectRef idx="0">
              <a:schemeClr val="accent3">
                <a:hueOff val="0"/>
                <a:satOff val="0"/>
                <a:lumOff val="0"/>
                <a:alphaOff val="0"/>
              </a:schemeClr>
            </a:effectRef>
            <a:fontRef idx="minor">
              <a:schemeClr val="lt1"/>
            </a:fontRef>
          </p:style>
          <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i-FI" sz="2000" b="1" kern="1200" dirty="0">
                  <a:latin typeface="Tahoma" panose="020B0604030504040204" pitchFamily="34" charset="0"/>
                  <a:ea typeface="Tahoma" panose="020B0604030504040204" pitchFamily="34" charset="0"/>
                  <a:cs typeface="Tahoma" panose="020B0604030504040204" pitchFamily="34" charset="0"/>
                </a:rPr>
                <a:t>Kuntien perusrakenteen investoinnit</a:t>
              </a:r>
            </a:p>
            <a:p>
              <a:pPr marL="342900" lvl="0" indent="-342900" defTabSz="889000">
                <a:lnSpc>
                  <a:spcPct val="90000"/>
                </a:lnSpc>
                <a:spcBef>
                  <a:spcPct val="0"/>
                </a:spcBef>
                <a:spcAft>
                  <a:spcPct val="35000"/>
                </a:spcAft>
                <a:buFont typeface="Arial" panose="020B0604020202020204" pitchFamily="34" charset="0"/>
                <a:buChar char="•"/>
              </a:pPr>
              <a:r>
                <a:rPr lang="fi-FI" sz="1600" dirty="0">
                  <a:latin typeface="Tahoma" panose="020B0604030504040204" pitchFamily="34" charset="0"/>
                  <a:ea typeface="Tahoma" panose="020B0604030504040204" pitchFamily="34" charset="0"/>
                  <a:cs typeface="Tahoma" panose="020B0604030504040204" pitchFamily="34" charset="0"/>
                </a:rPr>
                <a:t>Puu-, bio- ja kiertotalousterminaalit</a:t>
              </a:r>
            </a:p>
          </p:txBody>
        </p:sp>
      </p:grpSp>
      <p:sp>
        <p:nvSpPr>
          <p:cNvPr id="10" name="Otsikko 3">
            <a:extLst>
              <a:ext uri="{FF2B5EF4-FFF2-40B4-BE49-F238E27FC236}">
                <a16:creationId xmlns:a16="http://schemas.microsoft.com/office/drawing/2014/main" id="{4A03A3CD-6E2F-4583-BF3C-71F4EC46F6F6}"/>
              </a:ext>
            </a:extLst>
          </p:cNvPr>
          <p:cNvSpPr txBox="1">
            <a:spLocks/>
          </p:cNvSpPr>
          <p:nvPr/>
        </p:nvSpPr>
        <p:spPr>
          <a:xfrm>
            <a:off x="943897" y="511277"/>
            <a:ext cx="10550013" cy="923330"/>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spcBef>
                <a:spcPts val="0"/>
              </a:spcBef>
              <a:defRPr/>
            </a:pPr>
            <a:r>
              <a:rPr lang="fi-FI" sz="4000" dirty="0">
                <a:solidFill>
                  <a:schemeClr val="tx2"/>
                </a:solidFill>
                <a:latin typeface="+mn-lt"/>
              </a:rPr>
              <a:t>Pohjois-Pohjanmaan liiton JTF-rahoitus</a:t>
            </a:r>
          </a:p>
          <a:p>
            <a:pPr>
              <a:lnSpc>
                <a:spcPct val="100000"/>
              </a:lnSpc>
              <a:spcBef>
                <a:spcPts val="0"/>
              </a:spcBef>
              <a:defRPr/>
            </a:pPr>
            <a:r>
              <a:rPr lang="fi-FI" sz="2000" dirty="0">
                <a:solidFill>
                  <a:schemeClr val="tx2"/>
                </a:solidFill>
                <a:latin typeface="+mn-lt"/>
              </a:rPr>
              <a:t>Tuki-instrumentit</a:t>
            </a:r>
          </a:p>
        </p:txBody>
      </p:sp>
    </p:spTree>
    <p:extLst>
      <p:ext uri="{BB962C8B-B14F-4D97-AF65-F5344CB8AC3E}">
        <p14:creationId xmlns:p14="http://schemas.microsoft.com/office/powerpoint/2010/main" val="32894428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tsikko 3">
            <a:extLst>
              <a:ext uri="{FF2B5EF4-FFF2-40B4-BE49-F238E27FC236}">
                <a16:creationId xmlns:a16="http://schemas.microsoft.com/office/drawing/2014/main" id="{4A03A3CD-6E2F-4583-BF3C-71F4EC46F6F6}"/>
              </a:ext>
            </a:extLst>
          </p:cNvPr>
          <p:cNvSpPr txBox="1">
            <a:spLocks/>
          </p:cNvSpPr>
          <p:nvPr/>
        </p:nvSpPr>
        <p:spPr>
          <a:xfrm>
            <a:off x="943897" y="511277"/>
            <a:ext cx="10550013" cy="615553"/>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spcBef>
                <a:spcPts val="0"/>
              </a:spcBef>
              <a:defRPr/>
            </a:pPr>
            <a:r>
              <a:rPr lang="fi-FI" sz="4000" dirty="0">
                <a:solidFill>
                  <a:schemeClr val="tx2"/>
                </a:solidFill>
                <a:latin typeface="+mn-lt"/>
              </a:rPr>
              <a:t>Kuntien perusrakenteen investoinnit</a:t>
            </a:r>
          </a:p>
        </p:txBody>
      </p:sp>
      <p:sp>
        <p:nvSpPr>
          <p:cNvPr id="3" name="Sisällön paikkamerkki 2">
            <a:extLst>
              <a:ext uri="{FF2B5EF4-FFF2-40B4-BE49-F238E27FC236}">
                <a16:creationId xmlns:a16="http://schemas.microsoft.com/office/drawing/2014/main" id="{7EADD4B2-8F3C-4501-A0AE-BFC81A8C5713}"/>
              </a:ext>
            </a:extLst>
          </p:cNvPr>
          <p:cNvSpPr>
            <a:spLocks noGrp="1"/>
          </p:cNvSpPr>
          <p:nvPr>
            <p:ph idx="1"/>
          </p:nvPr>
        </p:nvSpPr>
        <p:spPr>
          <a:xfrm>
            <a:off x="757084" y="1361661"/>
            <a:ext cx="10923638" cy="4625111"/>
          </a:xfrm>
        </p:spPr>
        <p:txBody>
          <a:bodyPr/>
          <a:lstStyle/>
          <a:p>
            <a:r>
              <a:rPr lang="fi-FI" sz="1800" dirty="0"/>
              <a:t>Rahoitusta voidaan kohdentaa puu- ja biomassan sekä kiertotalouden käsittely- ja varastointiterminaaleihin silloin kun hakijana on </a:t>
            </a:r>
            <a:r>
              <a:rPr lang="fi-FI" sz="1800" b="1" dirty="0"/>
              <a:t>kunta tai kuntayhtymä.</a:t>
            </a:r>
          </a:p>
          <a:p>
            <a:pPr lvl="1"/>
            <a:r>
              <a:rPr lang="fi-FI" sz="1600" dirty="0"/>
              <a:t>Puu- ja biomassan varastointiin ja hakettamiseen tarkoitetut terminaalialueet, jotka parantavat haketoimitusten varmuutta ja polttoaineiden laatua sekä tehostavat kuljetusten ja haketuksen logistiikkaa. </a:t>
            </a:r>
          </a:p>
          <a:p>
            <a:pPr lvl="1"/>
            <a:r>
              <a:rPr lang="fi-FI" sz="1600" dirty="0"/>
              <a:t>Valintaperusteiden mukaisesti biomassan käyttöön liittyvissä investoinneissa on tarkistettava DNSH-periaatteen toteutuminen. </a:t>
            </a:r>
          </a:p>
          <a:p>
            <a:pPr lvl="1"/>
            <a:r>
              <a:rPr lang="fi-FI" sz="1600" dirty="0"/>
              <a:t>Investointi tuleen toteuttaa kuntahankkeena ja terminaalin on oltava kaikkien alan yritysten käytettävissä.</a:t>
            </a:r>
          </a:p>
          <a:p>
            <a:pPr lvl="1"/>
            <a:r>
              <a:rPr lang="fi-FI" sz="1600" dirty="0"/>
              <a:t>Terminaaliverkostoa tarkastellaan kokonaisuutena.</a:t>
            </a:r>
          </a:p>
          <a:p>
            <a:r>
              <a:rPr lang="fi-FI" sz="1800" dirty="0"/>
              <a:t>Tukitaso investoinneissa on </a:t>
            </a:r>
            <a:r>
              <a:rPr lang="fi-FI" sz="1800" b="1" dirty="0"/>
              <a:t>enintään 70 %. </a:t>
            </a:r>
            <a:r>
              <a:rPr lang="fi-FI" sz="1800" dirty="0"/>
              <a:t>Indikatiivinen käytettävissä oleva tukirahoitus noin 10 M€.</a:t>
            </a:r>
          </a:p>
          <a:p>
            <a:r>
              <a:rPr lang="fi-FI" sz="1800" dirty="0"/>
              <a:t>Maapohja kunnan omistuksessa ja kaava lainvoimainen</a:t>
            </a:r>
          </a:p>
          <a:p>
            <a:r>
              <a:rPr lang="fi-FI" sz="1800" dirty="0"/>
              <a:t>Tekniset suunnitelmat olemassa..</a:t>
            </a:r>
          </a:p>
          <a:p>
            <a:r>
              <a:rPr lang="fi-FI" sz="1800" dirty="0"/>
              <a:t>Tukea ei voida myöntää esim. teiden rakentamiseen tai laajakaistoihin.</a:t>
            </a:r>
          </a:p>
          <a:p>
            <a:r>
              <a:rPr lang="fi-FI" sz="1800" dirty="0"/>
              <a:t>Yritysten omat terminaalit rahoitetaan harkinnanvaraisesti ELY-keskuksen kautta.</a:t>
            </a:r>
          </a:p>
          <a:p>
            <a:r>
              <a:rPr lang="fi-FI" sz="1800" dirty="0"/>
              <a:t>Jatkuva haku avataan heti kun EURA2021 –järjestelmä sen mahdollistaa, arviolta maalikuussa 2023.</a:t>
            </a:r>
          </a:p>
          <a:p>
            <a:endParaRPr lang="fi-FI" sz="1800" dirty="0"/>
          </a:p>
          <a:p>
            <a:endParaRPr lang="fi-FI" dirty="0"/>
          </a:p>
        </p:txBody>
      </p:sp>
    </p:spTree>
    <p:extLst>
      <p:ext uri="{BB962C8B-B14F-4D97-AF65-F5344CB8AC3E}">
        <p14:creationId xmlns:p14="http://schemas.microsoft.com/office/powerpoint/2010/main" val="2313706621"/>
      </p:ext>
    </p:extLst>
  </p:cSld>
  <p:clrMapOvr>
    <a:masterClrMapping/>
  </p:clrMapOvr>
</p:sld>
</file>

<file path=ppt/theme/theme1.xml><?xml version="1.0" encoding="utf-8"?>
<a:theme xmlns:a="http://schemas.openxmlformats.org/drawingml/2006/main" name="Office-teema">
  <a:themeElements>
    <a:clrScheme name="TEM 1 cyan 2 sininen">
      <a:dk1>
        <a:srgbClr val="000000"/>
      </a:dk1>
      <a:lt1>
        <a:srgbClr val="FFFFFF"/>
      </a:lt1>
      <a:dk2>
        <a:srgbClr val="195C98"/>
      </a:dk2>
      <a:lt2>
        <a:srgbClr val="E7E6E6"/>
      </a:lt2>
      <a:accent1>
        <a:srgbClr val="31E1E9"/>
      </a:accent1>
      <a:accent2>
        <a:srgbClr val="195C98"/>
      </a:accent2>
      <a:accent3>
        <a:srgbClr val="767171"/>
      </a:accent3>
      <a:accent4>
        <a:srgbClr val="BFBFBF"/>
      </a:accent4>
      <a:accent5>
        <a:srgbClr val="98F0F4"/>
      </a:accent5>
      <a:accent6>
        <a:srgbClr val="8CADCC"/>
      </a:accent6>
      <a:hlink>
        <a:srgbClr val="0563C1"/>
      </a:hlink>
      <a:folHlink>
        <a:srgbClr val="954F72"/>
      </a:folHlink>
    </a:clrScheme>
    <a:fontScheme name="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2000" dirty="0" err="1" smtClean="0"/>
        </a:defPPr>
      </a:lstStyle>
    </a:txDef>
  </a:objectDefaults>
  <a:extraClrSchemeLst/>
  <a:extLst>
    <a:ext uri="{05A4C25C-085E-4340-85A3-A5531E510DB2}">
      <thm15:themeFamily xmlns:thm15="http://schemas.microsoft.com/office/thememl/2012/main" name="FI_EU-rahastot_TEM_v3" id="{BC01B169-7970-FE42-80E6-3ABAE03B7732}" vid="{612C58FA-BD9D-7448-890B-B679BBAB57E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TAIMI Työtiladokumentti" ma:contentTypeID="0x01010040485BB5EA91409BADF540D1B0254D330400D749427142BC774684484F95E87D59A6" ma:contentTypeVersion="19804" ma:contentTypeDescription="Taimin työtiloissa käytettävä sisältötyyppi. Pohjautuu TAIMI Yleisdokumentti-sisältötyyppiin, josta on siivottu mm. joitakin viestinnällisen intran metatietoja pois ja järjestetty metatiedot eri järjestykseen." ma:contentTypeScope="" ma:versionID="9330caa50f17b013b806e406ee5004b0">
  <xsd:schema xmlns:xsd="http://www.w3.org/2001/XMLSchema" xmlns:xs="http://www.w3.org/2001/XMLSchema" xmlns:p="http://schemas.microsoft.com/office/2006/metadata/properties" xmlns:ns2="a90a8554-5475-4609-9feb-2f024996965b" targetNamespace="http://schemas.microsoft.com/office/2006/metadata/properties" ma:root="true" ma:fieldsID="600674fc645fceff5112c9c343cca37c" ns2:_="">
    <xsd:import namespace="a90a8554-5475-4609-9feb-2f024996965b"/>
    <xsd:element name="properties">
      <xsd:complexType>
        <xsd:sequence>
          <xsd:element name="documentManagement">
            <xsd:complexType>
              <xsd:all>
                <xsd:element ref="ns2:Päiväys" minOccurs="0"/>
                <xsd:element ref="ns2:Dokumenttityyppi" minOccurs="0"/>
                <xsd:element ref="ns2:Dokumentin_x0020_tila" minOccurs="0"/>
                <xsd:element ref="ns2:KEHALaatija" minOccurs="0"/>
                <xsd:element ref="ns2:Lisatieto" minOccurs="0"/>
                <xsd:element ref="ns2:Diaarinumero" minOccurs="0"/>
                <xsd:element ref="ns2:h5218b789dcc4879ac7e2471126f729c" minOccurs="0"/>
                <xsd:element ref="ns2:cdf3ae8bf76741b5a3048f7f7f6eee61" minOccurs="0"/>
                <xsd:element ref="ns2:TaxCatchAll" minOccurs="0"/>
                <xsd:element ref="ns2:ic4bbedd957942e9b7ae9016b7d801af" minOccurs="0"/>
                <xsd:element ref="ns2:ha41659fa04643d0ac27d4c98155f03c" minOccurs="0"/>
                <xsd:element ref="ns2:TaxCatchAllLabel" minOccurs="0"/>
                <xsd:element ref="ns2:Projekti"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0a8554-5475-4609-9feb-2f024996965b" elementFormDefault="qualified">
    <xsd:import namespace="http://schemas.microsoft.com/office/2006/documentManagement/types"/>
    <xsd:import namespace="http://schemas.microsoft.com/office/infopath/2007/PartnerControls"/>
    <xsd:element name="Päiväys" ma:index="2" nillable="true" ma:displayName="Päiväys" ma:description="Päivämäärä muodossa pp.kk.vvvv   HUOM! Ei ole sama kuin Muokkauspäivä, joka muuttuu aina kun dokumentin sisältöä tai ominaisuuksia muutetaan" ma:format="DateOnly" ma:indexed="true" ma:internalName="P_x00e4_iv_x00e4_ys">
      <xsd:simpleType>
        <xsd:restriction base="dms:DateTime"/>
      </xsd:simpleType>
    </xsd:element>
    <xsd:element name="Dokumenttityyppi" ma:index="3" nillable="true" ma:displayName="Dokumenttityyppi" ma:description="Valitse dokumentin sisältöä ja käyttötarkoitusta kuvaava dokumenttityyppi. Käytä yleistyyppejä eli esim. Henkilöstösuunnitelma ja Taloussuunnitelma ovat molemmat Suunnitelma-tyyppisiä. Tarkenna tyyppiä tarvittaessa esim. dokumentin nimessä." ma:format="Dropdown" ma:indexed="true" ma:internalName="Dokumenttityyppi">
      <xsd:simpleType>
        <xsd:restriction base="dms:Choice">
          <xsd:enumeration value="TUNTEMATON"/>
          <xsd:enumeration value="Muu dokumenttityyppi"/>
          <xsd:enumeration value="Aloite"/>
          <xsd:enumeration value="Analyysi"/>
          <xsd:enumeration value="Ansioluettelo"/>
          <xsd:enumeration value="Arvio"/>
          <xsd:enumeration value="Arviointi"/>
          <xsd:enumeration value="Asettamispäätös"/>
          <xsd:enumeration value="Asetus"/>
          <xsd:enumeration value="Asiakirjamalli"/>
          <xsd:enumeration value="Ehdotus"/>
          <xsd:enumeration value="Esite"/>
          <xsd:enumeration value="Esittely"/>
          <xsd:enumeration value="Esitys"/>
          <xsd:enumeration value="Haaste"/>
          <xsd:enumeration value="Hakemus"/>
          <xsd:enumeration value="Hankekortti"/>
          <xsd:enumeration value="Hinnasto"/>
          <xsd:enumeration value="Huomautus"/>
          <xsd:enumeration value="Hyvitys"/>
          <xsd:enumeration value="Hyväksyminen"/>
          <xsd:enumeration value="Ilmoitus"/>
          <xsd:enumeration value="Jälkiarviointi"/>
          <xsd:enumeration value="Kannanotto"/>
          <xsd:enumeration value="Kartta"/>
          <xsd:enumeration value="Kehittämisehdotus"/>
          <xsd:enumeration value="Kirje"/>
          <xsd:enumeration value="Kokouskutsu"/>
          <xsd:enumeration value="Korvaus"/>
          <xsd:enumeration value="Kuittauspyyntö"/>
          <xsd:enumeration value="Kuitti"/>
          <xsd:enumeration value="Kustannusarvio"/>
          <xsd:enumeration value="Kutsu"/>
          <xsd:enumeration value="Kuuleminen"/>
          <xsd:enumeration value="Kuulutus"/>
          <xsd:enumeration value="Kuvaus"/>
          <xsd:enumeration value="Laskelma"/>
          <xsd:enumeration value="Lasku"/>
          <xsd:enumeration value="Lausunto"/>
          <xsd:enumeration value="Lausuntopyyntö"/>
          <xsd:enumeration value="Liite"/>
          <xsd:enumeration value="Linkki"/>
          <xsd:enumeration value="Lista"/>
          <xsd:enumeration value="Lomake"/>
          <xsd:enumeration value="Loppuraportti"/>
          <xsd:enumeration value="Luettelo"/>
          <xsd:enumeration value="Lupa"/>
          <xsd:enumeration value="Lupaehdot"/>
          <xsd:enumeration value="Lähete"/>
          <xsd:enumeration value="Määrittely"/>
          <xsd:enumeration value="Määritys"/>
          <xsd:enumeration value="Määrärahakirje"/>
          <xsd:enumeration value="Muistio"/>
          <xsd:enumeration value="Muutosilmoitus"/>
          <xsd:enumeration value="Nimitys"/>
          <xsd:enumeration value="Ohje"/>
          <xsd:enumeration value="Ohjelma"/>
          <xsd:enumeration value="Oikaisupäätös"/>
          <xsd:enumeration value="Oikaisuohje"/>
          <xsd:enumeration value="Palautuspyyntö"/>
          <xsd:enumeration value="Palvelukuvaus"/>
          <xsd:enumeration value="Pelastussuunnitelma"/>
          <xsd:enumeration value="Perustelumuistio"/>
          <xsd:enumeration value="Perusteltu päätelmä"/>
          <xsd:enumeration value="Politiikka"/>
          <xsd:enumeration value="Posteri"/>
          <xsd:enumeration value="Projektiehdotus"/>
          <xsd:enumeration value="Projektisuunnitelma"/>
          <xsd:enumeration value="Prosessikuvaus"/>
          <xsd:enumeration value="Pyyntö"/>
          <xsd:enumeration value="Päätös"/>
          <xsd:enumeration value="Pöytäkirja"/>
          <xsd:enumeration value="Raportti"/>
          <xsd:enumeration value="Ratkaisu"/>
          <xsd:enumeration value="Rekisteriseloste"/>
          <xsd:enumeration value="Reklamaatio"/>
          <xsd:enumeration value="Resurssivaraus"/>
          <xsd:enumeration value="Saate"/>
          <xsd:enumeration value="Selvitys"/>
          <xsd:enumeration value="Selvityspyyntö"/>
          <xsd:enumeration value="Sitoumus"/>
          <xsd:enumeration value="Sivusto"/>
          <xsd:enumeration value="Sopimus"/>
          <xsd:enumeration value="Strategia"/>
          <xsd:enumeration value="Suunnitelma"/>
          <xsd:enumeration value="Sähköpostiviesti"/>
          <xsd:enumeration value="Tarjous"/>
          <xsd:enumeration value="Tarjouspyyntö"/>
          <xsd:enumeration value="Tarkastus"/>
          <xsd:enumeration value="Tehtävänkuva"/>
          <xsd:enumeration value="Tiedote"/>
          <xsd:enumeration value="Tietojärjestelmäseloste"/>
          <xsd:enumeration value="Tietosuojaseloste"/>
          <xsd:enumeration value="Tilaus"/>
          <xsd:enumeration value="Tilausvahvistus"/>
          <xsd:enumeration value="Todistus"/>
          <xsd:enumeration value="Toimeksianto"/>
          <xsd:enumeration value="Tosite"/>
          <xsd:enumeration value="Työjärjestys"/>
          <xsd:enumeration value="Urakkaohjelma"/>
          <xsd:enumeration value="Uutiskirje"/>
          <xsd:enumeration value="Vaatimus"/>
          <xsd:enumeration value="Valitus"/>
          <xsd:enumeration value="Valitusosoitus"/>
          <xsd:enumeration value="Vastaus"/>
          <xsd:enumeration value="Vastine"/>
          <xsd:enumeration value="Video"/>
          <xsd:enumeration value="Yhteenveto"/>
          <xsd:enumeration value="Äänitiedosto"/>
          <xsd:enumeration value="Palvelusopimus"/>
          <xsd:enumeration value="Toimeksiantosopimus"/>
          <xsd:enumeration value="Toimitussopimus"/>
          <xsd:enumeration value="Toimittajasopimus"/>
          <xsd:enumeration value="Tietoturvallisuussopimus"/>
          <xsd:enumeration value="Tutkintapyyntö"/>
          <xsd:enumeration value="Työmääräarvio"/>
          <xsd:enumeration value="Vaatimusmäärittely"/>
        </xsd:restriction>
      </xsd:simpleType>
    </xsd:element>
    <xsd:element name="Dokumentin_x0020_tila" ma:index="4" nillable="true" ma:displayName="Dokumentin tila" ma:description="Valitse dokumentin tila" ma:format="Dropdown" ma:internalName="Dokumentin_x0020_tila">
      <xsd:simpleType>
        <xsd:restriction base="dms:Choice">
          <xsd:enumeration value="Luonnos"/>
          <xsd:enumeration value="Lausunnolla"/>
          <xsd:enumeration value="Katselmoitavana"/>
          <xsd:enumeration value="Kommentoitavana"/>
          <xsd:enumeration value="Valmis"/>
          <xsd:enumeration value="Hyväksytty"/>
          <xsd:enumeration value="Allekirjoitettu"/>
          <xsd:enumeration value="Arkistoitu"/>
          <xsd:enumeration value="Toimitettu allekirjoitettavaksi"/>
        </xsd:restriction>
      </xsd:simpleType>
    </xsd:element>
    <xsd:element name="KEHALaatija" ma:index="5" nillable="true" ma:displayName="Laatija" ma:description="Dokumentin laatija(t)/kirjoittaja(t)/valmistelija(t). Kirjoita muodossa Sukunimi Etunimi ja useampi nimi pilkulla erotettuina. Laatijaorganisaatio on omana tietonaan. HUOM! Ei ole sama kuin Muokkaaja, joka päivittyy aina automaattisesti!" ma:indexed="true" ma:internalName="KEHALaatija">
      <xsd:simpleType>
        <xsd:restriction base="dms:Text">
          <xsd:maxLength value="255"/>
        </xsd:restriction>
      </xsd:simpleType>
    </xsd:element>
    <xsd:element name="Lisatieto" ma:index="7" nillable="true" ma:displayName="Lisatieto" ma:description="Dokumenttiin liittyvä vapaamuotoinen lisätieto" ma:internalName="Lisatieto">
      <xsd:simpleType>
        <xsd:restriction base="dms:Text">
          <xsd:maxLength value="255"/>
        </xsd:restriction>
      </xsd:simpleType>
    </xsd:element>
    <xsd:element name="Diaarinumero" ma:index="8" nillable="true" ma:displayName="Diaarinumero" ma:description="Arkistoitavat dokumentit pitää toimittaa viraston asiankäsittelyjärjestelmään (esim. USPA), josta saadaan dokumentille diaarinumero/asian tunnus. Dokumentin tallentaminen työtilaan ei vastaa arkistointia vaan on lähinnä työkappale tai kopio! Kirjoita tähän asiankäsittelyjärjestelmästä saatu diaarinumero. Jos tässä diaarinumerokentässä on tieto, silloin alkuperäinen dokumentti on löydettävissä asiankäsittelyjärjestelmästä samalla diaarinumerolla." ma:indexed="true" ma:internalName="Diaarinumero">
      <xsd:simpleType>
        <xsd:restriction base="dms:Text">
          <xsd:maxLength value="255"/>
        </xsd:restriction>
      </xsd:simpleType>
    </xsd:element>
    <xsd:element name="h5218b789dcc4879ac7e2471126f729c" ma:index="18" nillable="true" ma:taxonomy="true" ma:internalName="h5218b789dcc4879ac7e2471126f729c" ma:taxonomyFieldName="Laatijaorganisaatio" ma:displayName="Laatijaorganisaatio" ma:default="" ma:fieldId="{15218b78-9dcc-4879-ac7e-2471126f729c}" ma:sspId="d2c86073-d20c-4242-97f1-555d65605501" ma:termSetId="3048278a-efee-4f89-97d2-3a09c7261644" ma:anchorId="00000000-0000-0000-0000-000000000000" ma:open="true" ma:isKeyword="false">
      <xsd:complexType>
        <xsd:sequence>
          <xsd:element ref="pc:Terms" minOccurs="0" maxOccurs="1"/>
        </xsd:sequence>
      </xsd:complexType>
    </xsd:element>
    <xsd:element name="cdf3ae8bf76741b5a3048f7f7f6eee61" ma:index="20" nillable="true" ma:taxonomy="true" ma:internalName="cdf3ae8bf76741b5a3048f7f7f6eee61" ma:taxonomyFieldName="Kohdevirastot" ma:displayName="Kohdevirastot" ma:default="" ma:fieldId="{cdf3ae8b-f767-41b5-a304-8f7f7f6eee61}" ma:taxonomyMulti="true" ma:sspId="d2c86073-d20c-4242-97f1-555d65605501" ma:termSetId="63820ef9-0d8b-440d-bb2a-a34f31636611" ma:anchorId="00000000-0000-0000-0000-000000000000" ma:open="false" ma:isKeyword="false">
      <xsd:complexType>
        <xsd:sequence>
          <xsd:element ref="pc:Terms" minOccurs="0" maxOccurs="1"/>
        </xsd:sequence>
      </xsd:complexType>
    </xsd:element>
    <xsd:element name="TaxCatchAll" ma:index="21" nillable="true" ma:displayName="Taxonomy Catch All Column" ma:hidden="true" ma:list="{82cdd2f2-290b-4248-98ce-8660527d5bf4}" ma:internalName="TaxCatchAll" ma:showField="CatchAllData" ma:web="8a640c05-48ea-4462-ae88-44cd5fd043dc">
      <xsd:complexType>
        <xsd:complexContent>
          <xsd:extension base="dms:MultiChoiceLookup">
            <xsd:sequence>
              <xsd:element name="Value" type="dms:Lookup" maxOccurs="unbounded" minOccurs="0" nillable="true"/>
            </xsd:sequence>
          </xsd:extension>
        </xsd:complexContent>
      </xsd:complexType>
    </xsd:element>
    <xsd:element name="ic4bbedd957942e9b7ae9016b7d801af" ma:index="22" nillable="true" ma:taxonomy="true" ma:internalName="ic4bbedd957942e9b7ae9016b7d801af" ma:taxonomyFieldName="Kohdepaikkakunnat" ma:displayName="Kohdepaikkakunnat" ma:default="" ma:fieldId="{2c4bbedd-9579-42e9-b7ae-9016b7d801af}" ma:taxonomyMulti="true" ma:sspId="d2c86073-d20c-4242-97f1-555d65605501" ma:termSetId="0dc2f29c-0234-492f-8714-dea2e1be5dcc" ma:anchorId="00000000-0000-0000-0000-000000000000" ma:open="false" ma:isKeyword="false">
      <xsd:complexType>
        <xsd:sequence>
          <xsd:element ref="pc:Terms" minOccurs="0" maxOccurs="1"/>
        </xsd:sequence>
      </xsd:complexType>
    </xsd:element>
    <xsd:element name="ha41659fa04643d0ac27d4c98155f03c" ma:index="23" nillable="true" ma:taxonomy="true" ma:internalName="ha41659fa04643d0ac27d4c98155f03c" ma:taxonomyFieldName="Sis_x00e4_lt_x00f6_aihe" ma:displayName="Sisältöaihe" ma:default="" ma:fieldId="{1a41659f-a046-43d0-ac27-d4c98155f03c}" ma:sspId="d2c86073-d20c-4242-97f1-555d65605501" ma:termSetId="908b95f9-7a2e-4422-b2f4-f82e2c0341e9" ma:anchorId="00000000-0000-0000-0000-000000000000" ma:open="false" ma:isKeyword="false">
      <xsd:complexType>
        <xsd:sequence>
          <xsd:element ref="pc:Terms" minOccurs="0" maxOccurs="1"/>
        </xsd:sequence>
      </xsd:complexType>
    </xsd:element>
    <xsd:element name="TaxCatchAllLabel" ma:index="24" nillable="true" ma:displayName="Taxonomy Catch All Column1" ma:hidden="true" ma:list="{82cdd2f2-290b-4248-98ce-8660527d5bf4}" ma:internalName="TaxCatchAllLabel" ma:readOnly="true" ma:showField="CatchAllDataLabel" ma:web="8a640c05-48ea-4462-ae88-44cd5fd043dc">
      <xsd:complexType>
        <xsd:complexContent>
          <xsd:extension base="dms:MultiChoiceLookup">
            <xsd:sequence>
              <xsd:element name="Value" type="dms:Lookup" maxOccurs="unbounded" minOccurs="0" nillable="true"/>
            </xsd:sequence>
          </xsd:extension>
        </xsd:complexContent>
      </xsd:complexType>
    </xsd:element>
    <xsd:element name="Projekti" ma:index="25" nillable="true" ma:displayName="Projekti" ma:description="Projektin nimi, lyhenne tai tunniste (esim. projektinumero). Jos käytetään projektin nimeä, kiinnitä huomiota oikeinkirjoitukseen, jotta Projekti-metatiedolla voidaan helposti hakea yhteen tietytyn projektiin liittyvät dokumentit." ma:internalName="Projekti">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4" ma:displayName="Sisältölaji"/>
        <xsd:element ref="dc:title" minOccurs="0" maxOccurs="1" ma:index="1"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ha41659fa04643d0ac27d4c98155f03c xmlns="a90a8554-5475-4609-9feb-2f024996965b">
      <Terms xmlns="http://schemas.microsoft.com/office/infopath/2007/PartnerControls"/>
    </ha41659fa04643d0ac27d4c98155f03c>
    <Dokumentin_x0020_tila xmlns="a90a8554-5475-4609-9feb-2f024996965b" xsi:nil="true"/>
    <Diaarinumero xmlns="a90a8554-5475-4609-9feb-2f024996965b" xsi:nil="true"/>
    <Dokumenttityyppi xmlns="a90a8554-5475-4609-9feb-2f024996965b" xsi:nil="true"/>
    <TaxCatchAll xmlns="a90a8554-5475-4609-9feb-2f024996965b" xsi:nil="true"/>
    <KEHALaatija xmlns="a90a8554-5475-4609-9feb-2f024996965b" xsi:nil="true"/>
    <h5218b789dcc4879ac7e2471126f729c xmlns="a90a8554-5475-4609-9feb-2f024996965b">
      <Terms xmlns="http://schemas.microsoft.com/office/infopath/2007/PartnerControls"/>
    </h5218b789dcc4879ac7e2471126f729c>
    <ic4bbedd957942e9b7ae9016b7d801af xmlns="a90a8554-5475-4609-9feb-2f024996965b">
      <Terms xmlns="http://schemas.microsoft.com/office/infopath/2007/PartnerControls"/>
    </ic4bbedd957942e9b7ae9016b7d801af>
    <Päiväys xmlns="a90a8554-5475-4609-9feb-2f024996965b" xsi:nil="true"/>
    <cdf3ae8bf76741b5a3048f7f7f6eee61 xmlns="a90a8554-5475-4609-9feb-2f024996965b">
      <Terms xmlns="http://schemas.microsoft.com/office/infopath/2007/PartnerControls"/>
    </cdf3ae8bf76741b5a3048f7f7f6eee61>
    <Projekti xmlns="a90a8554-5475-4609-9feb-2f024996965b" xsi:nil="true"/>
    <Lisatieto xmlns="a90a8554-5475-4609-9feb-2f024996965b" xsi:nil="true"/>
  </documentManagement>
</p:properties>
</file>

<file path=customXml/item3.xml><?xml version="1.0" encoding="utf-8"?>
<?mso-contentType ?>
<SharedContentType xmlns="Microsoft.SharePoint.Taxonomy.ContentTypeSync" SourceId="d2c86073-d20c-4242-97f1-555d65605501" ContentTypeId="0x01010040485BB5EA91409BADF540D1B0254D3304" PreviousValue="true"/>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03B42E4-1F27-4950-9D78-ABB93A3A883F}">
  <ds:schemaRefs>
    <ds:schemaRef ds:uri="a90a8554-5475-4609-9feb-2f024996965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C748FD69-A716-4890-8964-B1C30285A792}">
  <ds:schemaRefs>
    <ds:schemaRef ds:uri="http://schemas.microsoft.com/office/2006/documentManagement/types"/>
    <ds:schemaRef ds:uri="a90a8554-5475-4609-9feb-2f024996965b"/>
    <ds:schemaRef ds:uri="http://www.w3.org/XML/1998/namespace"/>
    <ds:schemaRef ds:uri="http://schemas.microsoft.com/office/infopath/2007/PartnerControls"/>
    <ds:schemaRef ds:uri="http://purl.org/dc/elements/1.1/"/>
    <ds:schemaRef ds:uri="http://purl.org/dc/dcmitype/"/>
    <ds:schemaRef ds:uri="http://schemas.openxmlformats.org/package/2006/metadata/core-propertie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A4C7B0C8-66D5-460C-8EAC-0A6C6B2F4895}">
  <ds:schemaRefs>
    <ds:schemaRef ds:uri="Microsoft.SharePoint.Taxonomy.ContentTypeSync"/>
  </ds:schemaRefs>
</ds:datastoreItem>
</file>

<file path=customXml/itemProps4.xml><?xml version="1.0" encoding="utf-8"?>
<ds:datastoreItem xmlns:ds="http://schemas.openxmlformats.org/officeDocument/2006/customXml" ds:itemID="{C447F1B7-AE3C-4C3E-A4A7-6EF5933EE6F7}">
  <ds:schemaRefs>
    <ds:schemaRef ds:uri="http://schemas.microsoft.com/sharepoint/v3/contenttype/forms"/>
  </ds:schemaRefs>
</ds:datastoreItem>
</file>

<file path=docMetadata/LabelInfo.xml><?xml version="1.0" encoding="utf-8"?>
<clbl:labelList xmlns:clbl="http://schemas.microsoft.com/office/2020/mipLabelMetadata">
  <clbl:label id="{d95951a6-dfd3-4a74-9abb-f2b2cb89d671}" enabled="0" method="" siteId="{d95951a6-dfd3-4a74-9abb-f2b2cb89d671}" removed="1"/>
</clbl:labelList>
</file>

<file path=docProps/app.xml><?xml version="1.0" encoding="utf-8"?>
<Properties xmlns="http://schemas.openxmlformats.org/officeDocument/2006/extended-properties" xmlns:vt="http://schemas.openxmlformats.org/officeDocument/2006/docPropsVTypes">
  <Template/>
  <TotalTime>188</TotalTime>
  <Words>1091</Words>
  <Application>Microsoft Office PowerPoint</Application>
  <PresentationFormat>Laajakuva</PresentationFormat>
  <Paragraphs>195</Paragraphs>
  <Slides>11</Slides>
  <Notes>0</Notes>
  <HiddenSlides>0</HiddenSlides>
  <MMClips>0</MMClips>
  <ScaleCrop>false</ScaleCrop>
  <HeadingPairs>
    <vt:vector size="6" baseType="variant">
      <vt:variant>
        <vt:lpstr>Käytetyt fontit</vt:lpstr>
      </vt:variant>
      <vt:variant>
        <vt:i4>8</vt:i4>
      </vt:variant>
      <vt:variant>
        <vt:lpstr>Teema</vt:lpstr>
      </vt:variant>
      <vt:variant>
        <vt:i4>1</vt:i4>
      </vt:variant>
      <vt:variant>
        <vt:lpstr>Dian otsikot</vt:lpstr>
      </vt:variant>
      <vt:variant>
        <vt:i4>11</vt:i4>
      </vt:variant>
    </vt:vector>
  </HeadingPairs>
  <TitlesOfParts>
    <vt:vector size="20" baseType="lpstr">
      <vt:lpstr>Arial</vt:lpstr>
      <vt:lpstr>Calibri</vt:lpstr>
      <vt:lpstr>Calibri Light</vt:lpstr>
      <vt:lpstr>Courier New</vt:lpstr>
      <vt:lpstr>System Font Regular</vt:lpstr>
      <vt:lpstr>Tahoma</vt:lpstr>
      <vt:lpstr>Times New Roman</vt:lpstr>
      <vt:lpstr>Wingdings</vt:lpstr>
      <vt:lpstr>Office-teema</vt:lpstr>
      <vt:lpstr>JTF-toimintalinja 7: Oikeudenmukaisen siirtymän Suomi, erityistavoite 7.1 turpeesta luopumisen alueellisesti oikeudenmukainen siirtymä   Puu-,bio- ja kiertotalouden käsittely- ja varastointiterminaalien rahoitus kunnille </vt:lpstr>
      <vt:lpstr>Mikä oikeudenmukaisen siirtymän rahasto JTF? </vt:lpstr>
      <vt:lpstr>Valtioneuvoston JTF-linjauksia </vt:lpstr>
      <vt:lpstr>Pohjois-Pohjanmaan myöntövaltuudet  2022-2024 EAKR, ESR+ ja JTF</vt:lpstr>
      <vt:lpstr>Maakunnan yhteistyöryhmän (MYR) päätös 31.10.2022 JTF-rahoituksen jakautuminen Pohjois-Pohjanmaan liiton ja ELY:n rahoitusinstrumenttien kesken </vt:lpstr>
      <vt:lpstr>Pohjois-Pohjanmaan JTF-suunnitelma</vt:lpstr>
      <vt:lpstr> JTF - Pohjois-Pohjanmaan tuettava toiminta</vt:lpstr>
      <vt:lpstr>PowerPoint-esitys</vt:lpstr>
      <vt:lpstr>PowerPoint-esitys</vt:lpstr>
      <vt:lpstr>Do no significant harm-periaate</vt:lpstr>
      <vt:lpstr>Autamme mielellämme! </vt:lpstr>
    </vt:vector>
  </TitlesOfParts>
  <Company>EU-rahastot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Lorem ipsum</dc:title>
  <dc:creator>Päivi Keisanen</dc:creator>
  <cp:lastModifiedBy>Aki Lappalainen</cp:lastModifiedBy>
  <cp:revision>31</cp:revision>
  <cp:lastPrinted>2023-01-30T08:43:04Z</cp:lastPrinted>
  <dcterms:created xsi:type="dcterms:W3CDTF">2021-11-01T07:49:34Z</dcterms:created>
  <dcterms:modified xsi:type="dcterms:W3CDTF">2023-02-01T13:39:29Z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0x01010040485BB5EA91409BADF540D1B0254D330400D749427142BC774684484F95E87D59A6</vt:lpwstr>
  </property>
  <property fmtid="{D5CDD505-2E9C-101B-9397-08002B2CF9AE}" pid="3" name="lcf76f155ced4ddcb4097134ff3c332f">
    <vt:lpwstr/>
  </property>
  <property fmtid="{D5CDD505-2E9C-101B-9397-08002B2CF9AE}" pid="4" name="Kohdepaikkakunnat">
    <vt:lpwstr/>
  </property>
  <property fmtid="{D5CDD505-2E9C-101B-9397-08002B2CF9AE}" pid="5" name="MediaServiceImageTags">
    <vt:lpwstr/>
  </property>
  <property fmtid="{D5CDD505-2E9C-101B-9397-08002B2CF9AE}" pid="6" name="Laatijaorganisaatio">
    <vt:lpwstr/>
  </property>
  <property fmtid="{D5CDD505-2E9C-101B-9397-08002B2CF9AE}" pid="7" name="Kohdevirastot">
    <vt:lpwstr/>
  </property>
  <property fmtid="{D5CDD505-2E9C-101B-9397-08002B2CF9AE}" pid="8" name="Sisältöaihe">
    <vt:lpwstr/>
  </property>
</Properties>
</file>