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9" r:id="rId6"/>
    <p:sldId id="260" r:id="rId7"/>
    <p:sldId id="874" r:id="rId8"/>
    <p:sldId id="891" r:id="rId9"/>
    <p:sldId id="886" r:id="rId10"/>
    <p:sldId id="6171" r:id="rId11"/>
    <p:sldId id="909" r:id="rId12"/>
    <p:sldId id="6167" r:id="rId13"/>
    <p:sldId id="6170" r:id="rId14"/>
    <p:sldId id="6166" r:id="rId15"/>
    <p:sldId id="6189"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C98"/>
    <a:srgbClr val="00A4CD"/>
    <a:srgbClr val="FFD3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691E3-BF7D-453F-8766-58FBF8850F29}" v="13" dt="2023-01-05T13:22:57.498"/>
  </p1510:revLst>
</p1510:revInfo>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20"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ED8D6-5640-4BC5-83B7-077312277A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49D17CB-602F-4FE3-8C4B-80282C92A121}">
      <dgm:prSet/>
      <dgm:spPr>
        <a:solidFill>
          <a:srgbClr val="0070C0"/>
        </a:solidFill>
      </dgm:spPr>
      <dgm:t>
        <a:bodyPr/>
        <a:lstStyle/>
        <a:p>
          <a:r>
            <a:rPr lang="fi-FI"/>
            <a:t>JTF-rahoituksen taustalla on Suomen hallituksen sitoumus puolittaa energiaturpeen käyttö vuoteen 2030 mennessä. </a:t>
          </a:r>
          <a:endParaRPr lang="en-US"/>
        </a:p>
      </dgm:t>
    </dgm:pt>
    <dgm:pt modelId="{75C48B4D-AE86-4B24-8461-C08742364F28}" type="parTrans" cxnId="{40AE5893-B609-4C83-98F1-59970E0B768D}">
      <dgm:prSet/>
      <dgm:spPr/>
      <dgm:t>
        <a:bodyPr/>
        <a:lstStyle/>
        <a:p>
          <a:endParaRPr lang="en-US"/>
        </a:p>
      </dgm:t>
    </dgm:pt>
    <dgm:pt modelId="{01DF94D8-2BAE-427F-905D-D1D18D6AF7A0}" type="sibTrans" cxnId="{40AE5893-B609-4C83-98F1-59970E0B768D}">
      <dgm:prSet/>
      <dgm:spPr/>
      <dgm:t>
        <a:bodyPr/>
        <a:lstStyle/>
        <a:p>
          <a:endParaRPr lang="en-US"/>
        </a:p>
      </dgm:t>
    </dgm:pt>
    <dgm:pt modelId="{2AE91034-1BE4-48A7-A970-64A8285AC276}">
      <dgm:prSet/>
      <dgm:spPr>
        <a:solidFill>
          <a:srgbClr val="0070C0"/>
        </a:solidFill>
      </dgm:spPr>
      <dgm:t>
        <a:bodyPr/>
        <a:lstStyle/>
        <a:p>
          <a:r>
            <a:rPr lang="fi-FI"/>
            <a:t>Rahaston tavoitteena on helpottaa ja hallita aluetaloudellisia ja sosiaalisia vaikutuksia, joita turpeen polton lopettaminen alueilla aiheuttaa. </a:t>
          </a:r>
          <a:endParaRPr lang="en-US"/>
        </a:p>
      </dgm:t>
    </dgm:pt>
    <dgm:pt modelId="{E59FD6CB-6B02-45FB-A0C2-DCF719B02751}" type="parTrans" cxnId="{CA45D911-6424-40D1-9156-1F76C97DE3A3}">
      <dgm:prSet/>
      <dgm:spPr/>
      <dgm:t>
        <a:bodyPr/>
        <a:lstStyle/>
        <a:p>
          <a:endParaRPr lang="en-US"/>
        </a:p>
      </dgm:t>
    </dgm:pt>
    <dgm:pt modelId="{001509CD-4A06-417E-B505-16672496C500}" type="sibTrans" cxnId="{CA45D911-6424-40D1-9156-1F76C97DE3A3}">
      <dgm:prSet/>
      <dgm:spPr/>
      <dgm:t>
        <a:bodyPr/>
        <a:lstStyle/>
        <a:p>
          <a:endParaRPr lang="en-US"/>
        </a:p>
      </dgm:t>
    </dgm:pt>
    <dgm:pt modelId="{580D7D95-7011-46E0-9C84-7D28FAB785E2}">
      <dgm:prSet/>
      <dgm:spPr>
        <a:solidFill>
          <a:srgbClr val="0070C0"/>
        </a:solidFill>
      </dgm:spPr>
      <dgm:t>
        <a:bodyPr/>
        <a:lstStyle/>
        <a:p>
          <a:r>
            <a:rPr lang="fi-FI" dirty="0"/>
            <a:t>Maakunnalliset oikeudenmukaisen siirtymän suunnitelmat linjaavat varojen käyttöä maakunnassa. </a:t>
          </a:r>
          <a:endParaRPr lang="en-US" dirty="0"/>
        </a:p>
      </dgm:t>
    </dgm:pt>
    <dgm:pt modelId="{DD1B8B98-83E0-4D0A-BF85-D6744BB06D13}" type="parTrans" cxnId="{8BA2920F-6D36-4A26-8688-92498FDA608C}">
      <dgm:prSet/>
      <dgm:spPr/>
      <dgm:t>
        <a:bodyPr/>
        <a:lstStyle/>
        <a:p>
          <a:endParaRPr lang="en-US"/>
        </a:p>
      </dgm:t>
    </dgm:pt>
    <dgm:pt modelId="{B901280D-B99C-4653-8B94-80B8EE1B176C}" type="sibTrans" cxnId="{8BA2920F-6D36-4A26-8688-92498FDA608C}">
      <dgm:prSet/>
      <dgm:spPr/>
      <dgm:t>
        <a:bodyPr/>
        <a:lstStyle/>
        <a:p>
          <a:endParaRPr lang="en-US"/>
        </a:p>
      </dgm:t>
    </dgm:pt>
    <dgm:pt modelId="{8A68E7F5-6EB5-4635-97D0-C1BBDB563CB6}">
      <dgm:prSet/>
      <dgm:spPr>
        <a:solidFill>
          <a:srgbClr val="0070C0"/>
        </a:solidFill>
      </dgm:spPr>
      <dgm:t>
        <a:bodyPr/>
        <a:lstStyle/>
        <a:p>
          <a:r>
            <a:rPr lang="fi-FI" dirty="0"/>
            <a:t>Toimeenpano käynnistyy helmi-maaliskuussa 2023.</a:t>
          </a:r>
          <a:endParaRPr lang="en-US" dirty="0"/>
        </a:p>
      </dgm:t>
    </dgm:pt>
    <dgm:pt modelId="{215E0C59-4DEE-492F-8B27-26F4025A0B00}" type="parTrans" cxnId="{75023E59-1071-47EB-91D3-8812C2A33973}">
      <dgm:prSet/>
      <dgm:spPr/>
      <dgm:t>
        <a:bodyPr/>
        <a:lstStyle/>
        <a:p>
          <a:endParaRPr lang="en-US"/>
        </a:p>
      </dgm:t>
    </dgm:pt>
    <dgm:pt modelId="{76F7E634-17D5-4947-8DFB-E599192F98D0}" type="sibTrans" cxnId="{75023E59-1071-47EB-91D3-8812C2A33973}">
      <dgm:prSet/>
      <dgm:spPr/>
      <dgm:t>
        <a:bodyPr/>
        <a:lstStyle/>
        <a:p>
          <a:endParaRPr lang="en-US"/>
        </a:p>
      </dgm:t>
    </dgm:pt>
    <dgm:pt modelId="{8A33C04A-52C5-4626-8C14-608D4C0D8BC8}">
      <dgm:prSet/>
      <dgm:spPr>
        <a:solidFill>
          <a:srgbClr val="0070C0"/>
        </a:solidFill>
      </dgm:spPr>
      <dgm:t>
        <a:bodyPr/>
        <a:lstStyle/>
        <a:p>
          <a:r>
            <a:rPr lang="fi-FI" dirty="0"/>
            <a:t>EU-komissio on hyväksynyt JTF-ohjelmasisällöt ja maakuntien oikeudenmukaisen siirtymän suunnitelmat joulukuussa 2022.</a:t>
          </a:r>
          <a:endParaRPr lang="en-US" dirty="0"/>
        </a:p>
      </dgm:t>
    </dgm:pt>
    <dgm:pt modelId="{5D608672-3DF1-4723-8699-5F75E2EA4D40}" type="sibTrans" cxnId="{271A0AFE-C0EB-41C8-BF94-C6CFEE08246B}">
      <dgm:prSet/>
      <dgm:spPr/>
      <dgm:t>
        <a:bodyPr/>
        <a:lstStyle/>
        <a:p>
          <a:endParaRPr lang="en-US"/>
        </a:p>
      </dgm:t>
    </dgm:pt>
    <dgm:pt modelId="{350A11B3-1D4E-4698-9AAB-E3884C6FA70D}" type="parTrans" cxnId="{271A0AFE-C0EB-41C8-BF94-C6CFEE08246B}">
      <dgm:prSet/>
      <dgm:spPr/>
      <dgm:t>
        <a:bodyPr/>
        <a:lstStyle/>
        <a:p>
          <a:endParaRPr lang="en-US"/>
        </a:p>
      </dgm:t>
    </dgm:pt>
    <dgm:pt modelId="{2E389BC9-421C-47A6-B765-4F57C19DFC57}" type="pres">
      <dgm:prSet presAssocID="{FEDED8D6-5640-4BC5-83B7-077312277A0E}" presName="linear" presStyleCnt="0">
        <dgm:presLayoutVars>
          <dgm:animLvl val="lvl"/>
          <dgm:resizeHandles val="exact"/>
        </dgm:presLayoutVars>
      </dgm:prSet>
      <dgm:spPr/>
    </dgm:pt>
    <dgm:pt modelId="{5A925DE2-7C67-4C6B-AC45-08217D0EBC6A}" type="pres">
      <dgm:prSet presAssocID="{049D17CB-602F-4FE3-8C4B-80282C92A121}" presName="parentText" presStyleLbl="node1" presStyleIdx="0" presStyleCnt="5">
        <dgm:presLayoutVars>
          <dgm:chMax val="0"/>
          <dgm:bulletEnabled val="1"/>
        </dgm:presLayoutVars>
      </dgm:prSet>
      <dgm:spPr/>
    </dgm:pt>
    <dgm:pt modelId="{C13AD3CC-1EED-42B4-AB9D-B8A51E952E85}" type="pres">
      <dgm:prSet presAssocID="{01DF94D8-2BAE-427F-905D-D1D18D6AF7A0}" presName="spacer" presStyleCnt="0"/>
      <dgm:spPr/>
    </dgm:pt>
    <dgm:pt modelId="{314A85CF-386C-489A-976F-A5AB5BE243D2}" type="pres">
      <dgm:prSet presAssocID="{2AE91034-1BE4-48A7-A970-64A8285AC276}" presName="parentText" presStyleLbl="node1" presStyleIdx="1" presStyleCnt="5">
        <dgm:presLayoutVars>
          <dgm:chMax val="0"/>
          <dgm:bulletEnabled val="1"/>
        </dgm:presLayoutVars>
      </dgm:prSet>
      <dgm:spPr/>
    </dgm:pt>
    <dgm:pt modelId="{43CD241E-4704-4C06-BBA9-814C4BB44088}" type="pres">
      <dgm:prSet presAssocID="{001509CD-4A06-417E-B505-16672496C500}" presName="spacer" presStyleCnt="0"/>
      <dgm:spPr/>
    </dgm:pt>
    <dgm:pt modelId="{6E112361-A315-4827-91BF-74E4C86429A6}" type="pres">
      <dgm:prSet presAssocID="{580D7D95-7011-46E0-9C84-7D28FAB785E2}" presName="parentText" presStyleLbl="node1" presStyleIdx="2" presStyleCnt="5">
        <dgm:presLayoutVars>
          <dgm:chMax val="0"/>
          <dgm:bulletEnabled val="1"/>
        </dgm:presLayoutVars>
      </dgm:prSet>
      <dgm:spPr/>
    </dgm:pt>
    <dgm:pt modelId="{C2D1894C-871B-4E41-8632-F64BEF951D8B}" type="pres">
      <dgm:prSet presAssocID="{B901280D-B99C-4653-8B94-80B8EE1B176C}" presName="spacer" presStyleCnt="0"/>
      <dgm:spPr/>
    </dgm:pt>
    <dgm:pt modelId="{6A20E072-EB77-47C7-B071-2174D6DEFC0B}" type="pres">
      <dgm:prSet presAssocID="{8A33C04A-52C5-4626-8C14-608D4C0D8BC8}" presName="parentText" presStyleLbl="node1" presStyleIdx="3" presStyleCnt="5">
        <dgm:presLayoutVars>
          <dgm:chMax val="0"/>
          <dgm:bulletEnabled val="1"/>
        </dgm:presLayoutVars>
      </dgm:prSet>
      <dgm:spPr/>
    </dgm:pt>
    <dgm:pt modelId="{65D480DF-535D-47D6-B8E0-85698740CD41}" type="pres">
      <dgm:prSet presAssocID="{5D608672-3DF1-4723-8699-5F75E2EA4D40}" presName="spacer" presStyleCnt="0"/>
      <dgm:spPr/>
    </dgm:pt>
    <dgm:pt modelId="{33C368A2-0C0F-4CBE-A219-143BD045312B}" type="pres">
      <dgm:prSet presAssocID="{8A68E7F5-6EB5-4635-97D0-C1BBDB563CB6}" presName="parentText" presStyleLbl="node1" presStyleIdx="4" presStyleCnt="5">
        <dgm:presLayoutVars>
          <dgm:chMax val="0"/>
          <dgm:bulletEnabled val="1"/>
        </dgm:presLayoutVars>
      </dgm:prSet>
      <dgm:spPr/>
    </dgm:pt>
  </dgm:ptLst>
  <dgm:cxnLst>
    <dgm:cxn modelId="{8BA2920F-6D36-4A26-8688-92498FDA608C}" srcId="{FEDED8D6-5640-4BC5-83B7-077312277A0E}" destId="{580D7D95-7011-46E0-9C84-7D28FAB785E2}" srcOrd="2" destOrd="0" parTransId="{DD1B8B98-83E0-4D0A-BF85-D6744BB06D13}" sibTransId="{B901280D-B99C-4653-8B94-80B8EE1B176C}"/>
    <dgm:cxn modelId="{CA45D911-6424-40D1-9156-1F76C97DE3A3}" srcId="{FEDED8D6-5640-4BC5-83B7-077312277A0E}" destId="{2AE91034-1BE4-48A7-A970-64A8285AC276}" srcOrd="1" destOrd="0" parTransId="{E59FD6CB-6B02-45FB-A0C2-DCF719B02751}" sibTransId="{001509CD-4A06-417E-B505-16672496C500}"/>
    <dgm:cxn modelId="{EBAA593E-C694-40E9-8F93-BB7F01317F61}" type="presOf" srcId="{8A68E7F5-6EB5-4635-97D0-C1BBDB563CB6}" destId="{33C368A2-0C0F-4CBE-A219-143BD045312B}" srcOrd="0" destOrd="0" presId="urn:microsoft.com/office/officeart/2005/8/layout/vList2"/>
    <dgm:cxn modelId="{A8E81A74-015B-4743-A234-1DED9C26E750}" type="presOf" srcId="{049D17CB-602F-4FE3-8C4B-80282C92A121}" destId="{5A925DE2-7C67-4C6B-AC45-08217D0EBC6A}" srcOrd="0" destOrd="0" presId="urn:microsoft.com/office/officeart/2005/8/layout/vList2"/>
    <dgm:cxn modelId="{75023E59-1071-47EB-91D3-8812C2A33973}" srcId="{FEDED8D6-5640-4BC5-83B7-077312277A0E}" destId="{8A68E7F5-6EB5-4635-97D0-C1BBDB563CB6}" srcOrd="4" destOrd="0" parTransId="{215E0C59-4DEE-492F-8B27-26F4025A0B00}" sibTransId="{76F7E634-17D5-4947-8DFB-E599192F98D0}"/>
    <dgm:cxn modelId="{40AE5893-B609-4C83-98F1-59970E0B768D}" srcId="{FEDED8D6-5640-4BC5-83B7-077312277A0E}" destId="{049D17CB-602F-4FE3-8C4B-80282C92A121}" srcOrd="0" destOrd="0" parTransId="{75C48B4D-AE86-4B24-8461-C08742364F28}" sibTransId="{01DF94D8-2BAE-427F-905D-D1D18D6AF7A0}"/>
    <dgm:cxn modelId="{68DC6296-BD21-4652-B20C-61D1F7D1AD83}" type="presOf" srcId="{2AE91034-1BE4-48A7-A970-64A8285AC276}" destId="{314A85CF-386C-489A-976F-A5AB5BE243D2}" srcOrd="0" destOrd="0" presId="urn:microsoft.com/office/officeart/2005/8/layout/vList2"/>
    <dgm:cxn modelId="{118C1ECE-EAB6-465E-9EB1-EA2860C167B1}" type="presOf" srcId="{580D7D95-7011-46E0-9C84-7D28FAB785E2}" destId="{6E112361-A315-4827-91BF-74E4C86429A6}" srcOrd="0" destOrd="0" presId="urn:microsoft.com/office/officeart/2005/8/layout/vList2"/>
    <dgm:cxn modelId="{E7C248D4-AF9B-40DE-B074-F566E9A284B9}" type="presOf" srcId="{FEDED8D6-5640-4BC5-83B7-077312277A0E}" destId="{2E389BC9-421C-47A6-B765-4F57C19DFC57}" srcOrd="0" destOrd="0" presId="urn:microsoft.com/office/officeart/2005/8/layout/vList2"/>
    <dgm:cxn modelId="{B3DE1EFC-1BC2-4491-9D50-0FACB94E3628}" type="presOf" srcId="{8A33C04A-52C5-4626-8C14-608D4C0D8BC8}" destId="{6A20E072-EB77-47C7-B071-2174D6DEFC0B}" srcOrd="0" destOrd="0" presId="urn:microsoft.com/office/officeart/2005/8/layout/vList2"/>
    <dgm:cxn modelId="{271A0AFE-C0EB-41C8-BF94-C6CFEE08246B}" srcId="{FEDED8D6-5640-4BC5-83B7-077312277A0E}" destId="{8A33C04A-52C5-4626-8C14-608D4C0D8BC8}" srcOrd="3" destOrd="0" parTransId="{350A11B3-1D4E-4698-9AAB-E3884C6FA70D}" sibTransId="{5D608672-3DF1-4723-8699-5F75E2EA4D40}"/>
    <dgm:cxn modelId="{166E2A89-050C-4506-8E3E-17CC7186DC01}" type="presParOf" srcId="{2E389BC9-421C-47A6-B765-4F57C19DFC57}" destId="{5A925DE2-7C67-4C6B-AC45-08217D0EBC6A}" srcOrd="0" destOrd="0" presId="urn:microsoft.com/office/officeart/2005/8/layout/vList2"/>
    <dgm:cxn modelId="{DB0F7D9A-3A1A-41C0-ADD2-B1AB629E21FA}" type="presParOf" srcId="{2E389BC9-421C-47A6-B765-4F57C19DFC57}" destId="{C13AD3CC-1EED-42B4-AB9D-B8A51E952E85}" srcOrd="1" destOrd="0" presId="urn:microsoft.com/office/officeart/2005/8/layout/vList2"/>
    <dgm:cxn modelId="{7DE5B692-F9CF-4FB2-B2C7-2C95D108D5EA}" type="presParOf" srcId="{2E389BC9-421C-47A6-B765-4F57C19DFC57}" destId="{314A85CF-386C-489A-976F-A5AB5BE243D2}" srcOrd="2" destOrd="0" presId="urn:microsoft.com/office/officeart/2005/8/layout/vList2"/>
    <dgm:cxn modelId="{422469F3-7E32-4D13-A4F1-C6F05A7F3814}" type="presParOf" srcId="{2E389BC9-421C-47A6-B765-4F57C19DFC57}" destId="{43CD241E-4704-4C06-BBA9-814C4BB44088}" srcOrd="3" destOrd="0" presId="urn:microsoft.com/office/officeart/2005/8/layout/vList2"/>
    <dgm:cxn modelId="{135E0E8F-0EAE-460D-B53F-A2F7A956DFC6}" type="presParOf" srcId="{2E389BC9-421C-47A6-B765-4F57C19DFC57}" destId="{6E112361-A315-4827-91BF-74E4C86429A6}" srcOrd="4" destOrd="0" presId="urn:microsoft.com/office/officeart/2005/8/layout/vList2"/>
    <dgm:cxn modelId="{7037C9DB-9FAB-409E-B8A4-C90994123BB1}" type="presParOf" srcId="{2E389BC9-421C-47A6-B765-4F57C19DFC57}" destId="{C2D1894C-871B-4E41-8632-F64BEF951D8B}" srcOrd="5" destOrd="0" presId="urn:microsoft.com/office/officeart/2005/8/layout/vList2"/>
    <dgm:cxn modelId="{30F44644-EC94-4879-862C-FD0DBDE11BDF}" type="presParOf" srcId="{2E389BC9-421C-47A6-B765-4F57C19DFC57}" destId="{6A20E072-EB77-47C7-B071-2174D6DEFC0B}" srcOrd="6" destOrd="0" presId="urn:microsoft.com/office/officeart/2005/8/layout/vList2"/>
    <dgm:cxn modelId="{E6898AA5-4F77-4514-BFF9-66D7AC1C7D87}" type="presParOf" srcId="{2E389BC9-421C-47A6-B765-4F57C19DFC57}" destId="{65D480DF-535D-47D6-B8E0-85698740CD41}" srcOrd="7" destOrd="0" presId="urn:microsoft.com/office/officeart/2005/8/layout/vList2"/>
    <dgm:cxn modelId="{6BE1B976-59C6-4E65-9DE5-BBE4DE27595E}" type="presParOf" srcId="{2E389BC9-421C-47A6-B765-4F57C19DFC57}" destId="{33C368A2-0C0F-4CBE-A219-143BD045312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25DE2-7C67-4C6B-AC45-08217D0EBC6A}">
      <dsp:nvSpPr>
        <dsp:cNvPr id="0" name=""/>
        <dsp:cNvSpPr/>
      </dsp:nvSpPr>
      <dsp:spPr>
        <a:xfrm>
          <a:off x="0" y="279863"/>
          <a:ext cx="7124272" cy="63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a:t>JTF-rahoituksen taustalla on Suomen hallituksen sitoumus puolittaa energiaturpeen käyttö vuoteen 2030 mennessä. </a:t>
          </a:r>
          <a:endParaRPr lang="en-US" sz="1600" kern="1200"/>
        </a:p>
      </dsp:txBody>
      <dsp:txXfrm>
        <a:off x="31070" y="310933"/>
        <a:ext cx="7062132" cy="574340"/>
      </dsp:txXfrm>
    </dsp:sp>
    <dsp:sp modelId="{314A85CF-386C-489A-976F-A5AB5BE243D2}">
      <dsp:nvSpPr>
        <dsp:cNvPr id="0" name=""/>
        <dsp:cNvSpPr/>
      </dsp:nvSpPr>
      <dsp:spPr>
        <a:xfrm>
          <a:off x="0" y="962423"/>
          <a:ext cx="7124272" cy="63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a:t>Rahaston tavoitteena on helpottaa ja hallita aluetaloudellisia ja sosiaalisia vaikutuksia, joita turpeen polton lopettaminen alueilla aiheuttaa. </a:t>
          </a:r>
          <a:endParaRPr lang="en-US" sz="1600" kern="1200"/>
        </a:p>
      </dsp:txBody>
      <dsp:txXfrm>
        <a:off x="31070" y="993493"/>
        <a:ext cx="7062132" cy="574340"/>
      </dsp:txXfrm>
    </dsp:sp>
    <dsp:sp modelId="{6E112361-A315-4827-91BF-74E4C86429A6}">
      <dsp:nvSpPr>
        <dsp:cNvPr id="0" name=""/>
        <dsp:cNvSpPr/>
      </dsp:nvSpPr>
      <dsp:spPr>
        <a:xfrm>
          <a:off x="0" y="1644983"/>
          <a:ext cx="7124272" cy="63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dirty="0"/>
            <a:t>Maakunnalliset oikeudenmukaisen siirtymän suunnitelmat linjaavat varojen käyttöä maakunnassa. </a:t>
          </a:r>
          <a:endParaRPr lang="en-US" sz="1600" kern="1200" dirty="0"/>
        </a:p>
      </dsp:txBody>
      <dsp:txXfrm>
        <a:off x="31070" y="1676053"/>
        <a:ext cx="7062132" cy="574340"/>
      </dsp:txXfrm>
    </dsp:sp>
    <dsp:sp modelId="{6A20E072-EB77-47C7-B071-2174D6DEFC0B}">
      <dsp:nvSpPr>
        <dsp:cNvPr id="0" name=""/>
        <dsp:cNvSpPr/>
      </dsp:nvSpPr>
      <dsp:spPr>
        <a:xfrm>
          <a:off x="0" y="2327543"/>
          <a:ext cx="7124272" cy="63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dirty="0"/>
            <a:t>EU-komissio on hyväksynyt JTF-ohjelmasisällöt ja maakuntien oikeudenmukaisen siirtymän suunnitelmat joulukuussa 2022.</a:t>
          </a:r>
          <a:endParaRPr lang="en-US" sz="1600" kern="1200" dirty="0"/>
        </a:p>
      </dsp:txBody>
      <dsp:txXfrm>
        <a:off x="31070" y="2358613"/>
        <a:ext cx="7062132" cy="574340"/>
      </dsp:txXfrm>
    </dsp:sp>
    <dsp:sp modelId="{33C368A2-0C0F-4CBE-A219-143BD045312B}">
      <dsp:nvSpPr>
        <dsp:cNvPr id="0" name=""/>
        <dsp:cNvSpPr/>
      </dsp:nvSpPr>
      <dsp:spPr>
        <a:xfrm>
          <a:off x="0" y="3010103"/>
          <a:ext cx="7124272" cy="6364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dirty="0"/>
            <a:t>Toimeenpano käynnistyy helmi-maaliskuussa 2023.</a:t>
          </a:r>
          <a:endParaRPr lang="en-US" sz="1600" kern="1200" dirty="0"/>
        </a:p>
      </dsp:txBody>
      <dsp:txXfrm>
        <a:off x="31070" y="3041173"/>
        <a:ext cx="7062132" cy="5743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E4B766C-D144-4860-8378-C8AED84E14A7}" type="datetimeFigureOut">
              <a:rPr lang="en-GB" smtClean="0"/>
              <a:t>01/02/2023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4" name="Tekstin paikkamerkki 2">
            <a:extLst>
              <a:ext uri="{FF2B5EF4-FFF2-40B4-BE49-F238E27FC236}">
                <a16:creationId xmlns:a16="http://schemas.microsoft.com/office/drawing/2014/main" id="{1701540E-68D3-7E41-9B5D-4B01472DD849}"/>
              </a:ext>
            </a:extLst>
          </p:cNvPr>
          <p:cNvSpPr>
            <a:spLocks noGrp="1"/>
          </p:cNvSpPr>
          <p:nvPr>
            <p:ph type="body" idx="13"/>
          </p:nvPr>
        </p:nvSpPr>
        <p:spPr>
          <a:xfrm>
            <a:off x="3517107" y="4402697"/>
            <a:ext cx="5157787" cy="823912"/>
          </a:xfrm>
        </p:spPr>
        <p:txBody>
          <a:bodyPr lIns="0" tIns="0" rIns="0" bIns="0" anchor="t" anchorCtr="0">
            <a:norm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5" name="Alaotsikko 2">
            <a:extLst>
              <a:ext uri="{FF2B5EF4-FFF2-40B4-BE49-F238E27FC236}">
                <a16:creationId xmlns:a16="http://schemas.microsoft.com/office/drawing/2014/main" id="{3FEDECA0-05C5-A54B-A7BB-D128637F914C}"/>
              </a:ext>
            </a:extLst>
          </p:cNvPr>
          <p:cNvSpPr>
            <a:spLocks noGrp="1"/>
          </p:cNvSpPr>
          <p:nvPr>
            <p:ph type="subTitle" idx="1"/>
          </p:nvPr>
        </p:nvSpPr>
        <p:spPr>
          <a:xfrm>
            <a:off x="1524000" y="3602038"/>
            <a:ext cx="9144000" cy="78207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solidFill>
                  <a:schemeClr val="bg1"/>
                </a:solidFill>
              </a:defRPr>
            </a:lvl1pPr>
          </a:lstStyle>
          <a:p>
            <a:r>
              <a:rPr lang="fi-FI" noProof="0"/>
              <a:t>Muokkaa ots. perustyyl. napsautt.</a:t>
            </a:r>
          </a:p>
        </p:txBody>
      </p:sp>
      <p:sp>
        <p:nvSpPr>
          <p:cNvPr id="3" name="Text Placeholder 2">
            <a:extLst>
              <a:ext uri="{FF2B5EF4-FFF2-40B4-BE49-F238E27FC236}">
                <a16:creationId xmlns:a16="http://schemas.microsoft.com/office/drawing/2014/main" id="{D7DD99AB-4804-4C60-813F-F39098C3BA1A}"/>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28107BD5-4907-45D0-8AC8-EE00C4E1E83F}"/>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solidFill>
                  <a:schemeClr val="tx1"/>
                </a:solidFill>
              </a:defRPr>
            </a:lvl1pPr>
          </a:lstStyle>
          <a:p>
            <a:r>
              <a:rPr lang="fi-FI" noProof="0"/>
              <a:t>Muokkaa ots. perustyyl. napsautt.</a:t>
            </a:r>
          </a:p>
        </p:txBody>
      </p:sp>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5126C2F4-CD3E-DE40-B9E4-0D0F09D339C5}"/>
              </a:ext>
            </a:extLst>
          </p:cNvPr>
          <p:cNvSpPr/>
          <p:nvPr userDrawn="1"/>
        </p:nvSpPr>
        <p:spPr>
          <a:xfrm>
            <a:off x="0" y="-1"/>
            <a:ext cx="12192000" cy="5936347"/>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solidFill>
                  <a:schemeClr val="bg1"/>
                </a:solidFill>
              </a:defRPr>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pic>
        <p:nvPicPr>
          <p:cNvPr id="7" name="Kuva 22">
            <a:extLst>
              <a:ext uri="{FF2B5EF4-FFF2-40B4-BE49-F238E27FC236}">
                <a16:creationId xmlns:a16="http://schemas.microsoft.com/office/drawing/2014/main" id="{1C046967-E22F-D446-AAE0-4AE5894A24C0}"/>
              </a:ext>
            </a:extLst>
          </p:cNvPr>
          <p:cNvPicPr>
            <a:picLocks noChangeAspect="1"/>
          </p:cNvPicPr>
          <p:nvPr userDrawn="1"/>
        </p:nvPicPr>
        <p:blipFill>
          <a:blip r:embed="rId16"/>
          <a:stretch>
            <a:fillRect/>
          </a:stretch>
        </p:blipFill>
        <p:spPr>
          <a:xfrm>
            <a:off x="170934" y="6061887"/>
            <a:ext cx="2720547" cy="620421"/>
          </a:xfrm>
          <a:prstGeom prst="rect">
            <a:avLst/>
          </a:prstGeom>
        </p:spPr>
      </p:pic>
      <p:sp>
        <p:nvSpPr>
          <p:cNvPr id="8" name="Tekstiruutu 18">
            <a:extLst>
              <a:ext uri="{FF2B5EF4-FFF2-40B4-BE49-F238E27FC236}">
                <a16:creationId xmlns:a16="http://schemas.microsoft.com/office/drawing/2014/main" id="{3B4F48B9-42BE-EE4B-AECF-066D7BD77D75}"/>
              </a:ext>
            </a:extLst>
          </p:cNvPr>
          <p:cNvSpPr txBox="1"/>
          <p:nvPr userDrawn="1"/>
        </p:nvSpPr>
        <p:spPr>
          <a:xfrm>
            <a:off x="2753497" y="6191420"/>
            <a:ext cx="6685005" cy="369332"/>
          </a:xfrm>
          <a:prstGeom prst="rect">
            <a:avLst/>
          </a:prstGeom>
          <a:noFill/>
        </p:spPr>
        <p:txBody>
          <a:bodyPr wrap="square" rtlCol="0">
            <a:spAutoFit/>
          </a:bodyPr>
          <a:lstStyle/>
          <a:p>
            <a:pPr algn="ctr"/>
            <a:r>
              <a:rPr lang="fi-FI">
                <a:solidFill>
                  <a:schemeClr val="bg1"/>
                </a:solidFill>
                <a:latin typeface="Tahoma" panose="020B0604030504040204" pitchFamily="34" charset="0"/>
                <a:ea typeface="Tahoma" panose="020B0604030504040204" pitchFamily="34" charset="0"/>
                <a:cs typeface="Tahoma" panose="020B0604030504040204" pitchFamily="34" charset="0"/>
              </a:rPr>
              <a:t>Uudistuva ja osaava Suomi 2021–2027 </a:t>
            </a:r>
          </a:p>
        </p:txBody>
      </p:sp>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Lst>
  <p:hf sldNum="0" hdr="0" ftr="0" dt="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ki.lappalainen@pohjois-pohjanmaa.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xnio.com/fi/kasvit/viljelykasvien/luonto-maisema-kesa-ruoho-taivas-maaseudun-pelto" TargetMode="External"/><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rakennerahastot.fi/"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www.pohjois-pohjanmaa.fi/wp-content/uploads/2022/10/Pohjois-Pohjanmaa-siirtymasuunnitelma-26.10.2022-.pdf" TargetMode="External"/><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svg"/><Relationship Id="rId10" Type="http://schemas.openxmlformats.org/officeDocument/2006/relationships/image" Target="../media/image12.svg"/><Relationship Id="rId4" Type="http://schemas.openxmlformats.org/officeDocument/2006/relationships/image" Target="../media/image7.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9F52-D099-4F59-B334-EDEB5AD1ACE8}"/>
              </a:ext>
            </a:extLst>
          </p:cNvPr>
          <p:cNvSpPr>
            <a:spLocks noGrp="1"/>
          </p:cNvSpPr>
          <p:nvPr>
            <p:ph type="ctrTitle"/>
          </p:nvPr>
        </p:nvSpPr>
        <p:spPr>
          <a:xfrm>
            <a:off x="1524000" y="1018571"/>
            <a:ext cx="9144000" cy="2341223"/>
          </a:xfrm>
        </p:spPr>
        <p:txBody>
          <a:bodyPr/>
          <a:lstStyle/>
          <a:p>
            <a:r>
              <a:rPr lang="fi-FI" sz="3200" b="1" dirty="0"/>
              <a:t>JTF-toimintalinja 7: Oikeudenmukaisen siirtymän Suomi, erityistavoite 7.1 turpeesta luopumisen alueellisesti oikeudenmukainen siirtymä</a:t>
            </a:r>
            <a:r>
              <a:rPr lang="fi-FI" sz="3200" dirty="0"/>
              <a:t> </a:t>
            </a:r>
            <a:br>
              <a:rPr lang="fi-FI" sz="3200" dirty="0"/>
            </a:br>
            <a:br>
              <a:rPr lang="fi-FI" sz="3200" dirty="0"/>
            </a:br>
            <a:r>
              <a:rPr lang="fi-FI" sz="3200" dirty="0"/>
              <a:t>Puu-,bio- ja kiertotalouden käsittely- ja varastointiterminaalien rahoitus kunnille </a:t>
            </a:r>
          </a:p>
        </p:txBody>
      </p:sp>
      <p:sp>
        <p:nvSpPr>
          <p:cNvPr id="4" name="Otsikko 1">
            <a:extLst>
              <a:ext uri="{FF2B5EF4-FFF2-40B4-BE49-F238E27FC236}">
                <a16:creationId xmlns:a16="http://schemas.microsoft.com/office/drawing/2014/main" id="{F2986590-3113-47CE-9D17-0D336256A2AE}"/>
              </a:ext>
            </a:extLst>
          </p:cNvPr>
          <p:cNvSpPr txBox="1">
            <a:spLocks/>
          </p:cNvSpPr>
          <p:nvPr/>
        </p:nvSpPr>
        <p:spPr>
          <a:xfrm>
            <a:off x="688539" y="214534"/>
            <a:ext cx="9149941" cy="2341223"/>
          </a:xfrm>
          <a:prstGeom prst="rect">
            <a:avLst/>
          </a:prstGeom>
        </p:spPr>
        <p:txBody>
          <a:bodyPr vert="horz" lIns="0" tIns="0" rIns="0" bIns="0" rtlCol="0" anchor="b" anchorCtr="0">
            <a:normAutofit/>
          </a:bodyPr>
          <a:lstStyle>
            <a:lvl1pPr algn="ctr" defTabSz="914400" rtl="0" eaLnBrk="1" latinLnBrk="0" hangingPunct="1">
              <a:lnSpc>
                <a:spcPct val="90000"/>
              </a:lnSpc>
              <a:spcBef>
                <a:spcPct val="0"/>
              </a:spcBef>
              <a:buNone/>
              <a:defRPr sz="7200" b="1" kern="1200">
                <a:solidFill>
                  <a:schemeClr val="tx2"/>
                </a:solidFill>
                <a:latin typeface="+mj-lt"/>
                <a:ea typeface="+mj-ea"/>
                <a:cs typeface="+mj-cs"/>
              </a:defRPr>
            </a:lvl1pPr>
          </a:lstStyle>
          <a:p>
            <a:br>
              <a:rPr lang="fi-FI" sz="3600"/>
            </a:br>
            <a:endParaRPr lang="fi-FI" sz="3600"/>
          </a:p>
        </p:txBody>
      </p:sp>
      <p:sp>
        <p:nvSpPr>
          <p:cNvPr id="3" name="Subtitle 2">
            <a:extLst>
              <a:ext uri="{FF2B5EF4-FFF2-40B4-BE49-F238E27FC236}">
                <a16:creationId xmlns:a16="http://schemas.microsoft.com/office/drawing/2014/main" id="{312C9AEC-A548-6002-6772-46C395A144CD}"/>
              </a:ext>
            </a:extLst>
          </p:cNvPr>
          <p:cNvSpPr txBox="1">
            <a:spLocks/>
          </p:cNvSpPr>
          <p:nvPr/>
        </p:nvSpPr>
        <p:spPr>
          <a:xfrm>
            <a:off x="1524003" y="3560198"/>
            <a:ext cx="9144000" cy="823910"/>
          </a:xfrm>
          <a:prstGeom prst="rect">
            <a:avLst/>
          </a:prstGeom>
        </p:spPr>
        <p:txBody>
          <a:bodyPr vert="horz" lIns="0" tIns="0" rIns="0" bIns="0" rtlCol="0" anchorCtr="1">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i-FI"/>
              <a:t>Informaatiotilaisuus 3.2.20231</a:t>
            </a:r>
            <a:endParaRPr lang="fi-FI" dirty="0"/>
          </a:p>
        </p:txBody>
      </p:sp>
      <p:sp>
        <p:nvSpPr>
          <p:cNvPr id="5" name="Text Placeholder 5">
            <a:extLst>
              <a:ext uri="{FF2B5EF4-FFF2-40B4-BE49-F238E27FC236}">
                <a16:creationId xmlns:a16="http://schemas.microsoft.com/office/drawing/2014/main" id="{462EF5C7-678E-8FB0-1B0F-7C8411EA425C}"/>
              </a:ext>
            </a:extLst>
          </p:cNvPr>
          <p:cNvSpPr txBox="1">
            <a:spLocks/>
          </p:cNvSpPr>
          <p:nvPr/>
        </p:nvSpPr>
        <p:spPr>
          <a:xfrm>
            <a:off x="3517102" y="4402698"/>
            <a:ext cx="5157782" cy="823910"/>
          </a:xfrm>
          <a:prstGeom prst="rect">
            <a:avLst/>
          </a:prstGeom>
        </p:spPr>
        <p:txBody>
          <a:bodyPr vert="horz" lIns="0" tIns="0" rIns="0" bIns="0" rtlCol="0" anchorCtr="1">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System Font Regular"/>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i-FI" sz="1800"/>
              <a:t>Aki Lappalainen aluekehitysasiantuntija</a:t>
            </a:r>
          </a:p>
          <a:p>
            <a:pPr marL="0" indent="0" algn="ctr">
              <a:buFont typeface="Arial" panose="020B0604020202020204" pitchFamily="34" charset="0"/>
              <a:buNone/>
            </a:pPr>
            <a:r>
              <a:rPr lang="fi-FI" sz="1800">
                <a:hlinkClick r:id="rId2"/>
              </a:rPr>
              <a:t>aki.lappalainen@pohjois-pohjanmaa.fi</a:t>
            </a:r>
            <a:endParaRPr lang="fi-FI" sz="1800"/>
          </a:p>
          <a:p>
            <a:pPr marL="0" indent="0" algn="ctr">
              <a:buFont typeface="Arial" panose="020B0604020202020204" pitchFamily="34" charset="0"/>
              <a:buNone/>
            </a:pPr>
            <a:r>
              <a:rPr lang="fi-FI" sz="1800"/>
              <a:t>Gsm. 040 502 1851</a:t>
            </a:r>
            <a:endParaRPr lang="fi-FI" sz="1800" dirty="0"/>
          </a:p>
        </p:txBody>
      </p:sp>
    </p:spTree>
    <p:extLst>
      <p:ext uri="{BB962C8B-B14F-4D97-AF65-F5344CB8AC3E}">
        <p14:creationId xmlns:p14="http://schemas.microsoft.com/office/powerpoint/2010/main" val="328215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B81328-F7B5-232A-FCE0-69AC95D0F844}"/>
              </a:ext>
            </a:extLst>
          </p:cNvPr>
          <p:cNvSpPr>
            <a:spLocks noGrp="1"/>
          </p:cNvSpPr>
          <p:nvPr>
            <p:ph type="title"/>
          </p:nvPr>
        </p:nvSpPr>
        <p:spPr/>
        <p:txBody>
          <a:bodyPr/>
          <a:lstStyle/>
          <a:p>
            <a:r>
              <a:rPr lang="pt-BR" dirty="0"/>
              <a:t>Do no significant harm-periaate</a:t>
            </a:r>
            <a:endParaRPr lang="fi-FI" dirty="0"/>
          </a:p>
        </p:txBody>
      </p:sp>
      <p:sp>
        <p:nvSpPr>
          <p:cNvPr id="4" name="Sisällön paikkamerkki 3">
            <a:extLst>
              <a:ext uri="{FF2B5EF4-FFF2-40B4-BE49-F238E27FC236}">
                <a16:creationId xmlns:a16="http://schemas.microsoft.com/office/drawing/2014/main" id="{DE7C7AB1-4F07-8D95-1CD0-79C78769B64E}"/>
              </a:ext>
            </a:extLst>
          </p:cNvPr>
          <p:cNvSpPr>
            <a:spLocks noGrp="1"/>
          </p:cNvSpPr>
          <p:nvPr>
            <p:ph idx="1"/>
          </p:nvPr>
        </p:nvSpPr>
        <p:spPr>
          <a:xfrm>
            <a:off x="838199" y="1710814"/>
            <a:ext cx="6870291" cy="3342967"/>
          </a:xfrm>
        </p:spPr>
        <p:txBody>
          <a:bodyPr>
            <a:noAutofit/>
          </a:bodyPr>
          <a:lstStyle/>
          <a:p>
            <a:pPr marL="0" indent="0">
              <a:buNone/>
            </a:pPr>
            <a:r>
              <a:rPr lang="fi-FI" sz="2000" b="1"/>
              <a:t>JTF-hanke ei saa aiheuttaa merkittävää haittaa millekään EU:n kestävän rahoituksen ympäristötavoitteelle: </a:t>
            </a:r>
          </a:p>
          <a:p>
            <a:pPr marL="273050" indent="-273050">
              <a:lnSpc>
                <a:spcPct val="100000"/>
              </a:lnSpc>
              <a:spcBef>
                <a:spcPts val="600"/>
              </a:spcBef>
              <a:buFont typeface="Wingdings" panose="05000000000000000000" pitchFamily="2" charset="2"/>
              <a:buChar char="§"/>
            </a:pPr>
            <a:r>
              <a:rPr lang="fi-FI" sz="1800"/>
              <a:t>ilmastonmuutoksen hillintä</a:t>
            </a:r>
          </a:p>
          <a:p>
            <a:pPr marL="273050" indent="-273050">
              <a:lnSpc>
                <a:spcPct val="100000"/>
              </a:lnSpc>
              <a:spcBef>
                <a:spcPts val="600"/>
              </a:spcBef>
              <a:buFont typeface="Wingdings" panose="05000000000000000000" pitchFamily="2" charset="2"/>
              <a:buChar char="§"/>
            </a:pPr>
            <a:r>
              <a:rPr lang="fi-FI" sz="1800"/>
              <a:t>ilmastonmuutokseen sopeutuminen</a:t>
            </a:r>
          </a:p>
          <a:p>
            <a:pPr marL="273050" indent="-273050">
              <a:lnSpc>
                <a:spcPct val="100000"/>
              </a:lnSpc>
              <a:spcBef>
                <a:spcPts val="600"/>
              </a:spcBef>
              <a:buFont typeface="Wingdings" panose="05000000000000000000" pitchFamily="2" charset="2"/>
              <a:buChar char="§"/>
            </a:pPr>
            <a:r>
              <a:rPr lang="fi-FI" sz="1800"/>
              <a:t>vesivarojen ja merten luonnonvarojen kestävä käyttö ja suojelu</a:t>
            </a:r>
          </a:p>
          <a:p>
            <a:pPr marL="273050" indent="-273050">
              <a:lnSpc>
                <a:spcPct val="100000"/>
              </a:lnSpc>
              <a:spcBef>
                <a:spcPts val="600"/>
              </a:spcBef>
              <a:buFont typeface="Wingdings" panose="05000000000000000000" pitchFamily="2" charset="2"/>
              <a:buChar char="§"/>
            </a:pPr>
            <a:r>
              <a:rPr lang="fi-FI" sz="1800"/>
              <a:t>siirtyminen kiertotalouteen</a:t>
            </a:r>
          </a:p>
          <a:p>
            <a:pPr marL="273050" indent="-273050">
              <a:lnSpc>
                <a:spcPct val="100000"/>
              </a:lnSpc>
              <a:spcBef>
                <a:spcPts val="600"/>
              </a:spcBef>
              <a:buFont typeface="Wingdings" panose="05000000000000000000" pitchFamily="2" charset="2"/>
              <a:buChar char="§"/>
            </a:pPr>
            <a:r>
              <a:rPr lang="fi-FI" sz="1800"/>
              <a:t>ympäristön pilaantumisen ehkäiseminen ja vähentäminen sekä </a:t>
            </a:r>
          </a:p>
          <a:p>
            <a:pPr marL="273050" indent="-273050">
              <a:lnSpc>
                <a:spcPct val="100000"/>
              </a:lnSpc>
              <a:spcBef>
                <a:spcPts val="600"/>
              </a:spcBef>
              <a:buFont typeface="Wingdings" panose="05000000000000000000" pitchFamily="2" charset="2"/>
              <a:buChar char="§"/>
            </a:pPr>
            <a:r>
              <a:rPr lang="fi-FI" sz="1800"/>
              <a:t>biologisen monimuotoisuuden ja ekosysteemien suojelu ja ennallistaminen</a:t>
            </a:r>
          </a:p>
          <a:p>
            <a:pPr marL="0" indent="0">
              <a:buNone/>
            </a:pPr>
            <a:endParaRPr lang="fi-FI" sz="1200" b="1"/>
          </a:p>
          <a:p>
            <a:pPr marL="0" indent="0">
              <a:buNone/>
            </a:pPr>
            <a:r>
              <a:rPr lang="fi-FI" b="1"/>
              <a:t>Periaate koskee kaikkia investointeja!</a:t>
            </a:r>
          </a:p>
        </p:txBody>
      </p:sp>
      <p:pic>
        <p:nvPicPr>
          <p:cNvPr id="9" name="Kuva 8">
            <a:extLst>
              <a:ext uri="{FF2B5EF4-FFF2-40B4-BE49-F238E27FC236}">
                <a16:creationId xmlns:a16="http://schemas.microsoft.com/office/drawing/2014/main" id="{2AC82580-6C98-6998-2928-94B8CC08592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73961" y="1945711"/>
            <a:ext cx="3827892" cy="2873171"/>
          </a:xfrm>
          <a:prstGeom prst="rect">
            <a:avLst/>
          </a:prstGeom>
        </p:spPr>
      </p:pic>
    </p:spTree>
    <p:extLst>
      <p:ext uri="{BB962C8B-B14F-4D97-AF65-F5344CB8AC3E}">
        <p14:creationId xmlns:p14="http://schemas.microsoft.com/office/powerpoint/2010/main" val="583694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262999-EA17-42DD-9E84-969EF080CFD7}"/>
              </a:ext>
            </a:extLst>
          </p:cNvPr>
          <p:cNvSpPr>
            <a:spLocks noGrp="1"/>
          </p:cNvSpPr>
          <p:nvPr>
            <p:ph type="title"/>
          </p:nvPr>
        </p:nvSpPr>
        <p:spPr>
          <a:xfrm>
            <a:off x="838200" y="396544"/>
            <a:ext cx="10515600" cy="535903"/>
          </a:xfrm>
        </p:spPr>
        <p:txBody>
          <a:bodyPr>
            <a:normAutofit/>
          </a:bodyPr>
          <a:lstStyle/>
          <a:p>
            <a:r>
              <a:rPr lang="fi-FI" sz="3600" dirty="0">
                <a:effectLst/>
                <a:latin typeface="Arial" panose="020B0604020202020204" pitchFamily="34" charset="0"/>
              </a:rPr>
              <a:t>Autamme mielellämme! </a:t>
            </a:r>
            <a:endParaRPr lang="fi-FI" sz="3600" dirty="0"/>
          </a:p>
        </p:txBody>
      </p:sp>
      <p:sp>
        <p:nvSpPr>
          <p:cNvPr id="3" name="Sisällön paikkamerkki 2">
            <a:extLst>
              <a:ext uri="{FF2B5EF4-FFF2-40B4-BE49-F238E27FC236}">
                <a16:creationId xmlns:a16="http://schemas.microsoft.com/office/drawing/2014/main" id="{A0E80AEC-BC45-408C-A46F-27375CDE9606}"/>
              </a:ext>
            </a:extLst>
          </p:cNvPr>
          <p:cNvSpPr>
            <a:spLocks noGrp="1"/>
          </p:cNvSpPr>
          <p:nvPr>
            <p:ph idx="1"/>
          </p:nvPr>
        </p:nvSpPr>
        <p:spPr>
          <a:xfrm>
            <a:off x="838200" y="1587286"/>
            <a:ext cx="3903406" cy="3926447"/>
          </a:xfrm>
        </p:spPr>
        <p:txBody>
          <a:bodyPr>
            <a:normAutofit/>
          </a:bodyPr>
          <a:lstStyle/>
          <a:p>
            <a:pPr marL="0" indent="0">
              <a:buNone/>
            </a:pPr>
            <a:r>
              <a:rPr lang="fi-FI" sz="2000" b="1" dirty="0">
                <a:solidFill>
                  <a:srgbClr val="002060"/>
                </a:solidFill>
              </a:rPr>
              <a:t>Pohjois-Pohjanmaan liitto</a:t>
            </a:r>
          </a:p>
          <a:p>
            <a:pPr marL="0" indent="0">
              <a:spcBef>
                <a:spcPts val="0"/>
              </a:spcBef>
              <a:buNone/>
            </a:pPr>
            <a:endParaRPr lang="fi-FI" sz="800" b="1" dirty="0">
              <a:solidFill>
                <a:srgbClr val="002060"/>
              </a:solidFill>
            </a:endParaRPr>
          </a:p>
          <a:p>
            <a:pPr marL="0" indent="0">
              <a:spcBef>
                <a:spcPts val="0"/>
              </a:spcBef>
              <a:buNone/>
            </a:pPr>
            <a:r>
              <a:rPr lang="fi-FI" sz="1400" b="1" dirty="0">
                <a:solidFill>
                  <a:srgbClr val="002060"/>
                </a:solidFill>
              </a:rPr>
              <a:t>Oikeudenmukaisen siirtymän suunnitelma </a:t>
            </a:r>
          </a:p>
          <a:p>
            <a:pPr marL="0" indent="0">
              <a:spcBef>
                <a:spcPts val="0"/>
              </a:spcBef>
              <a:buNone/>
            </a:pPr>
            <a:r>
              <a:rPr lang="fi-FI" sz="1200" dirty="0">
                <a:solidFill>
                  <a:srgbClr val="002060"/>
                </a:solidFill>
              </a:rPr>
              <a:t>Päivi Keisanen, p. 050 431 0605</a:t>
            </a:r>
          </a:p>
          <a:p>
            <a:pPr marL="0" indent="0">
              <a:spcBef>
                <a:spcPts val="0"/>
              </a:spcBef>
              <a:buNone/>
            </a:pPr>
            <a:endParaRPr lang="fi-FI" sz="1400" dirty="0">
              <a:solidFill>
                <a:srgbClr val="002060"/>
              </a:solidFill>
            </a:endParaRPr>
          </a:p>
          <a:p>
            <a:pPr marL="0" indent="0">
              <a:spcBef>
                <a:spcPts val="0"/>
              </a:spcBef>
              <a:buNone/>
            </a:pPr>
            <a:r>
              <a:rPr lang="fi-FI" sz="1400" b="1" dirty="0">
                <a:solidFill>
                  <a:srgbClr val="002060"/>
                </a:solidFill>
              </a:rPr>
              <a:t>JTF-rahoitus ja hankkeet</a:t>
            </a:r>
          </a:p>
          <a:p>
            <a:pPr marL="0" indent="0">
              <a:spcBef>
                <a:spcPts val="0"/>
              </a:spcBef>
              <a:buNone/>
            </a:pPr>
            <a:r>
              <a:rPr lang="fi-FI" sz="1300" dirty="0">
                <a:solidFill>
                  <a:srgbClr val="002060"/>
                </a:solidFill>
              </a:rPr>
              <a:t>Heikki Ojala, p. 050 433 3951</a:t>
            </a:r>
          </a:p>
          <a:p>
            <a:pPr marL="0" indent="0">
              <a:spcBef>
                <a:spcPts val="0"/>
              </a:spcBef>
              <a:buNone/>
            </a:pPr>
            <a:r>
              <a:rPr lang="fi-FI" sz="1300" dirty="0">
                <a:solidFill>
                  <a:srgbClr val="002060"/>
                </a:solidFill>
              </a:rPr>
              <a:t>Aki Lappalainen, p. 040 502 1851</a:t>
            </a:r>
          </a:p>
          <a:p>
            <a:pPr marL="0" indent="0">
              <a:spcBef>
                <a:spcPts val="0"/>
              </a:spcBef>
              <a:buNone/>
            </a:pPr>
            <a:r>
              <a:rPr lang="fi-FI" sz="1300" dirty="0">
                <a:solidFill>
                  <a:srgbClr val="002060"/>
                </a:solidFill>
              </a:rPr>
              <a:t>Heikki Laukkanen, p. 050 918 0035</a:t>
            </a:r>
          </a:p>
          <a:p>
            <a:pPr marL="0" indent="0">
              <a:spcBef>
                <a:spcPts val="0"/>
              </a:spcBef>
              <a:buNone/>
            </a:pPr>
            <a:r>
              <a:rPr lang="fi-FI" sz="1300" dirty="0">
                <a:solidFill>
                  <a:srgbClr val="002060"/>
                </a:solidFill>
              </a:rPr>
              <a:t>Katarina Timisjärvi, p. 040 685 4025</a:t>
            </a:r>
          </a:p>
          <a:p>
            <a:pPr marL="0" indent="0">
              <a:spcBef>
                <a:spcPts val="0"/>
              </a:spcBef>
              <a:buNone/>
            </a:pPr>
            <a:r>
              <a:rPr lang="fi-FI" sz="1300" dirty="0">
                <a:solidFill>
                  <a:srgbClr val="002060"/>
                </a:solidFill>
              </a:rPr>
              <a:t>Mari Lämsä, p. 040 685 4016</a:t>
            </a: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endParaRPr lang="fi-FI" sz="1300" dirty="0">
              <a:solidFill>
                <a:srgbClr val="002060"/>
              </a:solidFill>
            </a:endParaRPr>
          </a:p>
          <a:p>
            <a:pPr marL="0" indent="0">
              <a:spcBef>
                <a:spcPts val="0"/>
              </a:spcBef>
              <a:buNone/>
            </a:pPr>
            <a:r>
              <a:rPr lang="fi-FI" sz="1300" dirty="0">
                <a:solidFill>
                  <a:srgbClr val="002060"/>
                </a:solidFill>
              </a:rPr>
              <a:t>Sähköposti: etunimi.sukunimi@pohjois-pohjanmaa.fi</a:t>
            </a:r>
          </a:p>
        </p:txBody>
      </p:sp>
      <p:sp>
        <p:nvSpPr>
          <p:cNvPr id="4" name="Tekstiruutu 3">
            <a:extLst>
              <a:ext uri="{FF2B5EF4-FFF2-40B4-BE49-F238E27FC236}">
                <a16:creationId xmlns:a16="http://schemas.microsoft.com/office/drawing/2014/main" id="{8D637DF6-F2B3-4274-9209-CE9E584E1131}"/>
              </a:ext>
            </a:extLst>
          </p:cNvPr>
          <p:cNvSpPr txBox="1"/>
          <p:nvPr/>
        </p:nvSpPr>
        <p:spPr>
          <a:xfrm>
            <a:off x="4960544" y="1563934"/>
            <a:ext cx="4160009" cy="3949799"/>
          </a:xfrm>
          <a:prstGeom prst="rect">
            <a:avLst/>
          </a:prstGeom>
          <a:noFill/>
        </p:spPr>
        <p:txBody>
          <a:bodyPr wrap="square" lIns="0" tIns="0" rIns="0" bIns="0" rtlCol="0">
            <a:spAutoFit/>
          </a:bodyPr>
          <a:lstStyle/>
          <a:p>
            <a:pPr>
              <a:lnSpc>
                <a:spcPct val="100000"/>
              </a:lnSpc>
              <a:spcBef>
                <a:spcPts val="1000"/>
              </a:spcBef>
            </a:pPr>
            <a:r>
              <a:rPr lang="fi-FI" altLang="fi-FI" sz="1900" b="1" dirty="0">
                <a:solidFill>
                  <a:srgbClr val="002060"/>
                </a:solidFill>
              </a:rPr>
              <a:t>Pohjois-Pohjanmaan ELY-keskus</a:t>
            </a:r>
          </a:p>
          <a:p>
            <a:pPr>
              <a:lnSpc>
                <a:spcPct val="100000"/>
              </a:lnSpc>
              <a:spcBef>
                <a:spcPts val="1000"/>
              </a:spcBef>
            </a:pPr>
            <a:r>
              <a:rPr lang="fi-FI" altLang="fi-FI" sz="1300" b="1" dirty="0">
                <a:solidFill>
                  <a:srgbClr val="002060"/>
                </a:solidFill>
              </a:rPr>
              <a:t>ESR+ -tyyppiset hankkeet </a:t>
            </a:r>
          </a:p>
          <a:p>
            <a:pPr>
              <a:lnSpc>
                <a:spcPct val="100000"/>
              </a:lnSpc>
              <a:spcBef>
                <a:spcPts val="1000"/>
              </a:spcBef>
            </a:pPr>
            <a:r>
              <a:rPr lang="fi-FI" sz="1300" dirty="0">
                <a:solidFill>
                  <a:srgbClr val="002060"/>
                </a:solidFill>
              </a:rPr>
              <a:t>Päivi Jaakola, p. 0295 038 225</a:t>
            </a:r>
          </a:p>
          <a:p>
            <a:pPr>
              <a:lnSpc>
                <a:spcPct val="100000"/>
              </a:lnSpc>
              <a:spcBef>
                <a:spcPts val="0"/>
              </a:spcBef>
            </a:pPr>
            <a:r>
              <a:rPr lang="fi-FI" sz="1300" dirty="0">
                <a:solidFill>
                  <a:srgbClr val="002060"/>
                </a:solidFill>
              </a:rPr>
              <a:t>Ville Mehtälä, p. 0295 038 230</a:t>
            </a:r>
            <a:br>
              <a:rPr lang="fi-FI" sz="1300" dirty="0">
                <a:solidFill>
                  <a:srgbClr val="002060"/>
                </a:solidFill>
              </a:rPr>
            </a:br>
            <a:r>
              <a:rPr lang="fi-FI" sz="1300" dirty="0">
                <a:solidFill>
                  <a:srgbClr val="002060"/>
                </a:solidFill>
              </a:rPr>
              <a:t>Taina Viitasalo, p. 0295 038 219</a:t>
            </a:r>
            <a:endParaRPr lang="en-US" sz="1300" dirty="0">
              <a:solidFill>
                <a:srgbClr val="002060"/>
              </a:solidFill>
            </a:endParaRPr>
          </a:p>
          <a:p>
            <a:pPr>
              <a:lnSpc>
                <a:spcPct val="100000"/>
              </a:lnSpc>
              <a:spcBef>
                <a:spcPts val="0"/>
              </a:spcBef>
            </a:pPr>
            <a:br>
              <a:rPr lang="fi-FI" sz="1300" dirty="0">
                <a:solidFill>
                  <a:srgbClr val="002060"/>
                </a:solidFill>
              </a:rPr>
            </a:br>
            <a:r>
              <a:rPr lang="fi-FI" sz="1300" dirty="0">
                <a:solidFill>
                  <a:srgbClr val="002060"/>
                </a:solidFill>
              </a:rPr>
              <a:t>Rahoituspäällikkö Riitta Ilola, p. 0295 038 224</a:t>
            </a:r>
          </a:p>
          <a:p>
            <a:pPr>
              <a:lnSpc>
                <a:spcPct val="100000"/>
              </a:lnSpc>
              <a:spcBef>
                <a:spcPts val="0"/>
              </a:spcBef>
            </a:pPr>
            <a:endParaRPr lang="fi-FI" sz="1300" dirty="0">
              <a:solidFill>
                <a:srgbClr val="002060"/>
              </a:solidFill>
            </a:endParaRPr>
          </a:p>
          <a:p>
            <a:pPr>
              <a:lnSpc>
                <a:spcPct val="100000"/>
              </a:lnSpc>
              <a:spcBef>
                <a:spcPts val="0"/>
              </a:spcBef>
            </a:pPr>
            <a:r>
              <a:rPr lang="fi-FI" sz="1300" b="1" dirty="0">
                <a:solidFill>
                  <a:srgbClr val="002060"/>
                </a:solidFill>
              </a:rPr>
              <a:t>Ennallistaminen ja jälkikäyttö</a:t>
            </a:r>
          </a:p>
          <a:p>
            <a:r>
              <a:rPr lang="fi-FI" sz="1300" dirty="0">
                <a:solidFill>
                  <a:srgbClr val="002060"/>
                </a:solidFill>
              </a:rPr>
              <a:t>Paula Alho 0295 037 284</a:t>
            </a:r>
          </a:p>
          <a:p>
            <a:r>
              <a:rPr lang="fi-FI" sz="1300" dirty="0">
                <a:solidFill>
                  <a:srgbClr val="002060"/>
                </a:solidFill>
              </a:rPr>
              <a:t>Verna Piirainen 0295 039 063</a:t>
            </a:r>
          </a:p>
          <a:p>
            <a:endParaRPr lang="fi-FI" sz="1300" dirty="0">
              <a:solidFill>
                <a:srgbClr val="002060"/>
              </a:solidFill>
            </a:endParaRPr>
          </a:p>
          <a:p>
            <a:r>
              <a:rPr lang="fi-FI" sz="1300" dirty="0">
                <a:solidFill>
                  <a:srgbClr val="002060"/>
                </a:solidFill>
              </a:rPr>
              <a:t>Ympäristö- ja luonnonvarat vastuualue:</a:t>
            </a:r>
          </a:p>
          <a:p>
            <a:r>
              <a:rPr lang="fi-FI" sz="1300" dirty="0">
                <a:solidFill>
                  <a:srgbClr val="002060"/>
                </a:solidFill>
              </a:rPr>
              <a:t>Timo Yrjänä  0400 386593</a:t>
            </a:r>
          </a:p>
          <a:p>
            <a:r>
              <a:rPr lang="fi-FI" sz="1300" dirty="0">
                <a:solidFill>
                  <a:srgbClr val="002060"/>
                </a:solidFill>
              </a:rPr>
              <a:t>Jaana Rintala 0295 038 554</a:t>
            </a:r>
          </a:p>
          <a:p>
            <a:pPr>
              <a:lnSpc>
                <a:spcPct val="100000"/>
              </a:lnSpc>
              <a:spcBef>
                <a:spcPts val="0"/>
              </a:spcBef>
            </a:pPr>
            <a:endParaRPr lang="fi-FI" sz="1300" dirty="0">
              <a:solidFill>
                <a:srgbClr val="002060"/>
              </a:solidFill>
            </a:endParaRPr>
          </a:p>
          <a:p>
            <a:pPr>
              <a:lnSpc>
                <a:spcPct val="100000"/>
              </a:lnSpc>
              <a:spcBef>
                <a:spcPts val="0"/>
              </a:spcBef>
            </a:pPr>
            <a:endParaRPr lang="fi-FI" sz="1300" dirty="0">
              <a:solidFill>
                <a:srgbClr val="002060"/>
              </a:solidFill>
            </a:endParaRPr>
          </a:p>
          <a:p>
            <a:pPr>
              <a:lnSpc>
                <a:spcPct val="100000"/>
              </a:lnSpc>
              <a:spcBef>
                <a:spcPts val="0"/>
              </a:spcBef>
            </a:pPr>
            <a:r>
              <a:rPr lang="fi-FI" sz="1200" dirty="0">
                <a:solidFill>
                  <a:srgbClr val="002060"/>
                </a:solidFill>
              </a:rPr>
              <a:t>Sähköposti: etunimi.sukunimi@</a:t>
            </a:r>
            <a:r>
              <a:rPr lang="fi-FI" sz="1300" dirty="0">
                <a:solidFill>
                  <a:srgbClr val="002060"/>
                </a:solidFill>
              </a:rPr>
              <a:t>ely-keskus.fi</a:t>
            </a:r>
          </a:p>
        </p:txBody>
      </p:sp>
      <p:sp>
        <p:nvSpPr>
          <p:cNvPr id="6" name="Tekstiruutu 5">
            <a:extLst>
              <a:ext uri="{FF2B5EF4-FFF2-40B4-BE49-F238E27FC236}">
                <a16:creationId xmlns:a16="http://schemas.microsoft.com/office/drawing/2014/main" id="{E088B87A-EDAF-44F1-A1EB-35F07589035D}"/>
              </a:ext>
            </a:extLst>
          </p:cNvPr>
          <p:cNvSpPr txBox="1"/>
          <p:nvPr/>
        </p:nvSpPr>
        <p:spPr>
          <a:xfrm>
            <a:off x="8938844" y="1900057"/>
            <a:ext cx="2885831" cy="3300904"/>
          </a:xfrm>
          <a:prstGeom prst="rect">
            <a:avLst/>
          </a:prstGeom>
          <a:noFill/>
        </p:spPr>
        <p:txBody>
          <a:bodyPr wrap="square" lIns="0" tIns="0" rIns="0" bIns="0" rtlCol="0">
            <a:spAutoFit/>
          </a:bodyPr>
          <a:lstStyle/>
          <a:p>
            <a:pPr marL="0" indent="0">
              <a:buNone/>
            </a:pPr>
            <a:r>
              <a:rPr lang="en-US" sz="1300" b="1" dirty="0" err="1">
                <a:solidFill>
                  <a:srgbClr val="002060"/>
                </a:solidFill>
              </a:rPr>
              <a:t>Yritystuet</a:t>
            </a:r>
            <a:endParaRPr lang="en-US" sz="1300" b="1" dirty="0">
              <a:solidFill>
                <a:srgbClr val="002060"/>
              </a:solidFill>
            </a:endParaRPr>
          </a:p>
          <a:p>
            <a:pPr marL="0" indent="0">
              <a:buNone/>
            </a:pPr>
            <a:r>
              <a:rPr lang="en-US" sz="1300" dirty="0">
                <a:solidFill>
                  <a:srgbClr val="002060"/>
                </a:solidFill>
              </a:rPr>
              <a:t>Anna </a:t>
            </a:r>
            <a:r>
              <a:rPr lang="en-US" sz="1300" dirty="0" err="1">
                <a:solidFill>
                  <a:srgbClr val="002060"/>
                </a:solidFill>
              </a:rPr>
              <a:t>Palinsaari</a:t>
            </a:r>
            <a:r>
              <a:rPr lang="en-US" sz="1300" dirty="0">
                <a:solidFill>
                  <a:srgbClr val="002060"/>
                </a:solidFill>
              </a:rPr>
              <a:t>, 0295 038 029, </a:t>
            </a:r>
            <a:r>
              <a:rPr lang="en-US" sz="1300" dirty="0" err="1">
                <a:solidFill>
                  <a:srgbClr val="002060"/>
                </a:solidFill>
              </a:rPr>
              <a:t>matkailu</a:t>
            </a:r>
            <a:r>
              <a:rPr lang="en-US" sz="1300" dirty="0">
                <a:solidFill>
                  <a:srgbClr val="002060"/>
                </a:solidFill>
              </a:rPr>
              <a:t>- ja </a:t>
            </a:r>
            <a:r>
              <a:rPr lang="en-US" sz="1300" dirty="0" err="1">
                <a:solidFill>
                  <a:srgbClr val="002060"/>
                </a:solidFill>
              </a:rPr>
              <a:t>elintarvikeala</a:t>
            </a:r>
            <a:endParaRPr lang="en-US" sz="1300" dirty="0">
              <a:solidFill>
                <a:srgbClr val="002060"/>
              </a:solidFill>
            </a:endParaRPr>
          </a:p>
          <a:p>
            <a:pPr marL="0" indent="0">
              <a:lnSpc>
                <a:spcPct val="150000"/>
              </a:lnSpc>
              <a:buNone/>
            </a:pPr>
            <a:endParaRPr lang="en-US" sz="1300" dirty="0">
              <a:solidFill>
                <a:srgbClr val="002060"/>
              </a:solidFill>
            </a:endParaRPr>
          </a:p>
          <a:p>
            <a:pPr marL="0" indent="0">
              <a:lnSpc>
                <a:spcPct val="100000"/>
              </a:lnSpc>
              <a:buNone/>
            </a:pPr>
            <a:r>
              <a:rPr lang="en-US" sz="1300" dirty="0">
                <a:solidFill>
                  <a:srgbClr val="002060"/>
                </a:solidFill>
              </a:rPr>
              <a:t>Gitte Meriläinen, 0295 038 118, </a:t>
            </a:r>
          </a:p>
          <a:p>
            <a:pPr marL="0" indent="0">
              <a:lnSpc>
                <a:spcPct val="100000"/>
              </a:lnSpc>
              <a:buNone/>
            </a:pPr>
            <a:r>
              <a:rPr lang="en-US" sz="1300" dirty="0">
                <a:solidFill>
                  <a:srgbClr val="002060"/>
                </a:solidFill>
              </a:rPr>
              <a:t>ICT-, bio- ja </a:t>
            </a:r>
            <a:r>
              <a:rPr lang="en-US" sz="1300" dirty="0" err="1">
                <a:solidFill>
                  <a:srgbClr val="002060"/>
                </a:solidFill>
              </a:rPr>
              <a:t>terveysteknologia-alat</a:t>
            </a:r>
            <a:r>
              <a:rPr lang="en-US" sz="1300" dirty="0">
                <a:solidFill>
                  <a:srgbClr val="002060"/>
                </a:solidFill>
              </a:rPr>
              <a:t> </a:t>
            </a:r>
            <a:r>
              <a:rPr lang="en-US" sz="1300" dirty="0" err="1">
                <a:solidFill>
                  <a:srgbClr val="002060"/>
                </a:solidFill>
              </a:rPr>
              <a:t>sekä</a:t>
            </a:r>
            <a:r>
              <a:rPr lang="en-US" sz="1300" dirty="0">
                <a:solidFill>
                  <a:srgbClr val="002060"/>
                </a:solidFill>
              </a:rPr>
              <a:t> </a:t>
            </a:r>
            <a:r>
              <a:rPr lang="en-US" sz="1300" dirty="0" err="1">
                <a:solidFill>
                  <a:srgbClr val="002060"/>
                </a:solidFill>
              </a:rPr>
              <a:t>tyt-hankkeet</a:t>
            </a:r>
            <a:endParaRPr lang="en-US" sz="1300" dirty="0">
              <a:solidFill>
                <a:srgbClr val="002060"/>
              </a:solidFill>
            </a:endParaRPr>
          </a:p>
          <a:p>
            <a:pPr marL="0" indent="0">
              <a:lnSpc>
                <a:spcPct val="100000"/>
              </a:lnSpc>
              <a:buNone/>
            </a:pPr>
            <a:endParaRPr lang="en-US" sz="1300" dirty="0">
              <a:solidFill>
                <a:srgbClr val="002060"/>
              </a:solidFill>
            </a:endParaRPr>
          </a:p>
          <a:p>
            <a:pPr marL="0" indent="0">
              <a:lnSpc>
                <a:spcPct val="100000"/>
              </a:lnSpc>
              <a:buNone/>
            </a:pPr>
            <a:r>
              <a:rPr lang="en-US" sz="1300" dirty="0">
                <a:solidFill>
                  <a:srgbClr val="002060"/>
                </a:solidFill>
              </a:rPr>
              <a:t>Janne Ranta, 0295 038 234 </a:t>
            </a:r>
          </a:p>
          <a:p>
            <a:pPr marL="0" indent="0">
              <a:lnSpc>
                <a:spcPct val="100000"/>
              </a:lnSpc>
              <a:buNone/>
            </a:pPr>
            <a:r>
              <a:rPr lang="en-US" sz="1300" dirty="0" err="1">
                <a:solidFill>
                  <a:srgbClr val="002060"/>
                </a:solidFill>
              </a:rPr>
              <a:t>valmistava</a:t>
            </a:r>
            <a:r>
              <a:rPr lang="en-US" sz="1300" dirty="0">
                <a:solidFill>
                  <a:srgbClr val="002060"/>
                </a:solidFill>
              </a:rPr>
              <a:t> </a:t>
            </a:r>
            <a:r>
              <a:rPr lang="en-US" sz="1300" dirty="0" err="1">
                <a:solidFill>
                  <a:srgbClr val="002060"/>
                </a:solidFill>
              </a:rPr>
              <a:t>teollisuus</a:t>
            </a:r>
            <a:r>
              <a:rPr lang="en-US" sz="1300" dirty="0">
                <a:solidFill>
                  <a:srgbClr val="002060"/>
                </a:solidFill>
              </a:rPr>
              <a:t> ja </a:t>
            </a:r>
            <a:r>
              <a:rPr lang="en-US" sz="1300" dirty="0" err="1">
                <a:solidFill>
                  <a:srgbClr val="002060"/>
                </a:solidFill>
              </a:rPr>
              <a:t>tyt-hankkeet</a:t>
            </a:r>
            <a:endParaRPr lang="en-US" sz="1300" dirty="0">
              <a:solidFill>
                <a:srgbClr val="002060"/>
              </a:solidFill>
            </a:endParaRPr>
          </a:p>
          <a:p>
            <a:pPr marL="0" indent="0">
              <a:lnSpc>
                <a:spcPct val="100000"/>
              </a:lnSpc>
              <a:buNone/>
            </a:pPr>
            <a:endParaRPr lang="en-US" sz="1300" dirty="0">
              <a:solidFill>
                <a:srgbClr val="002060"/>
              </a:solidFill>
            </a:endParaRPr>
          </a:p>
          <a:p>
            <a:pPr marL="0" indent="0">
              <a:lnSpc>
                <a:spcPct val="100000"/>
              </a:lnSpc>
              <a:buNone/>
            </a:pPr>
            <a:r>
              <a:rPr lang="en-US" sz="1300" dirty="0">
                <a:solidFill>
                  <a:srgbClr val="002060"/>
                </a:solidFill>
              </a:rPr>
              <a:t>Jouko </a:t>
            </a:r>
            <a:r>
              <a:rPr lang="en-US" sz="1300" dirty="0" err="1">
                <a:solidFill>
                  <a:srgbClr val="002060"/>
                </a:solidFill>
              </a:rPr>
              <a:t>Hanhela</a:t>
            </a:r>
            <a:r>
              <a:rPr lang="en-US" sz="1300" dirty="0">
                <a:solidFill>
                  <a:srgbClr val="002060"/>
                </a:solidFill>
              </a:rPr>
              <a:t>, 0295 038 043, </a:t>
            </a:r>
            <a:r>
              <a:rPr lang="en-US" sz="1300" dirty="0" err="1">
                <a:solidFill>
                  <a:srgbClr val="002060"/>
                </a:solidFill>
              </a:rPr>
              <a:t>puutuoteteollisuus</a:t>
            </a:r>
            <a:endParaRPr lang="en-US" sz="1300" dirty="0">
              <a:solidFill>
                <a:srgbClr val="002060"/>
              </a:solidFill>
            </a:endParaRPr>
          </a:p>
          <a:p>
            <a:pPr marL="0" indent="0">
              <a:lnSpc>
                <a:spcPct val="100000"/>
              </a:lnSpc>
              <a:buNone/>
            </a:pPr>
            <a:endParaRPr lang="en-US" sz="1300" dirty="0">
              <a:solidFill>
                <a:srgbClr val="002060"/>
              </a:solidFill>
            </a:endParaRPr>
          </a:p>
          <a:p>
            <a:pPr marL="0" indent="0">
              <a:lnSpc>
                <a:spcPct val="100000"/>
              </a:lnSpc>
              <a:buNone/>
            </a:pPr>
            <a:r>
              <a:rPr lang="en-US" sz="1300" dirty="0">
                <a:solidFill>
                  <a:srgbClr val="002060"/>
                </a:solidFill>
              </a:rPr>
              <a:t>Sari Turtiainen, 0295 038 121, </a:t>
            </a:r>
          </a:p>
          <a:p>
            <a:pPr marL="0" indent="0">
              <a:lnSpc>
                <a:spcPct val="100000"/>
              </a:lnSpc>
              <a:buNone/>
            </a:pPr>
            <a:r>
              <a:rPr lang="en-US" sz="1300" dirty="0">
                <a:solidFill>
                  <a:srgbClr val="002060"/>
                </a:solidFill>
              </a:rPr>
              <a:t>ICT-ala</a:t>
            </a:r>
          </a:p>
        </p:txBody>
      </p:sp>
      <p:sp>
        <p:nvSpPr>
          <p:cNvPr id="7" name="Tekstiruutu 6">
            <a:extLst>
              <a:ext uri="{FF2B5EF4-FFF2-40B4-BE49-F238E27FC236}">
                <a16:creationId xmlns:a16="http://schemas.microsoft.com/office/drawing/2014/main" id="{D5D0BCA7-0A43-4241-9ACC-1D3F789B4EF8}"/>
              </a:ext>
            </a:extLst>
          </p:cNvPr>
          <p:cNvSpPr txBox="1"/>
          <p:nvPr/>
        </p:nvSpPr>
        <p:spPr>
          <a:xfrm>
            <a:off x="838200" y="932447"/>
            <a:ext cx="4446953" cy="184666"/>
          </a:xfrm>
          <a:prstGeom prst="rect">
            <a:avLst/>
          </a:prstGeom>
          <a:noFill/>
        </p:spPr>
        <p:txBody>
          <a:bodyPr wrap="square" lIns="0" tIns="0" rIns="0" bIns="0" rtlCol="0">
            <a:spAutoFit/>
          </a:bodyPr>
          <a:lstStyle/>
          <a:p>
            <a:pPr algn="l"/>
            <a:r>
              <a:rPr lang="fi-FI" sz="1200" b="1" dirty="0">
                <a:latin typeface="+mn-lt"/>
              </a:rPr>
              <a:t>Lisätietoja: </a:t>
            </a:r>
            <a:r>
              <a:rPr lang="fi-FI" altLang="fi-FI" sz="1200" dirty="0">
                <a:solidFill>
                  <a:srgbClr val="0000FF"/>
                </a:solidFill>
                <a:latin typeface="+mn-lt"/>
                <a:hlinkClick r:id="rId2"/>
              </a:rPr>
              <a:t>www.rakennerahastot.fi</a:t>
            </a:r>
            <a:endParaRPr lang="fi-FI" sz="1200" dirty="0"/>
          </a:p>
        </p:txBody>
      </p:sp>
    </p:spTree>
    <p:extLst>
      <p:ext uri="{BB962C8B-B14F-4D97-AF65-F5344CB8AC3E}">
        <p14:creationId xmlns:p14="http://schemas.microsoft.com/office/powerpoint/2010/main" val="187873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4C01C1-B779-B844-99BB-38D75A29D211}"/>
              </a:ext>
            </a:extLst>
          </p:cNvPr>
          <p:cNvSpPr>
            <a:spLocks noGrp="1"/>
          </p:cNvSpPr>
          <p:nvPr>
            <p:ph type="title"/>
          </p:nvPr>
        </p:nvSpPr>
        <p:spPr/>
        <p:txBody>
          <a:bodyPr/>
          <a:lstStyle/>
          <a:p>
            <a:r>
              <a:rPr lang="fi-FI"/>
              <a:t>Mikä oikeudenmukaisen siirtymän rahasto JTF? </a:t>
            </a:r>
          </a:p>
        </p:txBody>
      </p:sp>
      <p:graphicFrame>
        <p:nvGraphicFramePr>
          <p:cNvPr id="7" name="Sisällön paikkamerkki 2">
            <a:extLst>
              <a:ext uri="{FF2B5EF4-FFF2-40B4-BE49-F238E27FC236}">
                <a16:creationId xmlns:a16="http://schemas.microsoft.com/office/drawing/2014/main" id="{6A1EAFFC-D76B-8254-78CC-F3A2B55CE1FD}"/>
              </a:ext>
            </a:extLst>
          </p:cNvPr>
          <p:cNvGraphicFramePr>
            <a:graphicFrameLocks noGrp="1"/>
          </p:cNvGraphicFramePr>
          <p:nvPr>
            <p:ph idx="1"/>
            <p:extLst>
              <p:ext uri="{D42A27DB-BD31-4B8C-83A1-F6EECF244321}">
                <p14:modId xmlns:p14="http://schemas.microsoft.com/office/powerpoint/2010/main" val="3262458717"/>
              </p:ext>
            </p:extLst>
          </p:nvPr>
        </p:nvGraphicFramePr>
        <p:xfrm>
          <a:off x="838200" y="1657718"/>
          <a:ext cx="7124272" cy="3926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Kuva 4" descr="Kuva, joka sisältää kohteen teksti&#10;&#10;Kuvaus luotu automaattisesti">
            <a:extLst>
              <a:ext uri="{FF2B5EF4-FFF2-40B4-BE49-F238E27FC236}">
                <a16:creationId xmlns:a16="http://schemas.microsoft.com/office/drawing/2014/main" id="{D737CC84-1BE0-3E42-9430-6AB219D6049B}"/>
              </a:ext>
            </a:extLst>
          </p:cNvPr>
          <p:cNvPicPr>
            <a:picLocks noChangeAspect="1"/>
          </p:cNvPicPr>
          <p:nvPr/>
        </p:nvPicPr>
        <p:blipFill>
          <a:blip r:embed="rId7"/>
          <a:stretch>
            <a:fillRect/>
          </a:stretch>
        </p:blipFill>
        <p:spPr>
          <a:xfrm>
            <a:off x="7962472" y="1241298"/>
            <a:ext cx="4312475" cy="4100945"/>
          </a:xfrm>
          <a:prstGeom prst="rect">
            <a:avLst/>
          </a:prstGeom>
        </p:spPr>
      </p:pic>
    </p:spTree>
    <p:extLst>
      <p:ext uri="{BB962C8B-B14F-4D97-AF65-F5344CB8AC3E}">
        <p14:creationId xmlns:p14="http://schemas.microsoft.com/office/powerpoint/2010/main" val="391425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4C01C1-B779-B844-99BB-38D75A29D211}"/>
              </a:ext>
            </a:extLst>
          </p:cNvPr>
          <p:cNvSpPr>
            <a:spLocks noGrp="1"/>
          </p:cNvSpPr>
          <p:nvPr>
            <p:ph type="title"/>
          </p:nvPr>
        </p:nvSpPr>
        <p:spPr>
          <a:xfrm>
            <a:off x="694361" y="-284054"/>
            <a:ext cx="10530023" cy="1107776"/>
          </a:xfrm>
        </p:spPr>
        <p:txBody>
          <a:bodyPr>
            <a:normAutofit/>
          </a:bodyPr>
          <a:lstStyle/>
          <a:p>
            <a:r>
              <a:rPr lang="fi-FI" sz="4000">
                <a:effectLst/>
                <a:latin typeface="Calibri" panose="020F0502020204030204" pitchFamily="34" charset="0"/>
                <a:ea typeface="Calibri" panose="020F0502020204030204" pitchFamily="34" charset="0"/>
                <a:cs typeface="Times New Roman" panose="02020603050405020304" pitchFamily="18" charset="0"/>
              </a:rPr>
              <a:t>Valtioneuvoston JTF-linjauksia </a:t>
            </a:r>
            <a:endParaRPr lang="fi-FI"/>
          </a:p>
        </p:txBody>
      </p:sp>
      <p:sp>
        <p:nvSpPr>
          <p:cNvPr id="3" name="Sisällön paikkamerkki 2">
            <a:extLst>
              <a:ext uri="{FF2B5EF4-FFF2-40B4-BE49-F238E27FC236}">
                <a16:creationId xmlns:a16="http://schemas.microsoft.com/office/drawing/2014/main" id="{73AC122B-42CC-554C-B61F-1AB725EAF2DE}"/>
              </a:ext>
            </a:extLst>
          </p:cNvPr>
          <p:cNvSpPr>
            <a:spLocks noGrp="1"/>
          </p:cNvSpPr>
          <p:nvPr>
            <p:ph idx="1"/>
          </p:nvPr>
        </p:nvSpPr>
        <p:spPr>
          <a:xfrm>
            <a:off x="694361" y="1174833"/>
            <a:ext cx="6923999" cy="4732807"/>
          </a:xfrm>
        </p:spPr>
        <p:txBody>
          <a:bodyPr>
            <a:normAutofit/>
          </a:bodyPr>
          <a:lstStyle/>
          <a:p>
            <a:r>
              <a:rPr lang="fi-FI" sz="1600" dirty="0">
                <a:latin typeface="Calibri Light" panose="020F0302020204030204" pitchFamily="34" charset="0"/>
              </a:rPr>
              <a:t>JTF-toimien </a:t>
            </a:r>
            <a:r>
              <a:rPr lang="fi-FI" sz="1600" b="1" dirty="0">
                <a:latin typeface="Calibri Light" panose="020F0302020204030204" pitchFamily="34" charset="0"/>
              </a:rPr>
              <a:t>kohdealuetta ei rajata turvealueisiin</a:t>
            </a:r>
            <a:r>
              <a:rPr lang="fi-FI" sz="1600" dirty="0">
                <a:latin typeface="Calibri Light" panose="020F0302020204030204" pitchFamily="34" charset="0"/>
              </a:rPr>
              <a:t>. Toimenpiteiden hyöty suuntautuu turvetoimialan välittömien ja välillisten haittojen vaikutusalueeseen</a:t>
            </a:r>
          </a:p>
          <a:p>
            <a:r>
              <a:rPr lang="fi-FI" sz="1600" dirty="0">
                <a:latin typeface="Calibri Light" panose="020F0302020204030204" pitchFamily="34" charset="0"/>
              </a:rPr>
              <a:t>JTF-rahoituksen käytössä korostetaan </a:t>
            </a:r>
            <a:r>
              <a:rPr lang="fi-FI" sz="1600" b="1" dirty="0">
                <a:latin typeface="Calibri Light" panose="020F0302020204030204" pitchFamily="34" charset="0"/>
              </a:rPr>
              <a:t>elinkeinojen monipuolistamista </a:t>
            </a:r>
            <a:r>
              <a:rPr lang="fi-FI" sz="1600" dirty="0">
                <a:latin typeface="Calibri Light" panose="020F0302020204030204" pitchFamily="34" charset="0"/>
              </a:rPr>
              <a:t>ja toimialan työvoiman sopeuttamista.</a:t>
            </a:r>
          </a:p>
          <a:p>
            <a:r>
              <a:rPr lang="fi-FI" sz="1600" dirty="0">
                <a:latin typeface="Calibri Light" panose="020F0302020204030204" pitchFamily="34" charset="0"/>
              </a:rPr>
              <a:t>Elinkeinojen monipuolistamisen toimenpiteet kohdistuvat pääosin turvetoimialan ulkopuolisille toimialoille</a:t>
            </a:r>
          </a:p>
          <a:p>
            <a:r>
              <a:rPr lang="fi-FI" sz="1600" dirty="0">
                <a:latin typeface="Calibri Light" panose="020F0302020204030204" pitchFamily="34" charset="0"/>
              </a:rPr>
              <a:t>Elinkeinojen monipuolistamisen toimenpiteissä tulee huomioida älykkään erikoistumisen strategiat ja </a:t>
            </a:r>
            <a:r>
              <a:rPr lang="fi-FI" sz="1600" b="1" dirty="0">
                <a:latin typeface="Calibri Light" panose="020F0302020204030204" pitchFamily="34" charset="0"/>
              </a:rPr>
              <a:t>erityisesti vihreän talouden työpaikat </a:t>
            </a:r>
            <a:r>
              <a:rPr lang="fi-FI" sz="1600" dirty="0">
                <a:latin typeface="Calibri Light" panose="020F0302020204030204" pitchFamily="34" charset="0"/>
              </a:rPr>
              <a:t>ja vihreän teknologian uudet ratkaisut ja niiden mukanaan tuomat uudet liiketoimintamahdollisuudet</a:t>
            </a:r>
          </a:p>
          <a:p>
            <a:r>
              <a:rPr lang="fi-FI" sz="1600" dirty="0">
                <a:latin typeface="Calibri Light" panose="020F0302020204030204" pitchFamily="34" charset="0"/>
              </a:rPr>
              <a:t>Työvoiman uudelleenkoulutuksen ja työllistämisen toimenpiteet tulee suunnata ensisijaisesti turvesektorilta työttömäksi jääneisiin ja sektorin työttömyysuhanalaisiin, erityiskohderyhmänä nuoret</a:t>
            </a:r>
          </a:p>
          <a:p>
            <a:r>
              <a:rPr lang="fi-FI" sz="1600" dirty="0">
                <a:latin typeface="Calibri Light" panose="020F0302020204030204" pitchFamily="34" charset="0"/>
              </a:rPr>
              <a:t>Turvetuotannosta poistuvia alueita kunnostetaan, ennallistetaan ja käyttötarkoitusta muutetaan ympäristö- ja päästövaikutusten vähentämiseksi sekä elinkeinojen monipuolistamiseksi</a:t>
            </a:r>
          </a:p>
          <a:p>
            <a:endParaRPr lang="fi-FI" dirty="0">
              <a:latin typeface="Calibri Light" panose="020F0302020204030204" pitchFamily="34" charset="0"/>
            </a:endParaRPr>
          </a:p>
        </p:txBody>
      </p:sp>
      <p:pic>
        <p:nvPicPr>
          <p:cNvPr id="6" name="Kuva 5">
            <a:extLst>
              <a:ext uri="{FF2B5EF4-FFF2-40B4-BE49-F238E27FC236}">
                <a16:creationId xmlns:a16="http://schemas.microsoft.com/office/drawing/2014/main" id="{31FD5B32-D7E4-1A0D-6BC1-6CA480A38160}"/>
              </a:ext>
            </a:extLst>
          </p:cNvPr>
          <p:cNvPicPr>
            <a:picLocks noChangeAspect="1"/>
          </p:cNvPicPr>
          <p:nvPr/>
        </p:nvPicPr>
        <p:blipFill>
          <a:blip r:embed="rId2"/>
          <a:stretch>
            <a:fillRect/>
          </a:stretch>
        </p:blipFill>
        <p:spPr>
          <a:xfrm>
            <a:off x="7396222" y="472610"/>
            <a:ext cx="4976929" cy="4732807"/>
          </a:xfrm>
          <a:prstGeom prst="rect">
            <a:avLst/>
          </a:prstGeom>
        </p:spPr>
      </p:pic>
    </p:spTree>
    <p:extLst>
      <p:ext uri="{BB962C8B-B14F-4D97-AF65-F5344CB8AC3E}">
        <p14:creationId xmlns:p14="http://schemas.microsoft.com/office/powerpoint/2010/main" val="99094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AF494-3F37-40E3-BE40-1836298E6E1A}"/>
              </a:ext>
            </a:extLst>
          </p:cNvPr>
          <p:cNvSpPr>
            <a:spLocks noGrp="1"/>
          </p:cNvSpPr>
          <p:nvPr>
            <p:ph type="title"/>
          </p:nvPr>
        </p:nvSpPr>
        <p:spPr>
          <a:xfrm>
            <a:off x="803604" y="183448"/>
            <a:ext cx="10515600" cy="1124369"/>
          </a:xfrm>
        </p:spPr>
        <p:txBody>
          <a:bodyPr>
            <a:normAutofit/>
          </a:bodyPr>
          <a:lstStyle/>
          <a:p>
            <a:r>
              <a:rPr lang="fi-FI" sz="3200"/>
              <a:t>Pohjois-Pohjanmaan myöntövaltuudet </a:t>
            </a:r>
            <a:br>
              <a:rPr lang="fi-FI" sz="3200"/>
            </a:br>
            <a:r>
              <a:rPr lang="fi-FI" sz="3200"/>
              <a:t>2022-2024 EAKR, ESR+ ja JTF</a:t>
            </a:r>
          </a:p>
        </p:txBody>
      </p:sp>
      <p:graphicFrame>
        <p:nvGraphicFramePr>
          <p:cNvPr id="4" name="Taulukko 4">
            <a:extLst>
              <a:ext uri="{FF2B5EF4-FFF2-40B4-BE49-F238E27FC236}">
                <a16:creationId xmlns:a16="http://schemas.microsoft.com/office/drawing/2014/main" id="{ECB19895-B64C-484E-AB8C-C9CC1F8F3D6C}"/>
              </a:ext>
            </a:extLst>
          </p:cNvPr>
          <p:cNvGraphicFramePr>
            <a:graphicFrameLocks noGrp="1"/>
          </p:cNvGraphicFramePr>
          <p:nvPr>
            <p:ph idx="1"/>
          </p:nvPr>
        </p:nvGraphicFramePr>
        <p:xfrm>
          <a:off x="838201" y="1603990"/>
          <a:ext cx="6744127" cy="2397760"/>
        </p:xfrm>
        <a:graphic>
          <a:graphicData uri="http://schemas.openxmlformats.org/drawingml/2006/table">
            <a:tbl>
              <a:tblPr firstRow="1" bandRow="1">
                <a:tableStyleId>{5940675A-B579-460E-94D1-54222C63F5DA}</a:tableStyleId>
              </a:tblPr>
              <a:tblGrid>
                <a:gridCol w="889116">
                  <a:extLst>
                    <a:ext uri="{9D8B030D-6E8A-4147-A177-3AD203B41FA5}">
                      <a16:colId xmlns:a16="http://schemas.microsoft.com/office/drawing/2014/main" val="2494885066"/>
                    </a:ext>
                  </a:extLst>
                </a:gridCol>
                <a:gridCol w="1691563">
                  <a:extLst>
                    <a:ext uri="{9D8B030D-6E8A-4147-A177-3AD203B41FA5}">
                      <a16:colId xmlns:a16="http://schemas.microsoft.com/office/drawing/2014/main" val="694310942"/>
                    </a:ext>
                  </a:extLst>
                </a:gridCol>
                <a:gridCol w="1535230">
                  <a:extLst>
                    <a:ext uri="{9D8B030D-6E8A-4147-A177-3AD203B41FA5}">
                      <a16:colId xmlns:a16="http://schemas.microsoft.com/office/drawing/2014/main" val="488790429"/>
                    </a:ext>
                  </a:extLst>
                </a:gridCol>
                <a:gridCol w="1492261">
                  <a:extLst>
                    <a:ext uri="{9D8B030D-6E8A-4147-A177-3AD203B41FA5}">
                      <a16:colId xmlns:a16="http://schemas.microsoft.com/office/drawing/2014/main" val="769227401"/>
                    </a:ext>
                  </a:extLst>
                </a:gridCol>
                <a:gridCol w="1135957">
                  <a:extLst>
                    <a:ext uri="{9D8B030D-6E8A-4147-A177-3AD203B41FA5}">
                      <a16:colId xmlns:a16="http://schemas.microsoft.com/office/drawing/2014/main" val="3762543594"/>
                    </a:ext>
                  </a:extLst>
                </a:gridCol>
              </a:tblGrid>
              <a:tr h="0">
                <a:tc>
                  <a:txBody>
                    <a:bodyPr/>
                    <a:lstStyle/>
                    <a:p>
                      <a:endParaRPr lang="fi-FI"/>
                    </a:p>
                  </a:txBody>
                  <a:tcPr/>
                </a:tc>
                <a:tc>
                  <a:txBody>
                    <a:bodyPr/>
                    <a:lstStyle/>
                    <a:p>
                      <a:pPr algn="ctr"/>
                      <a:r>
                        <a:rPr lang="fi-FI" err="1"/>
                        <a:t>EAKR+valtio</a:t>
                      </a:r>
                      <a:r>
                        <a:rPr lang="fi-FI"/>
                        <a:t>, milj. €</a:t>
                      </a:r>
                    </a:p>
                  </a:txBody>
                  <a:tcPr/>
                </a:tc>
                <a:tc>
                  <a:txBody>
                    <a:bodyPr/>
                    <a:lstStyle/>
                    <a:p>
                      <a:pPr algn="ctr"/>
                      <a:r>
                        <a:rPr lang="fi-FI" err="1"/>
                        <a:t>ESR+valtio</a:t>
                      </a:r>
                      <a:r>
                        <a:rPr lang="fi-FI"/>
                        <a:t>, milj. €</a:t>
                      </a:r>
                    </a:p>
                  </a:txBody>
                  <a:tcPr/>
                </a:tc>
                <a:tc>
                  <a:txBody>
                    <a:bodyPr/>
                    <a:lstStyle/>
                    <a:p>
                      <a:pPr algn="ctr"/>
                      <a:r>
                        <a:rPr lang="fi-FI" err="1"/>
                        <a:t>JTF+valtio</a:t>
                      </a:r>
                      <a:r>
                        <a:rPr lang="fi-FI"/>
                        <a:t>, milj.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a:t>YHT, </a:t>
                      </a:r>
                      <a:br>
                        <a:rPr lang="fi-FI"/>
                      </a:br>
                      <a:r>
                        <a:rPr lang="fi-FI"/>
                        <a:t>milj. €</a:t>
                      </a:r>
                    </a:p>
                    <a:p>
                      <a:pPr algn="ctr"/>
                      <a:endParaRPr lang="fi-FI"/>
                    </a:p>
                  </a:txBody>
                  <a:tcPr/>
                </a:tc>
                <a:extLst>
                  <a:ext uri="{0D108BD9-81ED-4DB2-BD59-A6C34878D82A}">
                    <a16:rowId xmlns:a16="http://schemas.microsoft.com/office/drawing/2014/main" val="1508064905"/>
                  </a:ext>
                </a:extLst>
              </a:tr>
              <a:tr h="370840">
                <a:tc>
                  <a:txBody>
                    <a:bodyPr/>
                    <a:lstStyle/>
                    <a:p>
                      <a:pPr algn="r"/>
                      <a:r>
                        <a:rPr lang="fi-FI"/>
                        <a:t>2022</a:t>
                      </a:r>
                    </a:p>
                  </a:txBody>
                  <a:tcPr/>
                </a:tc>
                <a:tc>
                  <a:txBody>
                    <a:bodyPr/>
                    <a:lstStyle/>
                    <a:p>
                      <a:pPr marL="0" algn="ctr" defTabSz="914400" rtl="0" eaLnBrk="1" fontAlgn="b" latinLnBrk="0" hangingPunct="1"/>
                      <a:endParaRPr lang="fi-FI" sz="1400" b="1" i="0" u="none" strike="noStrike" kern="1200">
                        <a:solidFill>
                          <a:srgbClr val="000000"/>
                        </a:solidFill>
                        <a:effectLst/>
                        <a:latin typeface="Arial" panose="020B0604020202020204" pitchFamily="34" charset="0"/>
                        <a:ea typeface="+mn-ea"/>
                        <a:cs typeface="+mn-cs"/>
                      </a:endParaRPr>
                    </a:p>
                  </a:txBody>
                  <a:tcPr/>
                </a:tc>
                <a:tc>
                  <a:txBody>
                    <a:bodyPr/>
                    <a:lstStyle/>
                    <a:p>
                      <a:pPr marL="0" algn="ctr" defTabSz="914400" rtl="0" eaLnBrk="1" fontAlgn="b" latinLnBrk="0" hangingPunct="1"/>
                      <a:endParaRPr lang="fi-FI" sz="1400" b="1" i="0" u="none" strike="noStrike" kern="1200">
                        <a:solidFill>
                          <a:srgbClr val="000000"/>
                        </a:solidFill>
                        <a:effectLst/>
                        <a:latin typeface="Arial" panose="020B0604020202020204" pitchFamily="34" charset="0"/>
                        <a:ea typeface="+mn-ea"/>
                        <a:cs typeface="+mn-cs"/>
                      </a:endParaRP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57,098</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57,098 </a:t>
                      </a:r>
                    </a:p>
                  </a:txBody>
                  <a:tcPr/>
                </a:tc>
                <a:extLst>
                  <a:ext uri="{0D108BD9-81ED-4DB2-BD59-A6C34878D82A}">
                    <a16:rowId xmlns:a16="http://schemas.microsoft.com/office/drawing/2014/main" val="2839112283"/>
                  </a:ext>
                </a:extLst>
              </a:tr>
              <a:tr h="370840">
                <a:tc>
                  <a:txBody>
                    <a:bodyPr/>
                    <a:lstStyle/>
                    <a:p>
                      <a:pPr algn="r"/>
                      <a:r>
                        <a:rPr lang="fi-FI"/>
                        <a:t>2023</a:t>
                      </a: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20,530</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15,167</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31,503</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67,200</a:t>
                      </a:r>
                    </a:p>
                  </a:txBody>
                  <a:tcPr marL="9525" marR="9525" marT="9525" marB="0" anchor="b"/>
                </a:tc>
                <a:extLst>
                  <a:ext uri="{0D108BD9-81ED-4DB2-BD59-A6C34878D82A}">
                    <a16:rowId xmlns:a16="http://schemas.microsoft.com/office/drawing/2014/main" val="301250619"/>
                  </a:ext>
                </a:extLst>
              </a:tr>
              <a:tr h="370840">
                <a:tc>
                  <a:txBody>
                    <a:bodyPr/>
                    <a:lstStyle/>
                    <a:p>
                      <a:pPr algn="r"/>
                      <a:r>
                        <a:rPr lang="fi-FI"/>
                        <a:t>2024</a:t>
                      </a: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22,453</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11,605</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7,489</a:t>
                      </a:r>
                    </a:p>
                  </a:txBody>
                  <a:tcPr marL="9525" marR="9525" marT="9525" marB="0" anchor="b"/>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41,547</a:t>
                      </a:r>
                    </a:p>
                  </a:txBody>
                  <a:tcPr marL="9525" marR="9525" marT="9525" marB="0" anchor="b"/>
                </a:tc>
                <a:extLst>
                  <a:ext uri="{0D108BD9-81ED-4DB2-BD59-A6C34878D82A}">
                    <a16:rowId xmlns:a16="http://schemas.microsoft.com/office/drawing/2014/main" val="772468306"/>
                  </a:ext>
                </a:extLst>
              </a:tr>
              <a:tr h="370840">
                <a:tc>
                  <a:txBody>
                    <a:bodyPr/>
                    <a:lstStyle/>
                    <a:p>
                      <a:pPr algn="r"/>
                      <a:r>
                        <a:rPr lang="fi-FI"/>
                        <a:t>Yht.</a:t>
                      </a: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42,983</a:t>
                      </a: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26,772</a:t>
                      </a:r>
                    </a:p>
                  </a:txBody>
                  <a:tcPr/>
                </a:tc>
                <a:tc>
                  <a:txBody>
                    <a:bodyPr/>
                    <a:lstStyle/>
                    <a:p>
                      <a:pPr marL="0" algn="ctr" defTabSz="914400" rtl="0" eaLnBrk="1" fontAlgn="b" latinLnBrk="0" hangingPunct="1"/>
                      <a:r>
                        <a:rPr lang="fi-FI" sz="1400" b="1" i="0" u="none" strike="noStrike" kern="1200">
                          <a:solidFill>
                            <a:srgbClr val="000000"/>
                          </a:solidFill>
                          <a:effectLst/>
                          <a:latin typeface="Arial" panose="020B0604020202020204" pitchFamily="34" charset="0"/>
                          <a:ea typeface="+mn-ea"/>
                          <a:cs typeface="+mn-cs"/>
                        </a:rPr>
                        <a:t>96,09</a:t>
                      </a:r>
                    </a:p>
                  </a:txBody>
                  <a:tcPr/>
                </a:tc>
                <a:tc>
                  <a:txBody>
                    <a:bodyPr/>
                    <a:lstStyle/>
                    <a:p>
                      <a:pPr marL="0" algn="ctr" defTabSz="914400" rtl="0" eaLnBrk="1" fontAlgn="b" latinLnBrk="0" hangingPunct="1"/>
                      <a:r>
                        <a:rPr lang="fi-FI" sz="1400" b="1" i="0" u="none" strike="noStrike" kern="1200">
                          <a:solidFill>
                            <a:schemeClr val="tx1"/>
                          </a:solidFill>
                          <a:effectLst/>
                          <a:latin typeface="Arial" panose="020B0604020202020204" pitchFamily="34" charset="0"/>
                          <a:ea typeface="+mn-ea"/>
                          <a:cs typeface="+mn-cs"/>
                        </a:rPr>
                        <a:t>165,845</a:t>
                      </a:r>
                    </a:p>
                  </a:txBody>
                  <a:tcPr/>
                </a:tc>
                <a:extLst>
                  <a:ext uri="{0D108BD9-81ED-4DB2-BD59-A6C34878D82A}">
                    <a16:rowId xmlns:a16="http://schemas.microsoft.com/office/drawing/2014/main" val="940067482"/>
                  </a:ext>
                </a:extLst>
              </a:tr>
            </a:tbl>
          </a:graphicData>
        </a:graphic>
      </p:graphicFrame>
      <p:sp>
        <p:nvSpPr>
          <p:cNvPr id="6" name="Tekstiruutu 5">
            <a:extLst>
              <a:ext uri="{FF2B5EF4-FFF2-40B4-BE49-F238E27FC236}">
                <a16:creationId xmlns:a16="http://schemas.microsoft.com/office/drawing/2014/main" id="{E9B1DDF2-ADBF-450F-A38C-EB5926B83719}"/>
              </a:ext>
            </a:extLst>
          </p:cNvPr>
          <p:cNvSpPr txBox="1"/>
          <p:nvPr/>
        </p:nvSpPr>
        <p:spPr>
          <a:xfrm>
            <a:off x="838199" y="4094238"/>
            <a:ext cx="11275031" cy="1661993"/>
          </a:xfrm>
          <a:prstGeom prst="rect">
            <a:avLst/>
          </a:prstGeom>
          <a:noFill/>
        </p:spPr>
        <p:txBody>
          <a:bodyPr wrap="square" rtlCol="0">
            <a:spAutoFit/>
          </a:bodyPr>
          <a:lstStyle/>
          <a:p>
            <a:r>
              <a:rPr lang="fi-FI" err="1"/>
              <a:t>JTF:n</a:t>
            </a:r>
            <a:r>
              <a:rPr lang="fi-FI"/>
              <a:t> v. 2022 myöntövaltuuksiin sisältyy myös v. 2021 myöntövaltuudet.</a:t>
            </a:r>
          </a:p>
          <a:p>
            <a:r>
              <a:rPr lang="fi-FI"/>
              <a:t>JTF-rahaston toimeenpano käynnistyy vuonna 2023.</a:t>
            </a:r>
          </a:p>
          <a:p>
            <a:endParaRPr lang="fi-FI"/>
          </a:p>
          <a:p>
            <a:r>
              <a:rPr lang="fi-FI" sz="1200"/>
              <a:t>Ohjelman kuntarahoitustarve:</a:t>
            </a:r>
          </a:p>
          <a:p>
            <a:r>
              <a:rPr lang="fi-FI" sz="1200" b="1"/>
              <a:t>2022 </a:t>
            </a:r>
            <a:r>
              <a:rPr lang="fi-FI" sz="1200"/>
              <a:t>JTF: 4,630 M€</a:t>
            </a:r>
          </a:p>
          <a:p>
            <a:r>
              <a:rPr lang="fi-FI" sz="1200" b="1"/>
              <a:t>2023</a:t>
            </a:r>
            <a:r>
              <a:rPr lang="fi-FI" sz="1200"/>
              <a:t> EAKR: 2,281, JTF: 2,554, ESR+ 1,616 = 6,451 M€ </a:t>
            </a:r>
          </a:p>
          <a:p>
            <a:r>
              <a:rPr lang="fi-FI" sz="1200" b="1"/>
              <a:t>2024</a:t>
            </a:r>
            <a:r>
              <a:rPr lang="fi-FI" sz="1200"/>
              <a:t> EAKR: 2,495, JTF: 0,607, ESR+ 1,236 = 4,338 M€</a:t>
            </a:r>
          </a:p>
        </p:txBody>
      </p:sp>
      <p:pic>
        <p:nvPicPr>
          <p:cNvPr id="5" name="Kuva 4">
            <a:extLst>
              <a:ext uri="{FF2B5EF4-FFF2-40B4-BE49-F238E27FC236}">
                <a16:creationId xmlns:a16="http://schemas.microsoft.com/office/drawing/2014/main" id="{68684902-AC49-D99B-E104-2BEE8A1BA44A}"/>
              </a:ext>
            </a:extLst>
          </p:cNvPr>
          <p:cNvPicPr>
            <a:picLocks noChangeAspect="1"/>
          </p:cNvPicPr>
          <p:nvPr/>
        </p:nvPicPr>
        <p:blipFill>
          <a:blip r:embed="rId2"/>
          <a:stretch>
            <a:fillRect/>
          </a:stretch>
        </p:blipFill>
        <p:spPr>
          <a:xfrm>
            <a:off x="7805217" y="828533"/>
            <a:ext cx="4308013" cy="4096701"/>
          </a:xfrm>
          <a:prstGeom prst="rect">
            <a:avLst/>
          </a:prstGeom>
        </p:spPr>
      </p:pic>
    </p:spTree>
    <p:extLst>
      <p:ext uri="{BB962C8B-B14F-4D97-AF65-F5344CB8AC3E}">
        <p14:creationId xmlns:p14="http://schemas.microsoft.com/office/powerpoint/2010/main" val="27158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92DFC5-4F81-4238-86AF-4FE86E8AF7D1}"/>
              </a:ext>
            </a:extLst>
          </p:cNvPr>
          <p:cNvSpPr>
            <a:spLocks noGrp="1"/>
          </p:cNvSpPr>
          <p:nvPr>
            <p:ph type="title"/>
          </p:nvPr>
        </p:nvSpPr>
        <p:spPr>
          <a:xfrm>
            <a:off x="838199" y="450639"/>
            <a:ext cx="10908323" cy="1124369"/>
          </a:xfrm>
        </p:spPr>
        <p:txBody>
          <a:bodyPr>
            <a:normAutofit fontScale="90000"/>
          </a:bodyPr>
          <a:lstStyle/>
          <a:p>
            <a:r>
              <a:rPr lang="fi-FI" sz="2200" dirty="0"/>
              <a:t>Maakunnan yhteistyöryhmän (MYR) päätös 31.10.2022</a:t>
            </a:r>
            <a:br>
              <a:rPr lang="fi-FI" sz="2200" dirty="0"/>
            </a:br>
            <a:r>
              <a:rPr lang="fi-FI" sz="3200" dirty="0"/>
              <a:t>JTF-rahoituksen jakautuminen Pohjois-Pohjanmaan liiton ja </a:t>
            </a:r>
            <a:r>
              <a:rPr lang="fi-FI" sz="3200" dirty="0" err="1"/>
              <a:t>ELY:n</a:t>
            </a:r>
            <a:r>
              <a:rPr lang="fi-FI" sz="3200" dirty="0"/>
              <a:t> rahoitusinstrumenttien kesken </a:t>
            </a:r>
          </a:p>
        </p:txBody>
      </p:sp>
      <p:graphicFrame>
        <p:nvGraphicFramePr>
          <p:cNvPr id="6" name="Taulukko 5">
            <a:extLst>
              <a:ext uri="{FF2B5EF4-FFF2-40B4-BE49-F238E27FC236}">
                <a16:creationId xmlns:a16="http://schemas.microsoft.com/office/drawing/2014/main" id="{C432DD55-EB4A-4EE5-8683-C9AAF9483654}"/>
              </a:ext>
            </a:extLst>
          </p:cNvPr>
          <p:cNvGraphicFramePr>
            <a:graphicFrameLocks noGrp="1"/>
          </p:cNvGraphicFramePr>
          <p:nvPr>
            <p:extLst>
              <p:ext uri="{D42A27DB-BD31-4B8C-83A1-F6EECF244321}">
                <p14:modId xmlns:p14="http://schemas.microsoft.com/office/powerpoint/2010/main" val="409998847"/>
              </p:ext>
            </p:extLst>
          </p:nvPr>
        </p:nvGraphicFramePr>
        <p:xfrm>
          <a:off x="1695938" y="1794046"/>
          <a:ext cx="7366922" cy="2390487"/>
        </p:xfrm>
        <a:graphic>
          <a:graphicData uri="http://schemas.openxmlformats.org/drawingml/2006/table">
            <a:tbl>
              <a:tblPr>
                <a:tableStyleId>{5C22544A-7EE6-4342-B048-85BDC9FD1C3A}</a:tableStyleId>
              </a:tblPr>
              <a:tblGrid>
                <a:gridCol w="3633661">
                  <a:extLst>
                    <a:ext uri="{9D8B030D-6E8A-4147-A177-3AD203B41FA5}">
                      <a16:colId xmlns:a16="http://schemas.microsoft.com/office/drawing/2014/main" val="3242441261"/>
                    </a:ext>
                  </a:extLst>
                </a:gridCol>
                <a:gridCol w="1012104">
                  <a:extLst>
                    <a:ext uri="{9D8B030D-6E8A-4147-A177-3AD203B41FA5}">
                      <a16:colId xmlns:a16="http://schemas.microsoft.com/office/drawing/2014/main" val="4108040935"/>
                    </a:ext>
                  </a:extLst>
                </a:gridCol>
                <a:gridCol w="955534">
                  <a:extLst>
                    <a:ext uri="{9D8B030D-6E8A-4147-A177-3AD203B41FA5}">
                      <a16:colId xmlns:a16="http://schemas.microsoft.com/office/drawing/2014/main" val="251931980"/>
                    </a:ext>
                  </a:extLst>
                </a:gridCol>
                <a:gridCol w="928187">
                  <a:extLst>
                    <a:ext uri="{9D8B030D-6E8A-4147-A177-3AD203B41FA5}">
                      <a16:colId xmlns:a16="http://schemas.microsoft.com/office/drawing/2014/main" val="766859447"/>
                    </a:ext>
                  </a:extLst>
                </a:gridCol>
                <a:gridCol w="837436">
                  <a:extLst>
                    <a:ext uri="{9D8B030D-6E8A-4147-A177-3AD203B41FA5}">
                      <a16:colId xmlns:a16="http://schemas.microsoft.com/office/drawing/2014/main" val="1824599070"/>
                    </a:ext>
                  </a:extLst>
                </a:gridCol>
              </a:tblGrid>
              <a:tr h="270438">
                <a:tc gridSpan="5">
                  <a:txBody>
                    <a:bodyPr/>
                    <a:lstStyle/>
                    <a:p>
                      <a:pPr algn="l" fontAlgn="b"/>
                      <a:r>
                        <a:rPr lang="fi-FI" sz="1400" b="1" u="none" strike="noStrike">
                          <a:effectLst/>
                        </a:rPr>
                        <a:t>JTF-myöntövaltuuksien jakautuminen, milj.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hMerge="1">
                  <a:txBody>
                    <a:bodyPr/>
                    <a:lstStyle/>
                    <a:p>
                      <a:endParaRPr lang="fi-FI"/>
                    </a:p>
                  </a:txBody>
                  <a:tcPr/>
                </a:tc>
                <a:tc hMerge="1">
                  <a:txBody>
                    <a:bodyPr/>
                    <a:lstStyle/>
                    <a:p>
                      <a:pPr algn="l" fontAlgn="b"/>
                      <a:endParaRPr lang="fi-FI" sz="11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fi-FI" sz="11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fi-FI"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7809296"/>
                  </a:ext>
                </a:extLst>
              </a:tr>
              <a:tr h="270438">
                <a:tc>
                  <a:txBody>
                    <a:bodyPr/>
                    <a:lstStyle/>
                    <a:p>
                      <a:pPr algn="l" fontAlgn="b"/>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fi-FI" sz="1400" u="none" strike="noStrike">
                          <a:effectLst/>
                        </a:rPr>
                        <a:t>2022</a:t>
                      </a:r>
                    </a:p>
                    <a:p>
                      <a:pPr algn="ctr" fontAlgn="b"/>
                      <a:r>
                        <a:rPr lang="fi-FI" sz="1400" u="none" strike="noStrike">
                          <a:effectLst/>
                        </a:rPr>
                        <a:t>milj.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fi-FI" sz="1400" u="none" strike="noStrike">
                          <a:effectLst/>
                        </a:rPr>
                        <a:t>2023</a:t>
                      </a:r>
                    </a:p>
                    <a:p>
                      <a:pPr algn="ctr" fontAlgn="b"/>
                      <a:r>
                        <a:rPr lang="fi-FI" sz="1400" u="none" strike="noStrike">
                          <a:effectLst/>
                        </a:rPr>
                        <a:t>milj.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fi-FI" sz="1400" u="none" strike="noStrike">
                          <a:effectLst/>
                        </a:rPr>
                        <a:t>2024</a:t>
                      </a:r>
                    </a:p>
                    <a:p>
                      <a:pPr algn="ctr" fontAlgn="b"/>
                      <a:r>
                        <a:rPr lang="fi-FI" sz="1400" u="none" strike="noStrike">
                          <a:effectLst/>
                        </a:rPr>
                        <a:t>milj.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fi-FI" sz="1400" b="1" u="none" strike="noStrike">
                          <a:effectLst/>
                        </a:rPr>
                        <a:t>YHT</a:t>
                      </a:r>
                    </a:p>
                    <a:p>
                      <a:pPr algn="ctr" fontAlgn="b"/>
                      <a:r>
                        <a:rPr lang="fi-FI" sz="1400" u="none" strike="noStrike">
                          <a:effectLst/>
                        </a:rPr>
                        <a:t>milj.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328595733"/>
                  </a:ext>
                </a:extLst>
              </a:tr>
              <a:tr h="270438">
                <a:tc>
                  <a:txBody>
                    <a:bodyPr/>
                    <a:lstStyle/>
                    <a:p>
                      <a:pPr algn="l" fontAlgn="b"/>
                      <a:r>
                        <a:rPr lang="fi-FI" sz="1400" u="none" strike="noStrike">
                          <a:effectLst/>
                        </a:rPr>
                        <a:t>Pohjois-Pohjanmaan liitto </a:t>
                      </a:r>
                    </a:p>
                    <a:p>
                      <a:pPr algn="l" fontAlgn="b"/>
                      <a:r>
                        <a:rPr lang="fi-FI" sz="1400" u="none" strike="noStrike">
                          <a:effectLst/>
                        </a:rPr>
                        <a:t>JTF aluekehitysrahoitus</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23,125</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12,759</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3,033</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38,916</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779048866"/>
                  </a:ext>
                </a:extLst>
              </a:tr>
              <a:tr h="270438">
                <a:tc>
                  <a:txBody>
                    <a:bodyPr/>
                    <a:lstStyle/>
                    <a:p>
                      <a:pPr algn="l" fontAlgn="b"/>
                      <a:r>
                        <a:rPr lang="fi-FI" sz="1400" u="none" strike="noStrike">
                          <a:effectLst/>
                        </a:rPr>
                        <a:t>ELY JTF-yritystuet </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23,125</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12,759</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3,033</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38,916</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9451071"/>
                  </a:ext>
                </a:extLst>
              </a:tr>
              <a:tr h="270438">
                <a:tc>
                  <a:txBody>
                    <a:bodyPr/>
                    <a:lstStyle/>
                    <a:p>
                      <a:pPr algn="l" fontAlgn="b"/>
                      <a:r>
                        <a:rPr lang="fi-FI" sz="1400" u="none" strike="noStrike" dirty="0">
                          <a:effectLst/>
                        </a:rPr>
                        <a:t>ELY JTF turvetuotantoalueiden ennallistaminen ja jälkikäyttö</a:t>
                      </a:r>
                      <a:endParaRPr lang="fi-FI" sz="14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2,855</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1,575</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0,374</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4,805</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3504039237"/>
                  </a:ext>
                </a:extLst>
              </a:tr>
              <a:tr h="270438">
                <a:tc>
                  <a:txBody>
                    <a:bodyPr/>
                    <a:lstStyle/>
                    <a:p>
                      <a:pPr algn="l" fontAlgn="b"/>
                      <a:r>
                        <a:rPr lang="fi-FI" sz="1400" u="none" strike="noStrike">
                          <a:effectLst/>
                        </a:rPr>
                        <a:t>ELY JTF ESR+ tyyppiset toimet, osaaminen</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7,994</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4,410</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u="none" strike="noStrike">
                          <a:effectLst/>
                        </a:rPr>
                        <a:t>1,048</a:t>
                      </a:r>
                      <a:endParaRPr lang="fi-FI" sz="1400" b="0"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13,453</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993376103"/>
                  </a:ext>
                </a:extLst>
              </a:tr>
              <a:tr h="270438">
                <a:tc>
                  <a:txBody>
                    <a:bodyPr/>
                    <a:lstStyle/>
                    <a:p>
                      <a:pPr algn="l" fontAlgn="b"/>
                      <a:r>
                        <a:rPr lang="fi-FI" sz="1400" b="1" u="none" strike="noStrike">
                          <a:effectLst/>
                        </a:rPr>
                        <a:t>YHTEENSÄ </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57,098</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31,503</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a:effectLst/>
                        </a:rPr>
                        <a:t>7,489</a:t>
                      </a:r>
                      <a:endParaRPr lang="fi-FI" sz="1400" b="1" i="0" u="none" strike="noStrike">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r" fontAlgn="b"/>
                      <a:r>
                        <a:rPr lang="fi-FI" sz="1400" b="1" u="none" strike="noStrike" dirty="0">
                          <a:effectLst/>
                        </a:rPr>
                        <a:t>96,090</a:t>
                      </a:r>
                      <a:endParaRPr lang="fi-FI" sz="14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1991692"/>
                  </a:ext>
                </a:extLst>
              </a:tr>
            </a:tbl>
          </a:graphicData>
        </a:graphic>
      </p:graphicFrame>
      <p:sp>
        <p:nvSpPr>
          <p:cNvPr id="7" name="Tekstiruutu 6">
            <a:extLst>
              <a:ext uri="{FF2B5EF4-FFF2-40B4-BE49-F238E27FC236}">
                <a16:creationId xmlns:a16="http://schemas.microsoft.com/office/drawing/2014/main" id="{9F11E68B-E17E-4905-9A8F-45D915EFEF60}"/>
              </a:ext>
            </a:extLst>
          </p:cNvPr>
          <p:cNvSpPr txBox="1"/>
          <p:nvPr/>
        </p:nvSpPr>
        <p:spPr>
          <a:xfrm>
            <a:off x="1625599" y="4184533"/>
            <a:ext cx="906584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000000"/>
                </a:solidFill>
                <a:effectLst/>
                <a:uLnTx/>
                <a:uFillTx/>
                <a:latin typeface="Calibri" panose="020F0502020204030204"/>
                <a:ea typeface="+mn-ea"/>
                <a:cs typeface="+mn-cs"/>
              </a:rPr>
              <a:t>Huomioitavaa!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a:solidFill>
                  <a:srgbClr val="000000"/>
                </a:solidFill>
                <a:latin typeface="Calibri" panose="020F0502020204030204"/>
              </a:rPr>
              <a:t>2025-2027 myöntövaltuudet jaetaan myöhemmin </a:t>
            </a:r>
            <a:r>
              <a:rPr lang="fi-FI" sz="1200" dirty="0" err="1">
                <a:solidFill>
                  <a:srgbClr val="000000"/>
                </a:solidFill>
                <a:latin typeface="Calibri" panose="020F0502020204030204"/>
              </a:rPr>
              <a:t>MYR:n</a:t>
            </a:r>
            <a:r>
              <a:rPr lang="fi-FI" sz="1200" dirty="0">
                <a:solidFill>
                  <a:srgbClr val="000000"/>
                </a:solidFill>
                <a:latin typeface="Calibri" panose="020F0502020204030204"/>
              </a:rPr>
              <a:t> päätöksellä.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Pohjois-Pohjanmaan liiton </a:t>
            </a:r>
            <a:r>
              <a:rPr kumimoji="0" lang="fi-FI" sz="1200" b="1" i="0" u="none" strike="noStrike" kern="1200" cap="none" spc="0" normalizeH="0" baseline="0" noProof="0" dirty="0">
                <a:ln>
                  <a:noFill/>
                </a:ln>
                <a:solidFill>
                  <a:srgbClr val="000000"/>
                </a:solidFill>
                <a:effectLst/>
                <a:uLnTx/>
                <a:uFillTx/>
                <a:latin typeface="Calibri" panose="020F0502020204030204"/>
                <a:ea typeface="+mn-ea"/>
                <a:cs typeface="+mn-cs"/>
              </a:rPr>
              <a:t>kehittämishankkeissa noudatetaan maksimitukitasoa 80 </a:t>
            </a: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 ja </a:t>
            </a:r>
            <a:r>
              <a:rPr kumimoji="0" lang="fi-FI" sz="1200" b="1" i="0" u="none" strike="noStrike" kern="1200" cap="none" spc="0" normalizeH="0" baseline="0" noProof="0" dirty="0">
                <a:ln>
                  <a:noFill/>
                </a:ln>
                <a:solidFill>
                  <a:srgbClr val="000000"/>
                </a:solidFill>
                <a:effectLst/>
                <a:uLnTx/>
                <a:uFillTx/>
                <a:latin typeface="Calibri" panose="020F0502020204030204"/>
                <a:ea typeface="+mn-ea"/>
                <a:cs typeface="+mn-cs"/>
              </a:rPr>
              <a:t>investointihankkeissa tukitasoa 70 % </a:t>
            </a:r>
            <a:r>
              <a:rPr kumimoji="0" lang="fi-FI" sz="1200" b="0" i="0" u="none" strike="noStrike" kern="1200" cap="none" spc="0" normalizeH="0" baseline="0" noProof="0" dirty="0">
                <a:ln>
                  <a:noFill/>
                </a:ln>
                <a:solidFill>
                  <a:srgbClr val="000000"/>
                </a:solidFill>
                <a:effectLst/>
                <a:uLnTx/>
                <a:uFillTx/>
                <a:latin typeface="Calibri" panose="020F0502020204030204"/>
                <a:ea typeface="+mn-ea"/>
                <a:cs typeface="+mn-cs"/>
              </a:rPr>
              <a:t>rahoituksen täysimääräiseksi hyödyntämiseksi.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dirty="0">
              <a:solidFill>
                <a:srgbClr val="00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Pohjois-Pohjanmaan liitto rahoittaa myös Pohjois-Suomen ylimaakunnallisia hankkeita</a:t>
            </a:r>
            <a:r>
              <a:rPr lang="fi-FI" sz="1200" dirty="0">
                <a:solidFill>
                  <a:srgbClr val="000000"/>
                </a:solidFill>
                <a:latin typeface="Calibri" panose="020F0502020204030204" pitchFamily="34" charset="0"/>
                <a:ea typeface="Calibri" panose="020F0502020204030204" pitchFamily="34" charset="0"/>
                <a:cs typeface="Arial" panose="020B0604020202020204" pitchFamily="34" charset="0"/>
              </a:rPr>
              <a:t> v. 2023, Pohjois-Suomen (Pohjois-Pohjanmaa, Lappi ja Kainuu) myöntövaltuus yht. 1,3 milj. €. </a:t>
            </a:r>
            <a:endParaRPr kumimoji="0" lang="fi-FI"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6858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05B9A3-B3FB-A9DE-07DE-399C1B74D75A}"/>
              </a:ext>
            </a:extLst>
          </p:cNvPr>
          <p:cNvSpPr>
            <a:spLocks noGrp="1"/>
          </p:cNvSpPr>
          <p:nvPr>
            <p:ph type="title"/>
          </p:nvPr>
        </p:nvSpPr>
        <p:spPr>
          <a:xfrm>
            <a:off x="838200" y="116965"/>
            <a:ext cx="10515600" cy="1033907"/>
          </a:xfrm>
        </p:spPr>
        <p:txBody>
          <a:bodyPr/>
          <a:lstStyle/>
          <a:p>
            <a:pPr algn="ctr"/>
            <a:r>
              <a:rPr lang="fi-FI" dirty="0"/>
              <a:t>Pohjois-Pohjanmaan JTF-suunnitelma</a:t>
            </a:r>
          </a:p>
        </p:txBody>
      </p:sp>
      <p:pic>
        <p:nvPicPr>
          <p:cNvPr id="4" name="Sisällön paikkamerkki 7" descr="Merkki 1 tasaisella täytöllä">
            <a:extLst>
              <a:ext uri="{FF2B5EF4-FFF2-40B4-BE49-F238E27FC236}">
                <a16:creationId xmlns:a16="http://schemas.microsoft.com/office/drawing/2014/main" id="{4A7A270F-E3A3-4262-B189-3E52E15E867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21401" y="1526897"/>
            <a:ext cx="1080000" cy="1080000"/>
          </a:xfrm>
          <a:prstGeom prst="rect">
            <a:avLst/>
          </a:prstGeom>
        </p:spPr>
      </p:pic>
      <p:pic>
        <p:nvPicPr>
          <p:cNvPr id="5" name="Kuva 4" descr="Merkki tasaisella täytöllä">
            <a:extLst>
              <a:ext uri="{FF2B5EF4-FFF2-40B4-BE49-F238E27FC236}">
                <a16:creationId xmlns:a16="http://schemas.microsoft.com/office/drawing/2014/main" id="{113F5FB5-1E9A-C94B-9126-26D8565D446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82671" y="1481508"/>
            <a:ext cx="1080000" cy="1080000"/>
          </a:xfrm>
          <a:prstGeom prst="rect">
            <a:avLst/>
          </a:prstGeom>
        </p:spPr>
      </p:pic>
      <p:pic>
        <p:nvPicPr>
          <p:cNvPr id="6" name="Kuva 5" descr="Merkki 3 tasaisella täytöllä">
            <a:extLst>
              <a:ext uri="{FF2B5EF4-FFF2-40B4-BE49-F238E27FC236}">
                <a16:creationId xmlns:a16="http://schemas.microsoft.com/office/drawing/2014/main" id="{87B0EEE0-1D1C-CB99-915A-B3A1A634BD2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43942" y="1439398"/>
            <a:ext cx="1080000" cy="1080000"/>
          </a:xfrm>
          <a:prstGeom prst="rect">
            <a:avLst/>
          </a:prstGeom>
        </p:spPr>
      </p:pic>
      <p:sp>
        <p:nvSpPr>
          <p:cNvPr id="7" name="Tekstiruutu 6">
            <a:extLst>
              <a:ext uri="{FF2B5EF4-FFF2-40B4-BE49-F238E27FC236}">
                <a16:creationId xmlns:a16="http://schemas.microsoft.com/office/drawing/2014/main" id="{031CDF66-215E-A180-7790-2707F560AED3}"/>
              </a:ext>
            </a:extLst>
          </p:cNvPr>
          <p:cNvSpPr txBox="1"/>
          <p:nvPr/>
        </p:nvSpPr>
        <p:spPr>
          <a:xfrm>
            <a:off x="1519770" y="2616496"/>
            <a:ext cx="1695379" cy="461665"/>
          </a:xfrm>
          <a:prstGeom prst="rect">
            <a:avLst/>
          </a:prstGeom>
          <a:noFill/>
        </p:spPr>
        <p:txBody>
          <a:bodyPr wrap="square" rtlCol="0">
            <a:spAutoFit/>
          </a:bodyPr>
          <a:lstStyle/>
          <a:p>
            <a:r>
              <a:rPr lang="fi-FI" sz="1200" b="1">
                <a:solidFill>
                  <a:schemeClr val="tx2"/>
                </a:solidFill>
                <a:latin typeface="Tahoma" panose="020B0604030504040204" pitchFamily="34" charset="0"/>
              </a:rPr>
              <a:t>TKI-TOIMINNAN </a:t>
            </a:r>
          </a:p>
          <a:p>
            <a:r>
              <a:rPr lang="fi-FI" sz="1200" b="1">
                <a:solidFill>
                  <a:schemeClr val="tx2"/>
                </a:solidFill>
                <a:latin typeface="Tahoma" panose="020B0604030504040204" pitchFamily="34" charset="0"/>
              </a:rPr>
              <a:t>KEHITTÄMINEN </a:t>
            </a:r>
          </a:p>
        </p:txBody>
      </p:sp>
      <p:sp>
        <p:nvSpPr>
          <p:cNvPr id="8" name="Tekstiruutu 7">
            <a:extLst>
              <a:ext uri="{FF2B5EF4-FFF2-40B4-BE49-F238E27FC236}">
                <a16:creationId xmlns:a16="http://schemas.microsoft.com/office/drawing/2014/main" id="{8679FD05-6686-14B1-528D-C3CBBD1CDA98}"/>
              </a:ext>
            </a:extLst>
          </p:cNvPr>
          <p:cNvSpPr txBox="1"/>
          <p:nvPr/>
        </p:nvSpPr>
        <p:spPr>
          <a:xfrm>
            <a:off x="3757876" y="2616497"/>
            <a:ext cx="2050864" cy="461665"/>
          </a:xfrm>
          <a:prstGeom prst="rect">
            <a:avLst/>
          </a:prstGeom>
          <a:noFill/>
        </p:spPr>
        <p:txBody>
          <a:bodyPr wrap="square" rtlCol="0">
            <a:spAutoFit/>
          </a:bodyPr>
          <a:lstStyle/>
          <a:p>
            <a:r>
              <a:rPr lang="fi-FI" sz="1200" b="1">
                <a:solidFill>
                  <a:schemeClr val="tx2"/>
                </a:solidFill>
                <a:latin typeface="Tahoma" panose="020B0604030504040204" pitchFamily="34" charset="0"/>
              </a:rPr>
              <a:t>PK-YRITYSTOIMINNAN KEHITTÄMINEN</a:t>
            </a:r>
          </a:p>
        </p:txBody>
      </p:sp>
      <p:sp>
        <p:nvSpPr>
          <p:cNvPr id="9" name="Tekstiruutu 8">
            <a:extLst>
              <a:ext uri="{FF2B5EF4-FFF2-40B4-BE49-F238E27FC236}">
                <a16:creationId xmlns:a16="http://schemas.microsoft.com/office/drawing/2014/main" id="{7EB65F42-66CA-BB34-ACC7-46F456C74874}"/>
              </a:ext>
            </a:extLst>
          </p:cNvPr>
          <p:cNvSpPr txBox="1"/>
          <p:nvPr/>
        </p:nvSpPr>
        <p:spPr>
          <a:xfrm>
            <a:off x="6443943" y="2578477"/>
            <a:ext cx="1623426" cy="461665"/>
          </a:xfrm>
          <a:prstGeom prst="rect">
            <a:avLst/>
          </a:prstGeom>
          <a:noFill/>
        </p:spPr>
        <p:txBody>
          <a:bodyPr wrap="square" rtlCol="0">
            <a:spAutoFit/>
          </a:bodyPr>
          <a:lstStyle/>
          <a:p>
            <a:r>
              <a:rPr lang="fi-FI" sz="1200" b="1">
                <a:solidFill>
                  <a:schemeClr val="tx2"/>
                </a:solidFill>
                <a:latin typeface="Tahoma" panose="020B0604030504040204" pitchFamily="34" charset="0"/>
              </a:rPr>
              <a:t>OSAAMISEN </a:t>
            </a:r>
          </a:p>
          <a:p>
            <a:r>
              <a:rPr lang="fi-FI" sz="1200" b="1">
                <a:solidFill>
                  <a:schemeClr val="tx2"/>
                </a:solidFill>
                <a:latin typeface="Tahoma" panose="020B0604030504040204" pitchFamily="34" charset="0"/>
              </a:rPr>
              <a:t>KEHITTÄMINEN </a:t>
            </a:r>
          </a:p>
        </p:txBody>
      </p:sp>
      <p:sp>
        <p:nvSpPr>
          <p:cNvPr id="10" name="Oikea aaltosulje 9" descr="Kokonaisuudet kokoava aaltosulje.">
            <a:extLst>
              <a:ext uri="{FF2B5EF4-FFF2-40B4-BE49-F238E27FC236}">
                <a16:creationId xmlns:a16="http://schemas.microsoft.com/office/drawing/2014/main" id="{B84FFCF6-0455-7536-0076-20B07FE3AE69}"/>
              </a:ext>
            </a:extLst>
          </p:cNvPr>
          <p:cNvSpPr/>
          <p:nvPr/>
        </p:nvSpPr>
        <p:spPr>
          <a:xfrm rot="5400000">
            <a:off x="5836544" y="-1367621"/>
            <a:ext cx="404038" cy="9682175"/>
          </a:xfrm>
          <a:prstGeom prst="rightBrace">
            <a:avLst/>
          </a:prstGeom>
          <a:ln w="571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11" name="Tekstiruutu 10">
            <a:extLst>
              <a:ext uri="{FF2B5EF4-FFF2-40B4-BE49-F238E27FC236}">
                <a16:creationId xmlns:a16="http://schemas.microsoft.com/office/drawing/2014/main" id="{00B97389-4BBA-B832-9CA4-305205C02CC1}"/>
              </a:ext>
            </a:extLst>
          </p:cNvPr>
          <p:cNvSpPr txBox="1"/>
          <p:nvPr/>
        </p:nvSpPr>
        <p:spPr>
          <a:xfrm>
            <a:off x="930050" y="3939917"/>
            <a:ext cx="10110673" cy="1477328"/>
          </a:xfrm>
          <a:prstGeom prst="rect">
            <a:avLst/>
          </a:prstGeom>
          <a:noFill/>
        </p:spPr>
        <p:txBody>
          <a:bodyPr wrap="square" rtlCol="0">
            <a:spAutoFit/>
          </a:bodyPr>
          <a:lstStyle/>
          <a:p>
            <a:pPr algn="ctr"/>
            <a:r>
              <a:rPr lang="fi-FI" dirty="0">
                <a:latin typeface="Tahoma" panose="020B0604030504040204" pitchFamily="34" charset="0"/>
                <a:ea typeface="Tahoma" panose="020B0604030504040204" pitchFamily="34" charset="0"/>
                <a:cs typeface="Tahoma" panose="020B0604030504040204" pitchFamily="34" charset="0"/>
              </a:rPr>
              <a:t>JTF-suunnitelma koostuu neljästä kokonaisuudesta.</a:t>
            </a:r>
          </a:p>
          <a:p>
            <a:pPr algn="ctr"/>
            <a:r>
              <a:rPr lang="fi-FI" dirty="0">
                <a:latin typeface="Tahoma" panose="020B0604030504040204" pitchFamily="34" charset="0"/>
                <a:ea typeface="Tahoma" panose="020B0604030504040204" pitchFamily="34" charset="0"/>
                <a:cs typeface="Tahoma" panose="020B0604030504040204" pitchFamily="34" charset="0"/>
              </a:rPr>
              <a:t>Kaikkien JTF-hankkeiden on oltava </a:t>
            </a:r>
            <a:r>
              <a:rPr lang="fi-FI" dirty="0">
                <a:latin typeface="Tahoma" panose="020B0604030504040204" pitchFamily="34" charset="0"/>
                <a:ea typeface="Tahoma" panose="020B0604030504040204" pitchFamily="34" charset="0"/>
                <a:cs typeface="Tahoma" panose="020B0604030504040204" pitchFamily="34" charset="0"/>
                <a:hlinkClick r:id="rId8"/>
              </a:rPr>
              <a:t>Pohjois-Pohjanmaan siirtymäsuunnitelman </a:t>
            </a:r>
            <a:r>
              <a:rPr lang="fi-FI" dirty="0">
                <a:latin typeface="Tahoma" panose="020B0604030504040204" pitchFamily="34" charset="0"/>
                <a:ea typeface="Tahoma" panose="020B0604030504040204" pitchFamily="34" charset="0"/>
                <a:cs typeface="Tahoma" panose="020B0604030504040204" pitchFamily="34" charset="0"/>
              </a:rPr>
              <a:t>mukaisia ja rahoituksen suuntaamisessa huomioidaan Pohjois-Pohjanmaan maakuntaohjelma.</a:t>
            </a:r>
          </a:p>
          <a:p>
            <a:pPr algn="ctr"/>
            <a:endParaRPr lang="fi-FI" b="1" dirty="0">
              <a:latin typeface="Tahoma" panose="020B0604030504040204" pitchFamily="34" charset="0"/>
              <a:ea typeface="Tahoma" panose="020B0604030504040204" pitchFamily="34" charset="0"/>
              <a:cs typeface="Tahoma" panose="020B0604030504040204" pitchFamily="34" charset="0"/>
            </a:endParaRPr>
          </a:p>
          <a:p>
            <a:pPr algn="ctr"/>
            <a:r>
              <a:rPr lang="fi-FI" dirty="0">
                <a:latin typeface="Tahoma" panose="020B0604030504040204" pitchFamily="34" charset="0"/>
                <a:ea typeface="Tahoma" panose="020B0604030504040204" pitchFamily="34" charset="0"/>
                <a:cs typeface="Tahoma" panose="020B0604030504040204" pitchFamily="34" charset="0"/>
              </a:rPr>
              <a:t>Suunnitelmaa rahoittavat Pohjois-Pohjanmaan liitto ja Pohjois-Pohjanmaan ELY-keskus.</a:t>
            </a:r>
          </a:p>
        </p:txBody>
      </p:sp>
      <p:pic>
        <p:nvPicPr>
          <p:cNvPr id="13" name="Kuva 12" descr="Merkki 4 tasaisella täytöllä">
            <a:extLst>
              <a:ext uri="{FF2B5EF4-FFF2-40B4-BE49-F238E27FC236}">
                <a16:creationId xmlns:a16="http://schemas.microsoft.com/office/drawing/2014/main" id="{C3EC8CAC-DBCA-4534-9C75-0693DC5C52F9}"/>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8963458" y="1407719"/>
            <a:ext cx="1080000" cy="1080000"/>
          </a:xfrm>
          <a:prstGeom prst="rect">
            <a:avLst/>
          </a:prstGeom>
        </p:spPr>
      </p:pic>
      <p:sp>
        <p:nvSpPr>
          <p:cNvPr id="15" name="Tekstiruutu 14">
            <a:extLst>
              <a:ext uri="{FF2B5EF4-FFF2-40B4-BE49-F238E27FC236}">
                <a16:creationId xmlns:a16="http://schemas.microsoft.com/office/drawing/2014/main" id="{562724FF-5B7B-4F9C-AE10-E515EEA69D2A}"/>
              </a:ext>
            </a:extLst>
          </p:cNvPr>
          <p:cNvSpPr txBox="1"/>
          <p:nvPr/>
        </p:nvSpPr>
        <p:spPr>
          <a:xfrm>
            <a:off x="8742977" y="2559343"/>
            <a:ext cx="2556059" cy="646331"/>
          </a:xfrm>
          <a:prstGeom prst="rect">
            <a:avLst/>
          </a:prstGeom>
          <a:noFill/>
        </p:spPr>
        <p:txBody>
          <a:bodyPr wrap="square">
            <a:spAutoFit/>
          </a:bodyPr>
          <a:lstStyle/>
          <a:p>
            <a:r>
              <a:rPr lang="fi-FI" sz="1200" b="1">
                <a:solidFill>
                  <a:schemeClr val="tx2"/>
                </a:solidFill>
                <a:latin typeface="Tahoma" panose="020B0604030504040204" pitchFamily="34" charset="0"/>
              </a:rPr>
              <a:t>TURVETUOTANTOALUEIDEN ENNALLISTAMINEN JA JÄLKIKÄYTTÖ </a:t>
            </a:r>
          </a:p>
        </p:txBody>
      </p:sp>
    </p:spTree>
    <p:extLst>
      <p:ext uri="{BB962C8B-B14F-4D97-AF65-F5344CB8AC3E}">
        <p14:creationId xmlns:p14="http://schemas.microsoft.com/office/powerpoint/2010/main" val="329746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F78361-99A4-4B0C-A4BF-908E2B8F0B9E}"/>
              </a:ext>
            </a:extLst>
          </p:cNvPr>
          <p:cNvSpPr>
            <a:spLocks noGrp="1"/>
          </p:cNvSpPr>
          <p:nvPr>
            <p:ph type="title"/>
          </p:nvPr>
        </p:nvSpPr>
        <p:spPr>
          <a:xfrm>
            <a:off x="838200" y="184355"/>
            <a:ext cx="10811256" cy="493775"/>
          </a:xfrm>
        </p:spPr>
        <p:txBody>
          <a:bodyPr>
            <a:noAutofit/>
          </a:bodyPr>
          <a:lstStyle/>
          <a:p>
            <a:br>
              <a:rPr lang="fi-FI" sz="2000"/>
            </a:br>
            <a:r>
              <a:rPr lang="fi-FI" sz="3600"/>
              <a:t>JTF - Pohjois-Pohjanmaan tuettava toiminta</a:t>
            </a:r>
          </a:p>
        </p:txBody>
      </p:sp>
      <p:sp>
        <p:nvSpPr>
          <p:cNvPr id="3" name="Sisällön paikkamerkki 2">
            <a:extLst>
              <a:ext uri="{FF2B5EF4-FFF2-40B4-BE49-F238E27FC236}">
                <a16:creationId xmlns:a16="http://schemas.microsoft.com/office/drawing/2014/main" id="{1E1DE843-6803-428B-825E-04517BF17A58}"/>
              </a:ext>
            </a:extLst>
          </p:cNvPr>
          <p:cNvSpPr>
            <a:spLocks noGrp="1"/>
          </p:cNvSpPr>
          <p:nvPr>
            <p:ph idx="1"/>
          </p:nvPr>
        </p:nvSpPr>
        <p:spPr>
          <a:xfrm>
            <a:off x="838200" y="917513"/>
            <a:ext cx="10515600" cy="5022974"/>
          </a:xfrm>
        </p:spPr>
        <p:txBody>
          <a:bodyPr/>
          <a:lstStyle/>
          <a:p>
            <a:pPr marL="0" indent="0">
              <a:buNone/>
            </a:pPr>
            <a:r>
              <a:rPr lang="fi-FI" sz="1400" b="1" dirty="0"/>
              <a:t>TKI-TOIMINNAN KEHITTÄMINEN </a:t>
            </a:r>
            <a:r>
              <a:rPr lang="fi-FI" sz="1400" b="1" dirty="0">
                <a:effectLst/>
                <a:latin typeface="Times New Roman" panose="02020603050405020304" pitchFamily="18" charset="0"/>
                <a:ea typeface="Calibri" panose="020F0502020204030204" pitchFamily="34" charset="0"/>
              </a:rPr>
              <a:t>(Kehys n. 37 %: 35,553 milj. €)</a:t>
            </a:r>
          </a:p>
          <a:p>
            <a:pPr marL="342900" lvl="0" indent="-342900">
              <a:spcBef>
                <a:spcPts val="0"/>
              </a:spcBef>
              <a:buFont typeface="+mj-lt"/>
              <a:buAutoNum type="arabicPeriod"/>
              <a:tabLst>
                <a:tab pos="1656080" algn="l"/>
                <a:tab pos="2484120" algn="l"/>
              </a:tabLst>
            </a:pPr>
            <a:r>
              <a:rPr lang="fi-FI" sz="1400" dirty="0"/>
              <a:t>Elinkeinoelämälähtöinen innovaatio- ja kehittämistoiminta sekä TKI-yhteistyö; yritysten ja tutkimuksen yhteishankkeet</a:t>
            </a:r>
          </a:p>
          <a:p>
            <a:pPr marL="342900" lvl="0" indent="-342900">
              <a:spcBef>
                <a:spcPts val="0"/>
              </a:spcBef>
              <a:buFont typeface="+mj-lt"/>
              <a:buAutoNum type="arabicPeriod"/>
              <a:tabLst>
                <a:tab pos="1656080" algn="l"/>
                <a:tab pos="2484120" algn="l"/>
              </a:tabLst>
            </a:pPr>
            <a:r>
              <a:rPr lang="fi-FI" sz="1400" dirty="0"/>
              <a:t>Uusiutuvan energian, vähähiilisen teknologian, bio- ja kiertotalouden ja energiatehokkuuden uudet ratkaisut ja TKI</a:t>
            </a:r>
          </a:p>
          <a:p>
            <a:pPr marL="342900" indent="-342900">
              <a:spcBef>
                <a:spcPts val="0"/>
              </a:spcBef>
              <a:buFont typeface="+mj-lt"/>
              <a:buAutoNum type="arabicPeriod"/>
              <a:tabLst>
                <a:tab pos="1656080" algn="l"/>
                <a:tab pos="2484120" algn="l"/>
              </a:tabLst>
            </a:pPr>
            <a:r>
              <a:rPr lang="fi-FI" sz="1400" u="sng" dirty="0"/>
              <a:t>Pk-yritysten bio- ja kiertotalouskonseptit</a:t>
            </a:r>
          </a:p>
          <a:p>
            <a:pPr marL="342900" indent="-342900">
              <a:spcBef>
                <a:spcPts val="0"/>
              </a:spcBef>
              <a:buFont typeface="+mj-lt"/>
              <a:buAutoNum type="arabicPeriod"/>
              <a:tabLst>
                <a:tab pos="1656080" algn="l"/>
                <a:tab pos="2484120" algn="l"/>
              </a:tabLst>
            </a:pPr>
            <a:r>
              <a:rPr lang="fi-FI" sz="1400" dirty="0"/>
              <a:t>Uudet innovaatiot turpeen korvaamiseksi</a:t>
            </a:r>
          </a:p>
          <a:p>
            <a:pPr marL="0" indent="0">
              <a:buNone/>
            </a:pPr>
            <a:r>
              <a:rPr lang="fi-FI" sz="1400" b="1" dirty="0"/>
              <a:t>PK-YRITYSTOIMINNAN KEHITTÄMINEN </a:t>
            </a:r>
            <a:r>
              <a:rPr lang="fi-FI" sz="1400" b="1" dirty="0">
                <a:latin typeface="Times New Roman" panose="02020603050405020304" pitchFamily="18" charset="0"/>
              </a:rPr>
              <a:t>(Kehys n. 44 %: 42,280 milj. €)</a:t>
            </a:r>
          </a:p>
          <a:p>
            <a:pPr marL="0" lvl="0" indent="0">
              <a:buNone/>
              <a:tabLst>
                <a:tab pos="1656080" algn="l"/>
                <a:tab pos="2484120" algn="l"/>
              </a:tabLst>
            </a:pPr>
            <a:r>
              <a:rPr lang="fi-FI" sz="1400" dirty="0"/>
              <a:t>5. Pk-yritysten kasvu, kansainvälistyminen ja innovointivalmiudet (ml. liiketoiminta- ja markkinointiosaaminen), toimintaa uudistavat ja tuottavuutta lisäävät investoinnit sekä tuotteiden, palveluiden ja tuotantomenetelmien kehittäminen</a:t>
            </a:r>
          </a:p>
          <a:p>
            <a:pPr marL="0" indent="0">
              <a:buNone/>
              <a:tabLst>
                <a:tab pos="1656080" algn="l"/>
                <a:tab pos="2484120" algn="l"/>
              </a:tabLst>
            </a:pPr>
            <a:r>
              <a:rPr lang="fi-FI" sz="1400" dirty="0"/>
              <a:t>6. Uusi tai uudistuva liiketoiminta (ml. yritysverkostojen kehittäminen, </a:t>
            </a:r>
            <a:r>
              <a:rPr lang="fi-FI" sz="1400" dirty="0" err="1"/>
              <a:t>yrityskiihdyttämö</a:t>
            </a:r>
            <a:r>
              <a:rPr lang="fi-FI" sz="1400" dirty="0"/>
              <a:t>- ja hautomomallit) sekä yritysten jatkuvuus omistajavaihdoksin</a:t>
            </a:r>
          </a:p>
          <a:p>
            <a:pPr marL="0" indent="0">
              <a:buNone/>
            </a:pPr>
            <a:r>
              <a:rPr lang="fi-FI" sz="1400" b="1" dirty="0"/>
              <a:t>OSAAMISEN KEHITTÄMINEN </a:t>
            </a:r>
            <a:r>
              <a:rPr lang="fi-FI" sz="1400" b="1" dirty="0">
                <a:latin typeface="Times New Roman" panose="02020603050405020304" pitchFamily="18" charset="0"/>
              </a:rPr>
              <a:t>(Kehys n. 14 %: 13,453 milj. €)</a:t>
            </a:r>
          </a:p>
          <a:p>
            <a:pPr marL="0" lvl="0" indent="0">
              <a:buNone/>
              <a:tabLst>
                <a:tab pos="1656080" algn="l"/>
                <a:tab pos="2484120" algn="l"/>
              </a:tabLst>
            </a:pPr>
            <a:r>
              <a:rPr lang="fi-FI" sz="1400" dirty="0"/>
              <a:t>7. Uudelleenkoulutus ja uusien taitojen hankkiminen</a:t>
            </a:r>
          </a:p>
          <a:p>
            <a:pPr marL="0" lvl="0" indent="0">
              <a:buNone/>
              <a:tabLst>
                <a:tab pos="1656080" algn="l"/>
                <a:tab pos="2484120" algn="l"/>
              </a:tabLst>
            </a:pPr>
            <a:r>
              <a:rPr lang="fi-FI" sz="1400" dirty="0"/>
              <a:t>8. Turvesektorin yrittäjien ja muiden turvesektorin toimijoiden osaamisen ja valmiuksien kehittäminen mm. puunkorjuun ja turvesoiden ennallistamisen aloilla uuden liiketoiminnan mahdollistamiseksi</a:t>
            </a:r>
          </a:p>
          <a:p>
            <a:pPr marL="0" indent="0">
              <a:buNone/>
            </a:pPr>
            <a:r>
              <a:rPr lang="fi-FI" sz="1400" b="1" dirty="0"/>
              <a:t>TURVETUOTANTOALUEIDEN ENNALLISTAMINEN JA JÄLKIKÄYTTÖ (2500 ha) </a:t>
            </a:r>
            <a:r>
              <a:rPr lang="fi-FI" sz="1400" b="1" dirty="0">
                <a:latin typeface="Times New Roman" panose="02020603050405020304" pitchFamily="18" charset="0"/>
              </a:rPr>
              <a:t>(Kehys n. 5 %: 4,805 milj. €)</a:t>
            </a:r>
            <a:endParaRPr lang="fi-FI" sz="1400" b="1" dirty="0"/>
          </a:p>
          <a:p>
            <a:pPr marL="0" lvl="0" indent="0">
              <a:buNone/>
              <a:tabLst>
                <a:tab pos="1656080" algn="l"/>
                <a:tab pos="2484120" algn="l"/>
              </a:tabLst>
            </a:pPr>
            <a:r>
              <a:rPr lang="fi-FI" sz="1400" dirty="0"/>
              <a:t>9. Turvetuotannosta poistuvien soiden ennallistaminen, jälkikäyttö sekä selvitykset ja pilotoinnit niiden ennallistamisen ja jälkikäytön edellytyksistä ja mahdollisuuksista</a:t>
            </a:r>
          </a:p>
          <a:p>
            <a:pPr marL="0" indent="0">
              <a:buNone/>
              <a:tabLst>
                <a:tab pos="1656080" algn="l"/>
                <a:tab pos="2484120" algn="l"/>
              </a:tabLst>
            </a:pPr>
            <a:endParaRPr lang="fi-F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i-FI" sz="1400" dirty="0"/>
          </a:p>
          <a:p>
            <a:endParaRPr lang="fi-FI" sz="1400" dirty="0"/>
          </a:p>
        </p:txBody>
      </p:sp>
    </p:spTree>
    <p:extLst>
      <p:ext uri="{BB962C8B-B14F-4D97-AF65-F5344CB8AC3E}">
        <p14:creationId xmlns:p14="http://schemas.microsoft.com/office/powerpoint/2010/main" val="429079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Ryhmä 5" descr="Etelä-Pohjanmaan liiton rahoituksen jakautuminen kolmeen kokonaisuuteen: alueelliset kehittämishankkeet, OKM:n toimialan hankkeet, perusrakenteen investointituki.">
            <a:extLst>
              <a:ext uri="{FF2B5EF4-FFF2-40B4-BE49-F238E27FC236}">
                <a16:creationId xmlns:a16="http://schemas.microsoft.com/office/drawing/2014/main" id="{A7D04C12-C72A-4C52-9BB8-B90A973507CA}"/>
              </a:ext>
            </a:extLst>
          </p:cNvPr>
          <p:cNvGrpSpPr/>
          <p:nvPr/>
        </p:nvGrpSpPr>
        <p:grpSpPr>
          <a:xfrm>
            <a:off x="625578" y="2084432"/>
            <a:ext cx="10800734" cy="1758159"/>
            <a:chOff x="553065" y="2305658"/>
            <a:chExt cx="10800734" cy="1758159"/>
          </a:xfrm>
          <a:solidFill>
            <a:srgbClr val="0070C0"/>
          </a:solidFill>
        </p:grpSpPr>
        <p:sp>
          <p:nvSpPr>
            <p:cNvPr id="7" name="Vapaamuotoinen: Muoto 6">
              <a:extLst>
                <a:ext uri="{FF2B5EF4-FFF2-40B4-BE49-F238E27FC236}">
                  <a16:creationId xmlns:a16="http://schemas.microsoft.com/office/drawing/2014/main" id="{14725271-836E-49A1-93DC-F503FC77D3A0}"/>
                </a:ext>
              </a:extLst>
            </p:cNvPr>
            <p:cNvSpPr/>
            <p:nvPr/>
          </p:nvSpPr>
          <p:spPr>
            <a:xfrm>
              <a:off x="3950780" y="2305658"/>
              <a:ext cx="3596772" cy="1758159"/>
            </a:xfrm>
            <a:custGeom>
              <a:avLst/>
              <a:gdLst>
                <a:gd name="connsiteX0" fmla="*/ 0 w 3596772"/>
                <a:gd name="connsiteY0" fmla="*/ 0 h 1758159"/>
                <a:gd name="connsiteX1" fmla="*/ 3596772 w 3596772"/>
                <a:gd name="connsiteY1" fmla="*/ 0 h 1758159"/>
                <a:gd name="connsiteX2" fmla="*/ 3596772 w 3596772"/>
                <a:gd name="connsiteY2" fmla="*/ 1758159 h 1758159"/>
                <a:gd name="connsiteX3" fmla="*/ 0 w 3596772"/>
                <a:gd name="connsiteY3" fmla="*/ 1758159 h 1758159"/>
                <a:gd name="connsiteX4" fmla="*/ 0 w 3596772"/>
                <a:gd name="connsiteY4" fmla="*/ 0 h 1758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772" h="1758159">
                  <a:moveTo>
                    <a:pt x="0" y="0"/>
                  </a:moveTo>
                  <a:lnTo>
                    <a:pt x="3596772" y="0"/>
                  </a:lnTo>
                  <a:lnTo>
                    <a:pt x="3596772" y="1758159"/>
                  </a:lnTo>
                  <a:lnTo>
                    <a:pt x="0" y="1758159"/>
                  </a:lnTo>
                  <a:lnTo>
                    <a:pt x="0" y="0"/>
                  </a:lnTo>
                  <a:close/>
                </a:path>
              </a:pathLst>
            </a:custGeom>
            <a:gr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b="1" kern="1200">
                  <a:latin typeface="Tahoma" panose="020B0604030504040204" pitchFamily="34" charset="0"/>
                  <a:ea typeface="Tahoma" panose="020B0604030504040204" pitchFamily="34" charset="0"/>
                  <a:cs typeface="Tahoma" panose="020B0604030504040204" pitchFamily="34" charset="0"/>
                </a:rPr>
                <a:t>Alueelliset kehittämishankkeet</a:t>
              </a:r>
              <a:endParaRPr lang="fi-FI" sz="3200" b="1" kern="1200">
                <a:latin typeface="Tahoma" panose="020B0604030504040204" pitchFamily="34" charset="0"/>
                <a:ea typeface="Tahoma" panose="020B0604030504040204" pitchFamily="34" charset="0"/>
                <a:cs typeface="Tahoma" panose="020B0604030504040204" pitchFamily="34" charset="0"/>
              </a:endParaRPr>
            </a:p>
          </p:txBody>
        </p:sp>
        <p:sp>
          <p:nvSpPr>
            <p:cNvPr id="8" name="Vapaamuotoinen: Muoto 7">
              <a:extLst>
                <a:ext uri="{FF2B5EF4-FFF2-40B4-BE49-F238E27FC236}">
                  <a16:creationId xmlns:a16="http://schemas.microsoft.com/office/drawing/2014/main" id="{F8091932-677C-4790-8AB0-C7D515A5A1F2}"/>
                </a:ext>
              </a:extLst>
            </p:cNvPr>
            <p:cNvSpPr/>
            <p:nvPr/>
          </p:nvSpPr>
          <p:spPr>
            <a:xfrm>
              <a:off x="553065" y="2305658"/>
              <a:ext cx="3364944" cy="1758159"/>
            </a:xfrm>
            <a:custGeom>
              <a:avLst/>
              <a:gdLst>
                <a:gd name="connsiteX0" fmla="*/ 0 w 3769584"/>
                <a:gd name="connsiteY0" fmla="*/ 0 h 1952367"/>
                <a:gd name="connsiteX1" fmla="*/ 3769584 w 3769584"/>
                <a:gd name="connsiteY1" fmla="*/ 0 h 1952367"/>
                <a:gd name="connsiteX2" fmla="*/ 3769584 w 3769584"/>
                <a:gd name="connsiteY2" fmla="*/ 1952367 h 1952367"/>
                <a:gd name="connsiteX3" fmla="*/ 0 w 3769584"/>
                <a:gd name="connsiteY3" fmla="*/ 1952367 h 1952367"/>
                <a:gd name="connsiteX4" fmla="*/ 0 w 3769584"/>
                <a:gd name="connsiteY4" fmla="*/ 0 h 1952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9584" h="1952367">
                  <a:moveTo>
                    <a:pt x="0" y="0"/>
                  </a:moveTo>
                  <a:lnTo>
                    <a:pt x="3769584" y="0"/>
                  </a:lnTo>
                  <a:lnTo>
                    <a:pt x="3769584" y="1952367"/>
                  </a:lnTo>
                  <a:lnTo>
                    <a:pt x="0" y="1952367"/>
                  </a:lnTo>
                  <a:lnTo>
                    <a:pt x="0" y="0"/>
                  </a:lnTo>
                  <a:close/>
                </a:path>
              </a:pathLst>
            </a:custGeom>
            <a:gr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b="1" kern="1200" dirty="0">
                  <a:latin typeface="Tahoma" panose="020B0604030504040204" pitchFamily="34" charset="0"/>
                  <a:ea typeface="Tahoma" panose="020B0604030504040204" pitchFamily="34" charset="0"/>
                  <a:cs typeface="Tahoma" panose="020B0604030504040204" pitchFamily="34" charset="0"/>
                </a:rPr>
                <a:t>OKM:n alan investointi-  ja kehittämishankkeet</a:t>
              </a:r>
            </a:p>
          </p:txBody>
        </p:sp>
        <p:sp>
          <p:nvSpPr>
            <p:cNvPr id="9" name="Vapaamuotoinen: Muoto 8">
              <a:extLst>
                <a:ext uri="{FF2B5EF4-FFF2-40B4-BE49-F238E27FC236}">
                  <a16:creationId xmlns:a16="http://schemas.microsoft.com/office/drawing/2014/main" id="{8A5A03DD-4232-4A1C-A92D-EC443523D954}"/>
                </a:ext>
              </a:extLst>
            </p:cNvPr>
            <p:cNvSpPr/>
            <p:nvPr/>
          </p:nvSpPr>
          <p:spPr>
            <a:xfrm>
              <a:off x="7757027" y="2305658"/>
              <a:ext cx="3596772" cy="1758159"/>
            </a:xfrm>
            <a:custGeom>
              <a:avLst/>
              <a:gdLst>
                <a:gd name="connsiteX0" fmla="*/ 0 w 3859950"/>
                <a:gd name="connsiteY0" fmla="*/ 0 h 1903772"/>
                <a:gd name="connsiteX1" fmla="*/ 3859950 w 3859950"/>
                <a:gd name="connsiteY1" fmla="*/ 0 h 1903772"/>
                <a:gd name="connsiteX2" fmla="*/ 3859950 w 3859950"/>
                <a:gd name="connsiteY2" fmla="*/ 1903772 h 1903772"/>
                <a:gd name="connsiteX3" fmla="*/ 0 w 3859950"/>
                <a:gd name="connsiteY3" fmla="*/ 1903772 h 1903772"/>
                <a:gd name="connsiteX4" fmla="*/ 0 w 3859950"/>
                <a:gd name="connsiteY4" fmla="*/ 0 h 1903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9950" h="1903772">
                  <a:moveTo>
                    <a:pt x="0" y="0"/>
                  </a:moveTo>
                  <a:lnTo>
                    <a:pt x="3859950" y="0"/>
                  </a:lnTo>
                  <a:lnTo>
                    <a:pt x="3859950" y="1903772"/>
                  </a:lnTo>
                  <a:lnTo>
                    <a:pt x="0" y="1903772"/>
                  </a:lnTo>
                  <a:lnTo>
                    <a:pt x="0" y="0"/>
                  </a:lnTo>
                  <a:close/>
                </a:path>
              </a:pathLst>
            </a:custGeom>
            <a:gr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b="1" kern="1200" dirty="0">
                  <a:latin typeface="Tahoma" panose="020B0604030504040204" pitchFamily="34" charset="0"/>
                  <a:ea typeface="Tahoma" panose="020B0604030504040204" pitchFamily="34" charset="0"/>
                  <a:cs typeface="Tahoma" panose="020B0604030504040204" pitchFamily="34" charset="0"/>
                </a:rPr>
                <a:t>Kuntien perusrakenteen investoinnit</a:t>
              </a:r>
            </a:p>
            <a:p>
              <a:pPr marL="342900" lvl="0" indent="-342900" defTabSz="889000">
                <a:lnSpc>
                  <a:spcPct val="90000"/>
                </a:lnSpc>
                <a:spcBef>
                  <a:spcPct val="0"/>
                </a:spcBef>
                <a:spcAft>
                  <a:spcPct val="35000"/>
                </a:spcAft>
                <a:buFont typeface="Arial" panose="020B0604020202020204" pitchFamily="34" charset="0"/>
                <a:buChar char="•"/>
              </a:pPr>
              <a:r>
                <a:rPr lang="fi-FI" sz="1600" dirty="0">
                  <a:latin typeface="Tahoma" panose="020B0604030504040204" pitchFamily="34" charset="0"/>
                  <a:ea typeface="Tahoma" panose="020B0604030504040204" pitchFamily="34" charset="0"/>
                  <a:cs typeface="Tahoma" panose="020B0604030504040204" pitchFamily="34" charset="0"/>
                </a:rPr>
                <a:t>Puu-, bio- ja kiertotalousterminaalit</a:t>
              </a:r>
            </a:p>
          </p:txBody>
        </p:sp>
      </p:grpSp>
      <p:sp>
        <p:nvSpPr>
          <p:cNvPr id="10" name="Otsikko 3">
            <a:extLst>
              <a:ext uri="{FF2B5EF4-FFF2-40B4-BE49-F238E27FC236}">
                <a16:creationId xmlns:a16="http://schemas.microsoft.com/office/drawing/2014/main" id="{4A03A3CD-6E2F-4583-BF3C-71F4EC46F6F6}"/>
              </a:ext>
            </a:extLst>
          </p:cNvPr>
          <p:cNvSpPr txBox="1">
            <a:spLocks/>
          </p:cNvSpPr>
          <p:nvPr/>
        </p:nvSpPr>
        <p:spPr>
          <a:xfrm>
            <a:off x="943897" y="511277"/>
            <a:ext cx="10550013" cy="92333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fi-FI" sz="4000" dirty="0">
                <a:solidFill>
                  <a:schemeClr val="tx2"/>
                </a:solidFill>
                <a:latin typeface="+mn-lt"/>
              </a:rPr>
              <a:t>Pohjois-Pohjanmaan liiton JTF-rahoitus</a:t>
            </a:r>
          </a:p>
          <a:p>
            <a:pPr>
              <a:lnSpc>
                <a:spcPct val="100000"/>
              </a:lnSpc>
              <a:spcBef>
                <a:spcPts val="0"/>
              </a:spcBef>
              <a:defRPr/>
            </a:pPr>
            <a:r>
              <a:rPr lang="fi-FI" sz="2000" dirty="0">
                <a:solidFill>
                  <a:schemeClr val="tx2"/>
                </a:solidFill>
                <a:latin typeface="+mn-lt"/>
              </a:rPr>
              <a:t>Tuki-instrumentit</a:t>
            </a:r>
          </a:p>
        </p:txBody>
      </p:sp>
    </p:spTree>
    <p:extLst>
      <p:ext uri="{BB962C8B-B14F-4D97-AF65-F5344CB8AC3E}">
        <p14:creationId xmlns:p14="http://schemas.microsoft.com/office/powerpoint/2010/main" val="328944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3">
            <a:extLst>
              <a:ext uri="{FF2B5EF4-FFF2-40B4-BE49-F238E27FC236}">
                <a16:creationId xmlns:a16="http://schemas.microsoft.com/office/drawing/2014/main" id="{4A03A3CD-6E2F-4583-BF3C-71F4EC46F6F6}"/>
              </a:ext>
            </a:extLst>
          </p:cNvPr>
          <p:cNvSpPr txBox="1">
            <a:spLocks/>
          </p:cNvSpPr>
          <p:nvPr/>
        </p:nvSpPr>
        <p:spPr>
          <a:xfrm>
            <a:off x="943897" y="511277"/>
            <a:ext cx="10550013" cy="615553"/>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fi-FI" sz="4000" dirty="0">
                <a:solidFill>
                  <a:schemeClr val="tx2"/>
                </a:solidFill>
                <a:latin typeface="+mn-lt"/>
              </a:rPr>
              <a:t>Kuntien perusrakenteen investoinnit</a:t>
            </a:r>
          </a:p>
        </p:txBody>
      </p:sp>
      <p:sp>
        <p:nvSpPr>
          <p:cNvPr id="3" name="Sisällön paikkamerkki 2">
            <a:extLst>
              <a:ext uri="{FF2B5EF4-FFF2-40B4-BE49-F238E27FC236}">
                <a16:creationId xmlns:a16="http://schemas.microsoft.com/office/drawing/2014/main" id="{7EADD4B2-8F3C-4501-A0AE-BFC81A8C5713}"/>
              </a:ext>
            </a:extLst>
          </p:cNvPr>
          <p:cNvSpPr>
            <a:spLocks noGrp="1"/>
          </p:cNvSpPr>
          <p:nvPr>
            <p:ph idx="1"/>
          </p:nvPr>
        </p:nvSpPr>
        <p:spPr>
          <a:xfrm>
            <a:off x="757084" y="1361661"/>
            <a:ext cx="10923638" cy="4625111"/>
          </a:xfrm>
        </p:spPr>
        <p:txBody>
          <a:bodyPr/>
          <a:lstStyle/>
          <a:p>
            <a:r>
              <a:rPr lang="fi-FI" sz="1800" dirty="0"/>
              <a:t>Rahoitusta voidaan kohdentaa puu- ja biomassan sekä kiertotalouden käsittely- ja varastointiterminaaleihin silloin kun hakijana on </a:t>
            </a:r>
            <a:r>
              <a:rPr lang="fi-FI" sz="1800" b="1" dirty="0"/>
              <a:t>kunta tai kuntayhtymä.</a:t>
            </a:r>
          </a:p>
          <a:p>
            <a:pPr lvl="1"/>
            <a:r>
              <a:rPr lang="fi-FI" sz="1600" dirty="0"/>
              <a:t>Puu- ja biomassan varastointiin ja hakettamiseen tarkoitetut terminaalialueet, jotka parantavat haketoimitusten varmuutta ja polttoaineiden laatua sekä tehostavat kuljetusten ja haketuksen logistiikkaa. </a:t>
            </a:r>
          </a:p>
          <a:p>
            <a:pPr lvl="1"/>
            <a:r>
              <a:rPr lang="fi-FI" sz="1600" dirty="0"/>
              <a:t>Valintaperusteiden mukaisesti biomassan käyttöön liittyvissä investoinneissa on tarkistettava DNSH-periaatteen toteutuminen. </a:t>
            </a:r>
          </a:p>
          <a:p>
            <a:pPr lvl="1"/>
            <a:r>
              <a:rPr lang="fi-FI" sz="1600" dirty="0"/>
              <a:t>Investointi tuleen toteuttaa kuntahankkeena ja terminaalin on oltava kaikkien alan yritysten käytettävissä.</a:t>
            </a:r>
          </a:p>
          <a:p>
            <a:pPr lvl="1"/>
            <a:r>
              <a:rPr lang="fi-FI" sz="1600" dirty="0"/>
              <a:t>Terminaaliverkostoa tarkastellaan kokonaisuutena.</a:t>
            </a:r>
          </a:p>
          <a:p>
            <a:r>
              <a:rPr lang="fi-FI" sz="1800" dirty="0"/>
              <a:t>Tukitaso investoinneissa on </a:t>
            </a:r>
            <a:r>
              <a:rPr lang="fi-FI" sz="1800" b="1" dirty="0"/>
              <a:t>enintään 70 %. </a:t>
            </a:r>
            <a:r>
              <a:rPr lang="fi-FI" sz="1800" dirty="0"/>
              <a:t>Indikatiivinen käytettävissä oleva tukirahoitus noin 10 M€.</a:t>
            </a:r>
          </a:p>
          <a:p>
            <a:r>
              <a:rPr lang="fi-FI" sz="1800" dirty="0"/>
              <a:t>Maapohja kunnan omistuksessa ja kaava lainvoimainen</a:t>
            </a:r>
          </a:p>
          <a:p>
            <a:r>
              <a:rPr lang="fi-FI" sz="1800" dirty="0"/>
              <a:t>Tekniset suunnitelmat olemassa..</a:t>
            </a:r>
          </a:p>
          <a:p>
            <a:r>
              <a:rPr lang="fi-FI" sz="1800" dirty="0"/>
              <a:t>Tukea ei voida myöntää esim. teiden rakentamiseen tai laajakaistoihin.</a:t>
            </a:r>
          </a:p>
          <a:p>
            <a:r>
              <a:rPr lang="fi-FI" sz="1800" dirty="0"/>
              <a:t>Yritysten omat terminaalit rahoitetaan harkinnanvaraisesti ELY-keskuksen kautta.</a:t>
            </a:r>
          </a:p>
          <a:p>
            <a:r>
              <a:rPr lang="fi-FI" sz="1800" dirty="0"/>
              <a:t>Jatkuva haku avataan heti kun EURA2021 –järjestelmä sen mahdollistaa, arviolta maalikuussa 2023.</a:t>
            </a:r>
          </a:p>
          <a:p>
            <a:endParaRPr lang="fi-FI" sz="1800" dirty="0"/>
          </a:p>
          <a:p>
            <a:endParaRPr lang="fi-FI" dirty="0"/>
          </a:p>
        </p:txBody>
      </p:sp>
    </p:spTree>
    <p:extLst>
      <p:ext uri="{BB962C8B-B14F-4D97-AF65-F5344CB8AC3E}">
        <p14:creationId xmlns:p14="http://schemas.microsoft.com/office/powerpoint/2010/main" val="2313706621"/>
      </p:ext>
    </p:extLst>
  </p:cSld>
  <p:clrMapOvr>
    <a:masterClrMapping/>
  </p:clrMapOvr>
</p:sld>
</file>

<file path=ppt/theme/theme1.xml><?xml version="1.0" encoding="utf-8"?>
<a:theme xmlns:a="http://schemas.openxmlformats.org/drawingml/2006/main" name="Office-teema">
  <a:themeElements>
    <a:clrScheme name="TEM 1 cyan 2 sininen">
      <a:dk1>
        <a:srgbClr val="000000"/>
      </a:dk1>
      <a:lt1>
        <a:srgbClr val="FFFFFF"/>
      </a:lt1>
      <a:dk2>
        <a:srgbClr val="195C98"/>
      </a:dk2>
      <a:lt2>
        <a:srgbClr val="E7E6E6"/>
      </a:lt2>
      <a:accent1>
        <a:srgbClr val="31E1E9"/>
      </a:accent1>
      <a:accent2>
        <a:srgbClr val="195C98"/>
      </a:accent2>
      <a:accent3>
        <a:srgbClr val="767171"/>
      </a:accent3>
      <a:accent4>
        <a:srgbClr val="BFBFBF"/>
      </a:accent4>
      <a:accent5>
        <a:srgbClr val="98F0F4"/>
      </a:accent5>
      <a:accent6>
        <a:srgbClr val="8CADCC"/>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3" id="{BC01B169-7970-FE42-80E6-3ABAE03B7732}" vid="{612C58FA-BD9D-7448-890B-B679BBAB57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D749427142BC774684484F95E87D59A6"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9330caa50f17b013b806e406ee5004b0">
  <xsd:schema xmlns:xsd="http://www.w3.org/2001/XMLSchema" xmlns:xs="http://www.w3.org/2001/XMLSchema" xmlns:p="http://schemas.microsoft.com/office/2006/metadata/properties" xmlns:ns2="a90a8554-5475-4609-9feb-2f024996965b" targetNamespace="http://schemas.microsoft.com/office/2006/metadata/properties" ma:root="true" ma:fieldsID="600674fc645fceff5112c9c343cca37c"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dexed="true"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Ehdotus"/>
          <xsd:enumeration value="Esite"/>
          <xsd:enumeration value="Esittely"/>
          <xsd:enumeration value="Esitys"/>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3.xml><?xml version="1.0" encoding="utf-8"?>
<?mso-contentType ?>
<SharedContentType xmlns="Microsoft.SharePoint.Taxonomy.ContentTypeSync" SourceId="d2c86073-d20c-4242-97f1-555d65605501" ContentTypeId="0x01010040485BB5EA91409BADF540D1B0254D3304"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B42E4-1F27-4950-9D78-ABB93A3A883F}">
  <ds:schemaRefs>
    <ds:schemaRef ds:uri="a90a8554-5475-4609-9feb-2f0249969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748FD69-A716-4890-8964-B1C30285A792}">
  <ds:schemaRefs>
    <ds:schemaRef ds:uri="http://schemas.microsoft.com/office/2006/documentManagement/types"/>
    <ds:schemaRef ds:uri="a90a8554-5475-4609-9feb-2f024996965b"/>
    <ds:schemaRef ds:uri="http://www.w3.org/XML/1998/namespace"/>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4C7B0C8-66D5-460C-8EAC-0A6C6B2F4895}">
  <ds:schemaRefs>
    <ds:schemaRef ds:uri="Microsoft.SharePoint.Taxonomy.ContentTypeSync"/>
  </ds:schemaRefs>
</ds:datastoreItem>
</file>

<file path=customXml/itemProps4.xml><?xml version="1.0" encoding="utf-8"?>
<ds:datastoreItem xmlns:ds="http://schemas.openxmlformats.org/officeDocument/2006/customXml" ds:itemID="{C447F1B7-AE3C-4C3E-A4A7-6EF5933EE6F7}">
  <ds:schemaRefs>
    <ds:schemaRef ds:uri="http://schemas.microsoft.com/sharepoint/v3/contenttype/forms"/>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
  <TotalTime>188</TotalTime>
  <Words>1091</Words>
  <Application>Microsoft Office PowerPoint</Application>
  <PresentationFormat>Laajakuva</PresentationFormat>
  <Paragraphs>195</Paragraphs>
  <Slides>11</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11</vt:i4>
      </vt:variant>
    </vt:vector>
  </HeadingPairs>
  <TitlesOfParts>
    <vt:vector size="20" baseType="lpstr">
      <vt:lpstr>Arial</vt:lpstr>
      <vt:lpstr>Calibri</vt:lpstr>
      <vt:lpstr>Calibri Light</vt:lpstr>
      <vt:lpstr>Courier New</vt:lpstr>
      <vt:lpstr>System Font Regular</vt:lpstr>
      <vt:lpstr>Tahoma</vt:lpstr>
      <vt:lpstr>Times New Roman</vt:lpstr>
      <vt:lpstr>Wingdings</vt:lpstr>
      <vt:lpstr>Office-teema</vt:lpstr>
      <vt:lpstr>JTF-toimintalinja 7: Oikeudenmukaisen siirtymän Suomi, erityistavoite 7.1 turpeesta luopumisen alueellisesti oikeudenmukainen siirtymä   Puu-,bio- ja kiertotalouden käsittely- ja varastointiterminaalien rahoitus kunnille </vt:lpstr>
      <vt:lpstr>Mikä oikeudenmukaisen siirtymän rahasto JTF? </vt:lpstr>
      <vt:lpstr>Valtioneuvoston JTF-linjauksia </vt:lpstr>
      <vt:lpstr>Pohjois-Pohjanmaan myöntövaltuudet  2022-2024 EAKR, ESR+ ja JTF</vt:lpstr>
      <vt:lpstr>Maakunnan yhteistyöryhmän (MYR) päätös 31.10.2022 JTF-rahoituksen jakautuminen Pohjois-Pohjanmaan liiton ja ELY:n rahoitusinstrumenttien kesken </vt:lpstr>
      <vt:lpstr>Pohjois-Pohjanmaan JTF-suunnitelma</vt:lpstr>
      <vt:lpstr> JTF - Pohjois-Pohjanmaan tuettava toiminta</vt:lpstr>
      <vt:lpstr>PowerPoint-esitys</vt:lpstr>
      <vt:lpstr>PowerPoint-esitys</vt:lpstr>
      <vt:lpstr>Do no significant harm-periaate</vt:lpstr>
      <vt:lpstr>Autamme mielellämme! </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Päivi Keisanen</dc:creator>
  <cp:lastModifiedBy>Aki Lappalainen</cp:lastModifiedBy>
  <cp:revision>31</cp:revision>
  <cp:lastPrinted>2023-01-30T08:43:04Z</cp:lastPrinted>
  <dcterms:created xsi:type="dcterms:W3CDTF">2021-11-01T07:49:34Z</dcterms:created>
  <dcterms:modified xsi:type="dcterms:W3CDTF">2023-02-01T13:39:29Z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0x01010040485BB5EA91409BADF540D1B0254D330400D749427142BC774684484F95E87D59A6</vt:lpwstr>
  </property>
  <property fmtid="{D5CDD505-2E9C-101B-9397-08002B2CF9AE}" pid="3" name="lcf76f155ced4ddcb4097134ff3c332f">
    <vt:lpwstr/>
  </property>
  <property fmtid="{D5CDD505-2E9C-101B-9397-08002B2CF9AE}" pid="4" name="Kohdepaikkakunnat">
    <vt:lpwstr/>
  </property>
  <property fmtid="{D5CDD505-2E9C-101B-9397-08002B2CF9AE}" pid="5" name="MediaServiceImageTags">
    <vt:lpwstr/>
  </property>
  <property fmtid="{D5CDD505-2E9C-101B-9397-08002B2CF9AE}" pid="6" name="Laatijaorganisaatio">
    <vt:lpwstr/>
  </property>
  <property fmtid="{D5CDD505-2E9C-101B-9397-08002B2CF9AE}" pid="7" name="Kohdevirastot">
    <vt:lpwstr/>
  </property>
  <property fmtid="{D5CDD505-2E9C-101B-9397-08002B2CF9AE}" pid="8" name="Sisältöaihe">
    <vt:lpwstr/>
  </property>
</Properties>
</file>