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6.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7.xml" ContentType="application/vnd.openxmlformats-officedocument.presentationml.notesSl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8.xml" ContentType="application/vnd.openxmlformats-officedocument.presentationml.notesSl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sldIdLst>
    <p:sldId id="750" r:id="rId3"/>
    <p:sldId id="2378" r:id="rId4"/>
    <p:sldId id="2291" r:id="rId5"/>
    <p:sldId id="2290" r:id="rId6"/>
    <p:sldId id="2287" r:id="rId7"/>
    <p:sldId id="2288" r:id="rId8"/>
    <p:sldId id="2289" r:id="rId9"/>
    <p:sldId id="2237" r:id="rId10"/>
    <p:sldId id="2208" r:id="rId11"/>
    <p:sldId id="2232" r:id="rId12"/>
    <p:sldId id="2234" r:id="rId13"/>
    <p:sldId id="2219" r:id="rId14"/>
    <p:sldId id="2212" r:id="rId15"/>
    <p:sldId id="2205" r:id="rId16"/>
    <p:sldId id="2207" r:id="rId17"/>
    <p:sldId id="2235" r:id="rId18"/>
    <p:sldId id="2231" r:id="rId19"/>
    <p:sldId id="2240" r:id="rId20"/>
    <p:sldId id="2229" r:id="rId21"/>
    <p:sldId id="2323" r:id="rId22"/>
    <p:sldId id="2365" r:id="rId23"/>
    <p:sldId id="2366" r:id="rId24"/>
    <p:sldId id="2367" r:id="rId25"/>
    <p:sldId id="2368" r:id="rId26"/>
    <p:sldId id="2369" r:id="rId27"/>
    <p:sldId id="2370" r:id="rId28"/>
    <p:sldId id="2371" r:id="rId29"/>
    <p:sldId id="2372" r:id="rId30"/>
    <p:sldId id="2373" r:id="rId31"/>
    <p:sldId id="2336" r:id="rId32"/>
    <p:sldId id="2332" r:id="rId33"/>
    <p:sldId id="2333" r:id="rId34"/>
    <p:sldId id="2331" r:id="rId35"/>
    <p:sldId id="2334" r:id="rId36"/>
    <p:sldId id="2338" r:id="rId37"/>
    <p:sldId id="2298" r:id="rId38"/>
    <p:sldId id="2294" r:id="rId39"/>
    <p:sldId id="2381" r:id="rId40"/>
    <p:sldId id="2379" r:id="rId41"/>
    <p:sldId id="2380" r:id="rId42"/>
    <p:sldId id="2305" r:id="rId43"/>
    <p:sldId id="2309" r:id="rId44"/>
    <p:sldId id="2374" r:id="rId45"/>
    <p:sldId id="2295" r:id="rId46"/>
    <p:sldId id="2296" r:id="rId47"/>
    <p:sldId id="2375" r:id="rId48"/>
    <p:sldId id="2307" r:id="rId49"/>
    <p:sldId id="2218" r:id="rId5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7700"/>
    <a:srgbClr val="59C6FF"/>
    <a:srgbClr val="D4CEC0"/>
    <a:srgbClr val="4A545D"/>
    <a:srgbClr val="ACCFCF"/>
    <a:srgbClr val="D4CEC2"/>
    <a:srgbClr val="689FA5"/>
    <a:srgbClr val="8BD0D7"/>
    <a:srgbClr val="78B052"/>
    <a:srgbClr val="7B79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4"/>
    <p:restoredTop sz="90036"/>
  </p:normalViewPr>
  <p:slideViewPr>
    <p:cSldViewPr snapToGrid="0">
      <p:cViewPr varScale="1">
        <p:scale>
          <a:sx n="112" d="100"/>
          <a:sy n="112" d="100"/>
        </p:scale>
        <p:origin x="-84" y="162"/>
      </p:cViewPr>
      <p:guideLst/>
    </p:cSldViewPr>
  </p:slideViewPr>
  <p:notesTextViewPr>
    <p:cViewPr>
      <p:scale>
        <a:sx n="165" d="100"/>
        <a:sy n="16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sitowise.sharepoint.com/sites/EXT-Lentoliikenteenaluetaloudellisetvaikutukset/Jaetut%20asiakirjat/General/2_Projektity&#246;/Kysely/tulokset/Visualisoinnit_materiaaliin.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2"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Sheet1!$B$11</c:f>
              <c:strCache>
                <c:ptCount val="1"/>
                <c:pt idx="0">
                  <c:v>Lentoliikenteestä riippuvainen liikevaihto</c:v>
                </c:pt>
              </c:strCache>
            </c:strRef>
          </c:tx>
          <c:spPr>
            <a:ln>
              <a:noFill/>
            </a:ln>
          </c:spPr>
          <c:dPt>
            <c:idx val="0"/>
            <c:bubble3D val="0"/>
            <c:spPr>
              <a:solidFill>
                <a:srgbClr val="293644"/>
              </a:solidFill>
              <a:ln w="19050">
                <a:noFill/>
              </a:ln>
              <a:effectLst/>
            </c:spPr>
            <c:extLst>
              <c:ext xmlns:c16="http://schemas.microsoft.com/office/drawing/2014/chart" uri="{C3380CC4-5D6E-409C-BE32-E72D297353CC}">
                <c16:uniqueId val="{00000001-C2E2-4C6A-9A5B-618F9C3ECC4E}"/>
              </c:ext>
            </c:extLst>
          </c:dPt>
          <c:dPt>
            <c:idx val="1"/>
            <c:bubble3D val="0"/>
            <c:spPr>
              <a:solidFill>
                <a:srgbClr val="D4CEC3"/>
              </a:solidFill>
              <a:ln w="19050">
                <a:noFill/>
              </a:ln>
              <a:effectLst/>
            </c:spPr>
            <c:extLst>
              <c:ext xmlns:c16="http://schemas.microsoft.com/office/drawing/2014/chart" uri="{C3380CC4-5D6E-409C-BE32-E72D297353CC}">
                <c16:uniqueId val="{00000003-C2E2-4C6A-9A5B-618F9C3ECC4E}"/>
              </c:ext>
            </c:extLst>
          </c:dPt>
          <c:dLbls>
            <c:delete val="1"/>
          </c:dLbls>
          <c:cat>
            <c:strRef>
              <c:f>Sheet1!$C$12:$D$12</c:f>
              <c:strCache>
                <c:ptCount val="1"/>
                <c:pt idx="0">
                  <c:v>Liikevaihdon osuus, joka on riippuvaista lentoliikenteestä</c:v>
                </c:pt>
              </c:strCache>
            </c:strRef>
          </c:cat>
          <c:val>
            <c:numRef>
              <c:f>Sheet1!$C$13:$D$13</c:f>
              <c:numCache>
                <c:formatCode>0%</c:formatCode>
                <c:ptCount val="2"/>
                <c:pt idx="0">
                  <c:v>0.51028450435213935</c:v>
                </c:pt>
                <c:pt idx="1">
                  <c:v>0.48971549564786065</c:v>
                </c:pt>
              </c:numCache>
            </c:numRef>
          </c:val>
          <c:extLst>
            <c:ext xmlns:c16="http://schemas.microsoft.com/office/drawing/2014/chart" uri="{C3380CC4-5D6E-409C-BE32-E72D297353CC}">
              <c16:uniqueId val="{00000004-C2E2-4C6A-9A5B-618F9C3ECC4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76B050"/>
              </a:solidFill>
              <a:ln w="19050">
                <a:noFill/>
              </a:ln>
              <a:effectLst/>
            </c:spPr>
            <c:extLst>
              <c:ext xmlns:c16="http://schemas.microsoft.com/office/drawing/2014/chart" uri="{C3380CC4-5D6E-409C-BE32-E72D297353CC}">
                <c16:uniqueId val="{00000001-E6DF-4BFF-AD7C-B5C404A63A0A}"/>
              </c:ext>
            </c:extLst>
          </c:dPt>
          <c:dPt>
            <c:idx val="1"/>
            <c:bubble3D val="0"/>
            <c:spPr>
              <a:solidFill>
                <a:srgbClr val="D4CEC2"/>
              </a:solidFill>
              <a:ln w="19050">
                <a:noFill/>
              </a:ln>
              <a:effectLst/>
            </c:spPr>
            <c:extLst>
              <c:ext xmlns:c16="http://schemas.microsoft.com/office/drawing/2014/chart" uri="{C3380CC4-5D6E-409C-BE32-E72D297353CC}">
                <c16:uniqueId val="{00000003-E6DF-4BFF-AD7C-B5C404A63A0A}"/>
              </c:ext>
            </c:extLst>
          </c:dPt>
          <c:dLbls>
            <c:delete val="1"/>
          </c:dLbls>
          <c:val>
            <c:numRef>
              <c:f>Sheet1!$C$141:$D$141</c:f>
              <c:numCache>
                <c:formatCode>0%</c:formatCode>
                <c:ptCount val="2"/>
                <c:pt idx="0">
                  <c:v>0.1</c:v>
                </c:pt>
                <c:pt idx="1">
                  <c:v>0.9</c:v>
                </c:pt>
              </c:numCache>
            </c:numRef>
          </c:val>
          <c:extLst>
            <c:ext xmlns:c16="http://schemas.microsoft.com/office/drawing/2014/chart" uri="{C3380CC4-5D6E-409C-BE32-E72D297353CC}">
              <c16:uniqueId val="{00000004-E6DF-4BFF-AD7C-B5C404A63A0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Sheet1!$C$76</c:f>
              <c:strCache>
                <c:ptCount val="1"/>
                <c:pt idx="0">
                  <c:v>Yhteensä</c:v>
                </c:pt>
              </c:strCache>
            </c:strRef>
          </c:tx>
          <c:spPr>
            <a:ln>
              <a:noFill/>
            </a:ln>
          </c:spPr>
          <c:dPt>
            <c:idx val="0"/>
            <c:bubble3D val="0"/>
            <c:spPr>
              <a:solidFill>
                <a:srgbClr val="FFE6AA"/>
              </a:solidFill>
              <a:ln w="19050">
                <a:noFill/>
              </a:ln>
              <a:effectLst/>
            </c:spPr>
            <c:extLst>
              <c:ext xmlns:c16="http://schemas.microsoft.com/office/drawing/2014/chart" uri="{C3380CC4-5D6E-409C-BE32-E72D297353CC}">
                <c16:uniqueId val="{00000001-DCAB-41B3-9CB9-7D78A80D47F5}"/>
              </c:ext>
            </c:extLst>
          </c:dPt>
          <c:dPt>
            <c:idx val="1"/>
            <c:bubble3D val="0"/>
            <c:spPr>
              <a:solidFill>
                <a:srgbClr val="293544"/>
              </a:solidFill>
              <a:ln w="19050">
                <a:noFill/>
              </a:ln>
              <a:effectLst/>
            </c:spPr>
            <c:extLst>
              <c:ext xmlns:c16="http://schemas.microsoft.com/office/drawing/2014/chart" uri="{C3380CC4-5D6E-409C-BE32-E72D297353CC}">
                <c16:uniqueId val="{00000003-DCAB-41B3-9CB9-7D78A80D47F5}"/>
              </c:ext>
            </c:extLst>
          </c:dPt>
          <c:dPt>
            <c:idx val="2"/>
            <c:bubble3D val="0"/>
            <c:spPr>
              <a:solidFill>
                <a:srgbClr val="8BD0D7"/>
              </a:solidFill>
              <a:ln w="19050">
                <a:noFill/>
              </a:ln>
              <a:effectLst/>
            </c:spPr>
            <c:extLst>
              <c:ext xmlns:c16="http://schemas.microsoft.com/office/drawing/2014/chart" uri="{C3380CC4-5D6E-409C-BE32-E72D297353CC}">
                <c16:uniqueId val="{00000005-DCAB-41B3-9CB9-7D78A80D47F5}"/>
              </c:ext>
            </c:extLst>
          </c:dPt>
          <c:dPt>
            <c:idx val="3"/>
            <c:bubble3D val="0"/>
            <c:spPr>
              <a:solidFill>
                <a:srgbClr val="DF5054"/>
              </a:solidFill>
              <a:ln w="19050">
                <a:noFill/>
              </a:ln>
              <a:effectLst/>
            </c:spPr>
            <c:extLst>
              <c:ext xmlns:c16="http://schemas.microsoft.com/office/drawing/2014/chart" uri="{C3380CC4-5D6E-409C-BE32-E72D297353CC}">
                <c16:uniqueId val="{00000007-DCAB-41B3-9CB9-7D78A80D47F5}"/>
              </c:ext>
            </c:extLst>
          </c:dPt>
          <c:dPt>
            <c:idx val="4"/>
            <c:bubble3D val="0"/>
            <c:spPr>
              <a:solidFill>
                <a:srgbClr val="79263C"/>
              </a:solidFill>
              <a:ln w="19050">
                <a:noFill/>
              </a:ln>
              <a:effectLst/>
            </c:spPr>
            <c:extLst>
              <c:ext xmlns:c16="http://schemas.microsoft.com/office/drawing/2014/chart" uri="{C3380CC4-5D6E-409C-BE32-E72D297353CC}">
                <c16:uniqueId val="{00000009-DCAB-41B3-9CB9-7D78A80D47F5}"/>
              </c:ext>
            </c:extLst>
          </c:dPt>
          <c:dPt>
            <c:idx val="5"/>
            <c:bubble3D val="0"/>
            <c:spPr>
              <a:solidFill>
                <a:srgbClr val="EDEAE3"/>
              </a:solidFill>
              <a:ln w="19050">
                <a:noFill/>
              </a:ln>
              <a:effectLst/>
            </c:spPr>
            <c:extLst>
              <c:ext xmlns:c16="http://schemas.microsoft.com/office/drawing/2014/chart" uri="{C3380CC4-5D6E-409C-BE32-E72D297353CC}">
                <c16:uniqueId val="{0000000B-DCAB-41B3-9CB9-7D78A80D47F5}"/>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fi-FI"/>
                </a:p>
              </c:txPr>
              <c:showLegendKey val="0"/>
              <c:showVal val="1"/>
              <c:showCatName val="0"/>
              <c:showSerName val="0"/>
              <c:showPercent val="0"/>
              <c:showBubbleSize val="0"/>
              <c:extLst>
                <c:ext xmlns:c16="http://schemas.microsoft.com/office/drawing/2014/chart" uri="{C3380CC4-5D6E-409C-BE32-E72D297353CC}">
                  <c16:uniqueId val="{00000003-DCAB-41B3-9CB9-7D78A80D47F5}"/>
                </c:ext>
              </c:extLst>
            </c:dLbl>
            <c:dLbl>
              <c:idx val="3"/>
              <c:layout>
                <c:manualLayout>
                  <c:x val="-0.15277777777777779"/>
                  <c:y val="-1.380270875442243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05054"/>
                      </a:solidFill>
                      <a:latin typeface="Open Sans" panose="020B0606030504020204" pitchFamily="34" charset="0"/>
                      <a:ea typeface="Open Sans" panose="020B0606030504020204" pitchFamily="34" charset="0"/>
                      <a:cs typeface="Open Sans" panose="020B0606030504020204" pitchFamily="34" charset="0"/>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AB-41B3-9CB9-7D78A80D47F5}"/>
                </c:ext>
              </c:extLst>
            </c:dLbl>
            <c:dLbl>
              <c:idx val="4"/>
              <c:layout>
                <c:manualLayout>
                  <c:x val="-0.11944444444444445"/>
                  <c:y val="-7.246422096071743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9263C"/>
                      </a:solidFill>
                      <a:latin typeface="Open Sans" panose="020B0606030504020204" pitchFamily="34" charset="0"/>
                      <a:ea typeface="Open Sans" panose="020B0606030504020204" pitchFamily="34" charset="0"/>
                      <a:cs typeface="Open Sans" panose="020B0606030504020204" pitchFamily="34" charset="0"/>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AB-41B3-9CB9-7D78A80D47F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93744"/>
                    </a:solidFill>
                    <a:latin typeface="Open Sans" panose="020B0606030504020204" pitchFamily="34" charset="0"/>
                    <a:ea typeface="Open Sans" panose="020B0606030504020204" pitchFamily="34" charset="0"/>
                    <a:cs typeface="Open Sans" panose="020B0606030504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extLst>
          </c:dLbls>
          <c:val>
            <c:numRef>
              <c:f>Sheet1!$D$76:$I$76</c:f>
              <c:numCache>
                <c:formatCode>0%</c:formatCode>
                <c:ptCount val="6"/>
                <c:pt idx="0">
                  <c:v>0.42433770618861522</c:v>
                </c:pt>
                <c:pt idx="1">
                  <c:v>0.23987169319362853</c:v>
                </c:pt>
                <c:pt idx="2">
                  <c:v>0.10561142925776686</c:v>
                </c:pt>
                <c:pt idx="3">
                  <c:v>1.0553344523569824E-2</c:v>
                </c:pt>
                <c:pt idx="4">
                  <c:v>4.5012153114977194E-2</c:v>
                </c:pt>
                <c:pt idx="5">
                  <c:v>0.17461367372144232</c:v>
                </c:pt>
              </c:numCache>
            </c:numRef>
          </c:val>
          <c:extLst>
            <c:ext xmlns:c16="http://schemas.microsoft.com/office/drawing/2014/chart" uri="{C3380CC4-5D6E-409C-BE32-E72D297353CC}">
              <c16:uniqueId val="{0000000C-DCAB-41B3-9CB9-7D78A80D47F5}"/>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EBB849"/>
              </a:solidFill>
              <a:ln w="19050">
                <a:noFill/>
              </a:ln>
              <a:effectLst/>
            </c:spPr>
            <c:extLst>
              <c:ext xmlns:c16="http://schemas.microsoft.com/office/drawing/2014/chart" uri="{C3380CC4-5D6E-409C-BE32-E72D297353CC}">
                <c16:uniqueId val="{00000001-F31E-4065-A1BF-95D44994BFAA}"/>
              </c:ext>
            </c:extLst>
          </c:dPt>
          <c:dPt>
            <c:idx val="1"/>
            <c:bubble3D val="0"/>
            <c:spPr>
              <a:solidFill>
                <a:srgbClr val="D4CEC2"/>
              </a:solidFill>
              <a:ln w="19050">
                <a:noFill/>
              </a:ln>
              <a:effectLst/>
            </c:spPr>
            <c:extLst>
              <c:ext xmlns:c16="http://schemas.microsoft.com/office/drawing/2014/chart" uri="{C3380CC4-5D6E-409C-BE32-E72D297353CC}">
                <c16:uniqueId val="{00000003-F31E-4065-A1BF-95D44994BFAA}"/>
              </c:ext>
            </c:extLst>
          </c:dPt>
          <c:dLbls>
            <c:delete val="1"/>
          </c:dLbls>
          <c:val>
            <c:numRef>
              <c:f>Sheet1!$D$80:$E$80</c:f>
              <c:numCache>
                <c:formatCode>0%</c:formatCode>
                <c:ptCount val="2"/>
                <c:pt idx="0">
                  <c:v>0.51393114248137417</c:v>
                </c:pt>
                <c:pt idx="1">
                  <c:v>0.48606885751862583</c:v>
                </c:pt>
              </c:numCache>
            </c:numRef>
          </c:val>
          <c:extLst>
            <c:ext xmlns:c16="http://schemas.microsoft.com/office/drawing/2014/chart" uri="{C3380CC4-5D6E-409C-BE32-E72D297353CC}">
              <c16:uniqueId val="{00000004-F31E-4065-A1BF-95D44994BFA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F5DBA6"/>
              </a:solidFill>
              <a:ln w="19050">
                <a:noFill/>
              </a:ln>
              <a:effectLst/>
            </c:spPr>
            <c:extLst>
              <c:ext xmlns:c16="http://schemas.microsoft.com/office/drawing/2014/chart" uri="{C3380CC4-5D6E-409C-BE32-E72D297353CC}">
                <c16:uniqueId val="{00000001-7424-4DD1-AAC0-149B3939EF90}"/>
              </c:ext>
            </c:extLst>
          </c:dPt>
          <c:dPt>
            <c:idx val="1"/>
            <c:bubble3D val="0"/>
            <c:spPr>
              <a:solidFill>
                <a:srgbClr val="D4CEC2"/>
              </a:solidFill>
              <a:ln w="19050">
                <a:noFill/>
              </a:ln>
              <a:effectLst/>
            </c:spPr>
            <c:extLst>
              <c:ext xmlns:c16="http://schemas.microsoft.com/office/drawing/2014/chart" uri="{C3380CC4-5D6E-409C-BE32-E72D297353CC}">
                <c16:uniqueId val="{00000003-7424-4DD1-AAC0-149B3939EF90}"/>
              </c:ext>
            </c:extLst>
          </c:dPt>
          <c:dLbls>
            <c:delete val="1"/>
          </c:dLbls>
          <c:val>
            <c:numRef>
              <c:f>Sheet1!$D$81:$E$81</c:f>
              <c:numCache>
                <c:formatCode>0%</c:formatCode>
                <c:ptCount val="2"/>
                <c:pt idx="0">
                  <c:v>0.345690408946771</c:v>
                </c:pt>
                <c:pt idx="1">
                  <c:v>0.65430959105322906</c:v>
                </c:pt>
              </c:numCache>
            </c:numRef>
          </c:val>
          <c:extLst>
            <c:ext xmlns:c16="http://schemas.microsoft.com/office/drawing/2014/chart" uri="{C3380CC4-5D6E-409C-BE32-E72D297353CC}">
              <c16:uniqueId val="{00000004-7424-4DD1-AAC0-149B3939EF90}"/>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78B052"/>
              </a:solidFill>
              <a:ln w="19050">
                <a:noFill/>
              </a:ln>
              <a:effectLst/>
            </c:spPr>
            <c:extLst>
              <c:ext xmlns:c16="http://schemas.microsoft.com/office/drawing/2014/chart" uri="{C3380CC4-5D6E-409C-BE32-E72D297353CC}">
                <c16:uniqueId val="{00000001-2197-4E36-92D0-9C9447469F13}"/>
              </c:ext>
            </c:extLst>
          </c:dPt>
          <c:dPt>
            <c:idx val="1"/>
            <c:bubble3D val="0"/>
            <c:spPr>
              <a:solidFill>
                <a:srgbClr val="D4CEC2"/>
              </a:solidFill>
              <a:ln w="19050">
                <a:noFill/>
              </a:ln>
              <a:effectLst/>
            </c:spPr>
            <c:extLst>
              <c:ext xmlns:c16="http://schemas.microsoft.com/office/drawing/2014/chart" uri="{C3380CC4-5D6E-409C-BE32-E72D297353CC}">
                <c16:uniqueId val="{00000003-2197-4E36-92D0-9C9447469F13}"/>
              </c:ext>
            </c:extLst>
          </c:dPt>
          <c:val>
            <c:numRef>
              <c:f>Sheet1!$C$104:$D$104</c:f>
              <c:numCache>
                <c:formatCode>0%</c:formatCode>
                <c:ptCount val="2"/>
                <c:pt idx="0">
                  <c:v>0.49</c:v>
                </c:pt>
                <c:pt idx="1">
                  <c:v>0.51</c:v>
                </c:pt>
              </c:numCache>
            </c:numRef>
          </c:val>
          <c:extLst>
            <c:ext xmlns:c16="http://schemas.microsoft.com/office/drawing/2014/chart" uri="{C3380CC4-5D6E-409C-BE32-E72D297353CC}">
              <c16:uniqueId val="{00000004-2197-4E36-92D0-9C9447469F1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Sheet1!$C$110</c:f>
              <c:strCache>
                <c:ptCount val="1"/>
                <c:pt idx="0">
                  <c:v>Matkailu</c:v>
                </c:pt>
              </c:strCache>
            </c:strRef>
          </c:tx>
          <c:spPr>
            <a:ln>
              <a:noFill/>
            </a:ln>
          </c:spPr>
          <c:dPt>
            <c:idx val="0"/>
            <c:bubble3D val="0"/>
            <c:spPr>
              <a:solidFill>
                <a:srgbClr val="78B052"/>
              </a:solidFill>
              <a:ln w="19050">
                <a:noFill/>
              </a:ln>
              <a:effectLst/>
            </c:spPr>
            <c:extLst>
              <c:ext xmlns:c16="http://schemas.microsoft.com/office/drawing/2014/chart" uri="{C3380CC4-5D6E-409C-BE32-E72D297353CC}">
                <c16:uniqueId val="{00000001-2DC9-42BD-B4F8-0AD0D981FDF2}"/>
              </c:ext>
            </c:extLst>
          </c:dPt>
          <c:dPt>
            <c:idx val="1"/>
            <c:bubble3D val="0"/>
            <c:spPr>
              <a:solidFill>
                <a:srgbClr val="D4CEC2"/>
              </a:solidFill>
              <a:ln w="19050">
                <a:noFill/>
              </a:ln>
              <a:effectLst/>
            </c:spPr>
            <c:extLst>
              <c:ext xmlns:c16="http://schemas.microsoft.com/office/drawing/2014/chart" uri="{C3380CC4-5D6E-409C-BE32-E72D297353CC}">
                <c16:uniqueId val="{00000003-2DC9-42BD-B4F8-0AD0D981FDF2}"/>
              </c:ext>
            </c:extLst>
          </c:dPt>
          <c:val>
            <c:numRef>
              <c:f>Sheet1!$D$110:$E$110</c:f>
              <c:numCache>
                <c:formatCode>0%</c:formatCode>
                <c:ptCount val="2"/>
                <c:pt idx="0">
                  <c:v>0.97468354430379711</c:v>
                </c:pt>
                <c:pt idx="1">
                  <c:v>2.5316455696202889E-2</c:v>
                </c:pt>
              </c:numCache>
            </c:numRef>
          </c:val>
          <c:extLst>
            <c:ext xmlns:c16="http://schemas.microsoft.com/office/drawing/2014/chart" uri="{C3380CC4-5D6E-409C-BE32-E72D297353CC}">
              <c16:uniqueId val="{00000004-2DC9-42BD-B4F8-0AD0D981FDF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Sheet1!$C$111</c:f>
              <c:strCache>
                <c:ptCount val="1"/>
                <c:pt idx="0">
                  <c:v>Informaatioteknologia ja viestintä</c:v>
                </c:pt>
              </c:strCache>
            </c:strRef>
          </c:tx>
          <c:spPr>
            <a:ln>
              <a:noFill/>
            </a:ln>
          </c:spPr>
          <c:dPt>
            <c:idx val="0"/>
            <c:bubble3D val="0"/>
            <c:spPr>
              <a:solidFill>
                <a:srgbClr val="FFE5AB"/>
              </a:solidFill>
              <a:ln w="19050">
                <a:noFill/>
              </a:ln>
              <a:effectLst/>
            </c:spPr>
            <c:extLst>
              <c:ext xmlns:c16="http://schemas.microsoft.com/office/drawing/2014/chart" uri="{C3380CC4-5D6E-409C-BE32-E72D297353CC}">
                <c16:uniqueId val="{00000001-8F1B-4F00-BAD4-746C9C713FE6}"/>
              </c:ext>
            </c:extLst>
          </c:dPt>
          <c:dPt>
            <c:idx val="1"/>
            <c:bubble3D val="0"/>
            <c:spPr>
              <a:solidFill>
                <a:srgbClr val="D4CEC2"/>
              </a:solidFill>
              <a:ln w="19050">
                <a:noFill/>
              </a:ln>
              <a:effectLst/>
            </c:spPr>
            <c:extLst>
              <c:ext xmlns:c16="http://schemas.microsoft.com/office/drawing/2014/chart" uri="{C3380CC4-5D6E-409C-BE32-E72D297353CC}">
                <c16:uniqueId val="{00000003-8F1B-4F00-BAD4-746C9C713FE6}"/>
              </c:ext>
            </c:extLst>
          </c:dPt>
          <c:val>
            <c:numRef>
              <c:f>Sheet1!$D$111:$E$111</c:f>
              <c:numCache>
                <c:formatCode>0%</c:formatCode>
                <c:ptCount val="2"/>
                <c:pt idx="0">
                  <c:v>0.70370370370370405</c:v>
                </c:pt>
                <c:pt idx="1">
                  <c:v>0.29629629629629595</c:v>
                </c:pt>
              </c:numCache>
            </c:numRef>
          </c:val>
          <c:extLst>
            <c:ext xmlns:c16="http://schemas.microsoft.com/office/drawing/2014/chart" uri="{C3380CC4-5D6E-409C-BE32-E72D297353CC}">
              <c16:uniqueId val="{00000004-8F1B-4F00-BAD4-746C9C713FE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Sheet1!$C$112</c:f>
              <c:strCache>
                <c:ptCount val="1"/>
                <c:pt idx="0">
                  <c:v>Taiteet, viihde ja virkistys</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AC54-43AF-BEE4-0F982A511E74}"/>
              </c:ext>
            </c:extLst>
          </c:dPt>
          <c:dPt>
            <c:idx val="1"/>
            <c:bubble3D val="0"/>
            <c:spPr>
              <a:solidFill>
                <a:srgbClr val="D4CEC2"/>
              </a:solidFill>
              <a:ln w="19050">
                <a:noFill/>
              </a:ln>
              <a:effectLst/>
            </c:spPr>
            <c:extLst>
              <c:ext xmlns:c16="http://schemas.microsoft.com/office/drawing/2014/chart" uri="{C3380CC4-5D6E-409C-BE32-E72D297353CC}">
                <c16:uniqueId val="{00000003-AC54-43AF-BEE4-0F982A511E74}"/>
              </c:ext>
            </c:extLst>
          </c:dPt>
          <c:val>
            <c:numRef>
              <c:f>Sheet1!$D$112:$E$112</c:f>
              <c:numCache>
                <c:formatCode>0%</c:formatCode>
                <c:ptCount val="2"/>
                <c:pt idx="0">
                  <c:v>0.77777777777777768</c:v>
                </c:pt>
                <c:pt idx="1">
                  <c:v>0.22222222222222232</c:v>
                </c:pt>
              </c:numCache>
            </c:numRef>
          </c:val>
          <c:extLst>
            <c:ext xmlns:c16="http://schemas.microsoft.com/office/drawing/2014/chart" uri="{C3380CC4-5D6E-409C-BE32-E72D297353CC}">
              <c16:uniqueId val="{00000004-AC54-43AF-BEE4-0F982A511E7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Sheet1!$C$113</c:f>
              <c:strCache>
                <c:ptCount val="1"/>
                <c:pt idx="0">
                  <c:v>Teollisuus ja kaivostoiminta</c:v>
                </c:pt>
              </c:strCache>
            </c:strRef>
          </c:tx>
          <c:spPr>
            <a:ln>
              <a:noFill/>
            </a:ln>
          </c:spPr>
          <c:dPt>
            <c:idx val="0"/>
            <c:bubble3D val="0"/>
            <c:spPr>
              <a:solidFill>
                <a:srgbClr val="7B7972"/>
              </a:solidFill>
              <a:ln w="19050">
                <a:noFill/>
              </a:ln>
              <a:effectLst/>
            </c:spPr>
            <c:extLst>
              <c:ext xmlns:c16="http://schemas.microsoft.com/office/drawing/2014/chart" uri="{C3380CC4-5D6E-409C-BE32-E72D297353CC}">
                <c16:uniqueId val="{00000001-BFB9-41B5-816E-1609305ECFBE}"/>
              </c:ext>
            </c:extLst>
          </c:dPt>
          <c:dPt>
            <c:idx val="1"/>
            <c:bubble3D val="0"/>
            <c:spPr>
              <a:solidFill>
                <a:srgbClr val="D4CEC2"/>
              </a:solidFill>
              <a:ln w="19050">
                <a:noFill/>
              </a:ln>
              <a:effectLst/>
            </c:spPr>
            <c:extLst>
              <c:ext xmlns:c16="http://schemas.microsoft.com/office/drawing/2014/chart" uri="{C3380CC4-5D6E-409C-BE32-E72D297353CC}">
                <c16:uniqueId val="{00000003-BFB9-41B5-816E-1609305ECFBE}"/>
              </c:ext>
            </c:extLst>
          </c:dPt>
          <c:val>
            <c:numRef>
              <c:f>Sheet1!$D$113:$E$113</c:f>
              <c:numCache>
                <c:formatCode>0%</c:formatCode>
                <c:ptCount val="2"/>
                <c:pt idx="0">
                  <c:v>0.53828668564199877</c:v>
                </c:pt>
                <c:pt idx="1">
                  <c:v>0.46171331435800123</c:v>
                </c:pt>
              </c:numCache>
            </c:numRef>
          </c:val>
          <c:extLst>
            <c:ext xmlns:c16="http://schemas.microsoft.com/office/drawing/2014/chart" uri="{C3380CC4-5D6E-409C-BE32-E72D297353CC}">
              <c16:uniqueId val="{00000004-BFB9-41B5-816E-1609305ECFB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Sheet1!$B$14</c:f>
              <c:strCache>
                <c:ptCount val="1"/>
                <c:pt idx="0">
                  <c:v>Informaatioteknologia ja viestintä</c:v>
                </c:pt>
              </c:strCache>
            </c:strRef>
          </c:tx>
          <c:spPr>
            <a:ln>
              <a:noFill/>
            </a:ln>
          </c:spPr>
          <c:dPt>
            <c:idx val="0"/>
            <c:bubble3D val="0"/>
            <c:spPr>
              <a:solidFill>
                <a:srgbClr val="FFE5AB"/>
              </a:solidFill>
              <a:ln w="19050">
                <a:noFill/>
              </a:ln>
              <a:effectLst/>
            </c:spPr>
            <c:extLst>
              <c:ext xmlns:c16="http://schemas.microsoft.com/office/drawing/2014/chart" uri="{C3380CC4-5D6E-409C-BE32-E72D297353CC}">
                <c16:uniqueId val="{00000001-D031-48B2-BDBE-CC5BB0E96984}"/>
              </c:ext>
            </c:extLst>
          </c:dPt>
          <c:dPt>
            <c:idx val="1"/>
            <c:bubble3D val="0"/>
            <c:spPr>
              <a:solidFill>
                <a:srgbClr val="D4CEC3"/>
              </a:solidFill>
              <a:ln w="19050">
                <a:noFill/>
              </a:ln>
              <a:effectLst/>
            </c:spPr>
            <c:extLst>
              <c:ext xmlns:c16="http://schemas.microsoft.com/office/drawing/2014/chart" uri="{C3380CC4-5D6E-409C-BE32-E72D297353CC}">
                <c16:uniqueId val="{00000003-D031-48B2-BDBE-CC5BB0E96984}"/>
              </c:ext>
            </c:extLst>
          </c:dPt>
          <c:val>
            <c:numRef>
              <c:f>Sheet1!$C$14:$D$14</c:f>
              <c:numCache>
                <c:formatCode>0%</c:formatCode>
                <c:ptCount val="2"/>
                <c:pt idx="0">
                  <c:v>0.76899643535442896</c:v>
                </c:pt>
                <c:pt idx="1">
                  <c:v>0.23100356464557104</c:v>
                </c:pt>
              </c:numCache>
            </c:numRef>
          </c:val>
          <c:extLst>
            <c:ext xmlns:c16="http://schemas.microsoft.com/office/drawing/2014/chart" uri="{C3380CC4-5D6E-409C-BE32-E72D297353CC}">
              <c16:uniqueId val="{00000004-D031-48B2-BDBE-CC5BB0E9698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Sheet1!$B$15</c:f>
              <c:strCache>
                <c:ptCount val="1"/>
                <c:pt idx="0">
                  <c:v>Teollisuus ja kaivostoiminta</c:v>
                </c:pt>
              </c:strCache>
            </c:strRef>
          </c:tx>
          <c:spPr>
            <a:ln>
              <a:noFill/>
            </a:ln>
          </c:spPr>
          <c:dPt>
            <c:idx val="0"/>
            <c:bubble3D val="0"/>
            <c:spPr>
              <a:solidFill>
                <a:srgbClr val="7B7973"/>
              </a:solidFill>
              <a:ln w="19050">
                <a:noFill/>
              </a:ln>
              <a:effectLst/>
            </c:spPr>
            <c:extLst>
              <c:ext xmlns:c16="http://schemas.microsoft.com/office/drawing/2014/chart" uri="{C3380CC4-5D6E-409C-BE32-E72D297353CC}">
                <c16:uniqueId val="{00000001-39D9-4252-8F3A-499D9A00A9B8}"/>
              </c:ext>
            </c:extLst>
          </c:dPt>
          <c:dPt>
            <c:idx val="1"/>
            <c:bubble3D val="0"/>
            <c:spPr>
              <a:solidFill>
                <a:srgbClr val="D4CEC3"/>
              </a:solidFill>
              <a:ln w="19050">
                <a:noFill/>
              </a:ln>
              <a:effectLst/>
            </c:spPr>
            <c:extLst>
              <c:ext xmlns:c16="http://schemas.microsoft.com/office/drawing/2014/chart" uri="{C3380CC4-5D6E-409C-BE32-E72D297353CC}">
                <c16:uniqueId val="{00000003-39D9-4252-8F3A-499D9A00A9B8}"/>
              </c:ext>
            </c:extLst>
          </c:dPt>
          <c:val>
            <c:numRef>
              <c:f>Sheet1!$C$15:$D$15</c:f>
              <c:numCache>
                <c:formatCode>0%</c:formatCode>
                <c:ptCount val="2"/>
                <c:pt idx="0">
                  <c:v>0.60969104553549447</c:v>
                </c:pt>
                <c:pt idx="1">
                  <c:v>0.39030895446450553</c:v>
                </c:pt>
              </c:numCache>
            </c:numRef>
          </c:val>
          <c:extLst>
            <c:ext xmlns:c16="http://schemas.microsoft.com/office/drawing/2014/chart" uri="{C3380CC4-5D6E-409C-BE32-E72D297353CC}">
              <c16:uniqueId val="{00000004-39D9-4252-8F3A-499D9A00A9B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Sheet1!$B$17</c:f>
              <c:strCache>
                <c:ptCount val="1"/>
                <c:pt idx="0">
                  <c:v>KV-myynnin osuus lentoliikenneriippuvaisesta myynnistä</c:v>
                </c:pt>
              </c:strCache>
            </c:strRef>
          </c:tx>
          <c:spPr>
            <a:ln>
              <a:noFill/>
            </a:ln>
          </c:spPr>
          <c:dPt>
            <c:idx val="0"/>
            <c:bubble3D val="0"/>
            <c:spPr>
              <a:solidFill>
                <a:srgbClr val="7A263D"/>
              </a:solidFill>
              <a:ln w="19050">
                <a:noFill/>
              </a:ln>
              <a:effectLst/>
            </c:spPr>
            <c:extLst>
              <c:ext xmlns:c16="http://schemas.microsoft.com/office/drawing/2014/chart" uri="{C3380CC4-5D6E-409C-BE32-E72D297353CC}">
                <c16:uniqueId val="{00000001-CF91-475F-BBC8-42E0C0744772}"/>
              </c:ext>
            </c:extLst>
          </c:dPt>
          <c:dPt>
            <c:idx val="1"/>
            <c:bubble3D val="0"/>
            <c:spPr>
              <a:solidFill>
                <a:srgbClr val="D4CEC3"/>
              </a:solidFill>
              <a:ln w="19050">
                <a:noFill/>
              </a:ln>
              <a:effectLst/>
            </c:spPr>
            <c:extLst>
              <c:ext xmlns:c16="http://schemas.microsoft.com/office/drawing/2014/chart" uri="{C3380CC4-5D6E-409C-BE32-E72D297353CC}">
                <c16:uniqueId val="{00000003-CF91-475F-BBC8-42E0C0744772}"/>
              </c:ext>
            </c:extLst>
          </c:dPt>
          <c:dLbls>
            <c:delete val="1"/>
          </c:dLbls>
          <c:cat>
            <c:strRef>
              <c:f>Sheet1!$C$19</c:f>
              <c:strCache>
                <c:ptCount val="1"/>
                <c:pt idx="0">
                  <c:v>Kansainvälisen myynnin osuus lentoliikenneriippuvaisesta liikevaihdosta</c:v>
                </c:pt>
              </c:strCache>
            </c:strRef>
          </c:cat>
          <c:val>
            <c:numRef>
              <c:f>Sheet1!$C$20:$D$20</c:f>
              <c:numCache>
                <c:formatCode>0%</c:formatCode>
                <c:ptCount val="2"/>
                <c:pt idx="0">
                  <c:v>0.5926132743698318</c:v>
                </c:pt>
                <c:pt idx="1">
                  <c:v>0.4073867256301682</c:v>
                </c:pt>
              </c:numCache>
            </c:numRef>
          </c:val>
          <c:extLst>
            <c:ext xmlns:c16="http://schemas.microsoft.com/office/drawing/2014/chart" uri="{C3380CC4-5D6E-409C-BE32-E72D297353CC}">
              <c16:uniqueId val="{00000004-CF91-475F-BBC8-42E0C074477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Sheet1!$B$47</c:f>
              <c:strCache>
                <c:ptCount val="1"/>
                <c:pt idx="0">
                  <c:v>Informaatioteknologia ja viestintä</c:v>
                </c:pt>
              </c:strCache>
            </c:strRef>
          </c:tx>
          <c:spPr>
            <a:ln>
              <a:noFill/>
            </a:ln>
          </c:spPr>
          <c:dPt>
            <c:idx val="0"/>
            <c:bubble3D val="0"/>
            <c:spPr>
              <a:solidFill>
                <a:srgbClr val="FFE5AB"/>
              </a:solidFill>
              <a:ln w="19050">
                <a:noFill/>
              </a:ln>
              <a:effectLst/>
            </c:spPr>
            <c:extLst>
              <c:ext xmlns:c16="http://schemas.microsoft.com/office/drawing/2014/chart" uri="{C3380CC4-5D6E-409C-BE32-E72D297353CC}">
                <c16:uniqueId val="{00000001-5B0B-44F9-A4DB-A0AF519DFDE1}"/>
              </c:ext>
            </c:extLst>
          </c:dPt>
          <c:dPt>
            <c:idx val="1"/>
            <c:bubble3D val="0"/>
            <c:spPr>
              <a:solidFill>
                <a:srgbClr val="D4CEC2"/>
              </a:solidFill>
              <a:ln w="19050">
                <a:noFill/>
              </a:ln>
              <a:effectLst/>
            </c:spPr>
            <c:extLst>
              <c:ext xmlns:c16="http://schemas.microsoft.com/office/drawing/2014/chart" uri="{C3380CC4-5D6E-409C-BE32-E72D297353CC}">
                <c16:uniqueId val="{00000003-5B0B-44F9-A4DB-A0AF519DFDE1}"/>
              </c:ext>
            </c:extLst>
          </c:dPt>
          <c:val>
            <c:numRef>
              <c:f>Sheet1!$C$47:$D$47</c:f>
              <c:numCache>
                <c:formatCode>0%</c:formatCode>
                <c:ptCount val="2"/>
                <c:pt idx="0">
                  <c:v>0.89613505922982761</c:v>
                </c:pt>
                <c:pt idx="1">
                  <c:v>0.10386494077017239</c:v>
                </c:pt>
              </c:numCache>
            </c:numRef>
          </c:val>
          <c:extLst>
            <c:ext xmlns:c16="http://schemas.microsoft.com/office/drawing/2014/chart" uri="{C3380CC4-5D6E-409C-BE32-E72D297353CC}">
              <c16:uniqueId val="{00000004-5B0B-44F9-A4DB-A0AF519DFDE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Sheet1!$B$49</c:f>
              <c:strCache>
                <c:ptCount val="1"/>
                <c:pt idx="0">
                  <c:v>Teollisuus ja kaivostoiminta</c:v>
                </c:pt>
              </c:strCache>
            </c:strRef>
          </c:tx>
          <c:spPr>
            <a:ln>
              <a:noFill/>
            </a:ln>
          </c:spPr>
          <c:dPt>
            <c:idx val="0"/>
            <c:bubble3D val="0"/>
            <c:spPr>
              <a:solidFill>
                <a:srgbClr val="7B7973"/>
              </a:solidFill>
              <a:ln w="19050">
                <a:noFill/>
              </a:ln>
              <a:effectLst/>
            </c:spPr>
            <c:extLst>
              <c:ext xmlns:c16="http://schemas.microsoft.com/office/drawing/2014/chart" uri="{C3380CC4-5D6E-409C-BE32-E72D297353CC}">
                <c16:uniqueId val="{00000001-D3E2-4D87-BC90-EB4D12CEEA09}"/>
              </c:ext>
            </c:extLst>
          </c:dPt>
          <c:dPt>
            <c:idx val="1"/>
            <c:bubble3D val="0"/>
            <c:spPr>
              <a:solidFill>
                <a:srgbClr val="D4CEC2"/>
              </a:solidFill>
              <a:ln w="19050">
                <a:noFill/>
              </a:ln>
              <a:effectLst/>
            </c:spPr>
            <c:extLst>
              <c:ext xmlns:c16="http://schemas.microsoft.com/office/drawing/2014/chart" uri="{C3380CC4-5D6E-409C-BE32-E72D297353CC}">
                <c16:uniqueId val="{00000003-D3E2-4D87-BC90-EB4D12CEEA09}"/>
              </c:ext>
            </c:extLst>
          </c:dPt>
          <c:val>
            <c:numRef>
              <c:f>Sheet1!$C$49:$D$49</c:f>
              <c:numCache>
                <c:formatCode>0%</c:formatCode>
                <c:ptCount val="2"/>
                <c:pt idx="0">
                  <c:v>0.80910614750895304</c:v>
                </c:pt>
                <c:pt idx="1">
                  <c:v>0.19089385249104696</c:v>
                </c:pt>
              </c:numCache>
            </c:numRef>
          </c:val>
          <c:extLst>
            <c:ext xmlns:c16="http://schemas.microsoft.com/office/drawing/2014/chart" uri="{C3380CC4-5D6E-409C-BE32-E72D297353CC}">
              <c16:uniqueId val="{00000004-D3E2-4D87-BC90-EB4D12CEEA0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Sheet1!$B$48</c:f>
              <c:strCache>
                <c:ptCount val="1"/>
                <c:pt idx="0">
                  <c:v>Taiteet, viihde ja virkistys</c:v>
                </c:pt>
              </c:strCache>
            </c:strRef>
          </c:tx>
          <c:spPr>
            <a:ln>
              <a:noFill/>
            </a:ln>
          </c:spPr>
          <c:explosion val="4"/>
          <c:dPt>
            <c:idx val="0"/>
            <c:bubble3D val="0"/>
            <c:spPr>
              <a:solidFill>
                <a:srgbClr val="FFFFFF"/>
              </a:solidFill>
              <a:ln w="19050">
                <a:noFill/>
              </a:ln>
              <a:effectLst/>
            </c:spPr>
            <c:extLst>
              <c:ext xmlns:c16="http://schemas.microsoft.com/office/drawing/2014/chart" uri="{C3380CC4-5D6E-409C-BE32-E72D297353CC}">
                <c16:uniqueId val="{00000001-597C-4CEC-BC60-03FA6580F586}"/>
              </c:ext>
            </c:extLst>
          </c:dPt>
          <c:dPt>
            <c:idx val="1"/>
            <c:bubble3D val="0"/>
            <c:spPr>
              <a:solidFill>
                <a:srgbClr val="D4CEC2"/>
              </a:solidFill>
              <a:ln w="19050">
                <a:noFill/>
              </a:ln>
              <a:effectLst/>
            </c:spPr>
            <c:extLst>
              <c:ext xmlns:c16="http://schemas.microsoft.com/office/drawing/2014/chart" uri="{C3380CC4-5D6E-409C-BE32-E72D297353CC}">
                <c16:uniqueId val="{00000003-597C-4CEC-BC60-03FA6580F586}"/>
              </c:ext>
            </c:extLst>
          </c:dPt>
          <c:val>
            <c:numRef>
              <c:f>Sheet1!$C$48:$D$48</c:f>
              <c:numCache>
                <c:formatCode>0%</c:formatCode>
                <c:ptCount val="2"/>
                <c:pt idx="0">
                  <c:v>0.73990507561327246</c:v>
                </c:pt>
                <c:pt idx="1">
                  <c:v>0.26009492438672754</c:v>
                </c:pt>
              </c:numCache>
            </c:numRef>
          </c:val>
          <c:extLst>
            <c:ext xmlns:c16="http://schemas.microsoft.com/office/drawing/2014/chart" uri="{C3380CC4-5D6E-409C-BE32-E72D297353CC}">
              <c16:uniqueId val="{00000004-597C-4CEC-BC60-03FA6580F58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293744"/>
              </a:solidFill>
              <a:ln w="19050">
                <a:noFill/>
              </a:ln>
              <a:effectLst/>
            </c:spPr>
            <c:extLst>
              <c:ext xmlns:c16="http://schemas.microsoft.com/office/drawing/2014/chart" uri="{C3380CC4-5D6E-409C-BE32-E72D297353CC}">
                <c16:uniqueId val="{00000001-D63C-4082-948E-9243E5301F85}"/>
              </c:ext>
            </c:extLst>
          </c:dPt>
          <c:dPt>
            <c:idx val="1"/>
            <c:bubble3D val="0"/>
            <c:spPr>
              <a:solidFill>
                <a:srgbClr val="D4CEC2"/>
              </a:solidFill>
              <a:ln w="19050">
                <a:noFill/>
              </a:ln>
              <a:effectLst/>
            </c:spPr>
            <c:extLst>
              <c:ext xmlns:c16="http://schemas.microsoft.com/office/drawing/2014/chart" uri="{C3380CC4-5D6E-409C-BE32-E72D297353CC}">
                <c16:uniqueId val="{00000003-D63C-4082-948E-9243E5301F85}"/>
              </c:ext>
            </c:extLst>
          </c:dPt>
          <c:dLbls>
            <c:delete val="1"/>
          </c:dLbls>
          <c:val>
            <c:numRef>
              <c:f>Sheet1!$C$135:$D$135</c:f>
              <c:numCache>
                <c:formatCode>0%</c:formatCode>
                <c:ptCount val="2"/>
                <c:pt idx="0">
                  <c:v>0.33</c:v>
                </c:pt>
                <c:pt idx="1">
                  <c:v>0.67</c:v>
                </c:pt>
              </c:numCache>
            </c:numRef>
          </c:val>
          <c:extLst>
            <c:ext xmlns:c16="http://schemas.microsoft.com/office/drawing/2014/chart" uri="{C3380CC4-5D6E-409C-BE32-E72D297353CC}">
              <c16:uniqueId val="{00000004-D63C-4082-948E-9243E5301F8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993639"/>
              </a:solidFill>
              <a:ln w="19050">
                <a:noFill/>
              </a:ln>
              <a:effectLst/>
            </c:spPr>
            <c:extLst>
              <c:ext xmlns:c16="http://schemas.microsoft.com/office/drawing/2014/chart" uri="{C3380CC4-5D6E-409C-BE32-E72D297353CC}">
                <c16:uniqueId val="{00000001-0DA3-4CB8-A9BF-78CD5D110952}"/>
              </c:ext>
            </c:extLst>
          </c:dPt>
          <c:dPt>
            <c:idx val="1"/>
            <c:bubble3D val="0"/>
            <c:spPr>
              <a:solidFill>
                <a:srgbClr val="D4CEC2"/>
              </a:solidFill>
              <a:ln w="19050">
                <a:noFill/>
              </a:ln>
              <a:effectLst/>
            </c:spPr>
            <c:extLst>
              <c:ext xmlns:c16="http://schemas.microsoft.com/office/drawing/2014/chart" uri="{C3380CC4-5D6E-409C-BE32-E72D297353CC}">
                <c16:uniqueId val="{00000003-0DA3-4CB8-A9BF-78CD5D110952}"/>
              </c:ext>
            </c:extLst>
          </c:dPt>
          <c:val>
            <c:numRef>
              <c:f>Sheet1!$C$137:$D$137</c:f>
              <c:numCache>
                <c:formatCode>0%</c:formatCode>
                <c:ptCount val="2"/>
                <c:pt idx="0">
                  <c:v>0.08</c:v>
                </c:pt>
                <c:pt idx="1">
                  <c:v>0.92</c:v>
                </c:pt>
              </c:numCache>
            </c:numRef>
          </c:val>
          <c:extLst>
            <c:ext xmlns:c16="http://schemas.microsoft.com/office/drawing/2014/chart" uri="{C3380CC4-5D6E-409C-BE32-E72D297353CC}">
              <c16:uniqueId val="{00000004-0DA3-4CB8-A9BF-78CD5D11095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Sheet1!$B$67:$B$70</cx:f>
        <cx:lvl ptCount="4" formatCode="Yleinen">
          <cx:pt idx="0">11.300000000000001</cx:pt>
          <cx:pt idx="1">18.100000000000001</cx:pt>
          <cx:pt idx="2">13.5</cx:pt>
          <cx:pt idx="3">44.799999999999997</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GB" sz="1400" b="0" i="0" u="none" strike="noStrike" baseline="0">
            <a:solidFill>
              <a:sysClr val="windowText" lastClr="000000">
                <a:lumMod val="65000"/>
                <a:lumOff val="35000"/>
              </a:sysClr>
            </a:solidFill>
            <a:latin typeface="Calibri" panose="020F0502020204030204"/>
          </a:endParaRPr>
        </a:p>
      </cx:txPr>
    </cx:title>
    <cx:plotArea>
      <cx:plotAreaRegion>
        <cx:series layoutId="funnel" uniqueId="{A2DBA56F-CCBF-C44F-BA41-B1EEEF597FEC}">
          <cx:dataPt idx="0">
            <cx:spPr>
              <a:solidFill>
                <a:srgbClr val="273744"/>
              </a:solidFill>
              <a:ln>
                <a:solidFill>
                  <a:srgbClr val="273744"/>
                </a:solidFill>
              </a:ln>
            </cx:spPr>
          </cx:dataPt>
          <cx:dataPt idx="1">
            <cx:spPr>
              <a:solidFill>
                <a:srgbClr val="8BD0D6"/>
              </a:solidFill>
            </cx:spPr>
          </cx:dataPt>
          <cx:dataPt idx="2">
            <cx:spPr>
              <a:solidFill>
                <a:srgbClr val="C1B8A4"/>
              </a:solidFill>
            </cx:spPr>
          </cx:dataPt>
          <cx:dataPt idx="3">
            <cx:spPr>
              <a:solidFill>
                <a:srgbClr val="ABB18E"/>
              </a:solidFill>
            </cx:spPr>
          </cx:dataPt>
          <cx:dataLabels>
            <cx:txPr>
              <a:bodyPr spcFirstLastPara="1" vertOverflow="ellipsis" horzOverflow="overflow" wrap="square" lIns="0" tIns="0" rIns="0" bIns="0" anchor="ctr" anchorCtr="1"/>
              <a:lstStyle/>
              <a:p>
                <a:pPr algn="ctr" rtl="0">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GB" sz="1000" b="0" i="0" u="none" strike="noStrik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0" value="1"/>
          </cx:dataLabels>
          <cx:dataId val="0"/>
        </cx:series>
      </cx:plotAreaRegion>
      <cx:axis id="0" hidden="1">
        <cx:catScaling gapWidth="0.0599999987"/>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Sheet1!$F$67:$F$70</cx:f>
        <cx:lvl ptCount="4" formatCode="Yleinen">
          <cx:pt idx="0">23000</cx:pt>
          <cx:pt idx="1">19000</cx:pt>
          <cx:pt idx="2">15000</cx:pt>
          <cx:pt idx="3">22000</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GB" sz="1400" b="0" i="0" u="none" strike="noStrike" baseline="0">
            <a:solidFill>
              <a:sysClr val="windowText" lastClr="000000">
                <a:lumMod val="65000"/>
                <a:lumOff val="35000"/>
              </a:sysClr>
            </a:solidFill>
            <a:latin typeface="Calibri" panose="020F0502020204030204"/>
          </a:endParaRPr>
        </a:p>
      </cx:txPr>
    </cx:title>
    <cx:plotArea>
      <cx:plotAreaRegion>
        <cx:series layoutId="funnel" uniqueId="{B9F335D8-E91C-2643-9AEE-12E5B2CE71E4}">
          <cx:dataPt idx="0">
            <cx:spPr>
              <a:solidFill>
                <a:srgbClr val="273744"/>
              </a:solidFill>
              <a:ln>
                <a:solidFill>
                  <a:srgbClr val="273744"/>
                </a:solidFill>
              </a:ln>
            </cx:spPr>
          </cx:dataPt>
          <cx:dataPt idx="1">
            <cx:spPr>
              <a:solidFill>
                <a:srgbClr val="8BD0D6"/>
              </a:solidFill>
            </cx:spPr>
          </cx:dataPt>
          <cx:dataPt idx="2">
            <cx:spPr>
              <a:solidFill>
                <a:srgbClr val="C1B8A4"/>
              </a:solidFill>
              <a:ln>
                <a:solidFill>
                  <a:srgbClr val="C1B8A4"/>
                </a:solidFill>
              </a:ln>
            </cx:spPr>
          </cx:dataPt>
          <cx:dataPt idx="3">
            <cx:spPr>
              <a:solidFill>
                <a:srgbClr val="ABB18E"/>
              </a:solidFill>
            </cx:spPr>
          </cx:dataPt>
          <cx:dataLabels>
            <cx:numFmt formatCode="# ##0" sourceLinked="0"/>
            <cx:txPr>
              <a:bodyPr spcFirstLastPara="1" vertOverflow="ellipsis" horzOverflow="overflow" wrap="square" lIns="0" tIns="0" rIns="0" bIns="0" anchor="ctr" anchorCtr="1"/>
              <a:lstStyle/>
              <a:p>
                <a:pPr algn="ctr" rtl="0">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GB" sz="1000" b="0" i="0" u="none" strike="noStrik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0" value="1"/>
          </cx:dataLabels>
          <cx:dataId val="0"/>
        </cx:series>
      </cx:plotAreaRegion>
      <cx:axis id="0" hidden="1">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DBE8B-0169-0E46-B1C7-5A40E14CEACE}" type="datetimeFigureOut">
              <a:rPr lang="en-FI" smtClean="0"/>
              <a:t>11/01/2023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B6A3B-D87C-DD4C-83D0-31C346D25582}" type="slidenum">
              <a:rPr lang="en-FI" smtClean="0"/>
              <a:t>‹#›</a:t>
            </a:fld>
            <a:endParaRPr lang="en-FI"/>
          </a:p>
        </p:txBody>
      </p:sp>
    </p:spTree>
    <p:extLst>
      <p:ext uri="{BB962C8B-B14F-4D97-AF65-F5344CB8AC3E}">
        <p14:creationId xmlns:p14="http://schemas.microsoft.com/office/powerpoint/2010/main" val="293265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Syrjäisen alueen KILPAILUKYKY? Mikä on eri elinvoimaan?</a:t>
            </a:r>
          </a:p>
        </p:txBody>
      </p:sp>
      <p:sp>
        <p:nvSpPr>
          <p:cNvPr id="4" name="Slide Number Placeholder 3"/>
          <p:cNvSpPr>
            <a:spLocks noGrp="1"/>
          </p:cNvSpPr>
          <p:nvPr>
            <p:ph type="sldNum" sz="quarter" idx="5"/>
          </p:nvPr>
        </p:nvSpPr>
        <p:spPr/>
        <p:txBody>
          <a:bodyPr/>
          <a:lstStyle/>
          <a:p>
            <a:fld id="{FA4B6A3B-D87C-DD4C-83D0-31C346D25582}" type="slidenum">
              <a:rPr lang="en-FI" smtClean="0"/>
              <a:t>2</a:t>
            </a:fld>
            <a:endParaRPr lang="en-FI"/>
          </a:p>
        </p:txBody>
      </p:sp>
    </p:spTree>
    <p:extLst>
      <p:ext uri="{BB962C8B-B14F-4D97-AF65-F5344CB8AC3E}">
        <p14:creationId xmlns:p14="http://schemas.microsoft.com/office/powerpoint/2010/main" val="377966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96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08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ahdollistaa </a:t>
            </a:r>
            <a:r>
              <a:rPr kumimoji="0" lang="en-FI"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nopeamman ja kustannustehokkaamman </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kaupan tekemisen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laajemmalle markkina-alueelle. </a:t>
            </a:r>
            <a:r>
              <a:rPr kumimoji="0" lang="en-FI" sz="120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G</a:t>
            </a:r>
            <a:r>
              <a:rPr kumimoji="0" lang="en-FI"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lobaalisti </a:t>
            </a:r>
            <a:r>
              <a:rPr kumimoji="0" lang="en-FI" sz="12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70 %</a:t>
            </a:r>
            <a:r>
              <a:rPr kumimoji="0" lang="en-FI"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yrityksistä pitää tätä lentoliikenteen tärkeimpänä hyötynä.</a:t>
            </a:r>
            <a:r>
              <a:rPr kumimoji="0" lang="en-FI" sz="1200" b="0" i="0" u="none" strike="noStrike" kern="1200" cap="none" spc="0" normalizeH="0" baseline="3000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M</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ahdollistaa maiden ja yritystoiminnan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erikoistumisen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Mahdollistaa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uotteiden myynnin. </a:t>
            </a:r>
            <a:r>
              <a:rPr kumimoji="0" lang="en-FI" sz="12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80 % </a:t>
            </a:r>
            <a:r>
              <a:rPr kumimoji="0" lang="en-FI"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yrityksistä tarvitsee lentoliikennettä myyntityössä ja </a:t>
            </a:r>
            <a:r>
              <a:rPr kumimoji="0" lang="en-FI" sz="12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25 % </a:t>
            </a:r>
            <a:r>
              <a:rPr kumimoji="0" lang="en-FI"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yritysten kaikesta myynnistä on riippuvaista lentoliikenteestä. </a:t>
            </a:r>
            <a:r>
              <a:rPr kumimoji="0" lang="en-FI" sz="1200" b="0" i="0" u="none" strike="noStrike" kern="1200" cap="none" spc="0" normalizeH="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It-alalla  </a:t>
            </a:r>
            <a:r>
              <a:rPr kumimoji="0" lang="en-FI" sz="1200" b="1" i="0" u="none" strike="noStrike" kern="1200" cap="none" spc="0" normalizeH="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40 %</a:t>
            </a:r>
            <a:r>
              <a:rPr kumimoji="0" lang="en-FI" sz="1200" b="0" i="0" u="none" strike="noStrike" kern="1200" cap="none" spc="0" normalizeH="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yritysten myynnistä on riippuvaista lentoliikenteestä.</a:t>
            </a:r>
            <a:r>
              <a:rPr kumimoji="0" lang="en-FI" sz="1200" b="0" i="0" u="none" strike="noStrike" kern="1200" cap="none" spc="0" normalizeH="0" baseline="3000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1 </a:t>
            </a:r>
            <a:endParaRPr kumimoji="0" lang="en-FI" sz="1200" b="0" i="0" u="none" strike="noStrike" kern="1200" cap="none" spc="0" normalizeH="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Mahdollistaa</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tuotteiden </a:t>
            </a:r>
            <a:r>
              <a:rPr kumimoji="0" lang="en-FI"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toimittamisen </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markkinoille nopeammin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Mahdollista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varaosien</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nopean toimittamisen</a:t>
            </a:r>
          </a:p>
          <a:p>
            <a:pPr marL="742950" lvl="1" indent="-285750">
              <a:buFont typeface="Arial" panose="020B0604020202020204" pitchFamily="34" charset="0"/>
              <a:buChar char="•"/>
              <a:defRPr/>
            </a:pPr>
            <a:r>
              <a:rPr lang="en-GB" sz="1200" b="0" dirty="0" err="1">
                <a:effectLst/>
                <a:latin typeface="Open Sans" panose="020B0606030504020204" pitchFamily="34" charset="0"/>
                <a:ea typeface="Open Sans" panose="020B0606030504020204" pitchFamily="34" charset="0"/>
                <a:cs typeface="Open Sans" panose="020B0606030504020204" pitchFamily="34" charset="0"/>
              </a:rPr>
              <a:t>Mahdollistaa</a:t>
            </a:r>
            <a:r>
              <a:rPr lang="en-GB" sz="1200" b="0" dirty="0">
                <a:effectLst/>
                <a:latin typeface="Open Sans" panose="020B0606030504020204" pitchFamily="34" charset="0"/>
                <a:ea typeface="Open Sans" panose="020B0606030504020204" pitchFamily="34" charset="0"/>
                <a:cs typeface="Open Sans" panose="020B0606030504020204" pitchFamily="34" charset="0"/>
              </a:rPr>
              <a:t> </a:t>
            </a:r>
            <a:r>
              <a:rPr lang="en-GB" sz="1200" b="0" dirty="0" err="1">
                <a:effectLst/>
                <a:latin typeface="Open Sans" panose="020B0606030504020204" pitchFamily="34" charset="0"/>
                <a:ea typeface="Open Sans" panose="020B0606030504020204" pitchFamily="34" charset="0"/>
                <a:cs typeface="Open Sans" panose="020B0606030504020204" pitchFamily="34" charset="0"/>
              </a:rPr>
              <a:t>paremman</a:t>
            </a:r>
            <a:r>
              <a:rPr lang="en-GB" sz="1200" b="0" dirty="0">
                <a:effectLst/>
                <a:latin typeface="Open Sans" panose="020B0606030504020204" pitchFamily="34" charset="0"/>
                <a:ea typeface="Open Sans" panose="020B0606030504020204" pitchFamily="34" charset="0"/>
                <a:cs typeface="Open Sans" panose="020B0606030504020204" pitchFamily="34" charset="0"/>
              </a:rPr>
              <a:t> </a:t>
            </a:r>
            <a:r>
              <a:rPr lang="en-GB" sz="1200" b="0" dirty="0" err="1">
                <a:effectLst/>
                <a:latin typeface="Open Sans" panose="020B0606030504020204" pitchFamily="34" charset="0"/>
                <a:ea typeface="Open Sans" panose="020B0606030504020204" pitchFamily="34" charset="0"/>
                <a:cs typeface="Open Sans" panose="020B0606030504020204" pitchFamily="34" charset="0"/>
              </a:rPr>
              <a:t>ymmärryksen</a:t>
            </a:r>
            <a:r>
              <a:rPr lang="en-GB" sz="1200" b="0" dirty="0">
                <a:effectLst/>
                <a:latin typeface="Open Sans" panose="020B0606030504020204" pitchFamily="34" charset="0"/>
                <a:ea typeface="Open Sans" panose="020B0606030504020204" pitchFamily="34" charset="0"/>
                <a:cs typeface="Open Sans" panose="020B0606030504020204" pitchFamily="34" charset="0"/>
              </a:rPr>
              <a:t> </a:t>
            </a:r>
            <a:r>
              <a:rPr lang="en-GB" sz="1200" b="1" dirty="0" err="1">
                <a:effectLst/>
                <a:latin typeface="Open Sans" panose="020B0606030504020204" pitchFamily="34" charset="0"/>
                <a:ea typeface="Open Sans" panose="020B0606030504020204" pitchFamily="34" charset="0"/>
                <a:cs typeface="Open Sans" panose="020B0606030504020204" pitchFamily="34" charset="0"/>
              </a:rPr>
              <a:t>eri</a:t>
            </a:r>
            <a:r>
              <a:rPr lang="en-GB" sz="1200" b="1" dirty="0">
                <a:effectLst/>
                <a:latin typeface="Open Sans" panose="020B0606030504020204" pitchFamily="34" charset="0"/>
                <a:ea typeface="Open Sans" panose="020B0606030504020204" pitchFamily="34" charset="0"/>
                <a:cs typeface="Open Sans" panose="020B0606030504020204" pitchFamily="34" charset="0"/>
              </a:rPr>
              <a:t> </a:t>
            </a:r>
            <a:r>
              <a:rPr lang="en-GB" sz="1200" b="1" dirty="0" err="1">
                <a:effectLst/>
                <a:latin typeface="Open Sans" panose="020B0606030504020204" pitchFamily="34" charset="0"/>
                <a:ea typeface="Open Sans" panose="020B0606030504020204" pitchFamily="34" charset="0"/>
                <a:cs typeface="Open Sans" panose="020B0606030504020204" pitchFamily="34" charset="0"/>
              </a:rPr>
              <a:t>markkinoiden</a:t>
            </a:r>
            <a:r>
              <a:rPr lang="en-GB" sz="1200" b="1" dirty="0">
                <a:effectLst/>
                <a:latin typeface="Open Sans" panose="020B0606030504020204" pitchFamily="34" charset="0"/>
                <a:ea typeface="Open Sans" panose="020B0606030504020204" pitchFamily="34" charset="0"/>
                <a:cs typeface="Open Sans" panose="020B0606030504020204" pitchFamily="34" charset="0"/>
              </a:rPr>
              <a:t> </a:t>
            </a:r>
            <a:r>
              <a:rPr lang="en-GB" sz="1200" b="1" dirty="0" err="1">
                <a:effectLst/>
                <a:latin typeface="Open Sans" panose="020B0606030504020204" pitchFamily="34" charset="0"/>
                <a:ea typeface="Open Sans" panose="020B0606030504020204" pitchFamily="34" charset="0"/>
                <a:cs typeface="Open Sans" panose="020B0606030504020204" pitchFamily="34" charset="0"/>
              </a:rPr>
              <a:t>toiminnasta</a:t>
            </a:r>
            <a:endPar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arantaa reagointinopeutta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asiakkaiden tarpeisiin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Mahdollistaa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kasvokkain</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tapahtuvat tapaamiset, joita tarvitaan pitkäaikaisten, kaupallisten yhteistyökumppanuuksien muodostumisen.</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21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Useat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tutkimukset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osoittaneet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että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tuottavuuden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kasvun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välillä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suora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yhteys.</a:t>
            </a:r>
            <a:r>
              <a:rPr kumimoji="0" lang="en-US" sz="1200" b="0" i="0" u="none" strike="noStrike" kern="1200" cap="none" spc="0" normalizeH="0" baseline="3000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Tuottavuuden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kehitys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suurempaa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alueilla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missä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vasta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kehittymässä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Myös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matkustajalentoliikenteellä</a:t>
            </a:r>
            <a:r>
              <a:rPr kumimoji="0" lang="en-GB"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on </a:t>
            </a:r>
            <a:r>
              <a:rPr kumimoji="0" lang="en-GB" sz="12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lentorahtiliikennettä</a:t>
            </a:r>
            <a:r>
              <a:rPr kumimoji="0" lang="en-GB"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GB" sz="12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suurempi</a:t>
            </a:r>
            <a:r>
              <a:rPr kumimoji="0" lang="en-GB"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GB" sz="12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vaikutus</a:t>
            </a:r>
            <a:r>
              <a:rPr kumimoji="0" lang="en-GB"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GB" sz="12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tuottavuuden</a:t>
            </a:r>
            <a:r>
              <a:rPr kumimoji="0" lang="en-GB"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GB" sz="12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kasvuun</a:t>
            </a:r>
            <a:r>
              <a:rPr kumimoji="0" lang="en-GB"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endPar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Laajemman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markkina-alueen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käyttämisen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kautta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yrityksillä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mahdollisuus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pienentää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kuluja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mittakaavaetua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hyödyntäen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erikoistua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alollle</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joilla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kilpailuedut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parhaimmillaan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200" b="0" i="1"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200" dirty="0">
                <a:solidFill>
                  <a:srgbClr val="702B3E"/>
                </a:solidFill>
                <a:latin typeface="Open Sans" panose="020B0606030504020204" pitchFamily="34" charset="0"/>
                <a:ea typeface="Open Sans" panose="020B0606030504020204" pitchFamily="34" charset="0"/>
                <a:cs typeface="Open Sans" panose="020B0606030504020204" pitchFamily="34" charset="0"/>
              </a:rPr>
              <a:t>L</a:t>
            </a:r>
            <a:r>
              <a:rPr kumimoji="0" lang="en-US" sz="1200" b="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entoliikenne</a:t>
            </a:r>
            <a:r>
              <a:rPr kumimoji="0" lang="en-US" sz="1200" b="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edistää</a:t>
            </a:r>
            <a:r>
              <a:rPr kumimoji="0" lang="en-US" sz="1200" b="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mittakaavaedun</a:t>
            </a:r>
            <a:r>
              <a:rPr kumimoji="0" lang="en-US" sz="1200" b="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saavuttamista</a:t>
            </a:r>
            <a:r>
              <a:rPr kumimoji="0" lang="en-US" sz="1200" b="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40 -70 % </a:t>
            </a:r>
            <a:r>
              <a:rPr kumimoji="0" lang="en-US" sz="1200" b="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US" sz="1200" b="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u="none" strike="noStrike" kern="1200" cap="none" spc="0" normalizeH="0" baseline="3000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2</a:t>
            </a: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Osaavan</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työvoiman</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saatavuus</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helpompaa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työvoimamarkkina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laajempi</a:t>
            </a:r>
            <a:endPar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200"/>
              </a:spcBef>
              <a:buFont typeface="Arial" panose="020B0604020202020204" pitchFamily="34" charset="0"/>
              <a:buChar char="•"/>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Raaka-aineiden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varaosien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alihankkijoiden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hankinta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voidaan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kilpailuttaa</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laajemmalla</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alueella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56 %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lang="en-US" sz="1200" dirty="0">
                <a:solidFill>
                  <a:srgbClr val="702B3E"/>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702B3E"/>
                </a:solidFill>
                <a:latin typeface="Open Sans" panose="020B0606030504020204" pitchFamily="34" charset="0"/>
                <a:ea typeface="Open Sans" panose="020B0606030504020204" pitchFamily="34" charset="0"/>
                <a:cs typeface="Open Sans" panose="020B0606030504020204" pitchFamily="34" charset="0"/>
              </a:rPr>
              <a:t>kokee</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että</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tuomat</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yhteydet</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auttavat</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vähentämään</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tavarantoimittajien</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hintoja</a:t>
            </a:r>
            <a:r>
              <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u="none" strike="noStrike" kern="1200" cap="none" spc="0" normalizeH="0" baseline="3000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2</a:t>
            </a:r>
            <a:endParaRPr kumimoji="0" lang="en-US" sz="12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Raaka-aineet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varaosat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tuotteet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liikkuvat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nopeasti</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mikä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vähentää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varastointitarvetta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parantaa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asiakaspalvelua</a:t>
            </a:r>
            <a:endPar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Pääsy</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kansainvälisiin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pääomiin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nopeampaa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ylipäänsä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mahdollista</a:t>
            </a:r>
            <a:endPar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voivat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helpommin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keskittää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tuotantoa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tuotannon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osia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tai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projektinjohtoa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eri</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kohteisiin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tai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maihin</a:t>
            </a:r>
            <a:endPar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voivat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laajentaa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uuden</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tuotantotavan</a:t>
            </a:r>
            <a:r>
              <a:rPr kumimoji="0" lang="en-US" sz="12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käyttöä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nopeammin</a:t>
            </a:r>
            <a:endPar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myös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alttiimpia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kansainväliselle</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kilpailulle</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joka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innovaatioita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tehokkuutta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ohella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työn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tuottavuuteen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vaikuttavia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muita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tekijöitä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mm.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koulutustaso</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teknologinen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valmius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tutkimus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tuotekehityksen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rahoitus</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instituutionaaliset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lainsäädännölliset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tekijät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pääomamenot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Näistä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suurimman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vaikutuksen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luovat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pääomasijoitukset</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teknologian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kehittäminen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todettu</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olevan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tärkeimpien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tuottavuuteen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vaikuttavien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toimialojen</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joukossa</a:t>
            </a:r>
            <a:r>
              <a:rPr kumimoji="0" lang="en-US" sz="12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sz="1200" baseline="30000" dirty="0">
                <a:solidFill>
                  <a:srgbClr val="211E1E"/>
                </a:solidFill>
                <a:latin typeface="Open Sans" panose="020B0606030504020204" pitchFamily="34" charset="0"/>
                <a:ea typeface="Open Sans" panose="020B0606030504020204" pitchFamily="34" charset="0"/>
                <a:cs typeface="Open Sans" panose="020B0606030504020204" pitchFamily="34" charset="0"/>
              </a:rPr>
              <a:t>4</a:t>
            </a:r>
            <a:endParaRPr kumimoji="0" lang="en-US" sz="1200" b="0" i="0" u="none" strike="noStrike" kern="1200" cap="none" spc="0" normalizeH="0" baseline="3000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10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edistää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innovaatioita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seuraavien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mekanismien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kautta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Kannustaa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yrityksiä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investoimaan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tutkimus</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kehitystyöhön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koska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avulla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markkina-alue</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kasvaa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sitä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kautta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innovaatioihin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liittyvät</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kiinteät</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kulut</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voidaan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jakaa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suuremmalle</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myynnille</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kilpailua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yritysten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välillä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mikä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puolestaan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erikoistumista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tehokkuutta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vähentää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kansallisten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monopolien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kilpailuetua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globaalia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yhteistyötä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tiedonvaihtoa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eri</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yritysten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välillä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niiden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sisällä</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Lentoliikenneala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itsessään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tuottanut</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suuren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määrän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innovaatioita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joita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käytetään</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muilla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toimialoilla</a:t>
            </a: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97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avulla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yritykset</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alueet</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voivat</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houkutella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korkean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tason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asiantuntijoita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osaavaa</a:t>
            </a:r>
            <a:r>
              <a:rPr kumimoji="0" lang="en-GB" sz="1200" b="1"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työvoimaa</a:t>
            </a:r>
            <a:r>
              <a:rPr kumimoji="0" lang="en-GB" sz="1200" b="1"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alueelle</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alueen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yrityksiin</a:t>
            </a:r>
            <a:endPar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lisätä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alueen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pitovoimaa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lisätä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kunnan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valtion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verotuloja</a:t>
            </a:r>
            <a:endParaRPr kumimoji="0" lang="en-GB" sz="1200" b="1"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mahdollistaa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viikottaisten</a:t>
            </a:r>
            <a:r>
              <a:rPr kumimoji="0" lang="en-GB" sz="1200" b="1"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työmatkalaisten</a:t>
            </a:r>
            <a:r>
              <a:rPr kumimoji="0" lang="en-GB" sz="1200" b="1"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liikkumisen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jotka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eivät</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muutoin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valitsisi</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asua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tai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työskennellä</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alueella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mahdollistaa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työntekijöiden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kaksipaikkaisuuden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esim</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pääkonttori</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alueellinen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sijainti</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mahdollistaa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alueen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ulkopuolelta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tulevan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henkilöstön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osallistumisen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toimintaan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päivävierailuina</a:t>
            </a:r>
            <a:endPar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todennäköisyyttä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sille</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että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oikeat</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työntekijät</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tekevät</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oikean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työn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oikeaan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aikaan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oikeilla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työkaluilla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oikealla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pätevyydellä</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varustettuna</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Työvoiman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saatavuuden</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merkitys</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korostuu</a:t>
            </a:r>
            <a:r>
              <a:rPr kumimoji="0" lang="en-GB" sz="12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maakunnissa</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joissa</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alan</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koulutusta</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ei</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ole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saatavilla</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sekä</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vapaa-ajan</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arvostuksen</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lisääntymisen</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kasvaessa</a:t>
            </a:r>
            <a:r>
              <a:rPr lang="en-GB" sz="1200" dirty="0">
                <a:solidFill>
                  <a:srgbClr val="2E2E2E"/>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Kaiken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kaikkiaan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asianmukaisesti</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koulutetun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työvoiman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saatavuuden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parantaminen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parantaa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tuottavuutta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mikä</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lopulta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työllisyyttä</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mahdollistaa</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pitkäjänteisen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talouden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kehittymisen</a:t>
            </a:r>
            <a:r>
              <a:rPr kumimoji="0" lang="en-GB" sz="12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689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Useiden</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tutkimuksien mukaan yritysten sijoittumispäätökset riippuvat vähemmän itse sijainnista kuin lentoliikenteen tuomasta kansainvälisestä saavutettavuudesta.  Tämän takia lentoliikenteellä nähdäänkin keskeinen rooli pitkien etäisyyksien tuomien haittojen minimoimisessa.</a:t>
            </a:r>
            <a:r>
              <a:rPr kumimoji="0" lang="en-FI" sz="12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osien 1993-2003 välillä lentoliikenne kasvatti investointeja EU-alueella 5,8 %. Lentoliikenne vaikutti lähes kolmannekseen Euroopassa vuosina 1993-2003 tehtyihin investointeihin.</a:t>
            </a:r>
            <a:r>
              <a:rPr kumimoji="0" lang="en-FI"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FI"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Kehittyvissä maissa vaikutus on vielä tätäkin suurempi.</a:t>
            </a:r>
            <a:r>
              <a:rPr kumimoji="0" lang="en-FI"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6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4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ei</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ole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ainoa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kansainvälisen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liikenteen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muoto</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joka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pystyy</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kuljettamaan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tavaroita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pitkiä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matkoja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mutta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12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ainoa</a:t>
            </a:r>
            <a:r>
              <a:rPr kumimoji="0" lang="en-GB" sz="12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a:t>
            </a:r>
            <a:r>
              <a:rPr kumimoji="0" lang="en-GB" sz="12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rahtilaji</a:t>
            </a:r>
            <a:r>
              <a:rPr kumimoji="0" lang="en-GB" sz="12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pitkillä</a:t>
            </a:r>
            <a:r>
              <a:rPr kumimoji="0" lang="en-GB" sz="12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etäisyyksillä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Nopeita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kuljetuksia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vaativat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teollisuuden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alat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joissa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esim</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hankitaan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komponetteja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eri</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puolilta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maailma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riippuvaisia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toimivuudesta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esim</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IT).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Lentokuljetukset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välttämättömiä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”just-in-time”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tuotannossa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jossa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tuo</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tuotantoon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joustavuutta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vähentää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kustannuksia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vähentää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tarvetta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varastoinnille</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Yksi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kasvava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lentorahdin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käyttäjä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myös</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lääketeollisuus</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jossa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lääkkeiden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toimitus</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tiukasti</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säännelty</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varastointi</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tekevät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lentorahdista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kustannustehokkaan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välttämättömän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liikennemuodon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Lentorahtia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käytetään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myös</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tuoreen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kalan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3D3C3B"/>
                </a:solidFill>
                <a:latin typeface="Open Sans" panose="020B0606030504020204" pitchFamily="34" charset="0"/>
                <a:ea typeface="Open Sans" panose="020B0606030504020204" pitchFamily="34" charset="0"/>
                <a:cs typeface="Open Sans" panose="020B0606030504020204" pitchFamily="34" charset="0"/>
              </a:rPr>
              <a:t>kuljettamiseen</a:t>
            </a:r>
            <a:r>
              <a:rPr lang="en-GB" sz="1200" dirty="0">
                <a:solidFill>
                  <a:srgbClr val="3D3C3B"/>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rgbClr val="3D3C3B"/>
                </a:solidFill>
                <a:latin typeface="Open Sans" panose="020B0606030504020204" pitchFamily="34" charset="0"/>
                <a:ea typeface="Open Sans" panose="020B0606030504020204" pitchFamily="34" charset="0"/>
                <a:cs typeface="Open Sans" panose="020B0606030504020204" pitchFamily="34" charset="0"/>
              </a:rPr>
              <a:t>sekä</a:t>
            </a:r>
            <a:r>
              <a:rPr lang="en-GB" sz="1200" dirty="0">
                <a:solidFill>
                  <a:srgbClr val="3D3C3B"/>
                </a:solidFill>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bioteknologian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kuljetuksissa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Verkkokaupan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kehittymisen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myötä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express-</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toimitukset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esim</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DHL, UPS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FedEx)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lisänneet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lentorahdin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määrää</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Vuodesta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2005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lähtien</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globaali</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verkkokauppa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kasvanut</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yli</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20 % </a:t>
            </a:r>
            <a:r>
              <a:rPr kumimoji="0" lang="en-GB" sz="12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vuodessa</a:t>
            </a:r>
            <a:r>
              <a:rPr kumimoji="0" lang="en-GB" sz="12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10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00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31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58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45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20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28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11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74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14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77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165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53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345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639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894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16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33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40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920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164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779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19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00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53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A3B-D87C-DD4C-83D0-31C346D25582}"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1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Syrjäisen alueen KILPAILUKYKY? Mikä on eri elinvoimaan?</a:t>
            </a:r>
          </a:p>
        </p:txBody>
      </p:sp>
      <p:sp>
        <p:nvSpPr>
          <p:cNvPr id="4" name="Slide Number Placeholder 3"/>
          <p:cNvSpPr>
            <a:spLocks noGrp="1"/>
          </p:cNvSpPr>
          <p:nvPr>
            <p:ph type="sldNum" sz="quarter" idx="5"/>
          </p:nvPr>
        </p:nvSpPr>
        <p:spPr/>
        <p:txBody>
          <a:bodyPr/>
          <a:lstStyle/>
          <a:p>
            <a:fld id="{FA4B6A3B-D87C-DD4C-83D0-31C346D25582}" type="slidenum">
              <a:rPr lang="en-FI" smtClean="0"/>
              <a:t>8</a:t>
            </a:fld>
            <a:endParaRPr lang="en-FI"/>
          </a:p>
        </p:txBody>
      </p:sp>
    </p:spTree>
    <p:extLst>
      <p:ext uri="{BB962C8B-B14F-4D97-AF65-F5344CB8AC3E}">
        <p14:creationId xmlns:p14="http://schemas.microsoft.com/office/powerpoint/2010/main" val="290216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24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yksi tärkeimmistä vaikutuksista on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uusien työpaikkojen synnyttäminen </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erityisesti muille toimialoille (katalyyttiset vaikutukset): </a:t>
            </a:r>
            <a:r>
              <a:rPr kumimoji="0" lang="en-FI" sz="12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Yksi lentoliikenteen suora työpaikkaa luo </a:t>
            </a: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4,1 työpaikkaa muille toimialoille</a:t>
            </a:r>
            <a:r>
              <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FI" sz="12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a:t>
            </a:r>
            <a:endPar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15A7-A047-BB4B-8ACD-27F359909F4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20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C246-BF04-8F29-0242-7EC4806094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47825FAE-CF4C-0C5A-49DB-E572166B1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87EB24DB-952B-2311-7BD6-BEE4E0398C76}"/>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5" name="Footer Placeholder 4">
            <a:extLst>
              <a:ext uri="{FF2B5EF4-FFF2-40B4-BE49-F238E27FC236}">
                <a16:creationId xmlns:a16="http://schemas.microsoft.com/office/drawing/2014/main" id="{D3885ABE-4311-13E7-6707-C26B318E5EC1}"/>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96BF090B-3ECE-69BF-455F-9EF47AC07105}"/>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139029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0FE8-44CD-39A1-1A2E-0B968DD73732}"/>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210EE05C-AD37-6F31-5176-14E1D4CFF4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E96855D4-8D2E-BB7D-1F89-C52637709017}"/>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5" name="Footer Placeholder 4">
            <a:extLst>
              <a:ext uri="{FF2B5EF4-FFF2-40B4-BE49-F238E27FC236}">
                <a16:creationId xmlns:a16="http://schemas.microsoft.com/office/drawing/2014/main" id="{81A75A09-BA36-92EA-D6B6-60D717698CF9}"/>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C2B150DA-E7BE-3325-B663-06E57950FC7F}"/>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341698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E0815-936D-AA21-D1B0-4032B18272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1055945D-4888-636F-D8EC-BB6EB5A694A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320723EF-3351-DE6D-F1AD-7DE12BB8D646}"/>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5" name="Footer Placeholder 4">
            <a:extLst>
              <a:ext uri="{FF2B5EF4-FFF2-40B4-BE49-F238E27FC236}">
                <a16:creationId xmlns:a16="http://schemas.microsoft.com/office/drawing/2014/main" id="{BA8F3105-EC5D-40FC-ECF8-38A609DB8285}"/>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821543B2-C343-0F3A-97A0-70220773DF90}"/>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226949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2B6768-1A09-45D6-8C36-DC68DC5529B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26785E1-1984-4D64-97CF-EB0D0304F6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33948B1-4D79-4F71-B1C8-57735CB55F31}"/>
              </a:ext>
            </a:extLst>
          </p:cNvPr>
          <p:cNvSpPr>
            <a:spLocks noGrp="1"/>
          </p:cNvSpPr>
          <p:nvPr>
            <p:ph type="dt" sz="half" idx="10"/>
          </p:nvPr>
        </p:nvSpPr>
        <p:spPr/>
        <p:txBody>
          <a:bodyPr/>
          <a:lstStyle/>
          <a:p>
            <a:fld id="{10283121-08E2-4BF1-9041-F1D603D6988B}" type="datetime1">
              <a:rPr lang="fi-FI" smtClean="0"/>
              <a:t>1.11.2023</a:t>
            </a:fld>
            <a:endParaRPr lang="fi-FI"/>
          </a:p>
        </p:txBody>
      </p:sp>
      <p:sp>
        <p:nvSpPr>
          <p:cNvPr id="5" name="Alatunnisteen paikkamerkki 4">
            <a:extLst>
              <a:ext uri="{FF2B5EF4-FFF2-40B4-BE49-F238E27FC236}">
                <a16:creationId xmlns:a16="http://schemas.microsoft.com/office/drawing/2014/main" id="{C118280A-4F6F-4E36-9352-072B316148EA}"/>
              </a:ext>
            </a:extLst>
          </p:cNvPr>
          <p:cNvSpPr>
            <a:spLocks noGrp="1"/>
          </p:cNvSpPr>
          <p:nvPr>
            <p:ph type="ftr" sz="quarter" idx="11"/>
          </p:nvPr>
        </p:nvSpPr>
        <p:spPr/>
        <p:txBody>
          <a:bodyPr/>
          <a:lstStyle/>
          <a:p>
            <a:r>
              <a:rPr lang="fi-FI"/>
              <a:t>Lentoliikenteen tulevaisuus Pohjois-Suomessa -hanke</a:t>
            </a:r>
          </a:p>
        </p:txBody>
      </p:sp>
      <p:sp>
        <p:nvSpPr>
          <p:cNvPr id="6" name="Dian numeron paikkamerkki 5">
            <a:extLst>
              <a:ext uri="{FF2B5EF4-FFF2-40B4-BE49-F238E27FC236}">
                <a16:creationId xmlns:a16="http://schemas.microsoft.com/office/drawing/2014/main" id="{BE446691-655F-4A08-A127-8BD6C5045C9A}"/>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60598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AE35A-439B-43B8-872C-33E781CE649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1118B66-C793-41C1-B2A3-0D99266595D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3C64D-160B-4BA4-86FC-D7DC3C7C6F09}"/>
              </a:ext>
            </a:extLst>
          </p:cNvPr>
          <p:cNvSpPr>
            <a:spLocks noGrp="1"/>
          </p:cNvSpPr>
          <p:nvPr>
            <p:ph type="dt" sz="half" idx="10"/>
          </p:nvPr>
        </p:nvSpPr>
        <p:spPr/>
        <p:txBody>
          <a:bodyPr/>
          <a:lstStyle/>
          <a:p>
            <a:fld id="{CABA8014-6ECE-4B86-8A07-AEDA3D45DAB5}" type="datetime1">
              <a:rPr lang="fi-FI" smtClean="0"/>
              <a:t>1.11.2023</a:t>
            </a:fld>
            <a:endParaRPr lang="fi-FI"/>
          </a:p>
        </p:txBody>
      </p:sp>
      <p:sp>
        <p:nvSpPr>
          <p:cNvPr id="5" name="Alatunnisteen paikkamerkki 4">
            <a:extLst>
              <a:ext uri="{FF2B5EF4-FFF2-40B4-BE49-F238E27FC236}">
                <a16:creationId xmlns:a16="http://schemas.microsoft.com/office/drawing/2014/main" id="{2542C2FA-6442-4106-90EB-E0AA24C9E999}"/>
              </a:ext>
            </a:extLst>
          </p:cNvPr>
          <p:cNvSpPr>
            <a:spLocks noGrp="1"/>
          </p:cNvSpPr>
          <p:nvPr>
            <p:ph type="ftr" sz="quarter" idx="11"/>
          </p:nvPr>
        </p:nvSpPr>
        <p:spPr/>
        <p:txBody>
          <a:bodyPr/>
          <a:lstStyle/>
          <a:p>
            <a:r>
              <a:rPr lang="fi-FI"/>
              <a:t>Lentoliikenteen tulevaisuus Pohjois-Suomessa -hanke</a:t>
            </a:r>
          </a:p>
        </p:txBody>
      </p:sp>
      <p:sp>
        <p:nvSpPr>
          <p:cNvPr id="6" name="Dian numeron paikkamerkki 5">
            <a:extLst>
              <a:ext uri="{FF2B5EF4-FFF2-40B4-BE49-F238E27FC236}">
                <a16:creationId xmlns:a16="http://schemas.microsoft.com/office/drawing/2014/main" id="{FE58BA92-B05C-4530-9FAF-62FF55921513}"/>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4270642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B7FE9B-3C5C-4FE8-B589-5694E998185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8733F2F-5412-4B62-BC34-213DE7010F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3D8AA7E-1275-4BAB-A7C4-E0244DC6C536}"/>
              </a:ext>
            </a:extLst>
          </p:cNvPr>
          <p:cNvSpPr>
            <a:spLocks noGrp="1"/>
          </p:cNvSpPr>
          <p:nvPr>
            <p:ph type="dt" sz="half" idx="10"/>
          </p:nvPr>
        </p:nvSpPr>
        <p:spPr/>
        <p:txBody>
          <a:bodyPr/>
          <a:lstStyle/>
          <a:p>
            <a:fld id="{2EA48FC8-BEB1-4E95-9E01-346B4FE205B2}" type="datetime1">
              <a:rPr lang="fi-FI" smtClean="0"/>
              <a:t>1.11.2023</a:t>
            </a:fld>
            <a:endParaRPr lang="fi-FI"/>
          </a:p>
        </p:txBody>
      </p:sp>
      <p:sp>
        <p:nvSpPr>
          <p:cNvPr id="5" name="Alatunnisteen paikkamerkki 4">
            <a:extLst>
              <a:ext uri="{FF2B5EF4-FFF2-40B4-BE49-F238E27FC236}">
                <a16:creationId xmlns:a16="http://schemas.microsoft.com/office/drawing/2014/main" id="{7AD232E3-C181-41B0-AED6-561343AF6BDD}"/>
              </a:ext>
            </a:extLst>
          </p:cNvPr>
          <p:cNvSpPr>
            <a:spLocks noGrp="1"/>
          </p:cNvSpPr>
          <p:nvPr>
            <p:ph type="ftr" sz="quarter" idx="11"/>
          </p:nvPr>
        </p:nvSpPr>
        <p:spPr/>
        <p:txBody>
          <a:bodyPr/>
          <a:lstStyle/>
          <a:p>
            <a:r>
              <a:rPr lang="fi-FI"/>
              <a:t>Lentoliikenteen tulevaisuus Pohjois-Suomessa -hanke</a:t>
            </a:r>
          </a:p>
        </p:txBody>
      </p:sp>
      <p:sp>
        <p:nvSpPr>
          <p:cNvPr id="6" name="Dian numeron paikkamerkki 5">
            <a:extLst>
              <a:ext uri="{FF2B5EF4-FFF2-40B4-BE49-F238E27FC236}">
                <a16:creationId xmlns:a16="http://schemas.microsoft.com/office/drawing/2014/main" id="{6685BEA7-FBC4-40B7-86B8-DF476AF25F7F}"/>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94664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E0FF5-F2E6-4028-AF70-A88F240DC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E07043E-725F-4935-8971-BC47F2FB53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2EAD0BB-F059-4104-BAE8-EDA6AB4D9FA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A225BDF-7E8B-488D-9917-F4345B480E5B}"/>
              </a:ext>
            </a:extLst>
          </p:cNvPr>
          <p:cNvSpPr>
            <a:spLocks noGrp="1"/>
          </p:cNvSpPr>
          <p:nvPr>
            <p:ph type="dt" sz="half" idx="10"/>
          </p:nvPr>
        </p:nvSpPr>
        <p:spPr/>
        <p:txBody>
          <a:bodyPr/>
          <a:lstStyle/>
          <a:p>
            <a:fld id="{A197FCD2-D2D8-46E9-AA21-2F3DD931A36D}" type="datetime1">
              <a:rPr lang="fi-FI" smtClean="0"/>
              <a:t>1.11.2023</a:t>
            </a:fld>
            <a:endParaRPr lang="fi-FI"/>
          </a:p>
        </p:txBody>
      </p:sp>
      <p:sp>
        <p:nvSpPr>
          <p:cNvPr id="6" name="Alatunnisteen paikkamerkki 5">
            <a:extLst>
              <a:ext uri="{FF2B5EF4-FFF2-40B4-BE49-F238E27FC236}">
                <a16:creationId xmlns:a16="http://schemas.microsoft.com/office/drawing/2014/main" id="{505FA0A6-24A3-4C04-9BD4-38B4B3216480}"/>
              </a:ext>
            </a:extLst>
          </p:cNvPr>
          <p:cNvSpPr>
            <a:spLocks noGrp="1"/>
          </p:cNvSpPr>
          <p:nvPr>
            <p:ph type="ftr" sz="quarter" idx="11"/>
          </p:nvPr>
        </p:nvSpPr>
        <p:spPr/>
        <p:txBody>
          <a:bodyPr/>
          <a:lstStyle/>
          <a:p>
            <a:r>
              <a:rPr lang="fi-FI"/>
              <a:t>Lentoliikenteen tulevaisuus Pohjois-Suomessa -hanke</a:t>
            </a:r>
          </a:p>
        </p:txBody>
      </p:sp>
      <p:sp>
        <p:nvSpPr>
          <p:cNvPr id="7" name="Dian numeron paikkamerkki 6">
            <a:extLst>
              <a:ext uri="{FF2B5EF4-FFF2-40B4-BE49-F238E27FC236}">
                <a16:creationId xmlns:a16="http://schemas.microsoft.com/office/drawing/2014/main" id="{0B608FE0-858B-428E-90FB-B78DAC539490}"/>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42885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0A2068-7350-4C13-9EA2-060AEDED34B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1E3D953-1706-4015-AF89-173B62AE9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8245D25-8F1C-46CF-9725-50BFA326E65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DC8CBFD-3498-49B8-8EC8-E8C9FCF12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DC3EE11-AA88-496A-8B25-6305F6E4945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4443609-904B-4FE3-8D5F-4A3F9B279EC9}"/>
              </a:ext>
            </a:extLst>
          </p:cNvPr>
          <p:cNvSpPr>
            <a:spLocks noGrp="1"/>
          </p:cNvSpPr>
          <p:nvPr>
            <p:ph type="dt" sz="half" idx="10"/>
          </p:nvPr>
        </p:nvSpPr>
        <p:spPr/>
        <p:txBody>
          <a:bodyPr/>
          <a:lstStyle/>
          <a:p>
            <a:fld id="{BC57F238-9DF6-4599-960E-6E606A2EC42C}" type="datetime1">
              <a:rPr lang="fi-FI" smtClean="0"/>
              <a:t>1.11.2023</a:t>
            </a:fld>
            <a:endParaRPr lang="fi-FI"/>
          </a:p>
        </p:txBody>
      </p:sp>
      <p:sp>
        <p:nvSpPr>
          <p:cNvPr id="8" name="Alatunnisteen paikkamerkki 7">
            <a:extLst>
              <a:ext uri="{FF2B5EF4-FFF2-40B4-BE49-F238E27FC236}">
                <a16:creationId xmlns:a16="http://schemas.microsoft.com/office/drawing/2014/main" id="{6CCAEFFB-FBE1-4926-8000-83862FB078CC}"/>
              </a:ext>
            </a:extLst>
          </p:cNvPr>
          <p:cNvSpPr>
            <a:spLocks noGrp="1"/>
          </p:cNvSpPr>
          <p:nvPr>
            <p:ph type="ftr" sz="quarter" idx="11"/>
          </p:nvPr>
        </p:nvSpPr>
        <p:spPr/>
        <p:txBody>
          <a:bodyPr/>
          <a:lstStyle/>
          <a:p>
            <a:r>
              <a:rPr lang="fi-FI"/>
              <a:t>Lentoliikenteen tulevaisuus Pohjois-Suomessa -hanke</a:t>
            </a:r>
          </a:p>
        </p:txBody>
      </p:sp>
      <p:sp>
        <p:nvSpPr>
          <p:cNvPr id="9" name="Dian numeron paikkamerkki 8">
            <a:extLst>
              <a:ext uri="{FF2B5EF4-FFF2-40B4-BE49-F238E27FC236}">
                <a16:creationId xmlns:a16="http://schemas.microsoft.com/office/drawing/2014/main" id="{0CBED753-AA4C-429D-9573-A2635338762D}"/>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205523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4D0071-B4CD-4C17-979D-1B361AE7588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3CEBDD3-DAC6-4FD4-8212-14B149D5FC24}"/>
              </a:ext>
            </a:extLst>
          </p:cNvPr>
          <p:cNvSpPr>
            <a:spLocks noGrp="1"/>
          </p:cNvSpPr>
          <p:nvPr>
            <p:ph type="dt" sz="half" idx="10"/>
          </p:nvPr>
        </p:nvSpPr>
        <p:spPr/>
        <p:txBody>
          <a:bodyPr/>
          <a:lstStyle/>
          <a:p>
            <a:fld id="{936261AC-0E64-4E85-9C48-CD195AF251E9}" type="datetime1">
              <a:rPr lang="fi-FI" smtClean="0"/>
              <a:t>1.11.2023</a:t>
            </a:fld>
            <a:endParaRPr lang="fi-FI"/>
          </a:p>
        </p:txBody>
      </p:sp>
      <p:sp>
        <p:nvSpPr>
          <p:cNvPr id="4" name="Alatunnisteen paikkamerkki 3">
            <a:extLst>
              <a:ext uri="{FF2B5EF4-FFF2-40B4-BE49-F238E27FC236}">
                <a16:creationId xmlns:a16="http://schemas.microsoft.com/office/drawing/2014/main" id="{C2B1C779-3B82-4471-BD30-138A5B2D3828}"/>
              </a:ext>
            </a:extLst>
          </p:cNvPr>
          <p:cNvSpPr>
            <a:spLocks noGrp="1"/>
          </p:cNvSpPr>
          <p:nvPr>
            <p:ph type="ftr" sz="quarter" idx="11"/>
          </p:nvPr>
        </p:nvSpPr>
        <p:spPr/>
        <p:txBody>
          <a:bodyPr/>
          <a:lstStyle/>
          <a:p>
            <a:r>
              <a:rPr lang="fi-FI"/>
              <a:t>Lentoliikenteen tulevaisuus Pohjois-Suomessa -hanke</a:t>
            </a:r>
          </a:p>
        </p:txBody>
      </p:sp>
      <p:sp>
        <p:nvSpPr>
          <p:cNvPr id="5" name="Dian numeron paikkamerkki 4">
            <a:extLst>
              <a:ext uri="{FF2B5EF4-FFF2-40B4-BE49-F238E27FC236}">
                <a16:creationId xmlns:a16="http://schemas.microsoft.com/office/drawing/2014/main" id="{CDD69B51-DB8F-45A4-A9DF-B7A257701C59}"/>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266486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8A02124-B2E3-4AFC-A54B-C9AAEAA07B97}"/>
              </a:ext>
            </a:extLst>
          </p:cNvPr>
          <p:cNvSpPr>
            <a:spLocks noGrp="1"/>
          </p:cNvSpPr>
          <p:nvPr>
            <p:ph type="dt" sz="half" idx="10"/>
          </p:nvPr>
        </p:nvSpPr>
        <p:spPr/>
        <p:txBody>
          <a:bodyPr/>
          <a:lstStyle/>
          <a:p>
            <a:fld id="{12DA6E67-C531-4B7B-8684-4CE172240C0F}" type="datetime1">
              <a:rPr lang="fi-FI" smtClean="0"/>
              <a:t>1.11.2023</a:t>
            </a:fld>
            <a:endParaRPr lang="fi-FI"/>
          </a:p>
        </p:txBody>
      </p:sp>
      <p:sp>
        <p:nvSpPr>
          <p:cNvPr id="3" name="Alatunnisteen paikkamerkki 2">
            <a:extLst>
              <a:ext uri="{FF2B5EF4-FFF2-40B4-BE49-F238E27FC236}">
                <a16:creationId xmlns:a16="http://schemas.microsoft.com/office/drawing/2014/main" id="{3A5690A2-5224-499C-8067-3F7A9D54567C}"/>
              </a:ext>
            </a:extLst>
          </p:cNvPr>
          <p:cNvSpPr>
            <a:spLocks noGrp="1"/>
          </p:cNvSpPr>
          <p:nvPr>
            <p:ph type="ftr" sz="quarter" idx="11"/>
          </p:nvPr>
        </p:nvSpPr>
        <p:spPr/>
        <p:txBody>
          <a:bodyPr/>
          <a:lstStyle/>
          <a:p>
            <a:r>
              <a:rPr lang="fi-FI"/>
              <a:t>Lentoliikenteen tulevaisuus Pohjois-Suomessa -hanke</a:t>
            </a:r>
          </a:p>
        </p:txBody>
      </p:sp>
      <p:sp>
        <p:nvSpPr>
          <p:cNvPr id="4" name="Dian numeron paikkamerkki 3">
            <a:extLst>
              <a:ext uri="{FF2B5EF4-FFF2-40B4-BE49-F238E27FC236}">
                <a16:creationId xmlns:a16="http://schemas.microsoft.com/office/drawing/2014/main" id="{1DB524F0-8F74-4E6D-9595-2AFCD95BFB84}"/>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313465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AD0025-B152-455C-94AA-D67AC882104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F1EFFA8-AA2B-4E40-BD6A-F74354103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00A745A-90B2-4F09-A838-1A54C7B4A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FB94ACC-AC82-4A15-8DAD-48A2EEBB5D46}"/>
              </a:ext>
            </a:extLst>
          </p:cNvPr>
          <p:cNvSpPr>
            <a:spLocks noGrp="1"/>
          </p:cNvSpPr>
          <p:nvPr>
            <p:ph type="dt" sz="half" idx="10"/>
          </p:nvPr>
        </p:nvSpPr>
        <p:spPr/>
        <p:txBody>
          <a:bodyPr/>
          <a:lstStyle/>
          <a:p>
            <a:fld id="{905AD454-4094-4C57-A326-C4F55594EC7E}" type="datetime1">
              <a:rPr lang="fi-FI" smtClean="0"/>
              <a:t>1.11.2023</a:t>
            </a:fld>
            <a:endParaRPr lang="fi-FI"/>
          </a:p>
        </p:txBody>
      </p:sp>
      <p:sp>
        <p:nvSpPr>
          <p:cNvPr id="6" name="Alatunnisteen paikkamerkki 5">
            <a:extLst>
              <a:ext uri="{FF2B5EF4-FFF2-40B4-BE49-F238E27FC236}">
                <a16:creationId xmlns:a16="http://schemas.microsoft.com/office/drawing/2014/main" id="{1DD21DD0-E54B-41FD-89E8-4C5203340255}"/>
              </a:ext>
            </a:extLst>
          </p:cNvPr>
          <p:cNvSpPr>
            <a:spLocks noGrp="1"/>
          </p:cNvSpPr>
          <p:nvPr>
            <p:ph type="ftr" sz="quarter" idx="11"/>
          </p:nvPr>
        </p:nvSpPr>
        <p:spPr/>
        <p:txBody>
          <a:bodyPr/>
          <a:lstStyle/>
          <a:p>
            <a:r>
              <a:rPr lang="fi-FI"/>
              <a:t>Lentoliikenteen tulevaisuus Pohjois-Suomessa -hanke</a:t>
            </a:r>
          </a:p>
        </p:txBody>
      </p:sp>
      <p:sp>
        <p:nvSpPr>
          <p:cNvPr id="7" name="Dian numeron paikkamerkki 6">
            <a:extLst>
              <a:ext uri="{FF2B5EF4-FFF2-40B4-BE49-F238E27FC236}">
                <a16:creationId xmlns:a16="http://schemas.microsoft.com/office/drawing/2014/main" id="{74C259D7-5CD8-44AF-A89D-C2F6B4D5A763}"/>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9632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F3B8-EE80-E967-EE78-F10C28778F7F}"/>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EEFE5BD7-B458-42A4-24D6-CFA7FBE002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5C7FB9DF-9409-1482-0835-4D129BCFA204}"/>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5" name="Footer Placeholder 4">
            <a:extLst>
              <a:ext uri="{FF2B5EF4-FFF2-40B4-BE49-F238E27FC236}">
                <a16:creationId xmlns:a16="http://schemas.microsoft.com/office/drawing/2014/main" id="{A266767F-380F-30CE-7C97-8B8839C25E9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A2273F6A-2C50-A033-58BB-2F30105C2979}"/>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310973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73BA0C-6DF2-41BD-8021-C71BC62D7D5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9E068F9-764E-40DF-BC28-645B1456E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FBC40AB-6061-43C7-8E15-8097D6AF8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A9A77DC-F65E-4460-85C2-3C20FB908D6C}"/>
              </a:ext>
            </a:extLst>
          </p:cNvPr>
          <p:cNvSpPr>
            <a:spLocks noGrp="1"/>
          </p:cNvSpPr>
          <p:nvPr>
            <p:ph type="dt" sz="half" idx="10"/>
          </p:nvPr>
        </p:nvSpPr>
        <p:spPr/>
        <p:txBody>
          <a:bodyPr/>
          <a:lstStyle/>
          <a:p>
            <a:fld id="{D987D1F6-4E01-4D5C-A827-FB98FEBBC1DE}" type="datetime1">
              <a:rPr lang="fi-FI" smtClean="0"/>
              <a:t>1.11.2023</a:t>
            </a:fld>
            <a:endParaRPr lang="fi-FI"/>
          </a:p>
        </p:txBody>
      </p:sp>
      <p:sp>
        <p:nvSpPr>
          <p:cNvPr id="6" name="Alatunnisteen paikkamerkki 5">
            <a:extLst>
              <a:ext uri="{FF2B5EF4-FFF2-40B4-BE49-F238E27FC236}">
                <a16:creationId xmlns:a16="http://schemas.microsoft.com/office/drawing/2014/main" id="{6023F742-925A-413A-9849-437F72953CCE}"/>
              </a:ext>
            </a:extLst>
          </p:cNvPr>
          <p:cNvSpPr>
            <a:spLocks noGrp="1"/>
          </p:cNvSpPr>
          <p:nvPr>
            <p:ph type="ftr" sz="quarter" idx="11"/>
          </p:nvPr>
        </p:nvSpPr>
        <p:spPr/>
        <p:txBody>
          <a:bodyPr/>
          <a:lstStyle/>
          <a:p>
            <a:r>
              <a:rPr lang="fi-FI"/>
              <a:t>Lentoliikenteen tulevaisuus Pohjois-Suomessa -hanke</a:t>
            </a:r>
          </a:p>
        </p:txBody>
      </p:sp>
      <p:sp>
        <p:nvSpPr>
          <p:cNvPr id="7" name="Dian numeron paikkamerkki 6">
            <a:extLst>
              <a:ext uri="{FF2B5EF4-FFF2-40B4-BE49-F238E27FC236}">
                <a16:creationId xmlns:a16="http://schemas.microsoft.com/office/drawing/2014/main" id="{7AF514E7-9E7D-4A0B-986E-104D8624B14A}"/>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191596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F47C6-6121-4350-A528-13042C92CBF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80D751C-A0DC-4AC7-86F3-ACD1853E6D9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363776-4687-4C43-8763-4DE77B587E3C}"/>
              </a:ext>
            </a:extLst>
          </p:cNvPr>
          <p:cNvSpPr>
            <a:spLocks noGrp="1"/>
          </p:cNvSpPr>
          <p:nvPr>
            <p:ph type="dt" sz="half" idx="10"/>
          </p:nvPr>
        </p:nvSpPr>
        <p:spPr/>
        <p:txBody>
          <a:bodyPr/>
          <a:lstStyle/>
          <a:p>
            <a:fld id="{0FB5B7CE-9E56-42A9-84F9-FBAEF9EE1667}" type="datetime1">
              <a:rPr lang="fi-FI" smtClean="0"/>
              <a:t>1.11.2023</a:t>
            </a:fld>
            <a:endParaRPr lang="fi-FI"/>
          </a:p>
        </p:txBody>
      </p:sp>
      <p:sp>
        <p:nvSpPr>
          <p:cNvPr id="5" name="Alatunnisteen paikkamerkki 4">
            <a:extLst>
              <a:ext uri="{FF2B5EF4-FFF2-40B4-BE49-F238E27FC236}">
                <a16:creationId xmlns:a16="http://schemas.microsoft.com/office/drawing/2014/main" id="{B9EA4ACE-8B1E-4256-B614-A1029F113C91}"/>
              </a:ext>
            </a:extLst>
          </p:cNvPr>
          <p:cNvSpPr>
            <a:spLocks noGrp="1"/>
          </p:cNvSpPr>
          <p:nvPr>
            <p:ph type="ftr" sz="quarter" idx="11"/>
          </p:nvPr>
        </p:nvSpPr>
        <p:spPr/>
        <p:txBody>
          <a:bodyPr/>
          <a:lstStyle/>
          <a:p>
            <a:r>
              <a:rPr lang="fi-FI"/>
              <a:t>Lentoliikenteen tulevaisuus Pohjois-Suomessa -hanke</a:t>
            </a:r>
          </a:p>
        </p:txBody>
      </p:sp>
      <p:sp>
        <p:nvSpPr>
          <p:cNvPr id="6" name="Dian numeron paikkamerkki 5">
            <a:extLst>
              <a:ext uri="{FF2B5EF4-FFF2-40B4-BE49-F238E27FC236}">
                <a16:creationId xmlns:a16="http://schemas.microsoft.com/office/drawing/2014/main" id="{DAA4A71C-FDA8-4672-8CE2-20A4868DAD41}"/>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3033484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5BB21B1-5284-47D0-A236-467AE163ADF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DD76ABB-5718-401F-B9D0-D18E16FE6A5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71C715F-E712-44F5-9005-C0C5682106F1}"/>
              </a:ext>
            </a:extLst>
          </p:cNvPr>
          <p:cNvSpPr>
            <a:spLocks noGrp="1"/>
          </p:cNvSpPr>
          <p:nvPr>
            <p:ph type="dt" sz="half" idx="10"/>
          </p:nvPr>
        </p:nvSpPr>
        <p:spPr/>
        <p:txBody>
          <a:bodyPr/>
          <a:lstStyle/>
          <a:p>
            <a:fld id="{3DE198F7-783A-4D92-83F1-AB7D612509CB}" type="datetime1">
              <a:rPr lang="fi-FI" smtClean="0"/>
              <a:t>1.11.2023</a:t>
            </a:fld>
            <a:endParaRPr lang="fi-FI"/>
          </a:p>
        </p:txBody>
      </p:sp>
      <p:sp>
        <p:nvSpPr>
          <p:cNvPr id="5" name="Alatunnisteen paikkamerkki 4">
            <a:extLst>
              <a:ext uri="{FF2B5EF4-FFF2-40B4-BE49-F238E27FC236}">
                <a16:creationId xmlns:a16="http://schemas.microsoft.com/office/drawing/2014/main" id="{72896083-5812-4B4A-87BD-D84474270E06}"/>
              </a:ext>
            </a:extLst>
          </p:cNvPr>
          <p:cNvSpPr>
            <a:spLocks noGrp="1"/>
          </p:cNvSpPr>
          <p:nvPr>
            <p:ph type="ftr" sz="quarter" idx="11"/>
          </p:nvPr>
        </p:nvSpPr>
        <p:spPr/>
        <p:txBody>
          <a:bodyPr/>
          <a:lstStyle/>
          <a:p>
            <a:r>
              <a:rPr lang="fi-FI"/>
              <a:t>Lentoliikenteen tulevaisuus Pohjois-Suomessa -hanke</a:t>
            </a:r>
          </a:p>
        </p:txBody>
      </p:sp>
      <p:sp>
        <p:nvSpPr>
          <p:cNvPr id="6" name="Dian numeron paikkamerkki 5">
            <a:extLst>
              <a:ext uri="{FF2B5EF4-FFF2-40B4-BE49-F238E27FC236}">
                <a16:creationId xmlns:a16="http://schemas.microsoft.com/office/drawing/2014/main" id="{EB6E919F-3EEE-4E6C-AB6D-82D121A1BBA1}"/>
              </a:ext>
            </a:extLst>
          </p:cNvPr>
          <p:cNvSpPr>
            <a:spLocks noGrp="1"/>
          </p:cNvSpPr>
          <p:nvPr>
            <p:ph type="sldNum" sz="quarter" idx="12"/>
          </p:nvPr>
        </p:nvSpPr>
        <p:spPr/>
        <p:txBody>
          <a:bodyPr/>
          <a:lstStyle/>
          <a:p>
            <a:fld id="{6DD5A193-E25A-4151-81B4-5FB0B143E548}" type="slidenum">
              <a:rPr lang="fi-FI" smtClean="0"/>
              <a:t>‹#›</a:t>
            </a:fld>
            <a:endParaRPr lang="fi-FI"/>
          </a:p>
        </p:txBody>
      </p:sp>
    </p:spTree>
    <p:extLst>
      <p:ext uri="{BB962C8B-B14F-4D97-AF65-F5344CB8AC3E}">
        <p14:creationId xmlns:p14="http://schemas.microsoft.com/office/powerpoint/2010/main" val="29885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879E-F89B-BDEF-DB0D-5DE5E0C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6D9B2447-08F0-762B-C9B6-2EE898B9E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9940C2-FBF0-53BD-F245-8E4C8BECE33A}"/>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5" name="Footer Placeholder 4">
            <a:extLst>
              <a:ext uri="{FF2B5EF4-FFF2-40B4-BE49-F238E27FC236}">
                <a16:creationId xmlns:a16="http://schemas.microsoft.com/office/drawing/2014/main" id="{BD94421B-BACC-5DBD-FBFB-2AAFBB6A4595}"/>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275941A7-8AF6-2340-7B21-864124D08A4E}"/>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334857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F1E2-72BE-1BC8-9A3C-AA3A88239173}"/>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7537EECD-28B2-2BA6-432D-251A54223B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9A445935-27E3-4AC2-713C-FCFFA59E6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22CDD7D0-C488-4A9F-9523-158443C40101}"/>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6" name="Footer Placeholder 5">
            <a:extLst>
              <a:ext uri="{FF2B5EF4-FFF2-40B4-BE49-F238E27FC236}">
                <a16:creationId xmlns:a16="http://schemas.microsoft.com/office/drawing/2014/main" id="{40FE255E-5D88-C123-4530-8BEEE3401FA6}"/>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83054372-0D22-8A9B-7C4B-37FF0C3BD57C}"/>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317340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3EEE-AC94-3E2D-7CDE-A919B09658A6}"/>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0F3BABE4-0668-FE32-62A1-0C2C809E57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05FEF0-5D2B-6C90-A64E-8B22F32626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DCC7044F-EA8E-DC22-AD1B-4C6C8496A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EBA7D1-826F-2766-2BC3-EC03B03445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61DF64C9-C3A3-1A15-DDD9-AB73A8B704F3}"/>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8" name="Footer Placeholder 7">
            <a:extLst>
              <a:ext uri="{FF2B5EF4-FFF2-40B4-BE49-F238E27FC236}">
                <a16:creationId xmlns:a16="http://schemas.microsoft.com/office/drawing/2014/main" id="{958AFC14-43EC-3ECE-C2F8-3B73C4CFF1B9}"/>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5FB57538-09C4-2104-4423-8530F4CD5010}"/>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155076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86F6-D563-5A18-917C-9D9E0D370394}"/>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E4A500E0-506B-AD8B-9671-6FF8F9DAE9AD}"/>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4" name="Footer Placeholder 3">
            <a:extLst>
              <a:ext uri="{FF2B5EF4-FFF2-40B4-BE49-F238E27FC236}">
                <a16:creationId xmlns:a16="http://schemas.microsoft.com/office/drawing/2014/main" id="{00798EB9-0CDC-8C37-028D-3EE2BC3B684B}"/>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DD742092-A627-7735-7C49-A1501407B787}"/>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241010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E7DF1D-E59E-801A-C2D8-3BF76B4934C2}"/>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3" name="Footer Placeholder 2">
            <a:extLst>
              <a:ext uri="{FF2B5EF4-FFF2-40B4-BE49-F238E27FC236}">
                <a16:creationId xmlns:a16="http://schemas.microsoft.com/office/drawing/2014/main" id="{A7760FE7-9E51-EED5-ABD0-BCB0D4A1F06B}"/>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43293CE3-7217-732E-5355-BD36E0344ABF}"/>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397105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2DD9-B03B-48F8-B2BA-D4C7639AEB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22343189-F5A9-FFE3-C6F1-1DD3FFE3F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9648E561-2722-0152-2FA1-4BCE2DA9A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0B12C6-2467-A18E-58E0-2F053700A682}"/>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6" name="Footer Placeholder 5">
            <a:extLst>
              <a:ext uri="{FF2B5EF4-FFF2-40B4-BE49-F238E27FC236}">
                <a16:creationId xmlns:a16="http://schemas.microsoft.com/office/drawing/2014/main" id="{AE118115-EDEB-FB7A-CA44-839ECB96A45A}"/>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A3303584-2A89-5346-A8A1-A8B3C9E8EAD1}"/>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365323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F2C6-6E89-1FED-F04E-637A6EC537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1692B462-1FE6-5BBF-4041-9123525EA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093CB93B-F018-5488-F089-9FD735C79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B1D288-8AD7-65AF-806A-A95F825A85BF}"/>
              </a:ext>
            </a:extLst>
          </p:cNvPr>
          <p:cNvSpPr>
            <a:spLocks noGrp="1"/>
          </p:cNvSpPr>
          <p:nvPr>
            <p:ph type="dt" sz="half" idx="10"/>
          </p:nvPr>
        </p:nvSpPr>
        <p:spPr/>
        <p:txBody>
          <a:bodyPr/>
          <a:lstStyle/>
          <a:p>
            <a:fld id="{59C98738-E43E-4747-AB03-D9E674BB2BED}" type="datetimeFigureOut">
              <a:rPr lang="en-FI" smtClean="0"/>
              <a:t>11/01/2023</a:t>
            </a:fld>
            <a:endParaRPr lang="en-FI"/>
          </a:p>
        </p:txBody>
      </p:sp>
      <p:sp>
        <p:nvSpPr>
          <p:cNvPr id="6" name="Footer Placeholder 5">
            <a:extLst>
              <a:ext uri="{FF2B5EF4-FFF2-40B4-BE49-F238E27FC236}">
                <a16:creationId xmlns:a16="http://schemas.microsoft.com/office/drawing/2014/main" id="{31BB3B78-CF45-F164-8B2B-1D3D782116B9}"/>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26AEF391-911B-A4DF-C557-D41F285034E0}"/>
              </a:ext>
            </a:extLst>
          </p:cNvPr>
          <p:cNvSpPr>
            <a:spLocks noGrp="1"/>
          </p:cNvSpPr>
          <p:nvPr>
            <p:ph type="sldNum" sz="quarter" idx="12"/>
          </p:nvPr>
        </p:nvSpPr>
        <p:spPr/>
        <p:txBody>
          <a:bodyPr/>
          <a:lstStyle/>
          <a:p>
            <a:fld id="{EA3925CA-563B-C34C-9E83-6418360FF74A}" type="slidenum">
              <a:rPr lang="en-FI" smtClean="0"/>
              <a:t>‹#›</a:t>
            </a:fld>
            <a:endParaRPr lang="en-FI"/>
          </a:p>
        </p:txBody>
      </p:sp>
    </p:spTree>
    <p:extLst>
      <p:ext uri="{BB962C8B-B14F-4D97-AF65-F5344CB8AC3E}">
        <p14:creationId xmlns:p14="http://schemas.microsoft.com/office/powerpoint/2010/main" val="272626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ECC9A-212D-C6C8-2918-17A9A00AF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E9353A45-A75E-1C5E-3769-D1AF1A555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77898C4E-D3EC-88DC-3C6A-DDDD23D5D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98738-E43E-4747-AB03-D9E674BB2BED}" type="datetimeFigureOut">
              <a:rPr lang="en-FI" smtClean="0"/>
              <a:t>11/01/2023</a:t>
            </a:fld>
            <a:endParaRPr lang="en-FI"/>
          </a:p>
        </p:txBody>
      </p:sp>
      <p:sp>
        <p:nvSpPr>
          <p:cNvPr id="5" name="Footer Placeholder 4">
            <a:extLst>
              <a:ext uri="{FF2B5EF4-FFF2-40B4-BE49-F238E27FC236}">
                <a16:creationId xmlns:a16="http://schemas.microsoft.com/office/drawing/2014/main" id="{21CDA96E-F5A1-03B4-6C51-8C1BE4DB2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CBB02C6B-7C4C-FC2A-F2E6-2C0D6C6E1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25CA-563B-C34C-9E83-6418360FF74A}" type="slidenum">
              <a:rPr lang="en-FI" smtClean="0"/>
              <a:t>‹#›</a:t>
            </a:fld>
            <a:endParaRPr lang="en-FI"/>
          </a:p>
        </p:txBody>
      </p:sp>
    </p:spTree>
    <p:extLst>
      <p:ext uri="{BB962C8B-B14F-4D97-AF65-F5344CB8AC3E}">
        <p14:creationId xmlns:p14="http://schemas.microsoft.com/office/powerpoint/2010/main" val="180853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7749E6-9A05-4C84-9FD2-8EE102474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91389F7-810F-4EB6-8624-7C5E41894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96A367-C046-4BF6-BF35-32B06E8E54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19BA9-FA7F-4061-9BE6-463E6CBDB0F9}" type="datetime1">
              <a:rPr lang="fi-FI" smtClean="0"/>
              <a:t>1.11.2023</a:t>
            </a:fld>
            <a:endParaRPr lang="fi-FI"/>
          </a:p>
        </p:txBody>
      </p:sp>
      <p:sp>
        <p:nvSpPr>
          <p:cNvPr id="5" name="Alatunnisteen paikkamerkki 4">
            <a:extLst>
              <a:ext uri="{FF2B5EF4-FFF2-40B4-BE49-F238E27FC236}">
                <a16:creationId xmlns:a16="http://schemas.microsoft.com/office/drawing/2014/main" id="{E31DAA4C-BE23-44DB-AAE8-997D11AEB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Lentoliikenteen tulevaisuus Pohjois-Suomessa -hanke</a:t>
            </a:r>
          </a:p>
        </p:txBody>
      </p:sp>
      <p:sp>
        <p:nvSpPr>
          <p:cNvPr id="6" name="Dian numeron paikkamerkki 5">
            <a:extLst>
              <a:ext uri="{FF2B5EF4-FFF2-40B4-BE49-F238E27FC236}">
                <a16:creationId xmlns:a16="http://schemas.microsoft.com/office/drawing/2014/main" id="{D7C82EA0-4420-440E-8E00-3ABEEC65D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5A193-E25A-4151-81B4-5FB0B143E548}" type="slidenum">
              <a:rPr lang="fi-FI" smtClean="0"/>
              <a:t>‹#›</a:t>
            </a:fld>
            <a:endParaRPr lang="fi-FI"/>
          </a:p>
        </p:txBody>
      </p:sp>
    </p:spTree>
    <p:extLst>
      <p:ext uri="{BB962C8B-B14F-4D97-AF65-F5344CB8AC3E}">
        <p14:creationId xmlns:p14="http://schemas.microsoft.com/office/powerpoint/2010/main" val="3618001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14/relationships/chartEx" Target="../charts/chartEx1.xml"/><Relationship Id="rId3" Type="http://schemas.openxmlformats.org/officeDocument/2006/relationships/image" Target="../media/image9.png"/><Relationship Id="rId7"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50.png"/><Relationship Id="rId5" Type="http://schemas.openxmlformats.org/officeDocument/2006/relationships/image" Target="../media/image17.png"/><Relationship Id="rId10" Type="http://schemas.microsoft.com/office/2014/relationships/chartEx" Target="../charts/chartEx2.xml"/><Relationship Id="rId4" Type="http://schemas.openxmlformats.org/officeDocument/2006/relationships/image" Target="../media/image8.png"/><Relationship Id="rId9"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8.png"/><Relationship Id="rId7"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8.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9.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10.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8.png"/><Relationship Id="rId7" Type="http://schemas.openxmlformats.org/officeDocument/2006/relationships/chart" Target="../charts/chart17.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hyperlink" Target="mailto:rauno.kurtti@pohjois-pohjanmaa.fi"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BF23352-E1B4-4D0F-983A-B5C04BFAD51C}"/>
              </a:ext>
            </a:extLst>
          </p:cNvPr>
          <p:cNvPicPr>
            <a:picLocks noChangeAspect="1"/>
          </p:cNvPicPr>
          <p:nvPr/>
        </p:nvPicPr>
        <p:blipFill>
          <a:blip r:embed="rId2"/>
          <a:stretch>
            <a:fillRect/>
          </a:stretch>
        </p:blipFill>
        <p:spPr>
          <a:xfrm>
            <a:off x="9372600" y="5787958"/>
            <a:ext cx="2331720" cy="859988"/>
          </a:xfrm>
          <a:prstGeom prst="rect">
            <a:avLst/>
          </a:prstGeom>
        </p:spPr>
      </p:pic>
      <p:pic>
        <p:nvPicPr>
          <p:cNvPr id="24" name="Kuva 23">
            <a:extLst>
              <a:ext uri="{FF2B5EF4-FFF2-40B4-BE49-F238E27FC236}">
                <a16:creationId xmlns:a16="http://schemas.microsoft.com/office/drawing/2014/main" id="{AEBC517F-D1A5-41CC-8B9E-217F94D6C47B}"/>
              </a:ext>
            </a:extLst>
          </p:cNvPr>
          <p:cNvPicPr>
            <a:picLocks noChangeAspect="1"/>
          </p:cNvPicPr>
          <p:nvPr/>
        </p:nvPicPr>
        <p:blipFill>
          <a:blip r:embed="rId3"/>
          <a:stretch>
            <a:fillRect/>
          </a:stretch>
        </p:blipFill>
        <p:spPr>
          <a:xfrm>
            <a:off x="5545522" y="5747391"/>
            <a:ext cx="3333302" cy="1006144"/>
          </a:xfrm>
          <a:prstGeom prst="rect">
            <a:avLst/>
          </a:prstGeom>
        </p:spPr>
      </p:pic>
      <p:pic>
        <p:nvPicPr>
          <p:cNvPr id="25" name="Kuva 24">
            <a:extLst>
              <a:ext uri="{FF2B5EF4-FFF2-40B4-BE49-F238E27FC236}">
                <a16:creationId xmlns:a16="http://schemas.microsoft.com/office/drawing/2014/main" id="{E8DC84B1-C68C-4DDB-A1C1-78A0A0A12AC4}"/>
              </a:ext>
            </a:extLst>
          </p:cNvPr>
          <p:cNvPicPr>
            <a:picLocks noChangeAspect="1"/>
          </p:cNvPicPr>
          <p:nvPr/>
        </p:nvPicPr>
        <p:blipFill>
          <a:blip r:embed="rId4"/>
          <a:stretch>
            <a:fillRect/>
          </a:stretch>
        </p:blipFill>
        <p:spPr>
          <a:xfrm>
            <a:off x="10564498" y="146828"/>
            <a:ext cx="1331846" cy="942037"/>
          </a:xfrm>
          <a:prstGeom prst="rect">
            <a:avLst/>
          </a:prstGeom>
        </p:spPr>
      </p:pic>
      <p:sp>
        <p:nvSpPr>
          <p:cNvPr id="27" name="Tekstiruutu 26">
            <a:extLst>
              <a:ext uri="{FF2B5EF4-FFF2-40B4-BE49-F238E27FC236}">
                <a16:creationId xmlns:a16="http://schemas.microsoft.com/office/drawing/2014/main" id="{C4301F2D-AB8B-448E-87C6-2031E961A1FA}"/>
              </a:ext>
            </a:extLst>
          </p:cNvPr>
          <p:cNvSpPr txBox="1"/>
          <p:nvPr/>
        </p:nvSpPr>
        <p:spPr>
          <a:xfrm>
            <a:off x="5861304" y="1548344"/>
            <a:ext cx="6035040"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rgbClr val="00B0F0"/>
                </a:solidFill>
                <a:effectLst/>
                <a:uLnTx/>
                <a:uFillTx/>
                <a:latin typeface="Calibri" panose="020F0502020204030204"/>
                <a:ea typeface="+mn-ea"/>
                <a:cs typeface="+mn-cs"/>
              </a:rPr>
              <a:t>Pohjois-Pohjanmaan liikennefoorumi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rgbClr val="00B0F0"/>
                </a:solidFill>
                <a:effectLst/>
                <a:uLnTx/>
                <a:uFillTx/>
                <a:latin typeface="Calibri" panose="020F0502020204030204"/>
                <a:ea typeface="+mn-ea"/>
                <a:cs typeface="+mn-cs"/>
              </a:rPr>
              <a:t>3.11.2023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3600" b="1"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B0F0"/>
                </a:solidFill>
                <a:effectLst/>
                <a:uLnTx/>
                <a:uFillTx/>
                <a:latin typeface="Calibri" panose="020F0502020204030204"/>
                <a:ea typeface="+mn-ea"/>
                <a:cs typeface="+mn-cs"/>
              </a:rPr>
              <a:t>Lentoliikenteen tulevaisuus  Pohjois-Suomessa -hanke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36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pic>
        <p:nvPicPr>
          <p:cNvPr id="1026" name="Picture 2" descr="Euroopan unioni">
            <a:extLst>
              <a:ext uri="{FF2B5EF4-FFF2-40B4-BE49-F238E27FC236}">
                <a16:creationId xmlns:a16="http://schemas.microsoft.com/office/drawing/2014/main" id="{A6A84E85-5034-46ED-90B8-9B325C8A7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146828"/>
            <a:ext cx="1084425" cy="1121186"/>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2B3870FF-234E-2693-7E95-B06985E8FD61}"/>
              </a:ext>
            </a:extLst>
          </p:cNvPr>
          <p:cNvPicPr>
            <a:picLocks noChangeAspect="1"/>
          </p:cNvPicPr>
          <p:nvPr/>
        </p:nvPicPr>
        <p:blipFill>
          <a:blip r:embed="rId6"/>
          <a:stretch>
            <a:fillRect/>
          </a:stretch>
        </p:blipFill>
        <p:spPr>
          <a:xfrm>
            <a:off x="869917" y="1498562"/>
            <a:ext cx="4760877" cy="3590674"/>
          </a:xfrm>
          <a:prstGeom prst="rect">
            <a:avLst/>
          </a:prstGeom>
        </p:spPr>
      </p:pic>
      <p:pic>
        <p:nvPicPr>
          <p:cNvPr id="3" name="Kuva 2">
            <a:extLst>
              <a:ext uri="{FF2B5EF4-FFF2-40B4-BE49-F238E27FC236}">
                <a16:creationId xmlns:a16="http://schemas.microsoft.com/office/drawing/2014/main" id="{B0FD5BD8-D369-A1EF-99C5-74C51846EF70}"/>
              </a:ext>
            </a:extLst>
          </p:cNvPr>
          <p:cNvPicPr>
            <a:picLocks noChangeAspect="1"/>
          </p:cNvPicPr>
          <p:nvPr/>
        </p:nvPicPr>
        <p:blipFill>
          <a:blip r:embed="rId7"/>
          <a:stretch>
            <a:fillRect/>
          </a:stretch>
        </p:blipFill>
        <p:spPr>
          <a:xfrm>
            <a:off x="1490662" y="5886450"/>
            <a:ext cx="3465511" cy="856643"/>
          </a:xfrm>
          <a:prstGeom prst="rect">
            <a:avLst/>
          </a:prstGeom>
        </p:spPr>
      </p:pic>
    </p:spTree>
    <p:extLst>
      <p:ext uri="{BB962C8B-B14F-4D97-AF65-F5344CB8AC3E}">
        <p14:creationId xmlns:p14="http://schemas.microsoft.com/office/powerpoint/2010/main" val="178324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291337" y="6353311"/>
            <a:ext cx="4114800" cy="501446"/>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(2020) ja ACI Europe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Intervistas</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(2015) ja ICAO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On käytetty lukuja, jotka ovat viimeiset ennen COVID-19 pandemian puhkeamista. Lentoliikenteen t</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aloudellisten</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vaikutusten arvioidaan palautuvan tälle tasolla vuonna 2024.</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TYÖPAIKAT</a:t>
            </a:r>
          </a:p>
        </p:txBody>
      </p:sp>
      <p:sp>
        <p:nvSpPr>
          <p:cNvPr id="36" name="Rectangle 35">
            <a:extLst>
              <a:ext uri="{FF2B5EF4-FFF2-40B4-BE49-F238E27FC236}">
                <a16:creationId xmlns:a16="http://schemas.microsoft.com/office/drawing/2014/main" id="{48FB5628-7E04-5EEF-F9B2-C64A7DC0244E}"/>
              </a:ext>
            </a:extLst>
          </p:cNvPr>
          <p:cNvSpPr/>
          <p:nvPr/>
        </p:nvSpPr>
        <p:spPr>
          <a:xfrm>
            <a:off x="157981" y="4853235"/>
            <a:ext cx="4730301" cy="1295277"/>
          </a:xfrm>
          <a:prstGeom prst="rect">
            <a:avLst/>
          </a:prstGeom>
          <a:solidFill>
            <a:srgbClr val="2937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D7F9740-FF7F-1B79-7579-D96688C7B73A}"/>
              </a:ext>
            </a:extLst>
          </p:cNvPr>
          <p:cNvSpPr/>
          <p:nvPr/>
        </p:nvSpPr>
        <p:spPr>
          <a:xfrm>
            <a:off x="144165" y="1206446"/>
            <a:ext cx="2682068" cy="3567666"/>
          </a:xfrm>
          <a:prstGeom prst="rect">
            <a:avLst/>
          </a:prstGeom>
          <a:solidFill>
            <a:srgbClr val="8BD0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7CA7EE7-88BD-8040-1DEC-91F7A5DD8CD4}"/>
              </a:ext>
            </a:extLst>
          </p:cNvPr>
          <p:cNvSpPr/>
          <p:nvPr/>
        </p:nvSpPr>
        <p:spPr>
          <a:xfrm>
            <a:off x="2916009" y="1206446"/>
            <a:ext cx="1945983" cy="3567666"/>
          </a:xfrm>
          <a:prstGeom prst="rect">
            <a:avLst/>
          </a:prstGeom>
          <a:solidFill>
            <a:srgbClr val="C1B8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66F8260-C3E3-628A-25E6-18CA2D5D6DBB}"/>
              </a:ext>
            </a:extLst>
          </p:cNvPr>
          <p:cNvSpPr/>
          <p:nvPr/>
        </p:nvSpPr>
        <p:spPr>
          <a:xfrm>
            <a:off x="4948857" y="1206447"/>
            <a:ext cx="4877111" cy="4942066"/>
          </a:xfrm>
          <a:prstGeom prst="rect">
            <a:avLst/>
          </a:prstGeom>
          <a:solidFill>
            <a:srgbClr val="ABB18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E6D117AE-A8BB-1B27-3E19-EFBA65D6DDE4}"/>
              </a:ext>
            </a:extLst>
          </p:cNvPr>
          <p:cNvSpPr txBox="1"/>
          <p:nvPr/>
        </p:nvSpPr>
        <p:spPr>
          <a:xfrm>
            <a:off x="175418" y="4882759"/>
            <a:ext cx="7537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SUORAT</a:t>
            </a:r>
          </a:p>
        </p:txBody>
      </p:sp>
      <p:sp>
        <p:nvSpPr>
          <p:cNvPr id="44" name="TextBox 43">
            <a:extLst>
              <a:ext uri="{FF2B5EF4-FFF2-40B4-BE49-F238E27FC236}">
                <a16:creationId xmlns:a16="http://schemas.microsoft.com/office/drawing/2014/main" id="{EC5807B4-972C-2BF7-12C1-F5C68D1709C1}"/>
              </a:ext>
            </a:extLst>
          </p:cNvPr>
          <p:cNvSpPr txBox="1"/>
          <p:nvPr/>
        </p:nvSpPr>
        <p:spPr>
          <a:xfrm>
            <a:off x="157982" y="1285569"/>
            <a:ext cx="10182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EPÄSUORAT</a:t>
            </a:r>
          </a:p>
        </p:txBody>
      </p:sp>
      <p:sp>
        <p:nvSpPr>
          <p:cNvPr id="45" name="TextBox 44">
            <a:extLst>
              <a:ext uri="{FF2B5EF4-FFF2-40B4-BE49-F238E27FC236}">
                <a16:creationId xmlns:a16="http://schemas.microsoft.com/office/drawing/2014/main" id="{16B57B83-680D-63F3-0145-51A3B36BF079}"/>
              </a:ext>
            </a:extLst>
          </p:cNvPr>
          <p:cNvSpPr txBox="1"/>
          <p:nvPr/>
        </p:nvSpPr>
        <p:spPr>
          <a:xfrm>
            <a:off x="2984709" y="1291656"/>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VÄLILLISET</a:t>
            </a:r>
          </a:p>
        </p:txBody>
      </p:sp>
      <p:sp>
        <p:nvSpPr>
          <p:cNvPr id="46" name="TextBox 45">
            <a:extLst>
              <a:ext uri="{FF2B5EF4-FFF2-40B4-BE49-F238E27FC236}">
                <a16:creationId xmlns:a16="http://schemas.microsoft.com/office/drawing/2014/main" id="{7A5B7679-33F0-2D94-5E21-C2C5D8D983AE}"/>
              </a:ext>
            </a:extLst>
          </p:cNvPr>
          <p:cNvSpPr txBox="1"/>
          <p:nvPr/>
        </p:nvSpPr>
        <p:spPr>
          <a:xfrm>
            <a:off x="5014056" y="1284973"/>
            <a:ext cx="9220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MATKAILU</a:t>
            </a:r>
          </a:p>
        </p:txBody>
      </p:sp>
      <p:sp>
        <p:nvSpPr>
          <p:cNvPr id="51" name="Rectangle 50">
            <a:extLst>
              <a:ext uri="{FF2B5EF4-FFF2-40B4-BE49-F238E27FC236}">
                <a16:creationId xmlns:a16="http://schemas.microsoft.com/office/drawing/2014/main" id="{375D0A28-5DC0-5AD8-5B07-79F159E1A50F}"/>
              </a:ext>
            </a:extLst>
          </p:cNvPr>
          <p:cNvSpPr/>
          <p:nvPr/>
        </p:nvSpPr>
        <p:spPr>
          <a:xfrm>
            <a:off x="157981" y="4845983"/>
            <a:ext cx="1518625" cy="129556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2571F2D9-DA2A-2C5E-43F3-DAEDD40BEE7A}"/>
              </a:ext>
            </a:extLst>
          </p:cNvPr>
          <p:cNvSpPr txBox="1"/>
          <p:nvPr/>
        </p:nvSpPr>
        <p:spPr>
          <a:xfrm>
            <a:off x="153443" y="5926410"/>
            <a:ext cx="77938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LENTOYHTIÖT</a:t>
            </a:r>
          </a:p>
        </p:txBody>
      </p:sp>
      <p:sp>
        <p:nvSpPr>
          <p:cNvPr id="53" name="Rectangle 52">
            <a:extLst>
              <a:ext uri="{FF2B5EF4-FFF2-40B4-BE49-F238E27FC236}">
                <a16:creationId xmlns:a16="http://schemas.microsoft.com/office/drawing/2014/main" id="{44BEA9E0-0446-DEEE-8DA5-98D7295F9B27}"/>
              </a:ext>
            </a:extLst>
          </p:cNvPr>
          <p:cNvSpPr/>
          <p:nvPr/>
        </p:nvSpPr>
        <p:spPr>
          <a:xfrm>
            <a:off x="1677226" y="4845983"/>
            <a:ext cx="568583" cy="12955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E220877-A37D-31A2-3DA3-EF8B475048AC}"/>
              </a:ext>
            </a:extLst>
          </p:cNvPr>
          <p:cNvSpPr/>
          <p:nvPr/>
        </p:nvSpPr>
        <p:spPr>
          <a:xfrm>
            <a:off x="4354708" y="4850277"/>
            <a:ext cx="533575" cy="129127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A196B605-8CAE-A2DA-19E8-2F7AE9CB420D}"/>
              </a:ext>
            </a:extLst>
          </p:cNvPr>
          <p:cNvSpPr/>
          <p:nvPr/>
        </p:nvSpPr>
        <p:spPr>
          <a:xfrm>
            <a:off x="2247227" y="4846126"/>
            <a:ext cx="414718" cy="76338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FED7E6F4-3273-ECC8-C65B-F752092E86F3}"/>
              </a:ext>
            </a:extLst>
          </p:cNvPr>
          <p:cNvSpPr/>
          <p:nvPr/>
        </p:nvSpPr>
        <p:spPr>
          <a:xfrm>
            <a:off x="2667103" y="4845983"/>
            <a:ext cx="373300" cy="76338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33A2E50-9FDC-6F32-2FCF-C4F7E19C0568}"/>
              </a:ext>
            </a:extLst>
          </p:cNvPr>
          <p:cNvSpPr/>
          <p:nvPr/>
        </p:nvSpPr>
        <p:spPr>
          <a:xfrm>
            <a:off x="2247968" y="5609324"/>
            <a:ext cx="209412" cy="53222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C68CC9F2-740D-69AE-A4A9-1D1647ADCA81}"/>
              </a:ext>
            </a:extLst>
          </p:cNvPr>
          <p:cNvSpPr/>
          <p:nvPr/>
        </p:nvSpPr>
        <p:spPr>
          <a:xfrm>
            <a:off x="2457380" y="5611501"/>
            <a:ext cx="583021" cy="53004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A7A83E7D-C724-F71A-D3DF-F04E201B5AAD}"/>
              </a:ext>
            </a:extLst>
          </p:cNvPr>
          <p:cNvSpPr/>
          <p:nvPr/>
        </p:nvSpPr>
        <p:spPr>
          <a:xfrm>
            <a:off x="3042838" y="5581943"/>
            <a:ext cx="645455" cy="56232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149884F3-A881-EE0C-6782-33744E2C660D}"/>
              </a:ext>
            </a:extLst>
          </p:cNvPr>
          <p:cNvSpPr/>
          <p:nvPr/>
        </p:nvSpPr>
        <p:spPr>
          <a:xfrm>
            <a:off x="3036446" y="4848686"/>
            <a:ext cx="651847" cy="7358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DCEC3AD3-DEF6-BB52-18E4-CC9EA9D100D0}"/>
              </a:ext>
            </a:extLst>
          </p:cNvPr>
          <p:cNvSpPr txBox="1"/>
          <p:nvPr/>
        </p:nvSpPr>
        <p:spPr>
          <a:xfrm>
            <a:off x="1653086" y="5811532"/>
            <a:ext cx="63190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HUOLINTA</a:t>
            </a:r>
          </a:p>
        </p:txBody>
      </p:sp>
      <p:sp>
        <p:nvSpPr>
          <p:cNvPr id="64" name="TextBox 63">
            <a:extLst>
              <a:ext uri="{FF2B5EF4-FFF2-40B4-BE49-F238E27FC236}">
                <a16:creationId xmlns:a16="http://schemas.microsoft.com/office/drawing/2014/main" id="{71973122-5B67-7B2B-AADC-628E0CA00595}"/>
              </a:ext>
            </a:extLst>
          </p:cNvPr>
          <p:cNvSpPr txBox="1"/>
          <p:nvPr/>
        </p:nvSpPr>
        <p:spPr>
          <a:xfrm rot="16200000">
            <a:off x="2099051" y="5078120"/>
            <a:ext cx="70243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LENTOASEMA-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OPERAATTORI</a:t>
            </a:r>
          </a:p>
        </p:txBody>
      </p:sp>
      <p:sp>
        <p:nvSpPr>
          <p:cNvPr id="65" name="TextBox 64">
            <a:extLst>
              <a:ext uri="{FF2B5EF4-FFF2-40B4-BE49-F238E27FC236}">
                <a16:creationId xmlns:a16="http://schemas.microsoft.com/office/drawing/2014/main" id="{F8389B9A-18AF-65C1-2667-7D5BD0CB290E}"/>
              </a:ext>
            </a:extLst>
          </p:cNvPr>
          <p:cNvSpPr txBox="1"/>
          <p:nvPr/>
        </p:nvSpPr>
        <p:spPr>
          <a:xfrm rot="16200000">
            <a:off x="2039915" y="5753860"/>
            <a:ext cx="61584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VARMISTUS</a:t>
            </a:r>
          </a:p>
        </p:txBody>
      </p:sp>
      <p:sp>
        <p:nvSpPr>
          <p:cNvPr id="66" name="TextBox 65">
            <a:extLst>
              <a:ext uri="{FF2B5EF4-FFF2-40B4-BE49-F238E27FC236}">
                <a16:creationId xmlns:a16="http://schemas.microsoft.com/office/drawing/2014/main" id="{07BF6FAB-3937-DCC2-A312-911845895A75}"/>
              </a:ext>
            </a:extLst>
          </p:cNvPr>
          <p:cNvSpPr txBox="1"/>
          <p:nvPr/>
        </p:nvSpPr>
        <p:spPr>
          <a:xfrm>
            <a:off x="2484520" y="5859222"/>
            <a:ext cx="5148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LIIKENNE</a:t>
            </a:r>
          </a:p>
        </p:txBody>
      </p:sp>
      <p:sp>
        <p:nvSpPr>
          <p:cNvPr id="67" name="TextBox 66">
            <a:extLst>
              <a:ext uri="{FF2B5EF4-FFF2-40B4-BE49-F238E27FC236}">
                <a16:creationId xmlns:a16="http://schemas.microsoft.com/office/drawing/2014/main" id="{F977C525-ECCA-8035-4270-8F28EC1545E8}"/>
              </a:ext>
            </a:extLst>
          </p:cNvPr>
          <p:cNvSpPr txBox="1"/>
          <p:nvPr/>
        </p:nvSpPr>
        <p:spPr>
          <a:xfrm rot="16200000">
            <a:off x="2511822" y="5093058"/>
            <a:ext cx="66877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VIRANOMAIS-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TOIMINNOT</a:t>
            </a:r>
          </a:p>
        </p:txBody>
      </p:sp>
      <p:sp>
        <p:nvSpPr>
          <p:cNvPr id="68" name="TextBox 67">
            <a:extLst>
              <a:ext uri="{FF2B5EF4-FFF2-40B4-BE49-F238E27FC236}">
                <a16:creationId xmlns:a16="http://schemas.microsoft.com/office/drawing/2014/main" id="{AC6D2B9C-1348-D011-CF56-B1B23A69B4EF}"/>
              </a:ext>
            </a:extLst>
          </p:cNvPr>
          <p:cNvSpPr txBox="1"/>
          <p:nvPr/>
        </p:nvSpPr>
        <p:spPr>
          <a:xfrm>
            <a:off x="4309326" y="5855064"/>
            <a:ext cx="6559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VALMISTAVA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TEOLLISUUS</a:t>
            </a:r>
          </a:p>
        </p:txBody>
      </p:sp>
      <p:sp>
        <p:nvSpPr>
          <p:cNvPr id="69" name="TextBox 68">
            <a:extLst>
              <a:ext uri="{FF2B5EF4-FFF2-40B4-BE49-F238E27FC236}">
                <a16:creationId xmlns:a16="http://schemas.microsoft.com/office/drawing/2014/main" id="{076373C5-BD7D-FFEA-323E-FB1637EE72AA}"/>
              </a:ext>
            </a:extLst>
          </p:cNvPr>
          <p:cNvSpPr txBox="1"/>
          <p:nvPr/>
        </p:nvSpPr>
        <p:spPr>
          <a:xfrm>
            <a:off x="3618934" y="5859222"/>
            <a:ext cx="81304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LENTOKONEIDEN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HUOLTO</a:t>
            </a:r>
          </a:p>
        </p:txBody>
      </p:sp>
      <p:sp>
        <p:nvSpPr>
          <p:cNvPr id="70" name="TextBox 69">
            <a:extLst>
              <a:ext uri="{FF2B5EF4-FFF2-40B4-BE49-F238E27FC236}">
                <a16:creationId xmlns:a16="http://schemas.microsoft.com/office/drawing/2014/main" id="{CE1ABB03-5A32-4E42-A76C-984E0E12236D}"/>
              </a:ext>
            </a:extLst>
          </p:cNvPr>
          <p:cNvSpPr txBox="1"/>
          <p:nvPr/>
        </p:nvSpPr>
        <p:spPr>
          <a:xfrm>
            <a:off x="3755743" y="5282710"/>
            <a:ext cx="57740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VÄHITTÄIS-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KAUPPA</a:t>
            </a:r>
          </a:p>
        </p:txBody>
      </p:sp>
      <p:sp>
        <p:nvSpPr>
          <p:cNvPr id="72" name="Rectangle 71">
            <a:extLst>
              <a:ext uri="{FF2B5EF4-FFF2-40B4-BE49-F238E27FC236}">
                <a16:creationId xmlns:a16="http://schemas.microsoft.com/office/drawing/2014/main" id="{A5752C2B-3AE8-0B9B-0418-A37F938160D5}"/>
              </a:ext>
            </a:extLst>
          </p:cNvPr>
          <p:cNvSpPr/>
          <p:nvPr/>
        </p:nvSpPr>
        <p:spPr>
          <a:xfrm>
            <a:off x="3693361" y="4851912"/>
            <a:ext cx="661345" cy="70553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8A0E0313-B137-F06D-269F-B13468CC8DB8}"/>
              </a:ext>
            </a:extLst>
          </p:cNvPr>
          <p:cNvSpPr/>
          <p:nvPr/>
        </p:nvSpPr>
        <p:spPr>
          <a:xfrm>
            <a:off x="3688617" y="5555856"/>
            <a:ext cx="666089" cy="5901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62F04990-470C-300D-68EF-5E436E50AB45}"/>
              </a:ext>
            </a:extLst>
          </p:cNvPr>
          <p:cNvSpPr txBox="1"/>
          <p:nvPr/>
        </p:nvSpPr>
        <p:spPr>
          <a:xfrm>
            <a:off x="3071574" y="5385437"/>
            <a:ext cx="596638" cy="18466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RAVINTOLA</a:t>
            </a:r>
          </a:p>
        </p:txBody>
      </p:sp>
      <p:sp>
        <p:nvSpPr>
          <p:cNvPr id="76" name="Pentagon 75">
            <a:extLst>
              <a:ext uri="{FF2B5EF4-FFF2-40B4-BE49-F238E27FC236}">
                <a16:creationId xmlns:a16="http://schemas.microsoft.com/office/drawing/2014/main" id="{8079D788-262E-B4A8-BD2F-E8E77FCB32DE}"/>
              </a:ext>
            </a:extLst>
          </p:cNvPr>
          <p:cNvSpPr/>
          <p:nvPr/>
        </p:nvSpPr>
        <p:spPr>
          <a:xfrm>
            <a:off x="9912833" y="1214656"/>
            <a:ext cx="2184171" cy="4926893"/>
          </a:xfrm>
          <a:prstGeom prst="homePlate">
            <a:avLst>
              <a:gd name="adj" fmla="val 26644"/>
            </a:avLst>
          </a:prstGeom>
          <a:pattFill prst="ltVert">
            <a:fgClr>
              <a:srgbClr val="FEEE8C"/>
            </a:fgClr>
            <a:bgClr>
              <a:schemeClr val="bg1"/>
            </a:bgClr>
          </a:pattFill>
          <a:ln>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54B7CF1B-812A-9CB5-E112-42F3A7099C82}"/>
              </a:ext>
            </a:extLst>
          </p:cNvPr>
          <p:cNvSpPr txBox="1"/>
          <p:nvPr/>
        </p:nvSpPr>
        <p:spPr>
          <a:xfrm>
            <a:off x="3065056" y="5861886"/>
            <a:ext cx="60144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TURVA-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TARKASTUS</a:t>
            </a:r>
          </a:p>
        </p:txBody>
      </p:sp>
      <p:sp>
        <p:nvSpPr>
          <p:cNvPr id="48" name="TextBox 47">
            <a:extLst>
              <a:ext uri="{FF2B5EF4-FFF2-40B4-BE49-F238E27FC236}">
                <a16:creationId xmlns:a16="http://schemas.microsoft.com/office/drawing/2014/main" id="{14C01BF8-5A8E-72FE-E5B0-9B75549EA1BC}"/>
              </a:ext>
            </a:extLst>
          </p:cNvPr>
          <p:cNvSpPr txBox="1"/>
          <p:nvPr/>
        </p:nvSpPr>
        <p:spPr>
          <a:xfrm>
            <a:off x="9962033" y="1285062"/>
            <a:ext cx="142859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MUUT TOIMIALAT</a:t>
            </a:r>
          </a:p>
        </p:txBody>
      </p:sp>
      <p:grpSp>
        <p:nvGrpSpPr>
          <p:cNvPr id="80" name="Ryhmä 27">
            <a:extLst>
              <a:ext uri="{FF2B5EF4-FFF2-40B4-BE49-F238E27FC236}">
                <a16:creationId xmlns:a16="http://schemas.microsoft.com/office/drawing/2014/main" id="{D8EA381F-F1C9-F03F-316B-50B9F7C537B2}"/>
              </a:ext>
            </a:extLst>
          </p:cNvPr>
          <p:cNvGrpSpPr/>
          <p:nvPr/>
        </p:nvGrpSpPr>
        <p:grpSpPr>
          <a:xfrm>
            <a:off x="10517540" y="172229"/>
            <a:ext cx="4030810" cy="911929"/>
            <a:chOff x="10780932" y="306239"/>
            <a:chExt cx="3645060" cy="911929"/>
          </a:xfrm>
        </p:grpSpPr>
        <p:pic>
          <p:nvPicPr>
            <p:cNvPr id="81" name="Kuva 8" descr="Kuva, joka sisältää kohteen musta, pimeys&#10;&#10;Kuvaus luotu automaattisesti">
              <a:extLst>
                <a:ext uri="{FF2B5EF4-FFF2-40B4-BE49-F238E27FC236}">
                  <a16:creationId xmlns:a16="http://schemas.microsoft.com/office/drawing/2014/main" id="{CC8AB17A-63F8-A84A-81D4-0794C56A5A94}"/>
                </a:ext>
              </a:extLst>
            </p:cNvPr>
            <p:cNvPicPr>
              <a:picLocks noChangeAspect="1"/>
            </p:cNvPicPr>
            <p:nvPr/>
          </p:nvPicPr>
          <p:blipFill>
            <a:blip r:embed="rId5"/>
            <a:stretch>
              <a:fillRect/>
            </a:stretch>
          </p:blipFill>
          <p:spPr>
            <a:xfrm>
              <a:off x="10819694" y="334481"/>
              <a:ext cx="168564" cy="173312"/>
            </a:xfrm>
            <a:prstGeom prst="rect">
              <a:avLst/>
            </a:prstGeom>
          </p:spPr>
        </p:pic>
        <p:sp>
          <p:nvSpPr>
            <p:cNvPr id="82" name="Tekstiruutu 9">
              <a:extLst>
                <a:ext uri="{FF2B5EF4-FFF2-40B4-BE49-F238E27FC236}">
                  <a16:creationId xmlns:a16="http://schemas.microsoft.com/office/drawing/2014/main" id="{EE627035-85FE-4857-A45C-AEC9D69651C0}"/>
                </a:ext>
              </a:extLst>
            </p:cNvPr>
            <p:cNvSpPr txBox="1"/>
            <p:nvPr/>
          </p:nvSpPr>
          <p:spPr>
            <a:xfrm>
              <a:off x="11063771" y="306239"/>
              <a:ext cx="3362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88,7 miljoonaa </a:t>
              </a:r>
              <a:r>
                <a:rPr kumimoji="0" lang="fi-FI" sz="1100" b="1"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fi-FI" sz="1100" b="0"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Tekstiruutu 10">
              <a:extLst>
                <a:ext uri="{FF2B5EF4-FFF2-40B4-BE49-F238E27FC236}">
                  <a16:creationId xmlns:a16="http://schemas.microsoft.com/office/drawing/2014/main" id="{C714D0E2-FFB5-80FE-1E4A-424E4BBCBFDF}"/>
                </a:ext>
              </a:extLst>
            </p:cNvPr>
            <p:cNvSpPr txBox="1"/>
            <p:nvPr/>
          </p:nvSpPr>
          <p:spPr>
            <a:xfrm>
              <a:off x="11082258" y="956558"/>
              <a:ext cx="11097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79 000</a:t>
              </a:r>
              <a:endParaRPr kumimoji="0" lang="fi-FI" sz="1100" b="1" i="0" u="none" strike="noStrike" kern="1200" cap="none" spc="0" normalizeH="0" baseline="0" noProof="0" dirty="0">
                <a:ln>
                  <a:noFill/>
                </a:ln>
                <a:solidFill>
                  <a:srgbClr val="AFA9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4" name="Kuva 12" descr="Kuva, joka sisältää kohteen symboli, Suorakaide&#10;&#10;Kuvaus luotu automaattisesti">
              <a:extLst>
                <a:ext uri="{FF2B5EF4-FFF2-40B4-BE49-F238E27FC236}">
                  <a16:creationId xmlns:a16="http://schemas.microsoft.com/office/drawing/2014/main" id="{7584BAD9-058D-92ED-7577-853C6597F9EC}"/>
                </a:ext>
              </a:extLst>
            </p:cNvPr>
            <p:cNvPicPr>
              <a:picLocks noChangeAspect="1"/>
            </p:cNvPicPr>
            <p:nvPr/>
          </p:nvPicPr>
          <p:blipFill>
            <a:blip r:embed="rId6"/>
            <a:stretch>
              <a:fillRect/>
            </a:stretch>
          </p:blipFill>
          <p:spPr>
            <a:xfrm>
              <a:off x="10780932" y="982394"/>
              <a:ext cx="257565" cy="173312"/>
            </a:xfrm>
            <a:prstGeom prst="rect">
              <a:avLst/>
            </a:prstGeom>
          </p:spPr>
        </p:pic>
      </p:grpSp>
      <p:pic>
        <p:nvPicPr>
          <p:cNvPr id="86" name="Picture 85">
            <a:extLst>
              <a:ext uri="{FF2B5EF4-FFF2-40B4-BE49-F238E27FC236}">
                <a16:creationId xmlns:a16="http://schemas.microsoft.com/office/drawing/2014/main" id="{805F9AE7-BFA6-776C-9A5B-98353C3D1926}"/>
              </a:ext>
            </a:extLst>
          </p:cNvPr>
          <p:cNvPicPr>
            <a:picLocks noChangeAspect="1"/>
          </p:cNvPicPr>
          <p:nvPr/>
        </p:nvPicPr>
        <p:blipFill rotWithShape="1">
          <a:blip r:embed="rId7">
            <a:extLst>
              <a:ext uri="{28A0092B-C50C-407E-A947-70E740481C1C}">
                <a14:useLocalDpi xmlns:a14="http://schemas.microsoft.com/office/drawing/2010/main" val="0"/>
              </a:ext>
            </a:extLst>
          </a:blip>
          <a:srcRect b="24677"/>
          <a:stretch/>
        </p:blipFill>
        <p:spPr>
          <a:xfrm>
            <a:off x="10520811" y="504691"/>
            <a:ext cx="284823" cy="199497"/>
          </a:xfrm>
          <a:prstGeom prst="rect">
            <a:avLst/>
          </a:prstGeom>
        </p:spPr>
      </p:pic>
      <p:sp>
        <p:nvSpPr>
          <p:cNvPr id="87" name="Tekstiruutu 9">
            <a:extLst>
              <a:ext uri="{FF2B5EF4-FFF2-40B4-BE49-F238E27FC236}">
                <a16:creationId xmlns:a16="http://schemas.microsoft.com/office/drawing/2014/main" id="{A48A3F52-363F-17D4-64AC-77D324366BC8}"/>
              </a:ext>
            </a:extLst>
          </p:cNvPr>
          <p:cNvSpPr txBox="1"/>
          <p:nvPr/>
        </p:nvSpPr>
        <p:spPr>
          <a:xfrm>
            <a:off x="10815847" y="490532"/>
            <a:ext cx="12272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13,5 miljoonaa</a:t>
            </a:r>
            <a:endParaRPr kumimoji="0" lang="fi-FI"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1" name="TextBox 90">
            <a:extLst>
              <a:ext uri="{FF2B5EF4-FFF2-40B4-BE49-F238E27FC236}">
                <a16:creationId xmlns:a16="http://schemas.microsoft.com/office/drawing/2014/main" id="{D3D40AAB-127A-6800-CC4E-00A9F2BA3851}"/>
              </a:ext>
            </a:extLst>
          </p:cNvPr>
          <p:cNvSpPr txBox="1"/>
          <p:nvPr/>
        </p:nvSpPr>
        <p:spPr>
          <a:xfrm>
            <a:off x="170260" y="5098812"/>
            <a:ext cx="151043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en-FI" sz="800" b="0"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oimialan sisäiset vaikutukset</a:t>
            </a:r>
          </a:p>
        </p:txBody>
      </p:sp>
      <p:sp>
        <p:nvSpPr>
          <p:cNvPr id="92" name="TextBox 91">
            <a:extLst>
              <a:ext uri="{FF2B5EF4-FFF2-40B4-BE49-F238E27FC236}">
                <a16:creationId xmlns:a16="http://schemas.microsoft.com/office/drawing/2014/main" id="{98ADFD2C-CC28-F05B-18B4-B8EDF68A5DAE}"/>
              </a:ext>
            </a:extLst>
          </p:cNvPr>
          <p:cNvSpPr txBox="1"/>
          <p:nvPr/>
        </p:nvSpPr>
        <p:spPr>
          <a:xfrm>
            <a:off x="206639" y="1530560"/>
            <a:ext cx="151043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Toimitusketjun vaikutukset</a:t>
            </a:r>
            <a:endParaRPr kumimoji="0" lang="en-FI"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3" name="TextBox 92">
            <a:extLst>
              <a:ext uri="{FF2B5EF4-FFF2-40B4-BE49-F238E27FC236}">
                <a16:creationId xmlns:a16="http://schemas.microsoft.com/office/drawing/2014/main" id="{FB2F78F0-95C1-C2C0-1EA2-D180F00CAD69}"/>
              </a:ext>
            </a:extLst>
          </p:cNvPr>
          <p:cNvSpPr txBox="1"/>
          <p:nvPr/>
        </p:nvSpPr>
        <p:spPr>
          <a:xfrm>
            <a:off x="3042838" y="1548575"/>
            <a:ext cx="188435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Suorissa ja epäsuorissa tehtävissä työskentelevien ihmisten kulutus</a:t>
            </a:r>
            <a:endParaRPr kumimoji="0" lang="en-FI"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id="{A24F055A-3685-5553-0491-529588928212}"/>
              </a:ext>
            </a:extLst>
          </p:cNvPr>
          <p:cNvSpPr txBox="1"/>
          <p:nvPr/>
        </p:nvSpPr>
        <p:spPr>
          <a:xfrm>
            <a:off x="4392633" y="4904073"/>
            <a:ext cx="49564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05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13 %</a:t>
            </a:r>
          </a:p>
        </p:txBody>
      </p:sp>
      <p:sp>
        <p:nvSpPr>
          <p:cNvPr id="100" name="TextBox 99">
            <a:extLst>
              <a:ext uri="{FF2B5EF4-FFF2-40B4-BE49-F238E27FC236}">
                <a16:creationId xmlns:a16="http://schemas.microsoft.com/office/drawing/2014/main" id="{E6694A3F-D672-6CF6-7370-297FD779B958}"/>
              </a:ext>
            </a:extLst>
          </p:cNvPr>
          <p:cNvSpPr txBox="1"/>
          <p:nvPr/>
        </p:nvSpPr>
        <p:spPr>
          <a:xfrm>
            <a:off x="2253241" y="1264293"/>
            <a:ext cx="49564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05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21 %</a:t>
            </a:r>
          </a:p>
        </p:txBody>
      </p:sp>
      <p:sp>
        <p:nvSpPr>
          <p:cNvPr id="101" name="TextBox 100">
            <a:extLst>
              <a:ext uri="{FF2B5EF4-FFF2-40B4-BE49-F238E27FC236}">
                <a16:creationId xmlns:a16="http://schemas.microsoft.com/office/drawing/2014/main" id="{0A9039AB-01BA-69B6-DDE5-B05CC43D697C}"/>
              </a:ext>
            </a:extLst>
          </p:cNvPr>
          <p:cNvSpPr txBox="1"/>
          <p:nvPr/>
        </p:nvSpPr>
        <p:spPr>
          <a:xfrm>
            <a:off x="4333145" y="1269934"/>
            <a:ext cx="49564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05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15 %</a:t>
            </a:r>
          </a:p>
        </p:txBody>
      </p:sp>
      <p:sp>
        <p:nvSpPr>
          <p:cNvPr id="103" name="TextBox 102">
            <a:extLst>
              <a:ext uri="{FF2B5EF4-FFF2-40B4-BE49-F238E27FC236}">
                <a16:creationId xmlns:a16="http://schemas.microsoft.com/office/drawing/2014/main" id="{07760AFC-AD69-6B94-75EB-4905BA710B6E}"/>
              </a:ext>
            </a:extLst>
          </p:cNvPr>
          <p:cNvSpPr txBox="1"/>
          <p:nvPr/>
        </p:nvSpPr>
        <p:spPr>
          <a:xfrm>
            <a:off x="9255658" y="1276644"/>
            <a:ext cx="49564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05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51 %</a:t>
            </a:r>
          </a:p>
        </p:txBody>
      </p:sp>
      <p:sp>
        <p:nvSpPr>
          <p:cNvPr id="105" name="TextBox 104">
            <a:extLst>
              <a:ext uri="{FF2B5EF4-FFF2-40B4-BE49-F238E27FC236}">
                <a16:creationId xmlns:a16="http://schemas.microsoft.com/office/drawing/2014/main" id="{4CCB30DF-4DC1-B443-03A8-58632085F6EE}"/>
              </a:ext>
            </a:extLst>
          </p:cNvPr>
          <p:cNvSpPr txBox="1"/>
          <p:nvPr/>
        </p:nvSpPr>
        <p:spPr>
          <a:xfrm>
            <a:off x="11669267" y="3562064"/>
            <a:ext cx="41549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1"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110" name="Alatunnisteen paikkamerkki 15">
            <a:extLst>
              <a:ext uri="{FF2B5EF4-FFF2-40B4-BE49-F238E27FC236}">
                <a16:creationId xmlns:a16="http://schemas.microsoft.com/office/drawing/2014/main" id="{A6A5806A-E872-643D-6E21-198C9ED793D6}"/>
              </a:ext>
            </a:extLst>
          </p:cNvPr>
          <p:cNvSpPr txBox="1">
            <a:spLocks/>
          </p:cNvSpPr>
          <p:nvPr/>
        </p:nvSpPr>
        <p:spPr>
          <a:xfrm>
            <a:off x="4063679" y="6366185"/>
            <a:ext cx="4369121" cy="477983"/>
          </a:xfrm>
          <a:prstGeom prst="rect">
            <a:avLst/>
          </a:prstGeom>
        </p:spPr>
        <p:txBody>
          <a:bodyPr vert="horz" lIns="91440" tIns="45720" rIns="91440" bIns="45720" rtlCol="0" anchor="t"/>
          <a:lstStyle>
            <a:defPPr>
              <a:defRPr lang="en-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Lentoliikenteen synnyttämien työpaikkojen suhde globaalisti.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Lentoliikenteen synnyttämät työpaikat globaalisti, EU:ssa ja Suomessa</a:t>
            </a:r>
          </a:p>
        </p:txBody>
      </p:sp>
      <p:sp>
        <p:nvSpPr>
          <p:cNvPr id="111" name="Tekstiruutu 9">
            <a:extLst>
              <a:ext uri="{FF2B5EF4-FFF2-40B4-BE49-F238E27FC236}">
                <a16:creationId xmlns:a16="http://schemas.microsoft.com/office/drawing/2014/main" id="{D93C1B9E-37E0-5F8E-1AA3-7E07EAA8659D}"/>
              </a:ext>
            </a:extLst>
          </p:cNvPr>
          <p:cNvSpPr txBox="1"/>
          <p:nvPr/>
        </p:nvSpPr>
        <p:spPr>
          <a:xfrm>
            <a:off x="92783" y="1187488"/>
            <a:ext cx="2930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fi-FI" sz="1100" b="0"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2" name="TextBox 111">
            <a:extLst>
              <a:ext uri="{FF2B5EF4-FFF2-40B4-BE49-F238E27FC236}">
                <a16:creationId xmlns:a16="http://schemas.microsoft.com/office/drawing/2014/main" id="{C211E588-687A-E1F3-47C7-CD770B545DE4}"/>
              </a:ext>
            </a:extLst>
          </p:cNvPr>
          <p:cNvSpPr txBox="1"/>
          <p:nvPr/>
        </p:nvSpPr>
        <p:spPr>
          <a:xfrm>
            <a:off x="5162842" y="1556583"/>
            <a:ext cx="280538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vaikutus matkailualaan</a:t>
            </a:r>
            <a:endParaRPr kumimoji="0" lang="en-FI"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2C7FFC9-A35B-1AEA-9343-59A65A1EB96E}"/>
              </a:ext>
            </a:extLst>
          </p:cNvPr>
          <p:cNvSpPr txBox="1"/>
          <p:nvPr/>
        </p:nvSpPr>
        <p:spPr>
          <a:xfrm>
            <a:off x="290358" y="1860604"/>
            <a:ext cx="2466979" cy="25083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ALIHANKKIJAT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Polttoaineiden toimittajat</a:t>
            </a:r>
          </a:p>
          <a:p>
            <a:pPr marL="171450" indent="-171450">
              <a:buFontTx/>
              <a:buChar char="-"/>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Palo- ja pelastuspalvelu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Rakennusteollisuus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Ravintolat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Tieliikenne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Tiealueiden ja parkkipaikkojen huolto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Lentoaseman tilojen vuokraus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Kiinteistöjen sähkö-, vesi- ja lämmityskulut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Erityisosaamista vaativat työt, esim. sähkö ja ympäristö</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Koulutusorganisaatiot</a:t>
            </a:r>
            <a:endParaRPr lang="fi-FI" sz="600" dirty="0">
              <a:solidFill>
                <a:srgbClr val="44676A"/>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i-FI" sz="8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VALMISTAVA TEOLLISUUS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Lentokoneiden komponenttien ja varaosien tuottajat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err="1">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Lennonvarmistuksen</a:t>
            </a:r>
            <a:r>
              <a:rPr kumimoji="0" lang="en-GB"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laitteistojen</a:t>
            </a:r>
            <a:r>
              <a:rPr kumimoji="0" lang="en-GB"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tuottajat</a:t>
            </a:r>
            <a:endParaRPr kumimoji="0" lang="en-GB"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err="1">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Ilmaliikenteen</a:t>
            </a:r>
            <a:r>
              <a:rPr kumimoji="0" lang="en-GB"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navigointijärjestelmien</a:t>
            </a:r>
            <a:r>
              <a:rPr kumimoji="0" lang="en-GB"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tuottajat</a:t>
            </a:r>
            <a:endParaRPr kumimoji="0" lang="en-GB"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indent="-171450">
              <a:buFontTx/>
              <a:buChar char="-"/>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Vähittäis- ja </a:t>
            </a:r>
            <a:r>
              <a:rPr lang="en-FI" sz="600" dirty="0">
                <a:solidFill>
                  <a:srgbClr val="44676A"/>
                </a:solidFill>
                <a:latin typeface="Open Sans" panose="020B0606030504020204" pitchFamily="34" charset="0"/>
                <a:ea typeface="Open Sans" panose="020B0606030504020204" pitchFamily="34" charset="0"/>
                <a:cs typeface="Open Sans" panose="020B0606030504020204" pitchFamily="34" charset="0"/>
              </a:rPr>
              <a:t>ruokakaupan tuottajat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 ICT teknologian ja elektroniikan tuottajat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8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LIIKETOIMINNAN PALVELUT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Puhelinkeskukset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Tietojärjestelmät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Taloushallinto, tilintarkastukset ja pankkipalvelut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Lakipalvelut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44676A"/>
                </a:solidFill>
                <a:effectLst/>
                <a:uLnTx/>
                <a:uFillTx/>
                <a:latin typeface="Open Sans" panose="020B0606030504020204" pitchFamily="34" charset="0"/>
                <a:ea typeface="Open Sans" panose="020B0606030504020204" pitchFamily="34" charset="0"/>
                <a:cs typeface="Open Sans" panose="020B0606030504020204" pitchFamily="34" charset="0"/>
              </a:rPr>
              <a:t>Vakuutukset</a:t>
            </a:r>
          </a:p>
        </p:txBody>
      </p:sp>
      <p:sp>
        <p:nvSpPr>
          <p:cNvPr id="3" name="TextBox 2">
            <a:extLst>
              <a:ext uri="{FF2B5EF4-FFF2-40B4-BE49-F238E27FC236}">
                <a16:creationId xmlns:a16="http://schemas.microsoft.com/office/drawing/2014/main" id="{AB37836D-5C07-EFCD-5ED5-799194EDC15C}"/>
              </a:ext>
            </a:extLst>
          </p:cNvPr>
          <p:cNvSpPr txBox="1"/>
          <p:nvPr/>
        </p:nvSpPr>
        <p:spPr>
          <a:xfrm>
            <a:off x="3066006" y="1925444"/>
            <a:ext cx="1512384" cy="738664"/>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err="1">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Asuminen</a:t>
            </a:r>
            <a:endPar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err="1">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Elintarvikkeet</a:t>
            </a:r>
            <a:endPar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L</a:t>
            </a:r>
            <a:r>
              <a:rPr kumimoji="0" lang="en-FI"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iikenne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Vaatetus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FI"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IT- ja puhelinpalvelut</a:t>
            </a:r>
            <a:endPar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err="1">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Vapaa-aika</a:t>
            </a:r>
            <a:r>
              <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harrastukset</a:t>
            </a:r>
            <a:endPar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600" b="0" i="0" u="none" strike="noStrike" kern="1200" cap="none" spc="0" normalizeH="0" baseline="0" noProof="0" dirty="0" err="1">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rPr>
              <a:t>Verot</a:t>
            </a:r>
            <a:endParaRPr kumimoji="0" lang="en-GB" sz="600" b="0" i="0" u="none" strike="noStrike" kern="1200" cap="none" spc="0" normalizeH="0" baseline="0" noProof="0" dirty="0">
              <a:ln>
                <a:noFill/>
              </a:ln>
              <a:solidFill>
                <a:srgbClr val="6F6B6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3C56EA-2036-73D1-C415-24201AE7AC25}"/>
              </a:ext>
            </a:extLst>
          </p:cNvPr>
          <p:cNvSpPr txBox="1"/>
          <p:nvPr/>
        </p:nvSpPr>
        <p:spPr>
          <a:xfrm>
            <a:off x="5304140" y="1856424"/>
            <a:ext cx="1512384"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Hotellit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Ravintolat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Museot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Nähtävyydet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Aktiviteetit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Matkanjärjestäjät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Matkamuistot ja kaupanala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Autovuokra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rPr>
              <a:t>Tieliikennepalvelut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600" b="0" i="0" u="none" strike="noStrike" kern="1200" cap="none" spc="0" normalizeH="0" baseline="0" noProof="0" dirty="0">
              <a:ln>
                <a:noFill/>
              </a:ln>
              <a:solidFill>
                <a:srgbClr val="424C1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ECFDEF0-ABD5-7E17-9841-E6308C27BED3}"/>
              </a:ext>
            </a:extLst>
          </p:cNvPr>
          <p:cNvSpPr txBox="1"/>
          <p:nvPr/>
        </p:nvSpPr>
        <p:spPr>
          <a:xfrm>
            <a:off x="10135890" y="3385092"/>
            <a:ext cx="15784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err="1">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Vaikutukset</a:t>
            </a:r>
            <a:r>
              <a:rPr kumimoji="0" lang="en-GB" sz="900" b="0" i="1" u="none" strike="noStrike" kern="1200" cap="none" spc="0" normalizeH="0" baseline="0" noProof="0" dirty="0">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muihin</a:t>
            </a:r>
            <a:r>
              <a:rPr kumimoji="0" lang="en-GB" sz="900" b="0" i="1" u="none" strike="noStrike" kern="1200" cap="none" spc="0" normalizeH="0" baseline="0" noProof="0" dirty="0">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toimialoihin</a:t>
            </a:r>
            <a:r>
              <a:rPr kumimoji="0" lang="en-GB" sz="900" b="0" i="1" u="none" strike="noStrike" kern="1200" cap="none" spc="0" normalizeH="0" baseline="0" noProof="0" dirty="0">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moninkertaistaisivat</a:t>
            </a:r>
            <a:r>
              <a:rPr kumimoji="0" lang="en-GB" sz="900" b="0" i="1" u="none" strike="noStrike" kern="1200" cap="none" spc="0" normalizeH="0" baseline="0" noProof="0" dirty="0">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rPr>
              <a:t>kokonaisvaikutuksen</a:t>
            </a:r>
            <a:endParaRPr kumimoji="0" lang="en-GB" sz="900" b="0" i="1" u="none" strike="noStrike" kern="1200" cap="none" spc="0" normalizeH="0" baseline="0" noProof="0" dirty="0">
              <a:ln>
                <a:noFill/>
              </a:ln>
              <a:solidFill>
                <a:srgbClr val="AA833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2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218653" y="6311436"/>
            <a:ext cx="4391408" cy="621457"/>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ACI (2015), </a:t>
            </a:r>
            <a:r>
              <a:rPr kumimoji="0" lang="en-US" sz="4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AitBihiOuali</a:t>
            </a:r>
            <a:r>
              <a:rPr kumimoji="0" lang="en-US"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Carbo ja Graham (2020), </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(2020), </a:t>
            </a:r>
            <a:r>
              <a:rPr kumimoji="0" lang="fi-FI" sz="4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Brueckner</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(2003), </a:t>
            </a:r>
            <a:r>
              <a:rPr kumimoji="0" lang="fi-FI" sz="4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(2005), </a:t>
            </a:r>
            <a:r>
              <a:rPr kumimoji="0" lang="fi-FI" sz="4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Percoco</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(2010), </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Zhang </a:t>
            </a:r>
            <a:r>
              <a:rPr kumimoji="0" lang="en-GB" sz="4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Graham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2 </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(2020) ja ATAG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3 </a:t>
            </a:r>
            <a:r>
              <a:rPr kumimoji="0" lang="fi-FI" sz="4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InterVISTAS</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(2015) ja Kiila Consulting Oy (2018)</a:t>
            </a:r>
            <a:endPar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3000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fi-FI"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(2020), </a:t>
            </a:r>
            <a:r>
              <a:rPr kumimoji="0" lang="fi-FI" sz="4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Brueckner</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(2003), </a:t>
            </a:r>
            <a:r>
              <a:rPr kumimoji="0" lang="fi-FI" sz="4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Percoco</a:t>
            </a:r>
            <a:r>
              <a:rPr kumimoji="0" lang="fi-FI" sz="4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(2010) ja </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Zhang </a:t>
            </a:r>
            <a:r>
              <a:rPr kumimoji="0" lang="en-GB" sz="4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Graham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3000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5</a:t>
            </a:r>
            <a:r>
              <a:rPr kumimoji="0" lang="fi-FI"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Green (2007 ja </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Zhang </a:t>
            </a:r>
            <a:r>
              <a:rPr kumimoji="0" lang="en-GB" sz="4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Graham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 b="0" i="0" u="none" strike="noStrike" kern="1200" cap="none" spc="0" normalizeH="0" baseline="3000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6</a:t>
            </a:r>
            <a:r>
              <a:rPr kumimoji="0" lang="fi-FI"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Green (2007 ja </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Zhang </a:t>
            </a:r>
            <a:r>
              <a:rPr kumimoji="0" lang="en-GB" sz="4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Graham (2020)</a:t>
            </a:r>
            <a:endParaRPr kumimoji="0" lang="fi-FI" sz="4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5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TYÖPAIKAT</a:t>
            </a:r>
          </a:p>
        </p:txBody>
      </p:sp>
      <p:sp>
        <p:nvSpPr>
          <p:cNvPr id="79" name="TextBox 78">
            <a:extLst>
              <a:ext uri="{FF2B5EF4-FFF2-40B4-BE49-F238E27FC236}">
                <a16:creationId xmlns:a16="http://schemas.microsoft.com/office/drawing/2014/main" id="{CF4A544A-E0CA-34FF-4922-DE8C5A2F1F13}"/>
              </a:ext>
            </a:extLst>
          </p:cNvPr>
          <p:cNvSpPr txBox="1"/>
          <p:nvPr/>
        </p:nvSpPr>
        <p:spPr>
          <a:xfrm>
            <a:off x="9236190" y="-1159922"/>
            <a:ext cx="12205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työpaikkaa ilman että on huomioitu muita toimialoja kuin matkailu</a:t>
            </a:r>
            <a:endParaRPr kumimoji="0" lang="en-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0" name="Ryhmä 27">
            <a:extLst>
              <a:ext uri="{FF2B5EF4-FFF2-40B4-BE49-F238E27FC236}">
                <a16:creationId xmlns:a16="http://schemas.microsoft.com/office/drawing/2014/main" id="{D8EA381F-F1C9-F03F-316B-50B9F7C537B2}"/>
              </a:ext>
            </a:extLst>
          </p:cNvPr>
          <p:cNvGrpSpPr/>
          <p:nvPr/>
        </p:nvGrpSpPr>
        <p:grpSpPr>
          <a:xfrm>
            <a:off x="10517540" y="172229"/>
            <a:ext cx="4030810" cy="911929"/>
            <a:chOff x="10780932" y="306239"/>
            <a:chExt cx="3645060" cy="911929"/>
          </a:xfrm>
        </p:grpSpPr>
        <p:pic>
          <p:nvPicPr>
            <p:cNvPr id="81" name="Kuva 8" descr="Kuva, joka sisältää kohteen musta, pimeys&#10;&#10;Kuvaus luotu automaattisesti">
              <a:extLst>
                <a:ext uri="{FF2B5EF4-FFF2-40B4-BE49-F238E27FC236}">
                  <a16:creationId xmlns:a16="http://schemas.microsoft.com/office/drawing/2014/main" id="{CC8AB17A-63F8-A84A-81D4-0794C56A5A94}"/>
                </a:ext>
              </a:extLst>
            </p:cNvPr>
            <p:cNvPicPr>
              <a:picLocks noChangeAspect="1"/>
            </p:cNvPicPr>
            <p:nvPr/>
          </p:nvPicPr>
          <p:blipFill>
            <a:blip r:embed="rId5"/>
            <a:stretch>
              <a:fillRect/>
            </a:stretch>
          </p:blipFill>
          <p:spPr>
            <a:xfrm>
              <a:off x="10819694" y="334481"/>
              <a:ext cx="168564" cy="173312"/>
            </a:xfrm>
            <a:prstGeom prst="rect">
              <a:avLst/>
            </a:prstGeom>
          </p:spPr>
        </p:pic>
        <p:sp>
          <p:nvSpPr>
            <p:cNvPr id="82" name="Tekstiruutu 9">
              <a:extLst>
                <a:ext uri="{FF2B5EF4-FFF2-40B4-BE49-F238E27FC236}">
                  <a16:creationId xmlns:a16="http://schemas.microsoft.com/office/drawing/2014/main" id="{EE627035-85FE-4857-A45C-AEC9D69651C0}"/>
                </a:ext>
              </a:extLst>
            </p:cNvPr>
            <p:cNvSpPr txBox="1"/>
            <p:nvPr/>
          </p:nvSpPr>
          <p:spPr>
            <a:xfrm>
              <a:off x="11063771" y="306239"/>
              <a:ext cx="3362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88,7 miljoonaa  </a:t>
              </a:r>
              <a:r>
                <a:rPr kumimoji="0" lang="fi-FI" sz="1100" b="1"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fi-FI" sz="1100" b="0"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Tekstiruutu 10">
              <a:extLst>
                <a:ext uri="{FF2B5EF4-FFF2-40B4-BE49-F238E27FC236}">
                  <a16:creationId xmlns:a16="http://schemas.microsoft.com/office/drawing/2014/main" id="{C714D0E2-FFB5-80FE-1E4A-424E4BBCBFDF}"/>
                </a:ext>
              </a:extLst>
            </p:cNvPr>
            <p:cNvSpPr txBox="1"/>
            <p:nvPr/>
          </p:nvSpPr>
          <p:spPr>
            <a:xfrm>
              <a:off x="11082258" y="956558"/>
              <a:ext cx="11097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79 000</a:t>
              </a:r>
              <a:endParaRPr kumimoji="0" lang="fi-FI" sz="1100" b="1" i="0" u="none" strike="noStrike" kern="1200" cap="none" spc="0" normalizeH="0" baseline="0" noProof="0" dirty="0">
                <a:ln>
                  <a:noFill/>
                </a:ln>
                <a:solidFill>
                  <a:srgbClr val="AFA9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4" name="Kuva 12" descr="Kuva, joka sisältää kohteen symboli, Suorakaide&#10;&#10;Kuvaus luotu automaattisesti">
              <a:extLst>
                <a:ext uri="{FF2B5EF4-FFF2-40B4-BE49-F238E27FC236}">
                  <a16:creationId xmlns:a16="http://schemas.microsoft.com/office/drawing/2014/main" id="{7584BAD9-058D-92ED-7577-853C6597F9EC}"/>
                </a:ext>
              </a:extLst>
            </p:cNvPr>
            <p:cNvPicPr>
              <a:picLocks noChangeAspect="1"/>
            </p:cNvPicPr>
            <p:nvPr/>
          </p:nvPicPr>
          <p:blipFill>
            <a:blip r:embed="rId6"/>
            <a:stretch>
              <a:fillRect/>
            </a:stretch>
          </p:blipFill>
          <p:spPr>
            <a:xfrm>
              <a:off x="10780932" y="982394"/>
              <a:ext cx="257565" cy="173312"/>
            </a:xfrm>
            <a:prstGeom prst="rect">
              <a:avLst/>
            </a:prstGeom>
          </p:spPr>
        </p:pic>
      </p:grpSp>
      <p:pic>
        <p:nvPicPr>
          <p:cNvPr id="86" name="Picture 85">
            <a:extLst>
              <a:ext uri="{FF2B5EF4-FFF2-40B4-BE49-F238E27FC236}">
                <a16:creationId xmlns:a16="http://schemas.microsoft.com/office/drawing/2014/main" id="{805F9AE7-BFA6-776C-9A5B-98353C3D1926}"/>
              </a:ext>
            </a:extLst>
          </p:cNvPr>
          <p:cNvPicPr>
            <a:picLocks noChangeAspect="1"/>
          </p:cNvPicPr>
          <p:nvPr/>
        </p:nvPicPr>
        <p:blipFill rotWithShape="1">
          <a:blip r:embed="rId7">
            <a:extLst>
              <a:ext uri="{28A0092B-C50C-407E-A947-70E740481C1C}">
                <a14:useLocalDpi xmlns:a14="http://schemas.microsoft.com/office/drawing/2010/main" val="0"/>
              </a:ext>
            </a:extLst>
          </a:blip>
          <a:srcRect b="24677"/>
          <a:stretch/>
        </p:blipFill>
        <p:spPr>
          <a:xfrm>
            <a:off x="10520811" y="504691"/>
            <a:ext cx="284823" cy="199497"/>
          </a:xfrm>
          <a:prstGeom prst="rect">
            <a:avLst/>
          </a:prstGeom>
        </p:spPr>
      </p:pic>
      <p:sp>
        <p:nvSpPr>
          <p:cNvPr id="87" name="Tekstiruutu 9">
            <a:extLst>
              <a:ext uri="{FF2B5EF4-FFF2-40B4-BE49-F238E27FC236}">
                <a16:creationId xmlns:a16="http://schemas.microsoft.com/office/drawing/2014/main" id="{A48A3F52-363F-17D4-64AC-77D324366BC8}"/>
              </a:ext>
            </a:extLst>
          </p:cNvPr>
          <p:cNvSpPr txBox="1"/>
          <p:nvPr/>
        </p:nvSpPr>
        <p:spPr>
          <a:xfrm>
            <a:off x="10815847" y="490532"/>
            <a:ext cx="12272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13,5 miljoonaa</a:t>
            </a:r>
            <a:endParaRPr kumimoji="0" lang="fi-FI"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0" name="Alatunnisteen paikkamerkki 15">
            <a:extLst>
              <a:ext uri="{FF2B5EF4-FFF2-40B4-BE49-F238E27FC236}">
                <a16:creationId xmlns:a16="http://schemas.microsoft.com/office/drawing/2014/main" id="{A6A5806A-E872-643D-6E21-198C9ED793D6}"/>
              </a:ext>
            </a:extLst>
          </p:cNvPr>
          <p:cNvSpPr txBox="1">
            <a:spLocks/>
          </p:cNvSpPr>
          <p:nvPr/>
        </p:nvSpPr>
        <p:spPr>
          <a:xfrm>
            <a:off x="4777283" y="6353309"/>
            <a:ext cx="2637433" cy="444455"/>
          </a:xfrm>
          <a:prstGeom prst="rect">
            <a:avLst/>
          </a:prstGeom>
        </p:spPr>
        <p:txBody>
          <a:bodyPr vert="horz" lIns="91440" tIns="45720" rIns="91440" bIns="45720" rtlCol="0" anchor="t"/>
          <a:lstStyle>
            <a:defPPr>
              <a:defRPr lang="en-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luomat työpaikat globaalisti, EU:ssa ja Suomessa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Bruttoarvonlisäys</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(GVA)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kuvaa</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alueen</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tai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lisäämää</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arvoa</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GVA-</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luvussa</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tuotoksesta</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vähennetty</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tuotoksen</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tekemiseen</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menevä</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suora</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kulu</a:t>
            </a:r>
            <a:r>
              <a:rPr kumimoji="0" lang="en-GB"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cx2="http://schemas.microsoft.com/office/drawing/2015/10/21/chartex">
        <mc:Choice Requires="cx2">
          <p:graphicFrame>
            <p:nvGraphicFramePr>
              <p:cNvPr id="7" name="Chart 6">
                <a:extLst>
                  <a:ext uri="{FF2B5EF4-FFF2-40B4-BE49-F238E27FC236}">
                    <a16:creationId xmlns:a16="http://schemas.microsoft.com/office/drawing/2014/main" id="{B7076237-18EB-A24B-A48E-ABD10E4E12DD}"/>
                  </a:ext>
                </a:extLst>
              </p:cNvPr>
              <p:cNvGraphicFramePr/>
              <p:nvPr>
                <p:extLst>
                  <p:ext uri="{D42A27DB-BD31-4B8C-83A1-F6EECF244321}">
                    <p14:modId xmlns:p14="http://schemas.microsoft.com/office/powerpoint/2010/main" val="1141324652"/>
                  </p:ext>
                </p:extLst>
              </p:nvPr>
            </p:nvGraphicFramePr>
            <p:xfrm>
              <a:off x="346354" y="1690418"/>
              <a:ext cx="4566242" cy="2174399"/>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7" name="Chart 6">
                <a:extLst>
                  <a:ext uri="{FF2B5EF4-FFF2-40B4-BE49-F238E27FC236}">
                    <a16:creationId xmlns:a16="http://schemas.microsoft.com/office/drawing/2014/main" id="{B7076237-18EB-A24B-A48E-ABD10E4E12DD}"/>
                  </a:ext>
                </a:extLst>
              </p:cNvPr>
              <p:cNvPicPr>
                <a:picLocks noGrp="1" noRot="1" noChangeAspect="1" noMove="1" noResize="1" noEditPoints="1" noAdjustHandles="1" noChangeArrowheads="1" noChangeShapeType="1"/>
              </p:cNvPicPr>
              <p:nvPr/>
            </p:nvPicPr>
            <p:blipFill>
              <a:blip r:embed="rId9"/>
              <a:stretch>
                <a:fillRect/>
              </a:stretch>
            </p:blipFill>
            <p:spPr>
              <a:xfrm>
                <a:off x="346354" y="1690418"/>
                <a:ext cx="4566242" cy="2174399"/>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6441097B-1B41-F941-887A-03FDB70944BF}"/>
                  </a:ext>
                </a:extLst>
              </p:cNvPr>
              <p:cNvGraphicFramePr/>
              <p:nvPr>
                <p:extLst>
                  <p:ext uri="{D42A27DB-BD31-4B8C-83A1-F6EECF244321}">
                    <p14:modId xmlns:p14="http://schemas.microsoft.com/office/powerpoint/2010/main" val="3488217023"/>
                  </p:ext>
                </p:extLst>
              </p:nvPr>
            </p:nvGraphicFramePr>
            <p:xfrm>
              <a:off x="6731515" y="1682524"/>
              <a:ext cx="4574962" cy="2174399"/>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8" name="Chart 7">
                <a:extLst>
                  <a:ext uri="{FF2B5EF4-FFF2-40B4-BE49-F238E27FC236}">
                    <a16:creationId xmlns:a16="http://schemas.microsoft.com/office/drawing/2014/main" id="{6441097B-1B41-F941-887A-03FDB70944BF}"/>
                  </a:ext>
                </a:extLst>
              </p:cNvPr>
              <p:cNvPicPr>
                <a:picLocks noGrp="1" noRot="1" noChangeAspect="1" noMove="1" noResize="1" noEditPoints="1" noAdjustHandles="1" noChangeArrowheads="1" noChangeShapeType="1"/>
              </p:cNvPicPr>
              <p:nvPr/>
            </p:nvPicPr>
            <p:blipFill>
              <a:blip r:embed="rId11"/>
              <a:stretch>
                <a:fillRect/>
              </a:stretch>
            </p:blipFill>
            <p:spPr>
              <a:xfrm>
                <a:off x="6731515" y="1682524"/>
                <a:ext cx="4574962" cy="2174399"/>
              </a:xfrm>
              <a:prstGeom prst="rect">
                <a:avLst/>
              </a:prstGeom>
            </p:spPr>
          </p:pic>
        </mc:Fallback>
      </mc:AlternateContent>
      <p:sp>
        <p:nvSpPr>
          <p:cNvPr id="9" name="TextBox 8">
            <a:extLst>
              <a:ext uri="{FF2B5EF4-FFF2-40B4-BE49-F238E27FC236}">
                <a16:creationId xmlns:a16="http://schemas.microsoft.com/office/drawing/2014/main" id="{0C8FD330-3725-C7C1-46D3-7825C4849915}"/>
              </a:ext>
            </a:extLst>
          </p:cNvPr>
          <p:cNvSpPr txBox="1"/>
          <p:nvPr/>
        </p:nvSpPr>
        <p:spPr>
          <a:xfrm>
            <a:off x="647763" y="4100013"/>
            <a:ext cx="11687433" cy="28546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FI"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FI"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1000 uutta lentomatkustajaa synnyttää 4 uutta työpaikkaa</a:t>
            </a:r>
            <a:r>
              <a:rPr kumimoji="0" lang="en-FI"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Syrjäisemmillä, matkailuvaltaisilla lentoasemilla suhdeluku on lähempänä kymmentä. </a:t>
            </a:r>
            <a:r>
              <a:rPr kumimoji="0" lang="en-FI"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a:t>
            </a:r>
            <a:endParaRPr kumimoji="0" lang="en-FI" b="0" i="0" u="none" strike="noStrike" kern="1200" cap="none" spc="0" normalizeH="0" baseline="0" noProof="0" dirty="0">
              <a:ln>
                <a:noFill/>
              </a:ln>
              <a:solidFill>
                <a:prstClr val="black"/>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Rahtilentoliikenteen</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kasvun</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työpaikkojen</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syntymisen</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välille</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ei</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sen</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sijaan</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ole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löydetty</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vastaavaa</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yhteyttä</a:t>
            </a: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GB"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5</a:t>
            </a:r>
            <a:endPar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100"/>
              </a:spcBef>
              <a:spcAft>
                <a:spcPts val="0"/>
              </a:spcAft>
              <a:buClrTx/>
              <a:buSzTx/>
              <a:tabLst/>
              <a:defRPr/>
            </a:pPr>
            <a:endParaRPr kumimoji="0" lang="en-GB" sz="20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FI"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iruutu 9">
            <a:extLst>
              <a:ext uri="{FF2B5EF4-FFF2-40B4-BE49-F238E27FC236}">
                <a16:creationId xmlns:a16="http://schemas.microsoft.com/office/drawing/2014/main" id="{6A07AA3A-90AA-DD44-C959-5F219B64398B}"/>
              </a:ext>
            </a:extLst>
          </p:cNvPr>
          <p:cNvSpPr txBox="1"/>
          <p:nvPr/>
        </p:nvSpPr>
        <p:spPr>
          <a:xfrm>
            <a:off x="421223" y="1712560"/>
            <a:ext cx="44288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Globaali</a:t>
            </a:r>
          </a:p>
        </p:txBody>
      </p:sp>
      <p:sp>
        <p:nvSpPr>
          <p:cNvPr id="15" name="Tekstiruutu 9">
            <a:extLst>
              <a:ext uri="{FF2B5EF4-FFF2-40B4-BE49-F238E27FC236}">
                <a16:creationId xmlns:a16="http://schemas.microsoft.com/office/drawing/2014/main" id="{73C91EDB-6A5B-D40F-74B7-C3A03B23E7FC}"/>
              </a:ext>
            </a:extLst>
          </p:cNvPr>
          <p:cNvSpPr txBox="1"/>
          <p:nvPr/>
        </p:nvSpPr>
        <p:spPr>
          <a:xfrm>
            <a:off x="6822023" y="1712560"/>
            <a:ext cx="4407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Suomi</a:t>
            </a:r>
            <a:endParaRPr kumimoji="0" lang="fi-FI" sz="1200" b="0" i="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ekstiruutu 9">
            <a:extLst>
              <a:ext uri="{FF2B5EF4-FFF2-40B4-BE49-F238E27FC236}">
                <a16:creationId xmlns:a16="http://schemas.microsoft.com/office/drawing/2014/main" id="{7DDD1EE3-9559-6C30-1A4F-459996AD7831}"/>
              </a:ext>
            </a:extLst>
          </p:cNvPr>
          <p:cNvSpPr txBox="1"/>
          <p:nvPr/>
        </p:nvSpPr>
        <p:spPr>
          <a:xfrm>
            <a:off x="5491563" y="2093063"/>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suora	</a:t>
            </a:r>
          </a:p>
        </p:txBody>
      </p:sp>
      <p:sp>
        <p:nvSpPr>
          <p:cNvPr id="22" name="Tekstiruutu 9">
            <a:extLst>
              <a:ext uri="{FF2B5EF4-FFF2-40B4-BE49-F238E27FC236}">
                <a16:creationId xmlns:a16="http://schemas.microsoft.com/office/drawing/2014/main" id="{AFF1D727-5B1E-B480-00FE-432749DDA953}"/>
              </a:ext>
            </a:extLst>
          </p:cNvPr>
          <p:cNvSpPr txBox="1"/>
          <p:nvPr/>
        </p:nvSpPr>
        <p:spPr>
          <a:xfrm>
            <a:off x="5452295" y="3417131"/>
            <a:ext cx="94291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matkailu</a:t>
            </a:r>
          </a:p>
        </p:txBody>
      </p:sp>
      <p:sp>
        <p:nvSpPr>
          <p:cNvPr id="23" name="Tekstiruutu 9">
            <a:extLst>
              <a:ext uri="{FF2B5EF4-FFF2-40B4-BE49-F238E27FC236}">
                <a16:creationId xmlns:a16="http://schemas.microsoft.com/office/drawing/2014/main" id="{9B86513B-5845-2E94-5F63-C7D297E03FCC}"/>
              </a:ext>
            </a:extLst>
          </p:cNvPr>
          <p:cNvSpPr txBox="1"/>
          <p:nvPr/>
        </p:nvSpPr>
        <p:spPr>
          <a:xfrm>
            <a:off x="5394405" y="2545185"/>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epäsuora	</a:t>
            </a:r>
          </a:p>
        </p:txBody>
      </p:sp>
      <p:sp>
        <p:nvSpPr>
          <p:cNvPr id="26" name="Tekstiruutu 9">
            <a:extLst>
              <a:ext uri="{FF2B5EF4-FFF2-40B4-BE49-F238E27FC236}">
                <a16:creationId xmlns:a16="http://schemas.microsoft.com/office/drawing/2014/main" id="{05C44398-B9EF-7DE1-FB3C-42B3EF099B5D}"/>
              </a:ext>
            </a:extLst>
          </p:cNvPr>
          <p:cNvSpPr txBox="1"/>
          <p:nvPr/>
        </p:nvSpPr>
        <p:spPr>
          <a:xfrm>
            <a:off x="5446407" y="2989252"/>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välillinen	</a:t>
            </a:r>
          </a:p>
        </p:txBody>
      </p:sp>
      <p:sp>
        <p:nvSpPr>
          <p:cNvPr id="27" name="Tekstiruutu 9">
            <a:extLst>
              <a:ext uri="{FF2B5EF4-FFF2-40B4-BE49-F238E27FC236}">
                <a16:creationId xmlns:a16="http://schemas.microsoft.com/office/drawing/2014/main" id="{AE83DBA6-C215-E690-5462-84279849F26F}"/>
              </a:ext>
            </a:extLst>
          </p:cNvPr>
          <p:cNvSpPr txBox="1"/>
          <p:nvPr/>
        </p:nvSpPr>
        <p:spPr>
          <a:xfrm>
            <a:off x="2712054" y="2117612"/>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milj</a:t>
            </a:r>
            <a:r>
              <a:rPr kumimoji="0" lang="fi-FI" sz="105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8" name="Tekstiruutu 9">
            <a:extLst>
              <a:ext uri="{FF2B5EF4-FFF2-40B4-BE49-F238E27FC236}">
                <a16:creationId xmlns:a16="http://schemas.microsoft.com/office/drawing/2014/main" id="{4DD5076C-DDAA-8A13-3C8C-2AF74E24D874}"/>
              </a:ext>
            </a:extLst>
          </p:cNvPr>
          <p:cNvSpPr txBox="1"/>
          <p:nvPr/>
        </p:nvSpPr>
        <p:spPr>
          <a:xfrm>
            <a:off x="2702091" y="2545185"/>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milj</a:t>
            </a:r>
            <a:r>
              <a:rPr kumimoji="0" lang="fi-FI" sz="105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9" name="Tekstiruutu 9">
            <a:extLst>
              <a:ext uri="{FF2B5EF4-FFF2-40B4-BE49-F238E27FC236}">
                <a16:creationId xmlns:a16="http://schemas.microsoft.com/office/drawing/2014/main" id="{8390ECE5-2376-58C6-8AD6-61933D77E3D0}"/>
              </a:ext>
            </a:extLst>
          </p:cNvPr>
          <p:cNvSpPr txBox="1"/>
          <p:nvPr/>
        </p:nvSpPr>
        <p:spPr>
          <a:xfrm>
            <a:off x="2702091" y="2995704"/>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milj</a:t>
            </a:r>
            <a:r>
              <a:rPr kumimoji="0" lang="fi-FI" sz="105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0" name="Tekstiruutu 9">
            <a:extLst>
              <a:ext uri="{FF2B5EF4-FFF2-40B4-BE49-F238E27FC236}">
                <a16:creationId xmlns:a16="http://schemas.microsoft.com/office/drawing/2014/main" id="{5D282A4E-D3A6-A05C-1666-01EBA326D0F6}"/>
              </a:ext>
            </a:extLst>
          </p:cNvPr>
          <p:cNvSpPr txBox="1"/>
          <p:nvPr/>
        </p:nvSpPr>
        <p:spPr>
          <a:xfrm>
            <a:off x="2712054" y="3428625"/>
            <a:ext cx="12517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milj</a:t>
            </a:r>
            <a:r>
              <a:rPr kumimoji="0" lang="fi-FI" sz="105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1" name="Tekstiruutu 9">
            <a:extLst>
              <a:ext uri="{FF2B5EF4-FFF2-40B4-BE49-F238E27FC236}">
                <a16:creationId xmlns:a16="http://schemas.microsoft.com/office/drawing/2014/main" id="{58136F99-B91F-9E81-288B-3DB21706E106}"/>
              </a:ext>
            </a:extLst>
          </p:cNvPr>
          <p:cNvSpPr txBox="1"/>
          <p:nvPr/>
        </p:nvSpPr>
        <p:spPr>
          <a:xfrm>
            <a:off x="3198354" y="2109580"/>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13%</a:t>
            </a:r>
          </a:p>
        </p:txBody>
      </p:sp>
      <p:sp>
        <p:nvSpPr>
          <p:cNvPr id="32" name="Tekstiruutu 9">
            <a:extLst>
              <a:ext uri="{FF2B5EF4-FFF2-40B4-BE49-F238E27FC236}">
                <a16:creationId xmlns:a16="http://schemas.microsoft.com/office/drawing/2014/main" id="{0A4CFAEC-EE26-E49E-591A-61CB37A9DE44}"/>
              </a:ext>
            </a:extLst>
          </p:cNvPr>
          <p:cNvSpPr txBox="1"/>
          <p:nvPr/>
        </p:nvSpPr>
        <p:spPr>
          <a:xfrm>
            <a:off x="3512989" y="2568247"/>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21%</a:t>
            </a:r>
          </a:p>
        </p:txBody>
      </p:sp>
      <p:sp>
        <p:nvSpPr>
          <p:cNvPr id="33" name="Tekstiruutu 9">
            <a:extLst>
              <a:ext uri="{FF2B5EF4-FFF2-40B4-BE49-F238E27FC236}">
                <a16:creationId xmlns:a16="http://schemas.microsoft.com/office/drawing/2014/main" id="{123EBFD0-E302-CFD6-50D8-C4D6E8917401}"/>
              </a:ext>
            </a:extLst>
          </p:cNvPr>
          <p:cNvSpPr txBox="1"/>
          <p:nvPr/>
        </p:nvSpPr>
        <p:spPr>
          <a:xfrm>
            <a:off x="3277901" y="3011093"/>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15%</a:t>
            </a:r>
          </a:p>
        </p:txBody>
      </p:sp>
      <p:sp>
        <p:nvSpPr>
          <p:cNvPr id="34" name="Tekstiruutu 9">
            <a:extLst>
              <a:ext uri="{FF2B5EF4-FFF2-40B4-BE49-F238E27FC236}">
                <a16:creationId xmlns:a16="http://schemas.microsoft.com/office/drawing/2014/main" id="{8C96D02A-4830-FE5B-3FF6-2B7F6F3A5A77}"/>
              </a:ext>
            </a:extLst>
          </p:cNvPr>
          <p:cNvSpPr txBox="1"/>
          <p:nvPr/>
        </p:nvSpPr>
        <p:spPr>
          <a:xfrm>
            <a:off x="4850099" y="3453456"/>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51%</a:t>
            </a:r>
          </a:p>
        </p:txBody>
      </p:sp>
      <p:sp>
        <p:nvSpPr>
          <p:cNvPr id="35" name="Tekstiruutu 9">
            <a:extLst>
              <a:ext uri="{FF2B5EF4-FFF2-40B4-BE49-F238E27FC236}">
                <a16:creationId xmlns:a16="http://schemas.microsoft.com/office/drawing/2014/main" id="{837303C3-0FD0-DB55-2A07-1AB3DE9A728C}"/>
              </a:ext>
            </a:extLst>
          </p:cNvPr>
          <p:cNvSpPr txBox="1"/>
          <p:nvPr/>
        </p:nvSpPr>
        <p:spPr>
          <a:xfrm>
            <a:off x="11229825" y="2133001"/>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29%</a:t>
            </a:r>
          </a:p>
        </p:txBody>
      </p:sp>
      <p:sp>
        <p:nvSpPr>
          <p:cNvPr id="37" name="Tekstiruutu 9">
            <a:extLst>
              <a:ext uri="{FF2B5EF4-FFF2-40B4-BE49-F238E27FC236}">
                <a16:creationId xmlns:a16="http://schemas.microsoft.com/office/drawing/2014/main" id="{C7B60C01-F846-AA76-908D-DD9C75F0518C}"/>
              </a:ext>
            </a:extLst>
          </p:cNvPr>
          <p:cNvSpPr txBox="1"/>
          <p:nvPr/>
        </p:nvSpPr>
        <p:spPr>
          <a:xfrm>
            <a:off x="10848462" y="2554913"/>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24%</a:t>
            </a:r>
          </a:p>
        </p:txBody>
      </p:sp>
      <p:sp>
        <p:nvSpPr>
          <p:cNvPr id="38" name="Tekstiruutu 9">
            <a:extLst>
              <a:ext uri="{FF2B5EF4-FFF2-40B4-BE49-F238E27FC236}">
                <a16:creationId xmlns:a16="http://schemas.microsoft.com/office/drawing/2014/main" id="{196DF681-59D1-B74E-7580-EE6705BF679F}"/>
              </a:ext>
            </a:extLst>
          </p:cNvPr>
          <p:cNvSpPr txBox="1"/>
          <p:nvPr/>
        </p:nvSpPr>
        <p:spPr>
          <a:xfrm>
            <a:off x="10480508" y="2989252"/>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19%</a:t>
            </a:r>
          </a:p>
        </p:txBody>
      </p:sp>
      <p:sp>
        <p:nvSpPr>
          <p:cNvPr id="39" name="Tekstiruutu 9">
            <a:extLst>
              <a:ext uri="{FF2B5EF4-FFF2-40B4-BE49-F238E27FC236}">
                <a16:creationId xmlns:a16="http://schemas.microsoft.com/office/drawing/2014/main" id="{90548278-AD4E-8566-3CCB-E0CF1E078415}"/>
              </a:ext>
            </a:extLst>
          </p:cNvPr>
          <p:cNvSpPr txBox="1"/>
          <p:nvPr/>
        </p:nvSpPr>
        <p:spPr>
          <a:xfrm>
            <a:off x="11133444" y="3482486"/>
            <a:ext cx="103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123555"/>
                </a:solidFill>
                <a:effectLst/>
                <a:uLnTx/>
                <a:uFillTx/>
                <a:latin typeface="Open Sans" panose="020B0606030504020204" pitchFamily="34" charset="0"/>
                <a:ea typeface="Open Sans" panose="020B0606030504020204" pitchFamily="34" charset="0"/>
                <a:cs typeface="Open Sans" panose="020B0606030504020204" pitchFamily="34" charset="0"/>
              </a:rPr>
              <a:t>28%</a:t>
            </a:r>
          </a:p>
        </p:txBody>
      </p:sp>
      <p:sp>
        <p:nvSpPr>
          <p:cNvPr id="40" name="Tekstiruutu 9">
            <a:extLst>
              <a:ext uri="{FF2B5EF4-FFF2-40B4-BE49-F238E27FC236}">
                <a16:creationId xmlns:a16="http://schemas.microsoft.com/office/drawing/2014/main" id="{4684764E-06F7-FFBC-90F9-0CB38C0897F8}"/>
              </a:ext>
            </a:extLst>
          </p:cNvPr>
          <p:cNvSpPr txBox="1"/>
          <p:nvPr/>
        </p:nvSpPr>
        <p:spPr>
          <a:xfrm>
            <a:off x="3530732" y="1460267"/>
            <a:ext cx="481474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SYNNYTTÄMÄT TYÖPAIKAT</a:t>
            </a:r>
          </a:p>
        </p:txBody>
      </p:sp>
    </p:spTree>
    <p:extLst>
      <p:ext uri="{BB962C8B-B14F-4D97-AF65-F5344CB8AC3E}">
        <p14:creationId xmlns:p14="http://schemas.microsoft.com/office/powerpoint/2010/main" val="249814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B9A6">
            <a:alpha val="70364"/>
          </a:srgbClr>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91858"/>
            <a:ext cx="8458832"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lang="fi-FI" sz="600" dirty="0">
                <a:solidFill>
                  <a:srgbClr val="6B6B6B"/>
                </a:solidFill>
                <a:latin typeface="Open Sans" panose="020B0606030504020204" pitchFamily="34" charset="0"/>
                <a:ea typeface="Open Sans" panose="020B0606030504020204" pitchFamily="34" charset="0"/>
                <a:cs typeface="Open Sans" panose="020B0606030504020204" pitchFamily="34" charset="0"/>
              </a:rPr>
              <a:t>IATA ja </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(2005)</a:t>
            </a:r>
          </a:p>
          <a:p>
            <a:pPr marL="228600" indent="-228600" algn="l">
              <a:buFontTx/>
              <a:buAutoNum type="arabicPlain"/>
              <a:defRPr/>
            </a:pPr>
            <a:r>
              <a:rPr lang="fi-FI" sz="600" dirty="0">
                <a:solidFill>
                  <a:srgbClr val="6B6B6B"/>
                </a:solidFill>
                <a:effectLst/>
                <a:latin typeface="Open Sans" panose="020B0606030504020204" pitchFamily="34" charset="0"/>
                <a:ea typeface="Open Sans" panose="020B0606030504020204" pitchFamily="34" charset="0"/>
                <a:cs typeface="Open Sans" panose="020B0606030504020204" pitchFamily="34" charset="0"/>
              </a:rPr>
              <a:t>ATAG 2020, Finavia 2022, </a:t>
            </a:r>
            <a:r>
              <a:rPr lang="fi-FI" sz="600" dirty="0" err="1">
                <a:solidFill>
                  <a:srgbClr val="6B6B6B"/>
                </a:solidFill>
                <a:effectLst/>
                <a:latin typeface="Open Sans" panose="020B0606030504020204" pitchFamily="34" charset="0"/>
                <a:ea typeface="Open Sans" panose="020B0606030504020204" pitchFamily="34" charset="0"/>
                <a:cs typeface="Open Sans" panose="020B0606030504020204" pitchFamily="34" charset="0"/>
              </a:rPr>
              <a:t>Finder</a:t>
            </a:r>
            <a:r>
              <a:rPr lang="fi-FI" sz="600" dirty="0">
                <a:solidFill>
                  <a:srgbClr val="6B6B6B"/>
                </a:solidFill>
                <a:effectLst/>
                <a:latin typeface="Open Sans" panose="020B0606030504020204" pitchFamily="34" charset="0"/>
                <a:ea typeface="Open Sans" panose="020B0606030504020204" pitchFamily="34" charset="0"/>
                <a:cs typeface="Open Sans" panose="020B0606030504020204" pitchFamily="34" charset="0"/>
              </a:rPr>
              <a:t> 2023, Finnair 2022, </a:t>
            </a:r>
            <a:r>
              <a:rPr lang="fi-FI" sz="600" dirty="0" err="1">
                <a:solidFill>
                  <a:srgbClr val="6B6B6B"/>
                </a:solidFill>
                <a:effectLst/>
                <a:latin typeface="Open Sans" panose="020B0606030504020204" pitchFamily="34" charset="0"/>
                <a:ea typeface="Open Sans" panose="020B0606030504020204" pitchFamily="34" charset="0"/>
                <a:cs typeface="Open Sans" panose="020B0606030504020204" pitchFamily="34" charset="0"/>
              </a:rPr>
              <a:t>Finntraffic</a:t>
            </a:r>
            <a:r>
              <a:rPr lang="fi-FI" sz="600" dirty="0">
                <a:solidFill>
                  <a:srgbClr val="6B6B6B"/>
                </a:solidFill>
                <a:effectLst/>
                <a:latin typeface="Open Sans" panose="020B0606030504020204" pitchFamily="34" charset="0"/>
                <a:ea typeface="Open Sans" panose="020B0606030504020204" pitchFamily="34" charset="0"/>
                <a:cs typeface="Open Sans" panose="020B0606030504020204" pitchFamily="34" charset="0"/>
              </a:rPr>
              <a:t> 2022, Tilastokeskus 2008, Tilastokeskus 2022, Vero 2023, Veronmaksajat 2023</a:t>
            </a:r>
            <a:endPar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VEROTULOT</a:t>
            </a:r>
          </a:p>
        </p:txBody>
      </p:sp>
      <p:sp>
        <p:nvSpPr>
          <p:cNvPr id="47" name="TextBox 46">
            <a:extLst>
              <a:ext uri="{FF2B5EF4-FFF2-40B4-BE49-F238E27FC236}">
                <a16:creationId xmlns:a16="http://schemas.microsoft.com/office/drawing/2014/main" id="{C0B405D7-38F5-16A7-A5D3-AF59BC555C9A}"/>
              </a:ext>
            </a:extLst>
          </p:cNvPr>
          <p:cNvSpPr txBox="1"/>
          <p:nvPr/>
        </p:nvSpPr>
        <p:spPr>
          <a:xfrm>
            <a:off x="317178" y="1273334"/>
            <a:ext cx="11265222" cy="46628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err="1">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ala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maksaa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seuraavia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suoria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verotuloja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valtiolle</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ja</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kunnille</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ALV,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yhteisövero</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palkkatulovero</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polttoainevero</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maanperän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pilaantumiseen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liittyvät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maksut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sekä</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viranomaismaksut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osana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matkustajamaksuja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Kaiken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kaikkiaan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verotuksen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taso</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on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korkea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esimerkiksi</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Yhdysvalloissa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lentoliikenteen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kokonaisverotuksen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aste</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lentoliikenteessä</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on 25 %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myytyjen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lentolippujen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hinnasta.</a:t>
            </a:r>
            <a:r>
              <a:rPr lang="en-GB" sz="1350" baseline="30000" dirty="0">
                <a:solidFill>
                  <a:srgbClr val="2E2E2E"/>
                </a:solidFill>
                <a:latin typeface="Open Sans" panose="020B0606030504020204" pitchFamily="34" charset="0"/>
                <a:ea typeface="Open Sans" panose="020B0606030504020204" pitchFamily="34" charset="0"/>
                <a:cs typeface="Open Sans" panose="020B0606030504020204" pitchFamily="34" charset="0"/>
              </a:rPr>
              <a:t>1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Suomessa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kokoluokka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on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sama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veroa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maksetaan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yli</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80 € per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yhdensuuntainen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lentomatka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Lentoliikenneala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rahoittaa</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pääosin</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itse</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oman</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toimintansa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infrastruktuurin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rakentamisen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ja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ylläpidon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sekä</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operoinnin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a:t>
            </a:r>
            <a:r>
              <a:rPr kumimoji="0" lang="en-GB" sz="1350" b="0" i="0" u="none" strike="noStrike" kern="1200" cap="none" spc="0" normalizeH="0" baseline="0" noProof="0" dirty="0">
                <a:ln>
                  <a:noFill/>
                </a:ln>
                <a:solidFill>
                  <a:srgbClr val="2E2E2E"/>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Katalyyttisten</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vaikutusten</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b="1"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kautta</a:t>
            </a:r>
            <a:r>
              <a:rPr lang="en-GB" sz="1350" b="1"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syntyy</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merkittävin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osa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lentoliikenteen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tuottamista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verovaikutuksista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mm.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työntekijöiden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palkkavero</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yritysten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verot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kiinteistöverotus</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kulutustuotteiden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arvonlisäverot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ja</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ympäristöön</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liittyvät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r>
              <a:rPr lang="en-GB" sz="1350" dirty="0" err="1">
                <a:solidFill>
                  <a:srgbClr val="2E2E2E"/>
                </a:solidFill>
                <a:latin typeface="Open Sans" panose="020B0606030504020204" pitchFamily="34" charset="0"/>
                <a:ea typeface="Open Sans" panose="020B0606030504020204" pitchFamily="34" charset="0"/>
                <a:cs typeface="Open Sans" panose="020B0606030504020204" pitchFamily="34" charset="0"/>
              </a:rPr>
              <a:t>verot</a:t>
            </a:r>
            <a:r>
              <a:rPr lang="en-GB" sz="1350" dirty="0">
                <a:solidFill>
                  <a:srgbClr val="2E2E2E"/>
                </a:solidFill>
                <a:latin typeface="Open Sans" panose="020B0606030504020204" pitchFamily="34" charset="0"/>
                <a:ea typeface="Open Sans" panose="020B0606030504020204" pitchFamily="34" charset="0"/>
                <a:cs typeface="Open Sans" panose="020B0606030504020204" pitchFamily="34" charset="0"/>
              </a:rPr>
              <a:t>. </a:t>
            </a:r>
            <a:endParaRPr kumimoji="0" lang="en-GB" sz="135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3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350" b="1" dirty="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350" b="1" dirty="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350" b="1" dirty="0">
                <a:latin typeface="Open Sans" panose="020B0606030504020204" pitchFamily="34" charset="0"/>
                <a:ea typeface="Open Sans" panose="020B0606030504020204" pitchFamily="34" charset="0"/>
                <a:cs typeface="Open Sans" panose="020B0606030504020204" pitchFamily="34" charset="0"/>
              </a:rPr>
              <a:t>L</a:t>
            </a:r>
            <a:r>
              <a:rPr kumimoji="0" lang="en-GB" sz="1350" b="1"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entoliikenteen</a:t>
            </a:r>
            <a:r>
              <a:rPr kumimoji="0" lang="en-GB" sz="13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350" b="1"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synnyttämät</a:t>
            </a:r>
            <a:r>
              <a:rPr kumimoji="0" lang="en-GB" sz="13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350" b="1"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verotulot</a:t>
            </a:r>
            <a:r>
              <a:rPr kumimoji="0" lang="en-GB" sz="13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350" b="1"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Suomessa</a:t>
            </a:r>
            <a:r>
              <a:rPr kumimoji="0" lang="en-GB" sz="13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35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2022</a:t>
            </a:r>
            <a:r>
              <a:rPr lang="en-GB" sz="1350" baseline="30000" dirty="0">
                <a:latin typeface="Open Sans" panose="020B0606030504020204" pitchFamily="34" charset="0"/>
                <a:ea typeface="Open Sans" panose="020B0606030504020204" pitchFamily="34" charset="0"/>
                <a:cs typeface="Open Sans" panose="020B0606030504020204" pitchFamily="34" charset="0"/>
              </a:rPr>
              <a:t>2 </a:t>
            </a:r>
            <a:r>
              <a:rPr lang="en-GB" sz="1350" b="1" dirty="0">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35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Suorat</a:t>
            </a:r>
            <a:r>
              <a:rPr lang="en-GB" sz="1350" dirty="0">
                <a:latin typeface="Open Sans" panose="020B0606030504020204" pitchFamily="34" charset="0"/>
                <a:ea typeface="Open Sans" panose="020B0606030504020204" pitchFamily="34" charset="0"/>
                <a:cs typeface="Open Sans" panose="020B0606030504020204" pitchFamily="34" charset="0"/>
              </a:rPr>
              <a:t>:</a:t>
            </a:r>
            <a:r>
              <a:rPr kumimoji="0" lang="en-GB" sz="135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1350" dirty="0">
                <a:latin typeface="Open Sans" panose="020B0606030504020204" pitchFamily="34" charset="0"/>
                <a:ea typeface="Open Sans" panose="020B0606030504020204" pitchFamily="34" charset="0"/>
                <a:cs typeface="Open Sans" panose="020B0606030504020204" pitchFamily="34" charset="0"/>
              </a:rPr>
              <a:t>285 </a:t>
            </a:r>
            <a:r>
              <a:rPr lang="en-GB" sz="1350" dirty="0" err="1">
                <a:latin typeface="Open Sans" panose="020B0606030504020204" pitchFamily="34" charset="0"/>
                <a:ea typeface="Open Sans" panose="020B0606030504020204" pitchFamily="34" charset="0"/>
                <a:cs typeface="Open Sans" panose="020B0606030504020204" pitchFamily="34" charset="0"/>
              </a:rPr>
              <a:t>miljoona</a:t>
            </a:r>
            <a:r>
              <a:rPr lang="en-GB" sz="1350" dirty="0">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350" dirty="0" err="1">
                <a:latin typeface="Open Sans" panose="020B0606030504020204" pitchFamily="34" charset="0"/>
                <a:ea typeface="Open Sans" panose="020B0606030504020204" pitchFamily="34" charset="0"/>
                <a:cs typeface="Open Sans" panose="020B0606030504020204" pitchFamily="34" charset="0"/>
              </a:rPr>
              <a:t>Epäsuorat</a:t>
            </a:r>
            <a:r>
              <a:rPr lang="en-GB" sz="1350" dirty="0">
                <a:latin typeface="Open Sans" panose="020B0606030504020204" pitchFamily="34" charset="0"/>
                <a:ea typeface="Open Sans" panose="020B0606030504020204" pitchFamily="34" charset="0"/>
                <a:cs typeface="Open Sans" panose="020B0606030504020204" pitchFamily="34" charset="0"/>
              </a:rPr>
              <a:t>:  210 </a:t>
            </a:r>
            <a:r>
              <a:rPr lang="en-GB" sz="1350" dirty="0" err="1">
                <a:latin typeface="Open Sans" panose="020B0606030504020204" pitchFamily="34" charset="0"/>
                <a:ea typeface="Open Sans" panose="020B0606030504020204" pitchFamily="34" charset="0"/>
                <a:cs typeface="Open Sans" panose="020B0606030504020204" pitchFamily="34" charset="0"/>
              </a:rPr>
              <a:t>miljoonaa</a:t>
            </a:r>
            <a:r>
              <a:rPr lang="en-GB" sz="1350" dirty="0">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350" dirty="0" err="1">
                <a:latin typeface="Open Sans" panose="020B0606030504020204" pitchFamily="34" charset="0"/>
                <a:ea typeface="Open Sans" panose="020B0606030504020204" pitchFamily="34" charset="0"/>
                <a:cs typeface="Open Sans" panose="020B0606030504020204" pitchFamily="34" charset="0"/>
              </a:rPr>
              <a:t>Välilliset</a:t>
            </a:r>
            <a:r>
              <a:rPr lang="en-GB" sz="1350" dirty="0">
                <a:latin typeface="Open Sans" panose="020B0606030504020204" pitchFamily="34" charset="0"/>
                <a:ea typeface="Open Sans" panose="020B0606030504020204" pitchFamily="34" charset="0"/>
                <a:cs typeface="Open Sans" panose="020B0606030504020204" pitchFamily="34" charset="0"/>
              </a:rPr>
              <a:t>: 160 </a:t>
            </a:r>
            <a:r>
              <a:rPr lang="en-GB" sz="1350" dirty="0" err="1">
                <a:latin typeface="Open Sans" panose="020B0606030504020204" pitchFamily="34" charset="0"/>
                <a:ea typeface="Open Sans" panose="020B0606030504020204" pitchFamily="34" charset="0"/>
                <a:cs typeface="Open Sans" panose="020B0606030504020204" pitchFamily="34" charset="0"/>
              </a:rPr>
              <a:t>miljoonaa</a:t>
            </a:r>
            <a:r>
              <a:rPr lang="en-GB" sz="1350" dirty="0">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350" dirty="0" err="1">
                <a:latin typeface="Open Sans" panose="020B0606030504020204" pitchFamily="34" charset="0"/>
                <a:ea typeface="Open Sans" panose="020B0606030504020204" pitchFamily="34" charset="0"/>
                <a:cs typeface="Open Sans" panose="020B0606030504020204" pitchFamily="34" charset="0"/>
              </a:rPr>
              <a:t>Matkailu</a:t>
            </a:r>
            <a:r>
              <a:rPr lang="en-GB" sz="1350" dirty="0">
                <a:latin typeface="Open Sans" panose="020B0606030504020204" pitchFamily="34" charset="0"/>
                <a:ea typeface="Open Sans" panose="020B0606030504020204" pitchFamily="34" charset="0"/>
                <a:cs typeface="Open Sans" panose="020B0606030504020204" pitchFamily="34" charset="0"/>
              </a:rPr>
              <a:t>: 130 </a:t>
            </a:r>
            <a:r>
              <a:rPr lang="en-GB" sz="1350" dirty="0" err="1">
                <a:latin typeface="Open Sans" panose="020B0606030504020204" pitchFamily="34" charset="0"/>
                <a:ea typeface="Open Sans" panose="020B0606030504020204" pitchFamily="34" charset="0"/>
                <a:cs typeface="Open Sans" panose="020B0606030504020204" pitchFamily="34" charset="0"/>
              </a:rPr>
              <a:t>miljoonaa</a:t>
            </a:r>
            <a:r>
              <a:rPr lang="en-GB" sz="1350" dirty="0">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350" dirty="0" err="1">
                <a:latin typeface="Open Sans" panose="020B0606030504020204" pitchFamily="34" charset="0"/>
                <a:ea typeface="Open Sans" panose="020B0606030504020204" pitchFamily="34" charset="0"/>
                <a:cs typeface="Open Sans" panose="020B0606030504020204" pitchFamily="34" charset="0"/>
              </a:rPr>
              <a:t>Vientiyritykset</a:t>
            </a:r>
            <a:r>
              <a:rPr lang="en-GB" sz="1350" dirty="0">
                <a:latin typeface="Open Sans" panose="020B0606030504020204" pitchFamily="34" charset="0"/>
                <a:ea typeface="Open Sans" panose="020B0606030504020204" pitchFamily="34" charset="0"/>
                <a:cs typeface="Open Sans" panose="020B0606030504020204" pitchFamily="34" charset="0"/>
              </a:rPr>
              <a:t>: 380 </a:t>
            </a:r>
            <a:r>
              <a:rPr lang="en-GB" sz="1350" dirty="0" err="1">
                <a:latin typeface="Open Sans" panose="020B0606030504020204" pitchFamily="34" charset="0"/>
                <a:ea typeface="Open Sans" panose="020B0606030504020204" pitchFamily="34" charset="0"/>
                <a:cs typeface="Open Sans" panose="020B0606030504020204" pitchFamily="34" charset="0"/>
              </a:rPr>
              <a:t>miljoonaa</a:t>
            </a:r>
            <a:r>
              <a:rPr lang="en-GB" sz="1350" dirty="0">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350" dirty="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350" dirty="0" err="1">
                <a:latin typeface="Open Sans" panose="020B0606030504020204" pitchFamily="34" charset="0"/>
                <a:ea typeface="Open Sans" panose="020B0606030504020204" pitchFamily="34" charset="0"/>
                <a:cs typeface="Open Sans" panose="020B0606030504020204" pitchFamily="34" charset="0"/>
              </a:rPr>
              <a:t>Yhteensä</a:t>
            </a:r>
            <a:r>
              <a:rPr lang="en-GB" sz="1350" dirty="0">
                <a:latin typeface="Open Sans" panose="020B0606030504020204" pitchFamily="34" charset="0"/>
                <a:ea typeface="Open Sans" panose="020B0606030504020204" pitchFamily="34" charset="0"/>
                <a:cs typeface="Open Sans" panose="020B0606030504020204" pitchFamily="34" charset="0"/>
              </a:rPr>
              <a:t> </a:t>
            </a:r>
            <a:r>
              <a:rPr lang="en-GB" sz="1350" b="1" dirty="0">
                <a:latin typeface="Open Sans" panose="020B0606030504020204" pitchFamily="34" charset="0"/>
                <a:ea typeface="Open Sans" panose="020B0606030504020204" pitchFamily="34" charset="0"/>
                <a:cs typeface="Open Sans" panose="020B0606030504020204" pitchFamily="34" charset="0"/>
              </a:rPr>
              <a:t>1,9 </a:t>
            </a:r>
            <a:r>
              <a:rPr lang="en-GB" sz="1350" b="1" dirty="0" err="1">
                <a:latin typeface="Open Sans" panose="020B0606030504020204" pitchFamily="34" charset="0"/>
                <a:ea typeface="Open Sans" panose="020B0606030504020204" pitchFamily="34" charset="0"/>
                <a:cs typeface="Open Sans" panose="020B0606030504020204" pitchFamily="34" charset="0"/>
              </a:rPr>
              <a:t>miljardia</a:t>
            </a:r>
            <a:r>
              <a:rPr lang="en-GB" sz="1350" b="1" dirty="0">
                <a:latin typeface="Open Sans" panose="020B0606030504020204" pitchFamily="34" charset="0"/>
                <a:ea typeface="Open Sans" panose="020B0606030504020204" pitchFamily="34" charset="0"/>
                <a:cs typeface="Open Sans" panose="020B0606030504020204" pitchFamily="34" charset="0"/>
              </a:rPr>
              <a:t> €</a:t>
            </a:r>
            <a:r>
              <a:rPr lang="en-GB" sz="1350" dirty="0">
                <a:latin typeface="Open Sans" panose="020B0606030504020204" pitchFamily="34" charset="0"/>
                <a:ea typeface="Open Sans" panose="020B0606030504020204" pitchFamily="34" charset="0"/>
                <a:cs typeface="Open Sans" panose="020B0606030504020204" pitchFamily="34" charset="0"/>
              </a:rPr>
              <a:t>, </a:t>
            </a:r>
            <a:r>
              <a:rPr lang="en-GB" sz="1350" dirty="0" err="1">
                <a:latin typeface="Open Sans" panose="020B0606030504020204" pitchFamily="34" charset="0"/>
                <a:ea typeface="Open Sans" panose="020B0606030504020204" pitchFamily="34" charset="0"/>
                <a:cs typeface="Open Sans" panose="020B0606030504020204" pitchFamily="34" charset="0"/>
              </a:rPr>
              <a:t>joka</a:t>
            </a:r>
            <a:r>
              <a:rPr lang="en-GB" sz="1350" dirty="0">
                <a:latin typeface="Open Sans" panose="020B0606030504020204" pitchFamily="34" charset="0"/>
                <a:ea typeface="Open Sans" panose="020B0606030504020204" pitchFamily="34" charset="0"/>
                <a:cs typeface="Open Sans" panose="020B0606030504020204" pitchFamily="34" charset="0"/>
              </a:rPr>
              <a:t> on 3,4 % </a:t>
            </a:r>
            <a:r>
              <a:rPr lang="en-GB" sz="1350" dirty="0" err="1">
                <a:latin typeface="Open Sans" panose="020B0606030504020204" pitchFamily="34" charset="0"/>
                <a:ea typeface="Open Sans" panose="020B0606030504020204" pitchFamily="34" charset="0"/>
                <a:cs typeface="Open Sans" panose="020B0606030504020204" pitchFamily="34" charset="0"/>
              </a:rPr>
              <a:t>Suomen</a:t>
            </a:r>
            <a:r>
              <a:rPr lang="en-GB" sz="1350" dirty="0">
                <a:latin typeface="Open Sans" panose="020B0606030504020204" pitchFamily="34" charset="0"/>
                <a:ea typeface="Open Sans" panose="020B0606030504020204" pitchFamily="34" charset="0"/>
                <a:cs typeface="Open Sans" panose="020B0606030504020204" pitchFamily="34" charset="0"/>
              </a:rPr>
              <a:t> </a:t>
            </a:r>
            <a:r>
              <a:rPr lang="en-GB" sz="1350" dirty="0" err="1">
                <a:latin typeface="Open Sans" panose="020B0606030504020204" pitchFamily="34" charset="0"/>
                <a:ea typeface="Open Sans" panose="020B0606030504020204" pitchFamily="34" charset="0"/>
                <a:cs typeface="Open Sans" panose="020B0606030504020204" pitchFamily="34" charset="0"/>
              </a:rPr>
              <a:t>valtion</a:t>
            </a:r>
            <a:r>
              <a:rPr lang="en-GB" sz="1350" dirty="0">
                <a:latin typeface="Open Sans" panose="020B0606030504020204" pitchFamily="34" charset="0"/>
                <a:ea typeface="Open Sans" panose="020B0606030504020204" pitchFamily="34" charset="0"/>
                <a:cs typeface="Open Sans" panose="020B0606030504020204" pitchFamily="34" charset="0"/>
              </a:rPr>
              <a:t> </a:t>
            </a:r>
            <a:r>
              <a:rPr lang="en-GB" sz="1350" dirty="0" err="1">
                <a:latin typeface="Open Sans" panose="020B0606030504020204" pitchFamily="34" charset="0"/>
                <a:ea typeface="Open Sans" panose="020B0606030504020204" pitchFamily="34" charset="0"/>
                <a:cs typeface="Open Sans" panose="020B0606030504020204" pitchFamily="34" charset="0"/>
              </a:rPr>
              <a:t>verotuloista</a:t>
            </a:r>
            <a:r>
              <a:rPr lang="en-GB" sz="1350" dirty="0">
                <a:latin typeface="Open Sans" panose="020B0606030504020204" pitchFamily="34" charset="0"/>
                <a:ea typeface="Open Sans" panose="020B0606030504020204" pitchFamily="34" charset="0"/>
                <a:cs typeface="Open Sans" panose="020B0606030504020204" pitchFamily="34" charset="0"/>
              </a:rPr>
              <a:t> </a:t>
            </a:r>
            <a:r>
              <a:rPr lang="en-GB" sz="1350" dirty="0" err="1">
                <a:latin typeface="Open Sans" panose="020B0606030504020204" pitchFamily="34" charset="0"/>
                <a:ea typeface="Open Sans" panose="020B0606030504020204" pitchFamily="34" charset="0"/>
                <a:cs typeface="Open Sans" panose="020B0606030504020204" pitchFamily="34" charset="0"/>
              </a:rPr>
              <a:t>vuonna</a:t>
            </a:r>
            <a:r>
              <a:rPr lang="en-GB" sz="1350" dirty="0">
                <a:latin typeface="Open Sans" panose="020B0606030504020204" pitchFamily="34" charset="0"/>
                <a:ea typeface="Open Sans" panose="020B0606030504020204" pitchFamily="34" charset="0"/>
                <a:cs typeface="Open Sans" panose="020B0606030504020204" pitchFamily="34" charset="0"/>
              </a:rPr>
              <a:t> 2022. </a:t>
            </a:r>
            <a:endParaRPr kumimoji="0" lang="en-GB" sz="135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32086D62-CF82-2465-1BCE-0B6F7DC07295}"/>
              </a:ext>
            </a:extLst>
          </p:cNvPr>
          <p:cNvSpPr/>
          <p:nvPr/>
        </p:nvSpPr>
        <p:spPr>
          <a:xfrm>
            <a:off x="354123" y="2046758"/>
            <a:ext cx="328865" cy="477078"/>
          </a:xfrm>
          <a:prstGeom prst="rect">
            <a:avLst/>
          </a:prstGeom>
          <a:solidFill>
            <a:srgbClr val="D4CE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8926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EC0"/>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98D652DD-A8F4-0FD9-2237-4027B6A0E48A}"/>
              </a:ext>
            </a:extLst>
          </p:cNvPr>
          <p:cNvGrpSpPr/>
          <p:nvPr/>
        </p:nvGrpSpPr>
        <p:grpSpPr>
          <a:xfrm>
            <a:off x="10694072" y="468599"/>
            <a:ext cx="1177215" cy="307777"/>
            <a:chOff x="10805741" y="211667"/>
            <a:chExt cx="1177215" cy="307777"/>
          </a:xfrm>
        </p:grpSpPr>
        <p:pic>
          <p:nvPicPr>
            <p:cNvPr id="9" name="Kuva 8" descr="Kuva, joka sisältää kohteen musta, pimeys&#10;&#10;Kuvaus luotu automaattisesti">
              <a:extLst>
                <a:ext uri="{FF2B5EF4-FFF2-40B4-BE49-F238E27FC236}">
                  <a16:creationId xmlns:a16="http://schemas.microsoft.com/office/drawing/2014/main" id="{3B96B7FA-E47A-8A90-6B6D-AD05DAEFF6D1}"/>
                </a:ext>
              </a:extLst>
            </p:cNvPr>
            <p:cNvPicPr>
              <a:picLocks noChangeAspect="1"/>
            </p:cNvPicPr>
            <p:nvPr/>
          </p:nvPicPr>
          <p:blipFill>
            <a:blip r:embed="rId3"/>
            <a:stretch>
              <a:fillRect/>
            </a:stretch>
          </p:blipFill>
          <p:spPr>
            <a:xfrm>
              <a:off x="10805741" y="294275"/>
              <a:ext cx="168564" cy="173312"/>
            </a:xfrm>
            <a:prstGeom prst="rect">
              <a:avLst/>
            </a:prstGeom>
          </p:spPr>
        </p:pic>
        <p:sp>
          <p:nvSpPr>
            <p:cNvPr id="10" name="Tekstiruutu 9">
              <a:extLst>
                <a:ext uri="{FF2B5EF4-FFF2-40B4-BE49-F238E27FC236}">
                  <a16:creationId xmlns:a16="http://schemas.microsoft.com/office/drawing/2014/main" id="{3911407C-EB0D-ED2D-BC61-36A2990097C6}"/>
                </a:ext>
              </a:extLst>
            </p:cNvPr>
            <p:cNvSpPr txBox="1"/>
            <p:nvPr/>
          </p:nvSpPr>
          <p:spPr>
            <a:xfrm>
              <a:off x="11087028" y="211667"/>
              <a:ext cx="8959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25 % </a:t>
              </a:r>
              <a:r>
                <a:rPr lang="fi-FI" sz="1400" b="1" dirty="0">
                  <a:solidFill>
                    <a:srgbClr val="6C6966"/>
                  </a:solidFill>
                  <a:latin typeface="Open Sans" panose="020B0606030504020204" pitchFamily="34" charset="0"/>
                  <a:ea typeface="Open Sans" panose="020B0606030504020204" pitchFamily="34" charset="0"/>
                  <a:cs typeface="Open Sans" panose="020B0606030504020204" pitchFamily="34" charset="0"/>
                </a:rPr>
                <a:t>*</a:t>
              </a:r>
              <a:endParaRPr kumimoji="0" lang="fi-FI" sz="1400" b="1" i="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274945"/>
            <a:ext cx="4114800"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Kuva: WTO, ICAO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fi-FI" sz="600" b="0" i="0" u="none" strike="noStrike" kern="1200" cap="none" spc="0" normalizeH="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(2020), IATA (2006)</a:t>
            </a:r>
            <a:br>
              <a:rPr kumimoji="0" lang="fi-FI" sz="600" b="0" i="0" u="none" strike="noStrike" kern="1200" cap="none" spc="0" normalizeH="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fi-FI" sz="600" b="0" i="0" u="none" strike="noStrike" kern="1200" cap="none" spc="0" normalizeH="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IATA (2006)</a:t>
            </a:r>
            <a:endPar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5"/>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KAUPANKÄYNTI</a:t>
            </a:r>
          </a:p>
        </p:txBody>
      </p:sp>
      <p:sp>
        <p:nvSpPr>
          <p:cNvPr id="20" name="TextBox 19">
            <a:extLst>
              <a:ext uri="{FF2B5EF4-FFF2-40B4-BE49-F238E27FC236}">
                <a16:creationId xmlns:a16="http://schemas.microsoft.com/office/drawing/2014/main" id="{076A79D5-2F23-EC4F-8FCC-F2A6729C9ED0}"/>
              </a:ext>
            </a:extLst>
          </p:cNvPr>
          <p:cNvSpPr txBox="1"/>
          <p:nvPr/>
        </p:nvSpPr>
        <p:spPr>
          <a:xfrm>
            <a:off x="3760686" y="6478139"/>
            <a:ext cx="41148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900" dirty="0" err="1">
                <a:solidFill>
                  <a:srgbClr val="7F7F7F"/>
                </a:solidFill>
                <a:latin typeface="Open Sans" panose="020B0606030504020204" pitchFamily="34" charset="0"/>
                <a:ea typeface="Open Sans" panose="020B0606030504020204" pitchFamily="34" charset="0"/>
                <a:cs typeface="Open Sans" panose="020B0606030504020204" pitchFamily="34" charset="0"/>
              </a:rPr>
              <a:t>Yritysten</a:t>
            </a:r>
            <a:r>
              <a:rPr lang="en-GB" sz="900" dirty="0">
                <a:solidFill>
                  <a:srgbClr val="7F7F7F"/>
                </a:solidFill>
                <a:latin typeface="Open Sans" panose="020B0606030504020204" pitchFamily="34" charset="0"/>
                <a:ea typeface="Open Sans" panose="020B0606030504020204" pitchFamily="34" charset="0"/>
                <a:cs typeface="Open Sans" panose="020B0606030504020204" pitchFamily="34" charset="0"/>
              </a:rPr>
              <a:t> </a:t>
            </a:r>
            <a:r>
              <a:rPr lang="en-GB" sz="900" dirty="0" err="1">
                <a:solidFill>
                  <a:srgbClr val="7F7F7F"/>
                </a:solidFill>
                <a:latin typeface="Open Sans" panose="020B0606030504020204" pitchFamily="34" charset="0"/>
                <a:ea typeface="Open Sans" panose="020B0606030504020204" pitchFamily="34" charset="0"/>
                <a:cs typeface="Open Sans" panose="020B0606030504020204" pitchFamily="34" charset="0"/>
              </a:rPr>
              <a:t>kaikesta</a:t>
            </a:r>
            <a:r>
              <a:rPr lang="en-GB" sz="900" dirty="0">
                <a:solidFill>
                  <a:srgbClr val="7F7F7F"/>
                </a:solidFill>
                <a:latin typeface="Open Sans" panose="020B0606030504020204" pitchFamily="34" charset="0"/>
                <a:ea typeface="Open Sans" panose="020B0606030504020204" pitchFamily="34" charset="0"/>
                <a:cs typeface="Open Sans" panose="020B0606030504020204" pitchFamily="34" charset="0"/>
              </a:rPr>
              <a:t> </a:t>
            </a:r>
            <a:r>
              <a:rPr lang="en-GB" sz="900" dirty="0" err="1">
                <a:solidFill>
                  <a:srgbClr val="7F7F7F"/>
                </a:solidFill>
                <a:latin typeface="Open Sans" panose="020B0606030504020204" pitchFamily="34" charset="0"/>
                <a:ea typeface="Open Sans" panose="020B0606030504020204" pitchFamily="34" charset="0"/>
                <a:cs typeface="Open Sans" panose="020B0606030504020204" pitchFamily="34" charset="0"/>
              </a:rPr>
              <a:t>myynnistä</a:t>
            </a:r>
            <a:r>
              <a:rPr lang="en-GB" sz="900" dirty="0">
                <a:solidFill>
                  <a:srgbClr val="7F7F7F"/>
                </a:solidFill>
                <a:latin typeface="Open Sans" panose="020B0606030504020204" pitchFamily="34" charset="0"/>
                <a:ea typeface="Open Sans" panose="020B0606030504020204" pitchFamily="34" charset="0"/>
                <a:cs typeface="Open Sans" panose="020B0606030504020204" pitchFamily="34" charset="0"/>
              </a:rPr>
              <a:t> 25 % on </a:t>
            </a:r>
            <a:r>
              <a:rPr lang="en-GB" sz="900" dirty="0" err="1">
                <a:solidFill>
                  <a:srgbClr val="7F7F7F"/>
                </a:solidFill>
                <a:latin typeface="Open Sans" panose="020B0606030504020204" pitchFamily="34" charset="0"/>
                <a:ea typeface="Open Sans" panose="020B0606030504020204" pitchFamily="34" charset="0"/>
                <a:cs typeface="Open Sans" panose="020B0606030504020204" pitchFamily="34" charset="0"/>
              </a:rPr>
              <a:t>riippuvaista</a:t>
            </a:r>
            <a:r>
              <a:rPr lang="en-GB" sz="900" dirty="0">
                <a:solidFill>
                  <a:srgbClr val="7F7F7F"/>
                </a:solidFill>
                <a:latin typeface="Open Sans" panose="020B0606030504020204" pitchFamily="34" charset="0"/>
                <a:ea typeface="Open Sans" panose="020B0606030504020204" pitchFamily="34" charset="0"/>
                <a:cs typeface="Open Sans" panose="020B0606030504020204" pitchFamily="34" charset="0"/>
              </a:rPr>
              <a:t> </a:t>
            </a:r>
            <a:r>
              <a:rPr lang="en-GB" sz="900" dirty="0" err="1">
                <a:solidFill>
                  <a:srgbClr val="7F7F7F"/>
                </a:solidFill>
                <a:latin typeface="Open Sans" panose="020B0606030504020204" pitchFamily="34" charset="0"/>
                <a:ea typeface="Open Sans" panose="020B0606030504020204" pitchFamily="34" charset="0"/>
                <a:cs typeface="Open Sans" panose="020B0606030504020204" pitchFamily="34" charset="0"/>
              </a:rPr>
              <a:t>lentoliikenteestä</a:t>
            </a:r>
            <a:endPar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DDF1CB0-D7D4-33E1-14FC-709DA2B51201}"/>
              </a:ext>
            </a:extLst>
          </p:cNvPr>
          <p:cNvSpPr txBox="1"/>
          <p:nvPr/>
        </p:nvSpPr>
        <p:spPr>
          <a:xfrm>
            <a:off x="279365" y="1464991"/>
            <a:ext cx="6478274" cy="32470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Lentoliikenne on ollut yksi tärkeimmistä maailmankaupan ajureista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Globaalisti 35 % maailmankaupan arvosta liikkuu ilmateitse.</a:t>
            </a:r>
            <a:r>
              <a:rPr kumimoji="0" lang="en-FI" sz="1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FI" sz="1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Lentoliikenne vauhdittaa kansainvälistä kauppaa seuraavilla tavoilla: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5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a:t>
            </a:r>
            <a:r>
              <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aajempi markkina-alue. </a:t>
            </a:r>
            <a:r>
              <a:rPr lang="en-FI" sz="1500" dirty="0">
                <a:solidFill>
                  <a:srgbClr val="702B3E"/>
                </a:solidFill>
                <a:latin typeface="Open Sans" panose="020B0606030504020204" pitchFamily="34" charset="0"/>
                <a:ea typeface="Open Sans" panose="020B0606030504020204" pitchFamily="34" charset="0"/>
                <a:cs typeface="Open Sans" panose="020B0606030504020204" pitchFamily="34" charset="0"/>
              </a:rPr>
              <a:t> </a:t>
            </a:r>
            <a:r>
              <a:rPr kumimoji="0" lang="en-FI" sz="15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70 %</a:t>
            </a:r>
            <a:r>
              <a:rPr kumimoji="0" lang="en-FI" sz="15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yrityksistä pitää tätä lentoliikenteen tärkeimpänä hyötynä.</a:t>
            </a:r>
            <a:r>
              <a:rPr kumimoji="0" lang="en-FI" sz="1500" b="0" i="0" u="none" strike="noStrike" kern="1200" cap="none" spc="0" normalizeH="0" baseline="3000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5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a:t>
            </a:r>
            <a:r>
              <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rikoistuminen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Myynti</a:t>
            </a:r>
            <a:endPar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5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uotteiden </a:t>
            </a:r>
            <a:r>
              <a:rPr kumimoji="0" lang="en-FI" sz="15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nopea toimittaminen</a:t>
            </a:r>
            <a:endPar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500" b="1" dirty="0">
                <a:solidFill>
                  <a:prstClr val="black"/>
                </a:solidFill>
                <a:latin typeface="Open Sans" panose="020B0606030504020204" pitchFamily="34" charset="0"/>
                <a:ea typeface="Open Sans" panose="020B0606030504020204" pitchFamily="34" charset="0"/>
                <a:cs typeface="Open Sans" panose="020B0606030504020204" pitchFamily="34" charset="0"/>
              </a:rPr>
              <a:t>V</a:t>
            </a:r>
            <a:r>
              <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araosien</a:t>
            </a:r>
            <a:r>
              <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nopea toimittaminen</a:t>
            </a:r>
          </a:p>
          <a:p>
            <a:pPr marL="742950" lvl="1" indent="-285750">
              <a:buFont typeface="Arial" panose="020B0604020202020204" pitchFamily="34" charset="0"/>
              <a:buChar char="•"/>
              <a:defRPr/>
            </a:pPr>
            <a:r>
              <a:rPr lang="en-GB" sz="1500" b="0" dirty="0" err="1">
                <a:effectLst/>
                <a:latin typeface="Open Sans" panose="020B0606030504020204" pitchFamily="34" charset="0"/>
                <a:ea typeface="Open Sans" panose="020B0606030504020204" pitchFamily="34" charset="0"/>
                <a:cs typeface="Open Sans" panose="020B0606030504020204" pitchFamily="34" charset="0"/>
              </a:rPr>
              <a:t>Ymmärys</a:t>
            </a:r>
            <a:r>
              <a:rPr lang="en-GB" sz="1500" b="0" dirty="0">
                <a:effectLst/>
                <a:latin typeface="Open Sans" panose="020B0606030504020204" pitchFamily="34" charset="0"/>
                <a:ea typeface="Open Sans" panose="020B0606030504020204" pitchFamily="34" charset="0"/>
                <a:cs typeface="Open Sans" panose="020B0606030504020204" pitchFamily="34" charset="0"/>
              </a:rPr>
              <a:t> </a:t>
            </a:r>
            <a:r>
              <a:rPr lang="en-GB" sz="1500" b="1" dirty="0" err="1">
                <a:effectLst/>
                <a:latin typeface="Open Sans" panose="020B0606030504020204" pitchFamily="34" charset="0"/>
                <a:ea typeface="Open Sans" panose="020B0606030504020204" pitchFamily="34" charset="0"/>
                <a:cs typeface="Open Sans" panose="020B0606030504020204" pitchFamily="34" charset="0"/>
              </a:rPr>
              <a:t>eri</a:t>
            </a:r>
            <a:r>
              <a:rPr lang="en-GB" sz="1500" b="1" dirty="0">
                <a:effectLst/>
                <a:latin typeface="Open Sans" panose="020B0606030504020204" pitchFamily="34" charset="0"/>
                <a:ea typeface="Open Sans" panose="020B0606030504020204" pitchFamily="34" charset="0"/>
                <a:cs typeface="Open Sans" panose="020B0606030504020204" pitchFamily="34" charset="0"/>
              </a:rPr>
              <a:t> </a:t>
            </a:r>
            <a:r>
              <a:rPr lang="en-GB" sz="1500" b="1" dirty="0" err="1">
                <a:effectLst/>
                <a:latin typeface="Open Sans" panose="020B0606030504020204" pitchFamily="34" charset="0"/>
                <a:ea typeface="Open Sans" panose="020B0606030504020204" pitchFamily="34" charset="0"/>
                <a:cs typeface="Open Sans" panose="020B0606030504020204" pitchFamily="34" charset="0"/>
              </a:rPr>
              <a:t>markkinoiden</a:t>
            </a:r>
            <a:r>
              <a:rPr lang="en-GB" sz="1500" b="1" dirty="0">
                <a:effectLst/>
                <a:latin typeface="Open Sans" panose="020B0606030504020204" pitchFamily="34" charset="0"/>
                <a:ea typeface="Open Sans" panose="020B0606030504020204" pitchFamily="34" charset="0"/>
                <a:cs typeface="Open Sans" panose="020B0606030504020204" pitchFamily="34" charset="0"/>
              </a:rPr>
              <a:t> </a:t>
            </a:r>
            <a:r>
              <a:rPr lang="en-GB" sz="1500" b="1" dirty="0" err="1">
                <a:effectLst/>
                <a:latin typeface="Open Sans" panose="020B0606030504020204" pitchFamily="34" charset="0"/>
                <a:ea typeface="Open Sans" panose="020B0606030504020204" pitchFamily="34" charset="0"/>
                <a:cs typeface="Open Sans" panose="020B0606030504020204" pitchFamily="34" charset="0"/>
              </a:rPr>
              <a:t>toiminnasta</a:t>
            </a:r>
            <a:endPar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t>
            </a:r>
            <a:r>
              <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arantaa reagointinopeutta </a:t>
            </a:r>
            <a:r>
              <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asiakkaiden tarpeisiin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I" sz="1500" b="1" dirty="0">
                <a:solidFill>
                  <a:prstClr val="black"/>
                </a:solidFill>
                <a:latin typeface="Open Sans" panose="020B0606030504020204" pitchFamily="34" charset="0"/>
                <a:ea typeface="Open Sans" panose="020B0606030504020204" pitchFamily="34" charset="0"/>
                <a:cs typeface="Open Sans" panose="020B0606030504020204" pitchFamily="34" charset="0"/>
              </a:rPr>
              <a:t>K</a:t>
            </a:r>
            <a:r>
              <a:rPr kumimoji="0" lang="en-FI" sz="15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asvokkain</a:t>
            </a:r>
            <a:r>
              <a:rPr kumimoji="0" lang="en-FI" sz="1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tapahtuvat tapaamiset</a:t>
            </a:r>
          </a:p>
        </p:txBody>
      </p:sp>
      <p:pic>
        <p:nvPicPr>
          <p:cNvPr id="6" name="Kuva 6">
            <a:extLst>
              <a:ext uri="{FF2B5EF4-FFF2-40B4-BE49-F238E27FC236}">
                <a16:creationId xmlns:a16="http://schemas.microsoft.com/office/drawing/2014/main" id="{2BF3BE7A-CD86-CA53-ED69-37F9FF7CCDE5}"/>
              </a:ext>
            </a:extLst>
          </p:cNvPr>
          <p:cNvPicPr>
            <a:picLocks noChangeAspect="1"/>
          </p:cNvPicPr>
          <p:nvPr/>
        </p:nvPicPr>
        <p:blipFill>
          <a:blip r:embed="rId6"/>
          <a:srcRect/>
          <a:stretch/>
        </p:blipFill>
        <p:spPr>
          <a:xfrm>
            <a:off x="6337327" y="1784907"/>
            <a:ext cx="6248400" cy="4572000"/>
          </a:xfrm>
          <a:prstGeom prst="rect">
            <a:avLst/>
          </a:prstGeom>
        </p:spPr>
      </p:pic>
      <p:sp>
        <p:nvSpPr>
          <p:cNvPr id="5" name="TextBox 4">
            <a:extLst>
              <a:ext uri="{FF2B5EF4-FFF2-40B4-BE49-F238E27FC236}">
                <a16:creationId xmlns:a16="http://schemas.microsoft.com/office/drawing/2014/main" id="{5E0DE811-BCA3-7B85-8752-66D7EE671326}"/>
              </a:ext>
            </a:extLst>
          </p:cNvPr>
          <p:cNvSpPr txBox="1"/>
          <p:nvPr/>
        </p:nvSpPr>
        <p:spPr>
          <a:xfrm>
            <a:off x="-7236810" y="-2197764"/>
            <a:ext cx="6637564" cy="12003286"/>
          </a:xfrm>
          <a:prstGeom prst="rect">
            <a:avLst/>
          </a:prstGeom>
          <a:noFill/>
        </p:spPr>
        <p:txBody>
          <a:bodyPr wrap="square">
            <a:spAutoFit/>
          </a:bodyPr>
          <a:lstStyle/>
          <a:p>
            <a:r>
              <a:rPr lang="en-GB" i="1" strike="sngStrike" dirty="0">
                <a:solidFill>
                  <a:srgbClr val="22274C"/>
                </a:solidFill>
                <a:effectLst/>
                <a:latin typeface="Times"/>
              </a:rPr>
              <a:t>Bringing business partners together</a:t>
            </a:r>
            <a:endParaRPr lang="en-GB" strike="sngStrike" dirty="0">
              <a:solidFill>
                <a:srgbClr val="22274C"/>
              </a:solidFill>
              <a:effectLst/>
              <a:latin typeface="Times"/>
            </a:endParaRPr>
          </a:p>
          <a:p>
            <a:r>
              <a:rPr lang="en-GB" i="1" dirty="0">
                <a:solidFill>
                  <a:srgbClr val="3D3C3B"/>
                </a:solidFill>
                <a:effectLst/>
                <a:latin typeface="Times"/>
              </a:rPr>
              <a:t>The sharp increase in the level and quality of</a:t>
            </a:r>
            <a:endParaRPr lang="en-GB" dirty="0">
              <a:solidFill>
                <a:srgbClr val="3D3C3B"/>
              </a:solidFill>
              <a:effectLst/>
              <a:latin typeface="Times"/>
            </a:endParaRPr>
          </a:p>
          <a:p>
            <a:r>
              <a:rPr lang="en-GB" i="1" dirty="0">
                <a:solidFill>
                  <a:srgbClr val="3D3C3B"/>
                </a:solidFill>
                <a:effectLst/>
                <a:latin typeface="Times"/>
              </a:rPr>
              <a:t>telecommunication technology has made meetings</a:t>
            </a:r>
            <a:endParaRPr lang="en-GB" dirty="0">
              <a:solidFill>
                <a:srgbClr val="3D3C3B"/>
              </a:solidFill>
              <a:effectLst/>
              <a:latin typeface="Times"/>
            </a:endParaRPr>
          </a:p>
          <a:p>
            <a:r>
              <a:rPr lang="en-GB" i="1" dirty="0">
                <a:solidFill>
                  <a:srgbClr val="3D3C3B"/>
                </a:solidFill>
                <a:effectLst/>
                <a:latin typeface="Times"/>
              </a:rPr>
              <a:t>between business partners easier to undertake</a:t>
            </a:r>
            <a:endParaRPr lang="en-GB" dirty="0">
              <a:solidFill>
                <a:srgbClr val="3D3C3B"/>
              </a:solidFill>
              <a:effectLst/>
              <a:latin typeface="Times"/>
            </a:endParaRPr>
          </a:p>
          <a:p>
            <a:r>
              <a:rPr lang="en-GB" i="1" dirty="0">
                <a:solidFill>
                  <a:srgbClr val="3D3C3B"/>
                </a:solidFill>
                <a:effectLst/>
                <a:latin typeface="Times"/>
              </a:rPr>
              <a:t>without travelling long distances in person. </a:t>
            </a:r>
          </a:p>
          <a:p>
            <a:endParaRPr lang="en-GB" i="1" dirty="0">
              <a:solidFill>
                <a:srgbClr val="3D3C3B"/>
              </a:solidFill>
              <a:latin typeface="Times"/>
            </a:endParaRPr>
          </a:p>
          <a:p>
            <a:r>
              <a:rPr lang="en-GB" i="1" dirty="0">
                <a:solidFill>
                  <a:srgbClr val="3D3C3B"/>
                </a:solidFill>
                <a:effectLst/>
                <a:latin typeface="Times"/>
              </a:rPr>
              <a:t>However, while</a:t>
            </a:r>
            <a:endParaRPr lang="en-GB" dirty="0">
              <a:solidFill>
                <a:srgbClr val="3D3C3B"/>
              </a:solidFill>
              <a:effectLst/>
              <a:latin typeface="Times"/>
            </a:endParaRPr>
          </a:p>
          <a:p>
            <a:r>
              <a:rPr lang="en-GB" i="1" dirty="0">
                <a:solidFill>
                  <a:srgbClr val="3D3C3B"/>
                </a:solidFill>
                <a:effectLst/>
                <a:latin typeface="Times"/>
              </a:rPr>
              <a:t>virtual meetings are useful in some situations (and has</a:t>
            </a:r>
            <a:endParaRPr lang="en-GB" dirty="0">
              <a:solidFill>
                <a:srgbClr val="3D3C3B"/>
              </a:solidFill>
              <a:effectLst/>
              <a:latin typeface="Times"/>
            </a:endParaRPr>
          </a:p>
          <a:p>
            <a:r>
              <a:rPr lang="en-GB" i="1" dirty="0">
                <a:solidFill>
                  <a:srgbClr val="3D3C3B"/>
                </a:solidFill>
                <a:effectLst/>
                <a:latin typeface="Times"/>
              </a:rPr>
              <a:t>particularly shown its worth during the Covid-19 shutdown),</a:t>
            </a:r>
            <a:endParaRPr lang="en-GB" dirty="0">
              <a:solidFill>
                <a:srgbClr val="3D3C3B"/>
              </a:solidFill>
              <a:effectLst/>
              <a:latin typeface="Times"/>
            </a:endParaRPr>
          </a:p>
          <a:p>
            <a:r>
              <a:rPr lang="en-GB" i="1" dirty="0">
                <a:solidFill>
                  <a:srgbClr val="3D3C3B"/>
                </a:solidFill>
                <a:effectLst/>
                <a:latin typeface="Times"/>
              </a:rPr>
              <a:t>in many cases professionals feel that in-person interactions are</a:t>
            </a:r>
            <a:endParaRPr lang="en-GB" dirty="0">
              <a:solidFill>
                <a:srgbClr val="3D3C3B"/>
              </a:solidFill>
              <a:effectLst/>
              <a:latin typeface="Times"/>
            </a:endParaRPr>
          </a:p>
          <a:p>
            <a:r>
              <a:rPr lang="en-GB" i="1" dirty="0">
                <a:solidFill>
                  <a:srgbClr val="3D3C3B"/>
                </a:solidFill>
                <a:effectLst/>
                <a:latin typeface="Times"/>
              </a:rPr>
              <a:t>far more effective. This is often due to the fact that rich details</a:t>
            </a:r>
            <a:endParaRPr lang="en-GB" dirty="0">
              <a:solidFill>
                <a:srgbClr val="3D3C3B"/>
              </a:solidFill>
              <a:effectLst/>
              <a:latin typeface="Times"/>
            </a:endParaRPr>
          </a:p>
          <a:p>
            <a:r>
              <a:rPr lang="en-GB" i="1" dirty="0">
                <a:solidFill>
                  <a:srgbClr val="3D3C3B"/>
                </a:solidFill>
                <a:effectLst/>
                <a:latin typeface="Times"/>
              </a:rPr>
              <a:t>can be seen from each other during a face-to-face meetings:</a:t>
            </a:r>
            <a:endParaRPr lang="en-GB" dirty="0">
              <a:solidFill>
                <a:srgbClr val="3D3C3B"/>
              </a:solidFill>
              <a:effectLst/>
              <a:latin typeface="Times"/>
            </a:endParaRPr>
          </a:p>
          <a:p>
            <a:r>
              <a:rPr lang="en-GB" i="1" dirty="0">
                <a:solidFill>
                  <a:srgbClr val="3D3C3B"/>
                </a:solidFill>
                <a:effectLst/>
                <a:latin typeface="Times"/>
              </a:rPr>
              <a:t>from body language, mannerisms and subtle tone of voice to</a:t>
            </a:r>
            <a:endParaRPr lang="en-GB" dirty="0">
              <a:solidFill>
                <a:srgbClr val="3D3C3B"/>
              </a:solidFill>
              <a:effectLst/>
              <a:latin typeface="Times"/>
            </a:endParaRPr>
          </a:p>
          <a:p>
            <a:r>
              <a:rPr lang="en-GB" i="1" dirty="0">
                <a:solidFill>
                  <a:srgbClr val="3D3C3B"/>
                </a:solidFill>
                <a:effectLst/>
                <a:latin typeface="Times"/>
              </a:rPr>
              <a:t>how one enters the room and the small talk shared in </a:t>
            </a:r>
            <a:r>
              <a:rPr lang="en-GB" i="1" dirty="0" err="1">
                <a:solidFill>
                  <a:srgbClr val="3D3C3B"/>
                </a:solidFill>
                <a:effectLst/>
                <a:latin typeface="Times"/>
              </a:rPr>
              <a:t>sideline</a:t>
            </a:r>
            <a:endParaRPr lang="en-GB" dirty="0">
              <a:solidFill>
                <a:srgbClr val="3D3C3B"/>
              </a:solidFill>
              <a:effectLst/>
              <a:latin typeface="Times"/>
            </a:endParaRPr>
          </a:p>
          <a:p>
            <a:r>
              <a:rPr lang="en-GB" i="1" dirty="0">
                <a:solidFill>
                  <a:srgbClr val="3D3C3B"/>
                </a:solidFill>
                <a:effectLst/>
                <a:latin typeface="Times"/>
              </a:rPr>
              <a:t>conversations — factors that can be crucial for decision</a:t>
            </a:r>
            <a:endParaRPr lang="en-GB" dirty="0">
              <a:solidFill>
                <a:srgbClr val="3D3C3B"/>
              </a:solidFill>
              <a:effectLst/>
              <a:latin typeface="Times"/>
            </a:endParaRPr>
          </a:p>
          <a:p>
            <a:r>
              <a:rPr lang="en-GB" i="1" dirty="0">
                <a:solidFill>
                  <a:srgbClr val="3D3C3B"/>
                </a:solidFill>
                <a:effectLst/>
                <a:latin typeface="Times"/>
              </a:rPr>
              <a:t>making, negotiations and team building. Some of these factors</a:t>
            </a:r>
            <a:endParaRPr lang="en-GB" dirty="0">
              <a:solidFill>
                <a:srgbClr val="3D3C3B"/>
              </a:solidFill>
              <a:effectLst/>
              <a:latin typeface="Times"/>
            </a:endParaRPr>
          </a:p>
          <a:p>
            <a:r>
              <a:rPr lang="en-GB" i="1" dirty="0">
                <a:solidFill>
                  <a:srgbClr val="3D3C3B"/>
                </a:solidFill>
                <a:effectLst/>
                <a:latin typeface="Times"/>
              </a:rPr>
              <a:t>can be captured with live video of virtual meetings but they</a:t>
            </a:r>
            <a:endParaRPr lang="en-GB" dirty="0">
              <a:solidFill>
                <a:srgbClr val="3D3C3B"/>
              </a:solidFill>
              <a:effectLst/>
              <a:latin typeface="Times"/>
            </a:endParaRPr>
          </a:p>
          <a:p>
            <a:r>
              <a:rPr lang="en-GB" i="1" dirty="0">
                <a:solidFill>
                  <a:srgbClr val="3D3C3B"/>
                </a:solidFill>
                <a:effectLst/>
                <a:latin typeface="Times"/>
              </a:rPr>
              <a:t>are still limited to a flat representation of a person and the</a:t>
            </a:r>
            <a:endParaRPr lang="en-GB" dirty="0">
              <a:solidFill>
                <a:srgbClr val="3D3C3B"/>
              </a:solidFill>
              <a:effectLst/>
              <a:latin typeface="Times"/>
            </a:endParaRPr>
          </a:p>
          <a:p>
            <a:r>
              <a:rPr lang="en-GB" i="1" dirty="0">
                <a:solidFill>
                  <a:srgbClr val="3D3C3B"/>
                </a:solidFill>
                <a:effectLst/>
                <a:latin typeface="Times"/>
              </a:rPr>
              <a:t>quality of the connection. </a:t>
            </a:r>
          </a:p>
          <a:p>
            <a:endParaRPr lang="en-GB" i="1" dirty="0">
              <a:solidFill>
                <a:srgbClr val="3D3C3B"/>
              </a:solidFill>
              <a:latin typeface="Times"/>
            </a:endParaRPr>
          </a:p>
          <a:p>
            <a:r>
              <a:rPr lang="en-GB" i="1" dirty="0">
                <a:solidFill>
                  <a:srgbClr val="3D3C3B"/>
                </a:solidFill>
                <a:effectLst/>
                <a:latin typeface="Times"/>
              </a:rPr>
              <a:t>The personal relationships built up</a:t>
            </a:r>
            <a:endParaRPr lang="en-GB" dirty="0">
              <a:solidFill>
                <a:srgbClr val="3D3C3B"/>
              </a:solidFill>
              <a:effectLst/>
              <a:latin typeface="Times"/>
            </a:endParaRPr>
          </a:p>
          <a:p>
            <a:r>
              <a:rPr lang="en-GB" i="1" dirty="0">
                <a:solidFill>
                  <a:srgbClr val="3D3C3B"/>
                </a:solidFill>
                <a:effectLst/>
                <a:latin typeface="Times"/>
              </a:rPr>
              <a:t>between representatives of companies are considered to be</a:t>
            </a:r>
            <a:endParaRPr lang="en-GB" dirty="0">
              <a:solidFill>
                <a:srgbClr val="3D3C3B"/>
              </a:solidFill>
              <a:effectLst/>
              <a:latin typeface="Times"/>
            </a:endParaRPr>
          </a:p>
          <a:p>
            <a:r>
              <a:rPr lang="en-GB" i="1" dirty="0">
                <a:solidFill>
                  <a:srgbClr val="3D3C3B"/>
                </a:solidFill>
                <a:effectLst/>
                <a:latin typeface="Times"/>
              </a:rPr>
              <a:t>an important part of business. </a:t>
            </a:r>
          </a:p>
          <a:p>
            <a:endParaRPr lang="en-GB" i="1" dirty="0">
              <a:solidFill>
                <a:srgbClr val="3D3C3B"/>
              </a:solidFill>
              <a:latin typeface="Times"/>
            </a:endParaRPr>
          </a:p>
          <a:p>
            <a:r>
              <a:rPr lang="en-GB" i="1" dirty="0">
                <a:solidFill>
                  <a:srgbClr val="3D3C3B"/>
                </a:solidFill>
                <a:effectLst/>
                <a:latin typeface="Times"/>
              </a:rPr>
              <a:t>In some countries, for example</a:t>
            </a:r>
            <a:endParaRPr lang="en-GB" dirty="0">
              <a:solidFill>
                <a:srgbClr val="3D3C3B"/>
              </a:solidFill>
              <a:effectLst/>
              <a:latin typeface="Times"/>
            </a:endParaRPr>
          </a:p>
          <a:p>
            <a:r>
              <a:rPr lang="en-GB" i="1" dirty="0">
                <a:solidFill>
                  <a:srgbClr val="3D3C3B"/>
                </a:solidFill>
                <a:effectLst/>
                <a:latin typeface="Times"/>
              </a:rPr>
              <a:t>China and Brazil, it is customary to interact and bond with a</a:t>
            </a:r>
            <a:endParaRPr lang="en-GB" dirty="0">
              <a:solidFill>
                <a:srgbClr val="3D3C3B"/>
              </a:solidFill>
              <a:effectLst/>
              <a:latin typeface="Times"/>
            </a:endParaRPr>
          </a:p>
          <a:p>
            <a:r>
              <a:rPr lang="en-GB" i="1" dirty="0">
                <a:solidFill>
                  <a:srgbClr val="3D3C3B"/>
                </a:solidFill>
                <a:effectLst/>
                <a:latin typeface="Times"/>
              </a:rPr>
              <a:t>client or possible business partner on a personal level before</a:t>
            </a:r>
            <a:endParaRPr lang="en-GB" dirty="0">
              <a:solidFill>
                <a:srgbClr val="3D3C3B"/>
              </a:solidFill>
              <a:effectLst/>
              <a:latin typeface="Times"/>
            </a:endParaRPr>
          </a:p>
          <a:p>
            <a:r>
              <a:rPr lang="en-GB" i="1" dirty="0">
                <a:solidFill>
                  <a:srgbClr val="3D3C3B"/>
                </a:solidFill>
                <a:effectLst/>
                <a:latin typeface="Times"/>
              </a:rPr>
              <a:t>carrying on with important business. To earn trust, in-person</a:t>
            </a:r>
            <a:endParaRPr lang="en-GB" dirty="0">
              <a:solidFill>
                <a:srgbClr val="3D3C3B"/>
              </a:solidFill>
              <a:effectLst/>
              <a:latin typeface="Times"/>
            </a:endParaRPr>
          </a:p>
          <a:p>
            <a:r>
              <a:rPr lang="en-GB" i="1" dirty="0">
                <a:solidFill>
                  <a:srgbClr val="3D3C3B"/>
                </a:solidFill>
                <a:effectLst/>
                <a:latin typeface="Times"/>
              </a:rPr>
              <a:t>meetings are an essential investment86.</a:t>
            </a:r>
            <a:endParaRPr lang="en-GB" dirty="0">
              <a:solidFill>
                <a:srgbClr val="3D3C3B"/>
              </a:solidFill>
              <a:effectLst/>
              <a:latin typeface="Times"/>
            </a:endParaRPr>
          </a:p>
          <a:p>
            <a:r>
              <a:rPr lang="en-GB" i="1" dirty="0">
                <a:solidFill>
                  <a:srgbClr val="3D3C3B"/>
                </a:solidFill>
                <a:effectLst/>
                <a:highlight>
                  <a:srgbClr val="FFFF00"/>
                </a:highlight>
                <a:latin typeface="Times"/>
              </a:rPr>
              <a:t>A Harvard Business Review survey found that despite</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advances in technology, business travel remained essential,</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with 79% of respondents viewing in-person meetings as the</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most effective way to meet clients and sell business and 89%</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saying that face-to-face meetings are essential for sealing</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a deal87. Face-to-face requests have also been shown to be</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34 times more likely than virtual communications alone to</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garner positive responses88. While the industry is expecting a</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slow return to business travel in the post-Covid environment,</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this segment will eventually return as businesses confirm the</a:t>
            </a:r>
            <a:endParaRPr lang="en-GB" dirty="0">
              <a:solidFill>
                <a:srgbClr val="3D3C3B"/>
              </a:solidFill>
              <a:effectLst/>
              <a:highlight>
                <a:srgbClr val="FFFF00"/>
              </a:highlight>
              <a:latin typeface="Times"/>
            </a:endParaRPr>
          </a:p>
          <a:p>
            <a:r>
              <a:rPr lang="en-GB" i="1" dirty="0">
                <a:solidFill>
                  <a:srgbClr val="3D3C3B"/>
                </a:solidFill>
                <a:effectLst/>
                <a:highlight>
                  <a:srgbClr val="FFFF00"/>
                </a:highlight>
                <a:latin typeface="Times"/>
              </a:rPr>
              <a:t>richness of interaction available via in-person meetings.</a:t>
            </a:r>
            <a:endParaRPr lang="en-GB" dirty="0">
              <a:solidFill>
                <a:srgbClr val="3D3C3B"/>
              </a:solidFill>
              <a:effectLst/>
              <a:highlight>
                <a:srgbClr val="FFFF00"/>
              </a:highlight>
              <a:latin typeface="Times"/>
            </a:endParaRPr>
          </a:p>
          <a:p>
            <a:endParaRPr lang="en-GB" i="1" dirty="0">
              <a:solidFill>
                <a:srgbClr val="3D3C3B"/>
              </a:solidFill>
              <a:effectLst/>
              <a:highlight>
                <a:srgbClr val="FFFF00"/>
              </a:highlight>
              <a:latin typeface="Times"/>
            </a:endParaRPr>
          </a:p>
          <a:p>
            <a:endParaRPr lang="en-GB" i="1" dirty="0">
              <a:solidFill>
                <a:srgbClr val="3D3C3B"/>
              </a:solidFill>
              <a:highlight>
                <a:srgbClr val="FFFF00"/>
              </a:highlight>
              <a:latin typeface="Times"/>
            </a:endParaRPr>
          </a:p>
          <a:p>
            <a:r>
              <a:rPr lang="en-GB" i="1" dirty="0">
                <a:solidFill>
                  <a:srgbClr val="3D3C3B"/>
                </a:solidFill>
                <a:effectLst/>
                <a:highlight>
                  <a:srgbClr val="FFFF00"/>
                </a:highlight>
                <a:latin typeface="Times"/>
              </a:rPr>
              <a:t>ATAG 2020</a:t>
            </a:r>
            <a:endParaRPr lang="en-GB" dirty="0">
              <a:solidFill>
                <a:srgbClr val="3D3C3B"/>
              </a:solidFill>
              <a:effectLst/>
              <a:highlight>
                <a:srgbClr val="FFFF00"/>
              </a:highlight>
              <a:latin typeface="Times"/>
            </a:endParaRPr>
          </a:p>
        </p:txBody>
      </p:sp>
      <p:sp>
        <p:nvSpPr>
          <p:cNvPr id="7" name="TextBox 6">
            <a:extLst>
              <a:ext uri="{FF2B5EF4-FFF2-40B4-BE49-F238E27FC236}">
                <a16:creationId xmlns:a16="http://schemas.microsoft.com/office/drawing/2014/main" id="{D3F99643-7CE2-A1DC-6F15-C17023730A72}"/>
              </a:ext>
            </a:extLst>
          </p:cNvPr>
          <p:cNvSpPr txBox="1"/>
          <p:nvPr/>
        </p:nvSpPr>
        <p:spPr>
          <a:xfrm>
            <a:off x="-1306266" y="7505462"/>
            <a:ext cx="4757969" cy="1754326"/>
          </a:xfrm>
          <a:prstGeom prst="rect">
            <a:avLst/>
          </a:prstGeom>
          <a:noFill/>
        </p:spPr>
        <p:txBody>
          <a:bodyPr wrap="square">
            <a:spAutoFit/>
          </a:bodyPr>
          <a:lstStyle/>
          <a:p>
            <a:pPr marL="285750" indent="-285750">
              <a:buFont typeface="Arial" panose="020B0604020202020204" pitchFamily="34" charset="0"/>
              <a:buChar char="•"/>
            </a:pPr>
            <a:r>
              <a:rPr lang="en-GB" sz="1800" b="0" dirty="0">
                <a:solidFill>
                  <a:srgbClr val="211E1E"/>
                </a:solidFill>
                <a:effectLst/>
                <a:latin typeface="HelveticaNeue" panose="02000503000000020004" pitchFamily="2" charset="0"/>
              </a:rPr>
              <a:t>almost 70% of firms consider air services to be critical for business travel; </a:t>
            </a:r>
            <a:endParaRPr lang="en-GB" dirty="0">
              <a:solidFill>
                <a:srgbClr val="00688E"/>
              </a:solidFill>
              <a:latin typeface="HelveticaNeue" panose="02000503000000020004" pitchFamily="2" charset="0"/>
            </a:endParaRPr>
          </a:p>
          <a:p>
            <a:pPr marL="285750" indent="-285750">
              <a:buFont typeface="Arial" panose="020B0604020202020204" pitchFamily="34" charset="0"/>
              <a:buChar char="•"/>
            </a:pPr>
            <a:r>
              <a:rPr lang="en-GB" sz="1800" b="0" dirty="0">
                <a:solidFill>
                  <a:srgbClr val="211E1E"/>
                </a:solidFill>
                <a:effectLst/>
                <a:latin typeface="HelveticaNeue" panose="02000503000000020004" pitchFamily="2" charset="0"/>
              </a:rPr>
              <a:t>50% of respondents consider air services to be critical for travel by their clients to meet with them; and </a:t>
            </a:r>
          </a:p>
          <a:p>
            <a:pPr>
              <a:buFont typeface="Arial" panose="020B0604020202020204" pitchFamily="34" charset="0"/>
              <a:buChar char="•"/>
            </a:pPr>
            <a:endParaRPr lang="en-GB" sz="1800" b="0" dirty="0">
              <a:solidFill>
                <a:srgbClr val="00688E"/>
              </a:solidFill>
              <a:effectLst/>
              <a:latin typeface="HelveticaNeue" panose="02000503000000020004" pitchFamily="2" charset="0"/>
            </a:endParaRPr>
          </a:p>
        </p:txBody>
      </p:sp>
      <p:pic>
        <p:nvPicPr>
          <p:cNvPr id="11" name="Picture 10" descr="A picture containing text, screenshot, font, design&#10;&#10;Description automatically generated">
            <a:extLst>
              <a:ext uri="{FF2B5EF4-FFF2-40B4-BE49-F238E27FC236}">
                <a16:creationId xmlns:a16="http://schemas.microsoft.com/office/drawing/2014/main" id="{78A71ED4-0458-DFBB-1A6F-F65DD5722C08}"/>
              </a:ext>
            </a:extLst>
          </p:cNvPr>
          <p:cNvPicPr>
            <a:picLocks noChangeAspect="1"/>
          </p:cNvPicPr>
          <p:nvPr/>
        </p:nvPicPr>
        <p:blipFill>
          <a:blip r:embed="rId7"/>
          <a:stretch>
            <a:fillRect/>
          </a:stretch>
        </p:blipFill>
        <p:spPr>
          <a:xfrm>
            <a:off x="8173093" y="7280305"/>
            <a:ext cx="7772400" cy="6429022"/>
          </a:xfrm>
          <a:prstGeom prst="rect">
            <a:avLst/>
          </a:prstGeom>
        </p:spPr>
      </p:pic>
      <p:sp>
        <p:nvSpPr>
          <p:cNvPr id="2" name="Rounded Rectangle 1">
            <a:extLst>
              <a:ext uri="{FF2B5EF4-FFF2-40B4-BE49-F238E27FC236}">
                <a16:creationId xmlns:a16="http://schemas.microsoft.com/office/drawing/2014/main" id="{E75096A8-C688-5E43-C6F9-26B11E9FCD61}"/>
              </a:ext>
            </a:extLst>
          </p:cNvPr>
          <p:cNvSpPr/>
          <p:nvPr/>
        </p:nvSpPr>
        <p:spPr>
          <a:xfrm>
            <a:off x="7952399" y="1543114"/>
            <a:ext cx="2573154" cy="1278648"/>
          </a:xfrm>
          <a:prstGeom prst="roundRect">
            <a:avLst>
              <a:gd name="adj" fmla="val 7350"/>
            </a:avLst>
          </a:prstGeom>
          <a:solidFill>
            <a:schemeClr val="bg1">
              <a:alpha val="650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80 %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tarvitsee</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lentoliikennettä</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myyntityössä</a:t>
            </a:r>
            <a:endPar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702C3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25 %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kaikesta</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myynnistä</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riippu</a:t>
            </a:r>
            <a:r>
              <a:rPr lang="en-US" sz="1200" b="1" dirty="0">
                <a:solidFill>
                  <a:srgbClr val="702C3E"/>
                </a:solidFill>
                <a:latin typeface="Open Sans" panose="020B0606030504020204" pitchFamily="34" charset="0"/>
                <a:ea typeface="Open Sans" panose="020B0606030504020204" pitchFamily="34" charset="0"/>
                <a:cs typeface="Open Sans" panose="020B0606030504020204" pitchFamily="34" charset="0"/>
              </a:rPr>
              <a:t>u </a:t>
            </a:r>
            <a:r>
              <a:rPr lang="en-US" sz="1200" b="1" dirty="0" err="1">
                <a:solidFill>
                  <a:srgbClr val="702C3E"/>
                </a:solidFill>
                <a:latin typeface="Open Sans" panose="020B0606030504020204" pitchFamily="34" charset="0"/>
                <a:ea typeface="Open Sans" panose="020B0606030504020204" pitchFamily="34" charset="0"/>
                <a:cs typeface="Open Sans" panose="020B0606030504020204" pitchFamily="34" charset="0"/>
              </a:rPr>
              <a:t>lentoliikenteestä</a:t>
            </a:r>
            <a:endParaRPr kumimoji="0" lang="en-FI" sz="1200" b="0" i="0" u="none" strike="noStrike" kern="1200" cap="none" spc="0" normalizeH="0" baseline="0" noProof="0" dirty="0">
              <a:ln>
                <a:noFill/>
              </a:ln>
              <a:solidFill>
                <a:srgbClr val="79756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EF849E8D-5572-B3B7-25DE-CD05B67F8256}"/>
              </a:ext>
            </a:extLst>
          </p:cNvPr>
          <p:cNvSpPr txBox="1"/>
          <p:nvPr/>
        </p:nvSpPr>
        <p:spPr>
          <a:xfrm>
            <a:off x="12327834" y="4140950"/>
            <a:ext cx="11615530" cy="1785104"/>
          </a:xfrm>
          <a:prstGeom prst="rect">
            <a:avLst/>
          </a:prstGeom>
          <a:noFill/>
        </p:spPr>
        <p:txBody>
          <a:bodyPr wrap="square">
            <a:spAutoFit/>
          </a:bodyPr>
          <a:lstStyle/>
          <a:p>
            <a:r>
              <a:rPr lang="fi-FI" sz="1100" kern="100" dirty="0">
                <a:effectLst/>
                <a:latin typeface="Verdana" panose="020B0604030504040204" pitchFamily="34" charset="0"/>
                <a:ea typeface="Calibri" panose="020F0502020204030204" pitchFamily="34" charset="0"/>
                <a:cs typeface="Times New Roman" panose="02020603050405020304" pitchFamily="18" charset="0"/>
              </a:rPr>
              <a:t>Lentoliikenne: </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FI" sz="1100" kern="100" dirty="0">
                <a:effectLst/>
                <a:latin typeface="Verdana" panose="020B0604030504040204" pitchFamily="34" charset="0"/>
                <a:ea typeface="Calibri" panose="020F0502020204030204" pitchFamily="34" charset="0"/>
                <a:cs typeface="Times New Roman" panose="02020603050405020304" pitchFamily="18" charset="0"/>
              </a:rPr>
              <a:t> </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Mahdollistaa t</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uotteiden myynnin</a:t>
            </a: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 nopeasti ja kustannustehokkaasti</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80 %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yrityksistä tarvitsee lentoliikennettä myyntityössä ja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25 %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yritysten kaikesta myynnistä on riippuvaista lentoliikenteestä </a:t>
            </a: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(ATAG 2020, IATA 2006).</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M</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ahdollistaa kaupan tekemisen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laajemmalle markkina-alueelle.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Globaalisti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70 %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 yrityksistä pitää tätä lentoliikenteen tärkeimpänä hyötynä </a:t>
            </a: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(IATA 2006).</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Mahdollistaa maiden ja yritystoiminnan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erikoistumisen</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Mahdollistaa</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 tuotteiden </a:t>
            </a: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ja</a:t>
            </a:r>
            <a:r>
              <a:rPr lang="fi-FI" sz="1100" b="1" kern="100" dirty="0">
                <a:effectLst/>
                <a:latin typeface="Verdana" panose="020B0604030504040204" pitchFamily="34" charset="0"/>
                <a:ea typeface="Calibri" panose="020F0502020204030204" pitchFamily="34" charset="0"/>
                <a:cs typeface="Times New Roman" panose="02020603050405020304" pitchFamily="18" charset="0"/>
              </a:rPr>
              <a:t> varaosien </a:t>
            </a: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nopean</a:t>
            </a:r>
            <a:r>
              <a:rPr lang="fi-FI" sz="1100" b="1" kern="100" dirty="0">
                <a:effectLst/>
                <a:latin typeface="Verdana" panose="020B0604030504040204" pitchFamily="34" charset="0"/>
                <a:ea typeface="Calibri" panose="020F0502020204030204" pitchFamily="34" charset="0"/>
                <a:cs typeface="Times New Roman" panose="02020603050405020304" pitchFamily="18" charset="0"/>
              </a:rPr>
              <a:t>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toimittamisen markkinoille </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P</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arantaa reagointinopeutta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asiakkaiden tarpeisiin </a:t>
            </a: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sekä parantaa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pitkäaikaisten, kaupallisten </a:t>
            </a:r>
            <a:r>
              <a:rPr lang="en-FI" sz="1100" b="1" kern="100" dirty="0">
                <a:effectLst/>
                <a:latin typeface="Verdana" panose="020B0604030504040204" pitchFamily="34" charset="0"/>
                <a:ea typeface="Calibri" panose="020F0502020204030204" pitchFamily="34" charset="0"/>
                <a:cs typeface="Times New Roman" panose="02020603050405020304" pitchFamily="18" charset="0"/>
              </a:rPr>
              <a:t>yhteistyökumppanuuksien </a:t>
            </a:r>
            <a:r>
              <a:rPr lang="en-FI" sz="1100" kern="100" dirty="0">
                <a:effectLst/>
                <a:latin typeface="Verdana" panose="020B0604030504040204" pitchFamily="34" charset="0"/>
                <a:ea typeface="Calibri" panose="020F0502020204030204" pitchFamily="34" charset="0"/>
                <a:cs typeface="Times New Roman" panose="02020603050405020304" pitchFamily="18" charset="0"/>
              </a:rPr>
              <a:t>muodostumisen.</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i-FI" sz="1100" kern="100" dirty="0">
                <a:effectLst/>
                <a:latin typeface="Verdana" panose="020B0604030504040204" pitchFamily="34" charset="0"/>
                <a:ea typeface="Calibri" panose="020F0502020204030204" pitchFamily="34" charset="0"/>
                <a:cs typeface="Times New Roman" panose="02020603050405020304" pitchFamily="18" charset="0"/>
              </a:rPr>
              <a:t>Mahdollistaa paremman ymmärryksen </a:t>
            </a:r>
            <a:r>
              <a:rPr lang="fi-FI" sz="1100" b="1" kern="100" dirty="0">
                <a:effectLst/>
                <a:latin typeface="Verdana" panose="020B0604030504040204" pitchFamily="34" charset="0"/>
                <a:ea typeface="Calibri" panose="020F0502020204030204" pitchFamily="34" charset="0"/>
                <a:cs typeface="Times New Roman" panose="02020603050405020304" pitchFamily="18" charset="0"/>
              </a:rPr>
              <a:t>eri markkinoiden toiminnasta</a:t>
            </a:r>
            <a:endParaRPr lang="en-FI"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6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10424"/>
            <a:ext cx="4721117" cy="496506"/>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ACI (2015),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AitBihiOuali</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Carbo</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ja Graham (2020),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(2005), IATA (2007), Zhang ja Graham (2020)</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600" baseline="30000" dirty="0">
                <a:solidFill>
                  <a:srgbClr val="6B6B6B"/>
                </a:solidFill>
                <a:latin typeface="Open Sans" panose="020B0606030504020204" pitchFamily="34" charset="0"/>
                <a:ea typeface="Open Sans" panose="020B0606030504020204" pitchFamily="34" charset="0"/>
                <a:cs typeface="Open Sans" panose="020B0606030504020204" pitchFamily="34" charset="0"/>
              </a:rPr>
              <a:t>2</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ATAG (2015) ja IATA (2006)</a:t>
            </a:r>
            <a:b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br>
            <a:r>
              <a:rPr lang="fi-FI" sz="600" baseline="30000" dirty="0">
                <a:solidFill>
                  <a:srgbClr val="6B6B6B"/>
                </a:solidFill>
                <a:latin typeface="Open Sans" panose="020B0606030504020204" pitchFamily="34" charset="0"/>
                <a:ea typeface="Open Sans" panose="020B0606030504020204" pitchFamily="34" charset="0"/>
                <a:cs typeface="Open Sans" panose="020B0606030504020204" pitchFamily="34" charset="0"/>
              </a:rPr>
              <a:t>3 </a:t>
            </a:r>
            <a:r>
              <a:rPr kumimoji="0" lang="en-US"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Carbo ja Graham (2020).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(2005) ja IATA (2007)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600" baseline="30000" dirty="0">
                <a:solidFill>
                  <a:srgbClr val="6B6B6B"/>
                </a:solidFill>
                <a:latin typeface="Open Sans" panose="020B0606030504020204" pitchFamily="34" charset="0"/>
                <a:ea typeface="Open Sans" panose="020B0606030504020204" pitchFamily="34" charset="0"/>
                <a:cs typeface="Open Sans" panose="020B0606030504020204" pitchFamily="34" charset="0"/>
              </a:rPr>
              <a:t>4</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U.S. Bureau of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Labor</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Statistics</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(2017)</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TUOTTAVUUS </a:t>
            </a:r>
          </a:p>
        </p:txBody>
      </p:sp>
      <p:sp>
        <p:nvSpPr>
          <p:cNvPr id="2" name="TextBox 1">
            <a:extLst>
              <a:ext uri="{FF2B5EF4-FFF2-40B4-BE49-F238E27FC236}">
                <a16:creationId xmlns:a16="http://schemas.microsoft.com/office/drawing/2014/main" id="{42018C11-F25E-9232-B8B7-B3E3E91A4413}"/>
              </a:ext>
            </a:extLst>
          </p:cNvPr>
          <p:cNvSpPr txBox="1"/>
          <p:nvPr/>
        </p:nvSpPr>
        <p:spPr>
          <a:xfrm>
            <a:off x="393216" y="1278429"/>
            <a:ext cx="8968067" cy="4339650"/>
          </a:xfrm>
          <a:prstGeom prst="rect">
            <a:avLst/>
          </a:prstGeom>
          <a:noFill/>
        </p:spPr>
        <p:txBody>
          <a:bodyPr wrap="square">
            <a:spAutoFit/>
          </a:bodyPr>
          <a:lstStyle/>
          <a:p>
            <a:pPr marL="0" marR="0" lvl="0" indent="0" defTabSz="914400" rtl="0" eaLnBrk="1" fontAlgn="auto" latinLnBrk="0" hangingPunct="1">
              <a:lnSpc>
                <a:spcPct val="100000"/>
              </a:lnSpc>
              <a:spcBef>
                <a:spcPts val="200"/>
              </a:spcBef>
              <a:spcAft>
                <a:spcPts val="0"/>
              </a:spcAft>
              <a:buClrTx/>
              <a:buSzTx/>
              <a:buFontTx/>
              <a:buNone/>
              <a:tabLst/>
              <a:defRPr/>
            </a:pPr>
            <a:endPar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spcBef>
                <a:spcPts val="200"/>
              </a:spcBef>
              <a:defRPr/>
            </a:pP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10 %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lisäys</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lentoliikenteessä</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tuottavuutta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a:ln>
                  <a:noFill/>
                </a:ln>
                <a:solidFill>
                  <a:srgbClr val="702D40"/>
                </a:solidFill>
                <a:effectLst/>
                <a:uLnTx/>
                <a:uFillTx/>
                <a:latin typeface="Open Sans" panose="020B0606030504020204" pitchFamily="34" charset="0"/>
                <a:ea typeface="Open Sans" panose="020B0606030504020204" pitchFamily="34" charset="0"/>
                <a:cs typeface="Open Sans" panose="020B0606030504020204" pitchFamily="34" charset="0"/>
              </a:rPr>
              <a:t>0,5 %–4 % </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osuus</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BKT:stä</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400" b="0" i="0" u="none" strike="noStrike" kern="1200" cap="none" spc="0" normalizeH="0" baseline="3000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a:spcBef>
                <a:spcPts val="200"/>
              </a:spcBef>
              <a:defRPr/>
            </a:pP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Pitkän</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tähtäimen</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tuottavuuden</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kasvu</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EU-</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maissa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a:ln>
                  <a:noFill/>
                </a:ln>
                <a:solidFill>
                  <a:srgbClr val="702D40"/>
                </a:solidFill>
                <a:effectLst/>
                <a:uLnTx/>
                <a:uFillTx/>
                <a:latin typeface="Open Sans" panose="020B0606030504020204" pitchFamily="34" charset="0"/>
                <a:ea typeface="Open Sans" panose="020B0606030504020204" pitchFamily="34" charset="0"/>
                <a:cs typeface="Open Sans" panose="020B0606030504020204" pitchFamily="34" charset="0"/>
              </a:rPr>
              <a:t>2 %–3,2 %</a:t>
            </a:r>
            <a:r>
              <a:rPr kumimoji="0" lang="en-US" sz="14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lang="en-US" sz="1400" baseline="30000" dirty="0">
                <a:solidFill>
                  <a:srgbClr val="211E1E"/>
                </a:solidFill>
                <a:latin typeface="Open Sans" panose="020B0606030504020204" pitchFamily="34" charset="0"/>
                <a:ea typeface="Open Sans" panose="020B0606030504020204" pitchFamily="34" charset="0"/>
                <a:cs typeface="Open Sans" panose="020B0606030504020204" pitchFamily="34" charset="0"/>
              </a:rPr>
              <a:t>3</a:t>
            </a:r>
            <a:r>
              <a:rPr kumimoji="0" lang="en-US" sz="1400" b="0" i="0" u="none" strike="noStrike" kern="1200" cap="none" spc="0" normalizeH="0" baseline="3000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defTabSz="914400" rtl="0" eaLnBrk="1" fontAlgn="auto" latinLnBrk="0" hangingPunct="1">
              <a:lnSpc>
                <a:spcPct val="100000"/>
              </a:lnSpc>
              <a:spcBef>
                <a:spcPts val="200"/>
              </a:spcBef>
              <a:spcAft>
                <a:spcPts val="0"/>
              </a:spcAft>
              <a:buClrTx/>
              <a:buSzTx/>
              <a:buFontTx/>
              <a:buNone/>
              <a:tabLst/>
              <a:defRPr/>
            </a:pPr>
            <a:endParaRPr lang="en-US" sz="11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200"/>
              </a:spcBef>
              <a:spcAft>
                <a:spcPts val="0"/>
              </a:spcAft>
              <a:buClrTx/>
              <a:buSzTx/>
              <a:buFontTx/>
              <a:buNone/>
              <a:tabLst/>
              <a:defRPr/>
            </a:pPr>
            <a:endParaRPr kumimoji="0" lang="en-US" sz="11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200"/>
              </a:spcBef>
              <a:spcAft>
                <a:spcPts val="0"/>
              </a:spcAft>
              <a:buClrTx/>
              <a:buSzTx/>
              <a:buFontTx/>
              <a:buNone/>
              <a:tabLst/>
              <a:defRPr/>
            </a:pPr>
            <a:endPar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400" b="1" dirty="0">
                <a:solidFill>
                  <a:srgbClr val="211E1E"/>
                </a:solidFill>
                <a:latin typeface="Open Sans" panose="020B0606030504020204" pitchFamily="34" charset="0"/>
                <a:ea typeface="Open Sans" panose="020B0606030504020204" pitchFamily="34" charset="0"/>
                <a:cs typeface="Open Sans" panose="020B0606030504020204" pitchFamily="34" charset="0"/>
              </a:rPr>
              <a:t>M</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ittakaavaetu</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erikoistuminen</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L</a:t>
            </a:r>
            <a:r>
              <a:rPr kumimoji="0" lang="en-US" sz="1400" b="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entoliikenne</a:t>
            </a:r>
            <a:r>
              <a:rPr kumimoji="0" lang="en-US" sz="14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edistää</a:t>
            </a:r>
            <a:r>
              <a:rPr kumimoji="0" lang="en-US" sz="14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mittakaavaedun</a:t>
            </a:r>
            <a:r>
              <a:rPr kumimoji="0" lang="en-US" sz="14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saavuttamista</a:t>
            </a:r>
            <a:r>
              <a:rPr kumimoji="0" lang="en-US" sz="14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40 -70 % </a:t>
            </a:r>
            <a:r>
              <a:rPr kumimoji="0" lang="en-US" sz="1400" b="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US" sz="14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u="none" strike="noStrike" kern="1200" cap="none" spc="0" normalizeH="0" baseline="3000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2</a:t>
            </a: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1400" b="0" u="none" strike="noStrike" kern="1200" cap="none" spc="0" normalizeH="0" baseline="3000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Osaavan</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työvoiman</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saatavuus</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Alihankkijoiden</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hankinta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voidaan</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kilpailuttaa</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laajemmalla</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alueella</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56 %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dirty="0" err="1">
                <a:latin typeface="Open Sans" panose="020B0606030504020204" pitchFamily="34" charset="0"/>
                <a:ea typeface="Open Sans" panose="020B0606030504020204" pitchFamily="34" charset="0"/>
                <a:cs typeface="Open Sans" panose="020B0606030504020204" pitchFamily="34" charset="0"/>
              </a:rPr>
              <a:t>kokee</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että</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tuomat</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yhteydet</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auttavat</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vähentämään</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tavarantoimittajien</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hintoja</a:t>
            </a: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u="none" strike="noStrike" kern="1200" cap="none" spc="0" normalizeH="0" baseline="3000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2</a:t>
            </a:r>
            <a:endPar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Raaka-aineet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varaosat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sekä</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tuotteet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liikkuvat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nopeasti</a:t>
            </a:r>
            <a:endParaRPr lang="en-US" sz="14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Pääsy</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kansainvälisiin</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pääomiin</a:t>
            </a:r>
            <a:endParaRPr lang="en-US" sz="14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Tuotannon</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keskittäminen</a:t>
            </a:r>
            <a:endPar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voivat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laajentaa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uuden</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tuotantotavan</a:t>
            </a:r>
            <a:r>
              <a:rPr kumimoji="0" lang="en-US" sz="1400"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käyttöä</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nopeammin</a:t>
            </a:r>
            <a:endPar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Yritykset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ovat</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myös</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alttiimpia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kansainväliselle</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kilpailulle</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joka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innovaatioita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400"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tehokkuutta</a:t>
            </a:r>
            <a:r>
              <a:rPr kumimoji="0" lang="en-US" sz="14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200"/>
              </a:spcBef>
              <a:spcAft>
                <a:spcPts val="0"/>
              </a:spcAft>
              <a:buClrTx/>
              <a:buSzTx/>
              <a:buFontTx/>
              <a:buNone/>
              <a:tabLst/>
              <a:defRPr/>
            </a:pPr>
            <a:endParaRPr kumimoji="0" lang="en-US" sz="1100"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Ryhmä 6">
            <a:extLst>
              <a:ext uri="{FF2B5EF4-FFF2-40B4-BE49-F238E27FC236}">
                <a16:creationId xmlns:a16="http://schemas.microsoft.com/office/drawing/2014/main" id="{36566B54-2EBB-84B9-9CDB-D7447C8FDB98}"/>
              </a:ext>
            </a:extLst>
          </p:cNvPr>
          <p:cNvGrpSpPr/>
          <p:nvPr/>
        </p:nvGrpSpPr>
        <p:grpSpPr>
          <a:xfrm>
            <a:off x="10524493" y="120140"/>
            <a:ext cx="3102496" cy="868867"/>
            <a:chOff x="10577812" y="264920"/>
            <a:chExt cx="3102496" cy="868867"/>
          </a:xfrm>
        </p:grpSpPr>
        <p:grpSp>
          <p:nvGrpSpPr>
            <p:cNvPr id="28" name="Ryhmä 27">
              <a:extLst>
                <a:ext uri="{FF2B5EF4-FFF2-40B4-BE49-F238E27FC236}">
                  <a16:creationId xmlns:a16="http://schemas.microsoft.com/office/drawing/2014/main" id="{98D652DD-A8F4-0FD9-2237-4027B6A0E48A}"/>
                </a:ext>
              </a:extLst>
            </p:cNvPr>
            <p:cNvGrpSpPr/>
            <p:nvPr/>
          </p:nvGrpSpPr>
          <p:grpSpPr>
            <a:xfrm>
              <a:off x="10609789" y="264920"/>
              <a:ext cx="1799838" cy="430887"/>
              <a:chOff x="10721459" y="208028"/>
              <a:chExt cx="1799838" cy="430887"/>
            </a:xfrm>
          </p:grpSpPr>
          <p:pic>
            <p:nvPicPr>
              <p:cNvPr id="9" name="Kuva 8" descr="Kuva, joka sisältää kohteen musta, pimeys&#10;&#10;Kuvaus luotu automaattisesti">
                <a:extLst>
                  <a:ext uri="{FF2B5EF4-FFF2-40B4-BE49-F238E27FC236}">
                    <a16:creationId xmlns:a16="http://schemas.microsoft.com/office/drawing/2014/main" id="{3B96B7FA-E47A-8A90-6B6D-AD05DAEFF6D1}"/>
                  </a:ext>
                </a:extLst>
              </p:cNvPr>
              <p:cNvPicPr>
                <a:picLocks noChangeAspect="1"/>
              </p:cNvPicPr>
              <p:nvPr/>
            </p:nvPicPr>
            <p:blipFill>
              <a:blip r:embed="rId5"/>
              <a:stretch>
                <a:fillRect/>
              </a:stretch>
            </p:blipFill>
            <p:spPr>
              <a:xfrm>
                <a:off x="10721459" y="421687"/>
                <a:ext cx="168564" cy="173312"/>
              </a:xfrm>
              <a:prstGeom prst="rect">
                <a:avLst/>
              </a:prstGeom>
            </p:spPr>
          </p:pic>
          <p:sp>
            <p:nvSpPr>
              <p:cNvPr id="10" name="Tekstiruutu 9">
                <a:extLst>
                  <a:ext uri="{FF2B5EF4-FFF2-40B4-BE49-F238E27FC236}">
                    <a16:creationId xmlns:a16="http://schemas.microsoft.com/office/drawing/2014/main" id="{3911407C-EB0D-ED2D-BC61-36A2990097C6}"/>
                  </a:ext>
                </a:extLst>
              </p:cNvPr>
              <p:cNvSpPr txBox="1"/>
              <p:nvPr/>
            </p:nvSpPr>
            <p:spPr>
              <a:xfrm>
                <a:off x="10974305" y="208028"/>
                <a:ext cx="15469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0,5-</a:t>
                </a:r>
                <a:r>
                  <a:rPr lang="fi-FI" sz="1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4 </a:t>
                </a:r>
                <a:r>
                  <a:rPr kumimoji="0" lang="fi-FI"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fi-FI" sz="11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BKT:sta</a:t>
                </a:r>
                <a:r>
                  <a:rPr lang="fi-FI" sz="1100" b="1" dirty="0">
                    <a:solidFill>
                      <a:srgbClr val="6D6F6F"/>
                    </a:solidFill>
                    <a:latin typeface="Open Sans" panose="020B0606030504020204" pitchFamily="34" charset="0"/>
                    <a:ea typeface="Open Sans" panose="020B0606030504020204" pitchFamily="34" charset="0"/>
                    <a:cs typeface="Open Sans" panose="020B0606030504020204" pitchFamily="34" charset="0"/>
                  </a:rPr>
                  <a:t> </a:t>
                </a:r>
                <a:r>
                  <a:rPr kumimoji="0" lang="fi-FI" sz="1100" b="1" i="0" u="none" strike="noStrike" kern="1200" cap="none" spc="0" normalizeH="0" baseline="0" noProof="0" dirty="0">
                    <a:ln>
                      <a:noFill/>
                    </a:ln>
                    <a:solidFill>
                      <a:srgbClr val="6D6F6F"/>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3" name="Ryhmä 2">
              <a:extLst>
                <a:ext uri="{FF2B5EF4-FFF2-40B4-BE49-F238E27FC236}">
                  <a16:creationId xmlns:a16="http://schemas.microsoft.com/office/drawing/2014/main" id="{A233A4AA-8FF0-DDC8-FCDD-F9710B7770F4}"/>
                </a:ext>
              </a:extLst>
            </p:cNvPr>
            <p:cNvGrpSpPr/>
            <p:nvPr/>
          </p:nvGrpSpPr>
          <p:grpSpPr>
            <a:xfrm>
              <a:off x="10577812" y="872177"/>
              <a:ext cx="3102496" cy="261610"/>
              <a:chOff x="10577812" y="872177"/>
              <a:chExt cx="3102496" cy="261610"/>
            </a:xfrm>
          </p:grpSpPr>
          <p:sp>
            <p:nvSpPr>
              <p:cNvPr id="5" name="TextBox 4">
                <a:extLst>
                  <a:ext uri="{FF2B5EF4-FFF2-40B4-BE49-F238E27FC236}">
                    <a16:creationId xmlns:a16="http://schemas.microsoft.com/office/drawing/2014/main" id="{CB6D93D8-B612-35DF-AB08-A8EA763381E1}"/>
                  </a:ext>
                </a:extLst>
              </p:cNvPr>
              <p:cNvSpPr txBox="1"/>
              <p:nvPr/>
            </p:nvSpPr>
            <p:spPr>
              <a:xfrm>
                <a:off x="10862635" y="872177"/>
                <a:ext cx="28176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2–3,2 % </a:t>
                </a:r>
                <a:r>
                  <a:rPr kumimoji="0" lang="en-GB" sz="11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BKT:stä</a:t>
                </a:r>
                <a:endPar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FDBACE7A-7CC6-4FBD-EE64-67D5DEFAB884}"/>
                  </a:ext>
                </a:extLst>
              </p:cNvPr>
              <p:cNvPicPr>
                <a:picLocks noChangeAspect="1"/>
              </p:cNvPicPr>
              <p:nvPr/>
            </p:nvPicPr>
            <p:blipFill rotWithShape="1">
              <a:blip r:embed="rId6">
                <a:extLst>
                  <a:ext uri="{28A0092B-C50C-407E-A947-70E740481C1C}">
                    <a14:useLocalDpi xmlns:a14="http://schemas.microsoft.com/office/drawing/2010/main" val="0"/>
                  </a:ext>
                </a:extLst>
              </a:blip>
              <a:srcRect b="24677"/>
              <a:stretch/>
            </p:blipFill>
            <p:spPr>
              <a:xfrm>
                <a:off x="10577812" y="899898"/>
                <a:ext cx="284823" cy="199497"/>
              </a:xfrm>
              <a:prstGeom prst="rect">
                <a:avLst/>
              </a:prstGeom>
            </p:spPr>
          </p:pic>
        </p:grpSp>
      </p:grpSp>
      <p:sp>
        <p:nvSpPr>
          <p:cNvPr id="12" name="TextBox 11">
            <a:extLst>
              <a:ext uri="{FF2B5EF4-FFF2-40B4-BE49-F238E27FC236}">
                <a16:creationId xmlns:a16="http://schemas.microsoft.com/office/drawing/2014/main" id="{9152E7AF-8FD0-12C7-41D6-BF13957AFD09}"/>
              </a:ext>
            </a:extLst>
          </p:cNvPr>
          <p:cNvSpPr txBox="1"/>
          <p:nvPr/>
        </p:nvSpPr>
        <p:spPr>
          <a:xfrm>
            <a:off x="5197274" y="6383237"/>
            <a:ext cx="277206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 10 % </a:t>
            </a:r>
            <a:r>
              <a:rPr kumimoji="0" lang="en-GB" sz="900" b="0" i="1" u="none" strike="noStrike" kern="1200" cap="none" spc="0" normalizeH="0" baseline="0" noProof="0" dirty="0" err="1">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lisäys</a:t>
            </a:r>
            <a:r>
              <a:rPr kumimoji="0" lang="en-GB" sz="900" b="0" i="1" u="none" strike="noStrike" kern="1200" cap="none" spc="0" normalizeH="0" baseline="0" noProof="0" dirty="0">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lentomatkususmäärissä</a:t>
            </a:r>
            <a:r>
              <a:rPr kumimoji="0" lang="en-GB" sz="900" b="0" i="1" u="none" strike="noStrike" kern="1200" cap="none" spc="0" normalizeH="0" baseline="0" noProof="0" dirty="0">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lisää</a:t>
            </a:r>
            <a:r>
              <a:rPr kumimoji="0" lang="en-GB" sz="900" b="0" i="1" u="none" strike="noStrike" kern="1200" cap="none" spc="0" normalizeH="0" baseline="0" noProof="0" dirty="0">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1" u="none" strike="noStrike" kern="1200" cap="none" spc="0" normalizeH="0" baseline="0" noProof="0" dirty="0" err="1">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rPr>
              <a:t>tuottavuutta</a:t>
            </a:r>
            <a:endParaRPr kumimoji="0" lang="en-GB" sz="900" b="0" i="1" u="none" strike="noStrike" kern="1200" cap="none" spc="0" normalizeH="0" baseline="0" noProof="0" dirty="0">
              <a:ln>
                <a:noFill/>
              </a:ln>
              <a:solidFill>
                <a:srgbClr val="8382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ounded Rectangle 5">
            <a:extLst>
              <a:ext uri="{FF2B5EF4-FFF2-40B4-BE49-F238E27FC236}">
                <a16:creationId xmlns:a16="http://schemas.microsoft.com/office/drawing/2014/main" id="{CEEBFC4A-1975-9037-DF8B-7039DF654C4E}"/>
              </a:ext>
            </a:extLst>
          </p:cNvPr>
          <p:cNvSpPr/>
          <p:nvPr/>
        </p:nvSpPr>
        <p:spPr>
          <a:xfrm>
            <a:off x="9438457" y="1878755"/>
            <a:ext cx="2573154" cy="3099137"/>
          </a:xfrm>
          <a:prstGeom prst="roundRect">
            <a:avLst>
              <a:gd name="adj" fmla="val 735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200" b="1" i="0" u="none" strike="noStrike" kern="1200" cap="none" spc="0" normalizeH="0" baseline="0" noProof="0" dirty="0">
                <a:ln>
                  <a:noFill/>
                </a:ln>
                <a:solidFill>
                  <a:srgbClr val="79756A"/>
                </a:solidFill>
                <a:effectLst/>
                <a:uLnTx/>
                <a:uFillTx/>
                <a:latin typeface="Open Sans" panose="020B0606030504020204" pitchFamily="34" charset="0"/>
                <a:ea typeface="Open Sans" panose="020B0606030504020204" pitchFamily="34" charset="0"/>
                <a:cs typeface="Open Sans" panose="020B0606030504020204" pitchFamily="34" charset="0"/>
              </a:rPr>
              <a:t>Tuottavuus = </a:t>
            </a:r>
            <a:r>
              <a:rPr kumimoji="0" lang="en-FI" sz="1200" b="0" i="0" u="none" strike="noStrike" kern="1200" cap="none" spc="0" normalizeH="0" baseline="0" noProof="0" dirty="0">
                <a:ln>
                  <a:noFill/>
                </a:ln>
                <a:solidFill>
                  <a:srgbClr val="79756A"/>
                </a:solidFill>
                <a:effectLst/>
                <a:uLnTx/>
                <a:uFillTx/>
                <a:latin typeface="Open Sans" panose="020B0606030504020204" pitchFamily="34" charset="0"/>
                <a:ea typeface="Open Sans" panose="020B0606030504020204" pitchFamily="34" charset="0"/>
                <a:cs typeface="Open Sans" panose="020B0606030504020204" pitchFamily="34" charset="0"/>
              </a:rPr>
              <a:t>käytetään vähemmän resursseja saman tuotoksen tuottamiseen tai saavutetaan enemmän tuotantoa samalla resurssitasolla.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0" noProof="0" dirty="0">
              <a:ln>
                <a:noFill/>
              </a:ln>
              <a:solidFill>
                <a:srgbClr val="79756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200" b="0" i="0" u="none" strike="noStrike" kern="1200" cap="none" spc="0" normalizeH="0" baseline="0" noProof="0" dirty="0">
                <a:ln>
                  <a:noFill/>
                </a:ln>
                <a:solidFill>
                  <a:srgbClr val="79756A"/>
                </a:solidFill>
                <a:effectLst/>
                <a:uLnTx/>
                <a:uFillTx/>
                <a:latin typeface="Open Sans" panose="020B0606030504020204" pitchFamily="34" charset="0"/>
                <a:ea typeface="Open Sans" panose="020B0606030504020204" pitchFamily="34" charset="0"/>
                <a:cs typeface="Open Sans" panose="020B0606030504020204" pitchFamily="34" charset="0"/>
              </a:rPr>
              <a:t>Tuottavuudella on keskeinen rooli talouskasvun pitkän aikavälin kehittymisessä.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FI" sz="1200" dirty="0">
              <a:solidFill>
                <a:srgbClr val="79756A"/>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80 %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pitää</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rgbClr val="702C3E"/>
                </a:solidFill>
                <a:latin typeface="Open Sans" panose="020B0606030504020204" pitchFamily="34" charset="0"/>
                <a:ea typeface="Open Sans" panose="020B0606030504020204" pitchFamily="34" charset="0"/>
                <a:cs typeface="Open Sans" panose="020B0606030504020204" pitchFamily="34" charset="0"/>
              </a:rPr>
              <a:t>lentoliikennettä</a:t>
            </a:r>
            <a:r>
              <a:rPr lang="en-US" sz="1200" b="1" dirty="0">
                <a:solidFill>
                  <a:srgbClr val="702C3E"/>
                </a:solidFill>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rgbClr val="702C3E"/>
                </a:solidFill>
                <a:latin typeface="Open Sans" panose="020B0606030504020204" pitchFamily="34" charset="0"/>
                <a:ea typeface="Open Sans" panose="020B0606030504020204" pitchFamily="34" charset="0"/>
                <a:cs typeface="Open Sans" panose="020B0606030504020204" pitchFamily="34" charset="0"/>
              </a:rPr>
              <a:t>tärkeänä</a:t>
            </a:r>
            <a:r>
              <a:rPr lang="en-US" sz="1200" b="1" dirty="0">
                <a:solidFill>
                  <a:srgbClr val="702C3E"/>
                </a:solidFill>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tuotannon</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err="1">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tehokkuuden</a:t>
            </a:r>
            <a:r>
              <a:rPr kumimoji="0" lang="en-US" sz="1200" b="1" i="0" u="none" strike="noStrike" kern="1200" cap="none" spc="0" normalizeH="0" baseline="0" noProof="0" dirty="0">
                <a:ln>
                  <a:noFill/>
                </a:ln>
                <a:solidFill>
                  <a:srgbClr val="702C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rgbClr val="702C3E"/>
                </a:solidFill>
                <a:latin typeface="Open Sans" panose="020B0606030504020204" pitchFamily="34" charset="0"/>
                <a:ea typeface="Open Sans" panose="020B0606030504020204" pitchFamily="34" charset="0"/>
                <a:cs typeface="Open Sans" panose="020B0606030504020204" pitchFamily="34" charset="0"/>
              </a:rPr>
              <a:t>parantamisessa</a:t>
            </a:r>
            <a:endParaRPr kumimoji="0" lang="en-FI" sz="1200" b="0" i="0" u="none" strike="noStrike" kern="1200" cap="none" spc="0" normalizeH="0" baseline="0" noProof="0" dirty="0">
              <a:ln>
                <a:noFill/>
              </a:ln>
              <a:solidFill>
                <a:srgbClr val="79756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759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98D652DD-A8F4-0FD9-2237-4027B6A0E48A}"/>
              </a:ext>
            </a:extLst>
          </p:cNvPr>
          <p:cNvGrpSpPr/>
          <p:nvPr/>
        </p:nvGrpSpPr>
        <p:grpSpPr>
          <a:xfrm>
            <a:off x="10709311" y="487185"/>
            <a:ext cx="1165511" cy="307777"/>
            <a:chOff x="10820981" y="196265"/>
            <a:chExt cx="1165511" cy="307777"/>
          </a:xfrm>
        </p:grpSpPr>
        <p:pic>
          <p:nvPicPr>
            <p:cNvPr id="9" name="Kuva 8" descr="Kuva, joka sisältää kohteen musta, pimeys&#10;&#10;Kuvaus luotu automaattisesti">
              <a:extLst>
                <a:ext uri="{FF2B5EF4-FFF2-40B4-BE49-F238E27FC236}">
                  <a16:creationId xmlns:a16="http://schemas.microsoft.com/office/drawing/2014/main" id="{3B96B7FA-E47A-8A90-6B6D-AD05DAEFF6D1}"/>
                </a:ext>
              </a:extLst>
            </p:cNvPr>
            <p:cNvPicPr>
              <a:picLocks noChangeAspect="1"/>
            </p:cNvPicPr>
            <p:nvPr/>
          </p:nvPicPr>
          <p:blipFill>
            <a:blip r:embed="rId3"/>
            <a:stretch>
              <a:fillRect/>
            </a:stretch>
          </p:blipFill>
          <p:spPr>
            <a:xfrm>
              <a:off x="10820981" y="256175"/>
              <a:ext cx="168564" cy="173312"/>
            </a:xfrm>
            <a:prstGeom prst="rect">
              <a:avLst/>
            </a:prstGeom>
          </p:spPr>
        </p:pic>
        <p:sp>
          <p:nvSpPr>
            <p:cNvPr id="10" name="Tekstiruutu 9">
              <a:extLst>
                <a:ext uri="{FF2B5EF4-FFF2-40B4-BE49-F238E27FC236}">
                  <a16:creationId xmlns:a16="http://schemas.microsoft.com/office/drawing/2014/main" id="{3911407C-EB0D-ED2D-BC61-36A2990097C6}"/>
                </a:ext>
              </a:extLst>
            </p:cNvPr>
            <p:cNvSpPr txBox="1"/>
            <p:nvPr/>
          </p:nvSpPr>
          <p:spPr>
            <a:xfrm>
              <a:off x="11090564" y="196265"/>
              <a:ext cx="8959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70 % </a:t>
              </a:r>
              <a:r>
                <a:rPr kumimoji="0" lang="fi-FI" sz="1400" b="1" i="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91858"/>
            <a:ext cx="4114800"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ATAG (2005) ja IATA (2007)</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5"/>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INNOVAATIOT </a:t>
            </a:r>
          </a:p>
        </p:txBody>
      </p:sp>
      <p:sp>
        <p:nvSpPr>
          <p:cNvPr id="4" name="Rounded Rectangle 3">
            <a:extLst>
              <a:ext uri="{FF2B5EF4-FFF2-40B4-BE49-F238E27FC236}">
                <a16:creationId xmlns:a16="http://schemas.microsoft.com/office/drawing/2014/main" id="{227FE265-5A8F-F225-F0E6-C69EFFA42AF8}"/>
              </a:ext>
            </a:extLst>
          </p:cNvPr>
          <p:cNvSpPr/>
          <p:nvPr/>
        </p:nvSpPr>
        <p:spPr>
          <a:xfrm>
            <a:off x="1138096" y="1491165"/>
            <a:ext cx="9915808" cy="4487536"/>
          </a:xfrm>
          <a:prstGeom prst="roundRect">
            <a:avLst>
              <a:gd name="adj" fmla="val 735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70 %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sitä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mieltä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että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vaikuttaa</a:t>
            </a:r>
            <a:r>
              <a:rPr kumimoji="0" lang="en-GB"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innovaatioiden</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syntymiseen</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30 %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arvioi</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että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lentoliikenteellä</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2000" b="1"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merkittävä</a:t>
            </a:r>
            <a:r>
              <a:rPr kumimoji="0" lang="en-GB"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vaikutus</a:t>
            </a:r>
            <a:r>
              <a:rPr kumimoji="0" lang="en-GB"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innovaatioiden</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syntymiseen</a:t>
            </a:r>
            <a:r>
              <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28 % </a:t>
            </a:r>
            <a:r>
              <a:rPr kumimoji="0" lang="en-FI"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yrityksistä uskoo, että lentoliikennepalvelujen rajoittaminen </a:t>
            </a:r>
            <a:r>
              <a:rPr kumimoji="0" lang="en-FI" sz="2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vaikuttaisi haitallisesti </a:t>
            </a:r>
            <a:r>
              <a:rPr kumimoji="0" lang="en-FI"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innovaatioihin sekä tutkimus- ja kehitysinvestointeihin. </a:t>
            </a:r>
            <a:r>
              <a:rPr kumimoji="0" lang="en-FI" sz="2000" b="0" i="0" u="none" strike="noStrike" kern="1200" cap="none" spc="0" normalizeH="0" baseline="3000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20" name="TextBox 19">
            <a:extLst>
              <a:ext uri="{FF2B5EF4-FFF2-40B4-BE49-F238E27FC236}">
                <a16:creationId xmlns:a16="http://schemas.microsoft.com/office/drawing/2014/main" id="{076A79D5-2F23-EC4F-8FCC-F2A6729C9ED0}"/>
              </a:ext>
            </a:extLst>
          </p:cNvPr>
          <p:cNvSpPr txBox="1"/>
          <p:nvPr/>
        </p:nvSpPr>
        <p:spPr>
          <a:xfrm>
            <a:off x="2186806" y="6410994"/>
            <a:ext cx="427073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vaikuttaa</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innovaatioiden</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syntymiseen</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70 %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endPar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88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2B9A6">
            <a:alpha val="70364"/>
          </a:srgbClr>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91858"/>
            <a:ext cx="4114800"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ATAG (2005)</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TYÖVOIMAN SAATAVUUS</a:t>
            </a:r>
          </a:p>
        </p:txBody>
      </p:sp>
      <p:grpSp>
        <p:nvGrpSpPr>
          <p:cNvPr id="4" name="Ryhmä 27">
            <a:extLst>
              <a:ext uri="{FF2B5EF4-FFF2-40B4-BE49-F238E27FC236}">
                <a16:creationId xmlns:a16="http://schemas.microsoft.com/office/drawing/2014/main" id="{131D7FDF-C308-B851-F257-E44DE023D060}"/>
              </a:ext>
            </a:extLst>
          </p:cNvPr>
          <p:cNvGrpSpPr/>
          <p:nvPr/>
        </p:nvGrpSpPr>
        <p:grpSpPr>
          <a:xfrm>
            <a:off x="10709311" y="468599"/>
            <a:ext cx="1165511" cy="307777"/>
            <a:chOff x="10820981" y="196265"/>
            <a:chExt cx="1165511" cy="307777"/>
          </a:xfrm>
        </p:grpSpPr>
        <p:pic>
          <p:nvPicPr>
            <p:cNvPr id="5" name="Kuva 8" descr="Kuva, joka sisältää kohteen musta, pimeys&#10;&#10;Kuvaus luotu automaattisesti">
              <a:extLst>
                <a:ext uri="{FF2B5EF4-FFF2-40B4-BE49-F238E27FC236}">
                  <a16:creationId xmlns:a16="http://schemas.microsoft.com/office/drawing/2014/main" id="{E6E23B09-7747-B26E-23B7-78889F9AEEE5}"/>
                </a:ext>
              </a:extLst>
            </p:cNvPr>
            <p:cNvPicPr>
              <a:picLocks noChangeAspect="1"/>
            </p:cNvPicPr>
            <p:nvPr/>
          </p:nvPicPr>
          <p:blipFill>
            <a:blip r:embed="rId5"/>
            <a:stretch>
              <a:fillRect/>
            </a:stretch>
          </p:blipFill>
          <p:spPr>
            <a:xfrm>
              <a:off x="10820981" y="256175"/>
              <a:ext cx="168564" cy="173312"/>
            </a:xfrm>
            <a:prstGeom prst="rect">
              <a:avLst/>
            </a:prstGeom>
          </p:spPr>
        </p:pic>
        <p:sp>
          <p:nvSpPr>
            <p:cNvPr id="6" name="Tekstiruutu 9">
              <a:extLst>
                <a:ext uri="{FF2B5EF4-FFF2-40B4-BE49-F238E27FC236}">
                  <a16:creationId xmlns:a16="http://schemas.microsoft.com/office/drawing/2014/main" id="{FCF693DB-0B8C-D379-4A16-AB0428903836}"/>
                </a:ext>
              </a:extLst>
            </p:cNvPr>
            <p:cNvSpPr txBox="1"/>
            <p:nvPr/>
          </p:nvSpPr>
          <p:spPr>
            <a:xfrm>
              <a:off x="11090564" y="196265"/>
              <a:ext cx="8959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43</a:t>
              </a: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fi-FI" sz="1400" b="1" i="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sp>
        <p:nvSpPr>
          <p:cNvPr id="8" name="TextBox 7">
            <a:extLst>
              <a:ext uri="{FF2B5EF4-FFF2-40B4-BE49-F238E27FC236}">
                <a16:creationId xmlns:a16="http://schemas.microsoft.com/office/drawing/2014/main" id="{4E5B561C-3B78-8E50-F9A3-80E5F6447D85}"/>
              </a:ext>
            </a:extLst>
          </p:cNvPr>
          <p:cNvSpPr txBox="1"/>
          <p:nvPr/>
        </p:nvSpPr>
        <p:spPr>
          <a:xfrm>
            <a:off x="2186806" y="6410994"/>
            <a:ext cx="427073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vaikuttaa</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työvoiman</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saatavuuteen</a:t>
            </a:r>
            <a:r>
              <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43 % </a:t>
            </a:r>
            <a:r>
              <a:rPr kumimoji="0" lang="en-GB" sz="900" b="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endParaRPr kumimoji="0" lang="en-GB" sz="900" b="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picture containing graphics, design&#10;&#10;Description automatically generated">
            <a:extLst>
              <a:ext uri="{FF2B5EF4-FFF2-40B4-BE49-F238E27FC236}">
                <a16:creationId xmlns:a16="http://schemas.microsoft.com/office/drawing/2014/main" id="{98299EA5-7929-3F6D-5A0D-86EEF34AC3E4}"/>
              </a:ext>
            </a:extLst>
          </p:cNvPr>
          <p:cNvPicPr>
            <a:picLocks noChangeAspect="1"/>
          </p:cNvPicPr>
          <p:nvPr/>
        </p:nvPicPr>
        <p:blipFill rotWithShape="1">
          <a:blip r:embed="rId6"/>
          <a:srcRect r="7394"/>
          <a:stretch/>
        </p:blipFill>
        <p:spPr>
          <a:xfrm>
            <a:off x="5093309" y="1373466"/>
            <a:ext cx="2728467" cy="4340881"/>
          </a:xfrm>
          <a:prstGeom prst="rect">
            <a:avLst/>
          </a:prstGeom>
        </p:spPr>
      </p:pic>
      <p:sp>
        <p:nvSpPr>
          <p:cNvPr id="7" name="TextBox 6">
            <a:extLst>
              <a:ext uri="{FF2B5EF4-FFF2-40B4-BE49-F238E27FC236}">
                <a16:creationId xmlns:a16="http://schemas.microsoft.com/office/drawing/2014/main" id="{9260935A-C4E4-AF80-BA84-F085E59E3174}"/>
              </a:ext>
            </a:extLst>
          </p:cNvPr>
          <p:cNvSpPr txBox="1"/>
          <p:nvPr/>
        </p:nvSpPr>
        <p:spPr>
          <a:xfrm>
            <a:off x="4010321" y="2461665"/>
            <a:ext cx="2828684" cy="24057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6FA7AD"/>
                </a:solidFill>
                <a:effectLst/>
                <a:uLnTx/>
                <a:uFillTx/>
                <a:latin typeface="Open Sans" panose="020B0606030504020204" pitchFamily="34" charset="0"/>
                <a:ea typeface="Open Sans" panose="020B0606030504020204" pitchFamily="34" charset="0"/>
                <a:cs typeface="Open Sans" panose="020B0606030504020204" pitchFamily="34" charset="0"/>
              </a:rPr>
              <a:t>43 %</a:t>
            </a:r>
            <a:r>
              <a:rPr kumimoji="0" lang="en-GB" sz="3200" b="1" i="0" u="none" strike="noStrike" kern="1200" cap="none" spc="0" normalizeH="0" baseline="0" noProof="0" dirty="0">
                <a:ln>
                  <a:noFill/>
                </a:ln>
                <a:solidFill>
                  <a:srgbClr val="8BD0D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hyvät</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lentoyhteydet</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vaikuttavat</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työntekijöiden</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asuinpaikan</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työpaikan</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valitsemiseen</a:t>
            </a:r>
            <a:r>
              <a:rPr kumimoji="0" lang="en-GB" sz="1600" b="0" i="0"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60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merkitys</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korostuu</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erityisesti</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ammattitaitoisempien</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kokeneempien</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työntekijöiden</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err="1">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joukossa</a:t>
            </a:r>
            <a:r>
              <a:rPr kumimoji="0" lang="en-GB" sz="1100" b="0" i="1" u="none" strike="noStrike" kern="1200" cap="none" spc="0" normalizeH="0" baseline="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1100" b="0" i="1"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8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91859"/>
            <a:ext cx="4114800" cy="466142"/>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ATAG (2020),  ATAG (2005),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(2003) ja IATA (2006)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Zhang ja Graham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3</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(2003)</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INVESTOINNIT</a:t>
            </a:r>
          </a:p>
        </p:txBody>
      </p:sp>
      <p:sp>
        <p:nvSpPr>
          <p:cNvPr id="20" name="TextBox 19">
            <a:extLst>
              <a:ext uri="{FF2B5EF4-FFF2-40B4-BE49-F238E27FC236}">
                <a16:creationId xmlns:a16="http://schemas.microsoft.com/office/drawing/2014/main" id="{076A79D5-2F23-EC4F-8FCC-F2A6729C9ED0}"/>
              </a:ext>
            </a:extLst>
          </p:cNvPr>
          <p:cNvSpPr txBox="1"/>
          <p:nvPr/>
        </p:nvSpPr>
        <p:spPr>
          <a:xfrm>
            <a:off x="3316575" y="6468582"/>
            <a:ext cx="3988686"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10 % </a:t>
            </a:r>
            <a:r>
              <a:rPr kumimoji="0" lang="en-GB" sz="900" b="0" u="none" strike="noStrike" kern="1200" cap="none" spc="0" normalizeH="0" baseline="0" noProof="0" dirty="0" err="1">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lisäys</a:t>
            </a: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lentoliikenteessä</a:t>
            </a: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tuottaa</a:t>
            </a: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1,6 % </a:t>
            </a:r>
            <a:r>
              <a:rPr kumimoji="0" lang="en-GB" sz="900" b="0" u="none" strike="noStrike" kern="1200" cap="none" spc="0" normalizeH="0" baseline="0" noProof="0" dirty="0" err="1">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uusia</a:t>
            </a: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investointeja</a:t>
            </a:r>
            <a:r>
              <a:rPr kumimoji="0" lang="en-GB" sz="900" b="0" u="none" strike="noStrike" kern="1200" cap="none" spc="0" normalizeH="0" baseline="0" noProof="0" dirty="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 name="TextBox 4">
            <a:extLst>
              <a:ext uri="{FF2B5EF4-FFF2-40B4-BE49-F238E27FC236}">
                <a16:creationId xmlns:a16="http://schemas.microsoft.com/office/drawing/2014/main" id="{8DAA3571-1CEB-E90B-73CA-5F746D709E89}"/>
              </a:ext>
            </a:extLst>
          </p:cNvPr>
          <p:cNvSpPr txBox="1"/>
          <p:nvPr/>
        </p:nvSpPr>
        <p:spPr>
          <a:xfrm>
            <a:off x="517558" y="1397524"/>
            <a:ext cx="10909300"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 lisäys lentoliikenteessä kasvattaa pitkällä aikavälillä yritysten investointeja </a:t>
            </a:r>
            <a:r>
              <a:rPr kumimoji="0" lang="en-FI"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1,6 prosenttilla</a:t>
            </a: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FI"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generoimat investoinnit: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Kuinka paljon </a:t>
            </a:r>
            <a:r>
              <a:rPr kumimoji="0" lang="en-FI"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alueella jo toimivat yritykset </a:t>
            </a: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investoivat enemmän hyvistä lentoliikenneyhteyksistä johtuen (investointi)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Kuinka moni </a:t>
            </a:r>
            <a:r>
              <a:rPr kumimoji="0" lang="en-FI"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uusi yritys </a:t>
            </a: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tekee sijoittumispäätöksen lentoaseman läheisyydestä johtuen (sijoittumispäätös)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Kuinka moni yritys haluaa investoida </a:t>
            </a:r>
            <a:r>
              <a:rPr kumimoji="0" lang="en-FI"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ulkomaille</a:t>
            </a:r>
            <a:endParaRPr lang="en-FI"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FI" sz="20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FI" sz="20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56-63 % </a:t>
            </a:r>
            <a:r>
              <a:rPr kumimoji="0" lang="en-FI" sz="20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yrityksistä pitää </a:t>
            </a:r>
            <a:r>
              <a:rPr lang="en-FI" sz="2000" dirty="0">
                <a:solidFill>
                  <a:srgbClr val="702B3E"/>
                </a:solidFill>
                <a:latin typeface="Open Sans" panose="020B0606030504020204" pitchFamily="34" charset="0"/>
                <a:ea typeface="Open Sans" panose="020B0606030504020204" pitchFamily="34" charset="0"/>
                <a:cs typeface="Open Sans" panose="020B0606030504020204" pitchFamily="34" charset="0"/>
              </a:rPr>
              <a:t>lentoyhteyksiä </a:t>
            </a:r>
            <a:r>
              <a:rPr kumimoji="0" lang="en-FI" sz="20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välttämättömänä tekijänä yritysten sijoittamisessa </a:t>
            </a:r>
          </a:p>
          <a:p>
            <a:pPr marR="0" lvl="0" algn="l" defTabSz="914400" rtl="0" eaLnBrk="1" fontAlgn="auto" latinLnBrk="0" hangingPunct="1">
              <a:lnSpc>
                <a:spcPct val="100000"/>
              </a:lnSpc>
              <a:spcBef>
                <a:spcPts val="0"/>
              </a:spcBef>
              <a:spcAft>
                <a:spcPts val="0"/>
              </a:spcAft>
              <a:buClrTx/>
              <a:buSzTx/>
              <a:tabLst/>
              <a:defRPr/>
            </a:pPr>
            <a:endParaRPr lang="en-FI" sz="2000" dirty="0">
              <a:solidFill>
                <a:srgbClr val="702B3E"/>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FI" sz="20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18 % </a:t>
            </a:r>
            <a:r>
              <a:rPr kumimoji="0" lang="en-FI" sz="20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yrityksistä ilmoittaa lentoyhteyksien puutteen vaikuttaneen negatiivisesti investointipäätökseen. Kiinalaisten investorien kohdalla luku on korkeampi: </a:t>
            </a:r>
            <a:r>
              <a:rPr kumimoji="0" lang="en-FI" sz="2000" b="1"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30 %</a:t>
            </a:r>
            <a:r>
              <a:rPr kumimoji="0" lang="en-FI" sz="2000" b="0" i="0" u="none" strike="noStrike" kern="1200" cap="none" spc="0" normalizeH="0" baseline="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FI" sz="2000" b="0" i="0" u="none" strike="noStrike" kern="1200" cap="none" spc="0" normalizeH="0" baseline="30000" noProof="0" dirty="0">
                <a:ln>
                  <a:noFill/>
                </a:ln>
                <a:solidFill>
                  <a:srgbClr val="702B3E"/>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A075759-C272-766F-FEE6-9749477F8B9B}"/>
              </a:ext>
            </a:extLst>
          </p:cNvPr>
          <p:cNvSpPr txBox="1"/>
          <p:nvPr/>
        </p:nvSpPr>
        <p:spPr>
          <a:xfrm>
            <a:off x="-565284" y="7878464"/>
            <a:ext cx="682906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EUROCONTROL, VANHA</a:t>
            </a:r>
            <a:br>
              <a:rPr kumimoji="0" lang="en-GB" sz="1800" b="0" i="1" u="none" kern="1200" cap="none" spc="0" normalizeH="0" baseline="0" noProof="0" dirty="0">
                <a:ln>
                  <a:noFill/>
                </a:ln>
                <a:solidFill>
                  <a:prstClr val="black"/>
                </a:solidFill>
                <a:effectLst/>
                <a:uLnTx/>
                <a:uFillTx/>
                <a:latin typeface="Helvetica" pitchFamily="2" charset="0"/>
                <a:ea typeface="+mn-ea"/>
                <a:cs typeface="+mn-cs"/>
              </a:rPr>
            </a:br>
            <a:r>
              <a:rPr kumimoji="0" lang="en-GB" sz="1800" b="0" i="1" u="none" kern="1200" cap="none" spc="0" normalizeH="0" baseline="0" noProof="0" dirty="0">
                <a:ln>
                  <a:noFill/>
                </a:ln>
                <a:solidFill>
                  <a:prstClr val="black"/>
                </a:solidFill>
                <a:effectLst/>
                <a:uLnTx/>
                <a:uFillTx/>
                <a:latin typeface="Helvetica" pitchFamily="2" charset="0"/>
                <a:ea typeface="+mn-ea"/>
                <a:cs typeface="+mn-cs"/>
              </a:rPr>
              <a:t>Business investment impacts</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The relatively fast growth of air transport usage has boosted business investment across the</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EU by 5.8% over the last decade, with investment in the Accession-10 economies increased</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by 13.7%. This in turn is estimated to have increased GDP by 2.0% in the EU as a whole</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and by 6.2% in the Accession-10.</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The expected growth in air transport usage in years to come means that business investment</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is likely to be boosted by a 3.3% by 2025 across the EU as a whole and by almost 5% in the</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Accession-10. This in turn is expected to increase GDP by a further 0.6% in the EU as a</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kern="1200" cap="none" spc="0" normalizeH="0" baseline="0" noProof="0" dirty="0">
                <a:ln>
                  <a:noFill/>
                </a:ln>
                <a:solidFill>
                  <a:prstClr val="black"/>
                </a:solidFill>
                <a:effectLst/>
                <a:uLnTx/>
                <a:uFillTx/>
                <a:latin typeface="Helvetica" pitchFamily="2" charset="0"/>
                <a:ea typeface="+mn-ea"/>
                <a:cs typeface="+mn-cs"/>
              </a:rPr>
              <a:t>whole and by 1.0% in the Accession-10.</a:t>
            </a:r>
            <a:endParaRPr kumimoji="0" lang="en-GB" sz="1800" b="0" i="0" u="none" kern="1200" cap="none" spc="0" normalizeH="0" baseline="0" noProof="0" dirty="0">
              <a:ln>
                <a:noFill/>
              </a:ln>
              <a:solidFill>
                <a:prstClr val="black"/>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320EB91D-3B4E-04C6-FAA0-5AED55567828}"/>
              </a:ext>
            </a:extLst>
          </p:cNvPr>
          <p:cNvSpPr txBox="1"/>
          <p:nvPr/>
        </p:nvSpPr>
        <p:spPr>
          <a:xfrm>
            <a:off x="10978894" y="487185"/>
            <a:ext cx="8959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1,6 % *</a:t>
            </a:r>
          </a:p>
        </p:txBody>
      </p:sp>
      <p:pic>
        <p:nvPicPr>
          <p:cNvPr id="23" name="Picture 22">
            <a:extLst>
              <a:ext uri="{FF2B5EF4-FFF2-40B4-BE49-F238E27FC236}">
                <a16:creationId xmlns:a16="http://schemas.microsoft.com/office/drawing/2014/main" id="{0023500F-E040-6DD1-A6E5-F1719BCAED78}"/>
              </a:ext>
            </a:extLst>
          </p:cNvPr>
          <p:cNvPicPr>
            <a:picLocks noChangeAspect="1"/>
          </p:cNvPicPr>
          <p:nvPr/>
        </p:nvPicPr>
        <p:blipFill rotWithShape="1">
          <a:blip r:embed="rId5">
            <a:extLst>
              <a:ext uri="{28A0092B-C50C-407E-A947-70E740481C1C}">
                <a14:useLocalDpi xmlns:a14="http://schemas.microsoft.com/office/drawing/2010/main" val="0"/>
              </a:ext>
            </a:extLst>
          </a:blip>
          <a:srcRect b="24677"/>
          <a:stretch/>
        </p:blipFill>
        <p:spPr>
          <a:xfrm>
            <a:off x="10672099" y="546563"/>
            <a:ext cx="284823" cy="199497"/>
          </a:xfrm>
          <a:prstGeom prst="rect">
            <a:avLst/>
          </a:prstGeom>
        </p:spPr>
      </p:pic>
    </p:spTree>
    <p:extLst>
      <p:ext uri="{BB962C8B-B14F-4D97-AF65-F5344CB8AC3E}">
        <p14:creationId xmlns:p14="http://schemas.microsoft.com/office/powerpoint/2010/main" val="2071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91859"/>
            <a:ext cx="4114800" cy="466142"/>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ATAG (2020),  ATAG (2005),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(2003) ja IATA (2006)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Zhang ja Graham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3</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(2003)</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YRITYSTEN SIJOITTUMISPÄÄTÖKSET</a:t>
            </a:r>
          </a:p>
        </p:txBody>
      </p:sp>
      <p:pic>
        <p:nvPicPr>
          <p:cNvPr id="6" name="Picture 5" descr="A picture containing text, receipt, number, font&#10;&#10;Description automatically generated">
            <a:extLst>
              <a:ext uri="{FF2B5EF4-FFF2-40B4-BE49-F238E27FC236}">
                <a16:creationId xmlns:a16="http://schemas.microsoft.com/office/drawing/2014/main" id="{18F9841E-C546-2CC0-8177-64EDFC1FF94B}"/>
              </a:ext>
            </a:extLst>
          </p:cNvPr>
          <p:cNvPicPr>
            <a:picLocks noChangeAspect="1"/>
          </p:cNvPicPr>
          <p:nvPr/>
        </p:nvPicPr>
        <p:blipFill>
          <a:blip r:embed="rId5"/>
          <a:stretch>
            <a:fillRect/>
          </a:stretch>
        </p:blipFill>
        <p:spPr>
          <a:xfrm>
            <a:off x="-8241710" y="2203505"/>
            <a:ext cx="7772400" cy="4421425"/>
          </a:xfrm>
          <a:prstGeom prst="rect">
            <a:avLst/>
          </a:prstGeom>
        </p:spPr>
      </p:pic>
      <p:pic>
        <p:nvPicPr>
          <p:cNvPr id="11" name="Picture 10" descr="A picture containing text, screenshot, font, number&#10;&#10;Description automatically generated">
            <a:extLst>
              <a:ext uri="{FF2B5EF4-FFF2-40B4-BE49-F238E27FC236}">
                <a16:creationId xmlns:a16="http://schemas.microsoft.com/office/drawing/2014/main" id="{6CDE1CD7-F9FF-58AC-E84D-AC219E756048}"/>
              </a:ext>
            </a:extLst>
          </p:cNvPr>
          <p:cNvPicPr>
            <a:picLocks noChangeAspect="1"/>
          </p:cNvPicPr>
          <p:nvPr/>
        </p:nvPicPr>
        <p:blipFill>
          <a:blip r:embed="rId6"/>
          <a:stretch>
            <a:fillRect/>
          </a:stretch>
        </p:blipFill>
        <p:spPr>
          <a:xfrm>
            <a:off x="8721276" y="8047466"/>
            <a:ext cx="7772400" cy="4536940"/>
          </a:xfrm>
          <a:prstGeom prst="rect">
            <a:avLst/>
          </a:prstGeom>
        </p:spPr>
      </p:pic>
      <p:sp>
        <p:nvSpPr>
          <p:cNvPr id="12" name="TextBox 11">
            <a:extLst>
              <a:ext uri="{FF2B5EF4-FFF2-40B4-BE49-F238E27FC236}">
                <a16:creationId xmlns:a16="http://schemas.microsoft.com/office/drawing/2014/main" id="{3A075759-C272-766F-FEE6-9749477F8B9B}"/>
              </a:ext>
            </a:extLst>
          </p:cNvPr>
          <p:cNvSpPr txBox="1"/>
          <p:nvPr/>
        </p:nvSpPr>
        <p:spPr>
          <a:xfrm>
            <a:off x="517558" y="8828959"/>
            <a:ext cx="682906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EUROCONTROL, VANHA</a:t>
            </a:r>
            <a:b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b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Business investment impacts</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The relatively fast growth of air transport usage has boosted business investment across the</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EU by 5.8% over the last decade, with investment in the Accession-10 economies increased</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by 13.7%. This in turn is estimated to have increased GDP by 2.0% in the EU as a whole</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and by 6.2% in the Accession-10.</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The expected growth in air transport usage in years to come means that business investment</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is likely to be boosted by a 3.3% by 2025 across the EU as a whole and by almost 5% in the</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Accession-10. This in turn is expected to increase GDP by a further 0.6% in the EU as a</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whole and by 1.0% in the Accession-10.</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p:txBody>
      </p:sp>
      <p:grpSp>
        <p:nvGrpSpPr>
          <p:cNvPr id="13" name="Ryhmä 27">
            <a:extLst>
              <a:ext uri="{FF2B5EF4-FFF2-40B4-BE49-F238E27FC236}">
                <a16:creationId xmlns:a16="http://schemas.microsoft.com/office/drawing/2014/main" id="{0920CF3C-2ADA-32B7-3B09-CFDA34172728}"/>
              </a:ext>
            </a:extLst>
          </p:cNvPr>
          <p:cNvGrpSpPr/>
          <p:nvPr/>
        </p:nvGrpSpPr>
        <p:grpSpPr>
          <a:xfrm>
            <a:off x="10694071" y="487185"/>
            <a:ext cx="1180751" cy="307777"/>
            <a:chOff x="10805741" y="227042"/>
            <a:chExt cx="1180751" cy="307777"/>
          </a:xfrm>
        </p:grpSpPr>
        <p:pic>
          <p:nvPicPr>
            <p:cNvPr id="14" name="Kuva 8" descr="Kuva, joka sisältää kohteen musta, pimeys&#10;&#10;Kuvaus luotu automaattisesti">
              <a:extLst>
                <a:ext uri="{FF2B5EF4-FFF2-40B4-BE49-F238E27FC236}">
                  <a16:creationId xmlns:a16="http://schemas.microsoft.com/office/drawing/2014/main" id="{B4118ABA-4E68-4A4F-3D5C-DC74570E1A9A}"/>
                </a:ext>
              </a:extLst>
            </p:cNvPr>
            <p:cNvPicPr>
              <a:picLocks noChangeAspect="1"/>
            </p:cNvPicPr>
            <p:nvPr/>
          </p:nvPicPr>
          <p:blipFill>
            <a:blip r:embed="rId7"/>
            <a:stretch>
              <a:fillRect/>
            </a:stretch>
          </p:blipFill>
          <p:spPr>
            <a:xfrm>
              <a:off x="10805741" y="294275"/>
              <a:ext cx="168564" cy="173312"/>
            </a:xfrm>
            <a:prstGeom prst="rect">
              <a:avLst/>
            </a:prstGeom>
          </p:spPr>
        </p:pic>
        <p:sp>
          <p:nvSpPr>
            <p:cNvPr id="15" name="Tekstiruutu 9">
              <a:extLst>
                <a:ext uri="{FF2B5EF4-FFF2-40B4-BE49-F238E27FC236}">
                  <a16:creationId xmlns:a16="http://schemas.microsoft.com/office/drawing/2014/main" id="{DC5B9659-DEDA-AA52-D346-574EA4CD1693}"/>
                </a:ext>
              </a:extLst>
            </p:cNvPr>
            <p:cNvSpPr txBox="1"/>
            <p:nvPr/>
          </p:nvSpPr>
          <p:spPr>
            <a:xfrm>
              <a:off x="11090564" y="227042"/>
              <a:ext cx="8959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56 % *</a:t>
              </a:r>
            </a:p>
          </p:txBody>
        </p:sp>
      </p:grpSp>
      <p:sp>
        <p:nvSpPr>
          <p:cNvPr id="27" name="TextBox 26">
            <a:extLst>
              <a:ext uri="{FF2B5EF4-FFF2-40B4-BE49-F238E27FC236}">
                <a16:creationId xmlns:a16="http://schemas.microsoft.com/office/drawing/2014/main" id="{F27BD590-C5A4-A66D-1BFF-CED67FF48102}"/>
              </a:ext>
            </a:extLst>
          </p:cNvPr>
          <p:cNvSpPr txBox="1"/>
          <p:nvPr/>
        </p:nvSpPr>
        <p:spPr>
          <a:xfrm>
            <a:off x="-65513" y="7511449"/>
            <a:ext cx="1164991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we find that air transport usage</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contributed just under one-third of the growth in European business investment over the last</a:t>
            </a:r>
            <a:endParaRPr kumimoji="0" lang="en-GB" sz="1800" b="0" i="0" u="none" strike="sng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sngStrike" kern="1200" cap="none" spc="0" normalizeH="0" baseline="0" noProof="0" dirty="0">
                <a:ln>
                  <a:noFill/>
                </a:ln>
                <a:solidFill>
                  <a:prstClr val="black"/>
                </a:solidFill>
                <a:effectLst/>
                <a:uLnTx/>
                <a:uFillTx/>
                <a:latin typeface="Helvetica" pitchFamily="2" charset="0"/>
                <a:ea typeface="+mn-ea"/>
                <a:cs typeface="+mn-cs"/>
              </a:rPr>
              <a:t>decade. </a:t>
            </a:r>
            <a:endParaRPr kumimoji="0" lang="en-FI" sz="1800" b="0" i="0" u="none" strike="sng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A933C81-BCEB-F7E8-6030-600AAD420FEF}"/>
              </a:ext>
            </a:extLst>
          </p:cNvPr>
          <p:cNvSpPr txBox="1"/>
          <p:nvPr/>
        </p:nvSpPr>
        <p:spPr>
          <a:xfrm>
            <a:off x="988713" y="1293719"/>
            <a:ext cx="91471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FA7AD"/>
                </a:solidFill>
                <a:effectLst/>
                <a:uLnTx/>
                <a:uFillTx/>
                <a:latin typeface="Open Sans" panose="020B0606030504020204" pitchFamily="34" charset="0"/>
                <a:ea typeface="Open Sans" panose="020B0606030504020204" pitchFamily="34" charset="0"/>
                <a:cs typeface="Open Sans" panose="020B0606030504020204" pitchFamily="34" charset="0"/>
              </a:rPr>
              <a:t>VÄLTTÄMÄTTÖMÄT TEKIJÄT YRITYKSIEN SIJOITUSPÄÄTÖKSISSÄ</a:t>
            </a:r>
            <a:endParaRPr kumimoji="0" lang="en-GB" sz="90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Tekstiruutu 9">
            <a:extLst>
              <a:ext uri="{FF2B5EF4-FFF2-40B4-BE49-F238E27FC236}">
                <a16:creationId xmlns:a16="http://schemas.microsoft.com/office/drawing/2014/main" id="{D4CC94BA-0F1C-9C8F-CFB4-69DD9A8B544B}"/>
              </a:ext>
            </a:extLst>
          </p:cNvPr>
          <p:cNvSpPr txBox="1"/>
          <p:nvPr/>
        </p:nvSpPr>
        <p:spPr>
          <a:xfrm>
            <a:off x="9912761" y="5655594"/>
            <a:ext cx="167164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Osuus yrityksistä, jotka pitävät kyseistä tekijää välttämättömänä </a:t>
            </a:r>
          </a:p>
        </p:txBody>
      </p:sp>
      <p:sp>
        <p:nvSpPr>
          <p:cNvPr id="29" name="TextBox 28">
            <a:extLst>
              <a:ext uri="{FF2B5EF4-FFF2-40B4-BE49-F238E27FC236}">
                <a16:creationId xmlns:a16="http://schemas.microsoft.com/office/drawing/2014/main" id="{6D763580-5C71-2444-D7F1-702D79F23085}"/>
              </a:ext>
            </a:extLst>
          </p:cNvPr>
          <p:cNvSpPr txBox="1"/>
          <p:nvPr/>
        </p:nvSpPr>
        <p:spPr>
          <a:xfrm>
            <a:off x="4214411" y="6425756"/>
            <a:ext cx="34577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56 %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yrityksistä</a:t>
            </a: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pitää</a:t>
            </a: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kansainvälisiä</a:t>
            </a: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liikenneyhteyksiä</a:t>
            </a: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välttämättömänä</a:t>
            </a: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yrityksen</a:t>
            </a:r>
            <a:r>
              <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rPr>
              <a:t>sijoituspäätöksessä</a:t>
            </a:r>
            <a:endParaRPr kumimoji="0" lang="en-GB" sz="900" b="0" i="0" u="none" strike="noStrike" kern="1200" cap="none" spc="0" normalizeH="0" baseline="0" noProof="0" dirty="0">
              <a:ln>
                <a:noFill/>
              </a:ln>
              <a:solidFill>
                <a:srgbClr val="6F6F6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1" name="Picture 30" descr="A picture containing text, screenshot, font, number&#10;&#10;Description automatically generated">
            <a:extLst>
              <a:ext uri="{FF2B5EF4-FFF2-40B4-BE49-F238E27FC236}">
                <a16:creationId xmlns:a16="http://schemas.microsoft.com/office/drawing/2014/main" id="{5EF2AC23-7387-013D-7282-A87204E082FE}"/>
              </a:ext>
            </a:extLst>
          </p:cNvPr>
          <p:cNvPicPr>
            <a:picLocks noChangeAspect="1"/>
          </p:cNvPicPr>
          <p:nvPr/>
        </p:nvPicPr>
        <p:blipFill rotWithShape="1">
          <a:blip r:embed="rId8"/>
          <a:srcRect t="2109"/>
          <a:stretch/>
        </p:blipFill>
        <p:spPr>
          <a:xfrm>
            <a:off x="1167538" y="1794694"/>
            <a:ext cx="8834034" cy="4236882"/>
          </a:xfrm>
          <a:prstGeom prst="rect">
            <a:avLst/>
          </a:prstGeom>
        </p:spPr>
      </p:pic>
      <p:sp>
        <p:nvSpPr>
          <p:cNvPr id="26" name="TextBox 25">
            <a:extLst>
              <a:ext uri="{FF2B5EF4-FFF2-40B4-BE49-F238E27FC236}">
                <a16:creationId xmlns:a16="http://schemas.microsoft.com/office/drawing/2014/main" id="{EC52B318-E2A1-A5F1-0B12-D145EC927879}"/>
              </a:ext>
            </a:extLst>
          </p:cNvPr>
          <p:cNvSpPr txBox="1"/>
          <p:nvPr/>
        </p:nvSpPr>
        <p:spPr>
          <a:xfrm>
            <a:off x="9718385" y="5779091"/>
            <a:ext cx="4297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2" name="Picture 31" descr="A picture containing text, screenshot, font, number&#10;&#10;Description automatically generated">
            <a:extLst>
              <a:ext uri="{FF2B5EF4-FFF2-40B4-BE49-F238E27FC236}">
                <a16:creationId xmlns:a16="http://schemas.microsoft.com/office/drawing/2014/main" id="{E3881EE5-565C-5094-BF1E-AEF569E35586}"/>
              </a:ext>
            </a:extLst>
          </p:cNvPr>
          <p:cNvPicPr>
            <a:picLocks noChangeAspect="1"/>
          </p:cNvPicPr>
          <p:nvPr/>
        </p:nvPicPr>
        <p:blipFill>
          <a:blip r:embed="rId6"/>
          <a:stretch>
            <a:fillRect/>
          </a:stretch>
        </p:blipFill>
        <p:spPr>
          <a:xfrm>
            <a:off x="12352992" y="2123563"/>
            <a:ext cx="7772400" cy="4536940"/>
          </a:xfrm>
          <a:prstGeom prst="rect">
            <a:avLst/>
          </a:prstGeom>
        </p:spPr>
      </p:pic>
    </p:spTree>
    <p:extLst>
      <p:ext uri="{BB962C8B-B14F-4D97-AF65-F5344CB8AC3E}">
        <p14:creationId xmlns:p14="http://schemas.microsoft.com/office/powerpoint/2010/main" val="31066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DDD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391858"/>
            <a:ext cx="4114800"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ATAG (2020)</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3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TOIMITUSKETJUT: RAHTI</a:t>
            </a:r>
            <a:endPar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D98A19-5D30-5A79-30D2-78AC68B1F66E}"/>
              </a:ext>
            </a:extLst>
          </p:cNvPr>
          <p:cNvSpPr txBox="1"/>
          <p:nvPr/>
        </p:nvSpPr>
        <p:spPr>
          <a:xfrm>
            <a:off x="317178" y="1751388"/>
            <a:ext cx="9684394"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3D3C3B"/>
                </a:solidFill>
                <a:latin typeface="Open Sans" panose="020B0606030504020204" pitchFamily="34" charset="0"/>
                <a:ea typeface="Open Sans" panose="020B0606030504020204" pitchFamily="34" charset="0"/>
                <a:cs typeface="Open Sans" panose="020B0606030504020204" pitchFamily="34" charset="0"/>
              </a:rPr>
              <a:t>L</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entoliikenne</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ainoa</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rahtilaji</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pitkillä</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etäisyyksillä</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Lentoliikenne</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tarjoaa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yrityksille</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luotettava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kuljetustapa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2000" dirty="0" err="1">
                <a:solidFill>
                  <a:srgbClr val="3D3C3B"/>
                </a:solidFill>
                <a:latin typeface="Open Sans" panose="020B0606030504020204" pitchFamily="34" charset="0"/>
                <a:ea typeface="Open Sans" panose="020B0606030504020204" pitchFamily="34" charset="0"/>
                <a:cs typeface="Open Sans" panose="020B0606030504020204" pitchFamily="34" charset="0"/>
              </a:rPr>
              <a:t>Laajempi</a:t>
            </a:r>
            <a:r>
              <a:rPr lang="en-GB" sz="2000" dirty="0">
                <a:solidFill>
                  <a:srgbClr val="3D3C3B"/>
                </a:solidFill>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alihankkijoiden</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tuottajien</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kilpailuttaminen</a:t>
            </a:r>
            <a:endPar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2000" b="1" dirty="0">
                <a:solidFill>
                  <a:srgbClr val="3D3C3B"/>
                </a:solidFill>
                <a:latin typeface="Open Sans" panose="020B0606030504020204" pitchFamily="34" charset="0"/>
                <a:ea typeface="Open Sans" panose="020B0606030504020204" pitchFamily="34" charset="0"/>
                <a:cs typeface="Open Sans" panose="020B0606030504020204" pitchFamily="34" charset="0"/>
              </a:rPr>
              <a:t>V</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arastointikulujen</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vähentyminen</a:t>
            </a:r>
            <a:endParaRPr kumimoji="0" lang="en-GB" sz="200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2000" b="1" dirty="0">
                <a:solidFill>
                  <a:srgbClr val="3D3C3B"/>
                </a:solidFill>
                <a:latin typeface="Open Sans" panose="020B0606030504020204" pitchFamily="34" charset="0"/>
                <a:ea typeface="Open Sans" panose="020B0606030504020204" pitchFamily="34" charset="0"/>
                <a:cs typeface="Open Sans" panose="020B0606030504020204" pitchFamily="34" charset="0"/>
              </a:rPr>
              <a:t>T</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uotepalautukset</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valitusten</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käsittelyä</a:t>
            </a:r>
            <a:endPar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Ve</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rkkokauppatuotteiden</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toimittaminen</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Mahdollisuuden</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express-</a:t>
            </a:r>
            <a:r>
              <a:rPr kumimoji="0" lang="en-GB" sz="2000" b="1"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kuljetusten</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kehittämiseen</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nopea</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kotiovelle</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err="1">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toimitus</a:t>
            </a:r>
            <a:r>
              <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3D3C3B"/>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DE301B58-64AE-A60F-050E-7DFCF5C7C1EE}"/>
              </a:ext>
            </a:extLst>
          </p:cNvPr>
          <p:cNvSpPr txBox="1"/>
          <p:nvPr/>
        </p:nvSpPr>
        <p:spPr>
          <a:xfrm>
            <a:off x="6282642" y="6521708"/>
            <a:ext cx="2270024"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D3C3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Ryhmä 27">
            <a:extLst>
              <a:ext uri="{FF2B5EF4-FFF2-40B4-BE49-F238E27FC236}">
                <a16:creationId xmlns:a16="http://schemas.microsoft.com/office/drawing/2014/main" id="{B19580BB-D58F-B3C7-F816-804A8A6A3251}"/>
              </a:ext>
            </a:extLst>
          </p:cNvPr>
          <p:cNvGrpSpPr/>
          <p:nvPr/>
        </p:nvGrpSpPr>
        <p:grpSpPr>
          <a:xfrm>
            <a:off x="10709311" y="487185"/>
            <a:ext cx="1165511" cy="307777"/>
            <a:chOff x="10820981" y="196265"/>
            <a:chExt cx="1165511" cy="307777"/>
          </a:xfrm>
        </p:grpSpPr>
        <p:pic>
          <p:nvPicPr>
            <p:cNvPr id="3" name="Kuva 8" descr="Kuva, joka sisältää kohteen musta, pimeys&#10;&#10;Kuvaus luotu automaattisesti">
              <a:extLst>
                <a:ext uri="{FF2B5EF4-FFF2-40B4-BE49-F238E27FC236}">
                  <a16:creationId xmlns:a16="http://schemas.microsoft.com/office/drawing/2014/main" id="{F5BFEAC0-97DE-04BC-7DA6-4CF3D69E5362}"/>
                </a:ext>
              </a:extLst>
            </p:cNvPr>
            <p:cNvPicPr>
              <a:picLocks noChangeAspect="1"/>
            </p:cNvPicPr>
            <p:nvPr/>
          </p:nvPicPr>
          <p:blipFill>
            <a:blip r:embed="rId5"/>
            <a:stretch>
              <a:fillRect/>
            </a:stretch>
          </p:blipFill>
          <p:spPr>
            <a:xfrm>
              <a:off x="10820981" y="256175"/>
              <a:ext cx="168564" cy="173312"/>
            </a:xfrm>
            <a:prstGeom prst="rect">
              <a:avLst/>
            </a:prstGeom>
          </p:spPr>
        </p:pic>
        <p:sp>
          <p:nvSpPr>
            <p:cNvPr id="4" name="Tekstiruutu 9">
              <a:extLst>
                <a:ext uri="{FF2B5EF4-FFF2-40B4-BE49-F238E27FC236}">
                  <a16:creationId xmlns:a16="http://schemas.microsoft.com/office/drawing/2014/main" id="{86776EEA-E1FF-5CDF-7637-D3D01809E018}"/>
                </a:ext>
              </a:extLst>
            </p:cNvPr>
            <p:cNvSpPr txBox="1"/>
            <p:nvPr/>
          </p:nvSpPr>
          <p:spPr>
            <a:xfrm>
              <a:off x="11090564" y="196265"/>
              <a:ext cx="8959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35 % </a:t>
              </a:r>
              <a:r>
                <a:rPr kumimoji="0" lang="fi-FI" sz="1400" b="1" i="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sp>
        <p:nvSpPr>
          <p:cNvPr id="7" name="TextBox 6">
            <a:extLst>
              <a:ext uri="{FF2B5EF4-FFF2-40B4-BE49-F238E27FC236}">
                <a16:creationId xmlns:a16="http://schemas.microsoft.com/office/drawing/2014/main" id="{B1FB1FD6-7E09-F43A-2442-6AC7F674954E}"/>
              </a:ext>
            </a:extLst>
          </p:cNvPr>
          <p:cNvSpPr txBox="1"/>
          <p:nvPr/>
        </p:nvSpPr>
        <p:spPr>
          <a:xfrm>
            <a:off x="3216419" y="6434484"/>
            <a:ext cx="5020270" cy="5078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900" dirty="0">
                <a:solidFill>
                  <a:srgbClr val="6C6966"/>
                </a:solidFill>
                <a:latin typeface="Open Sans" panose="020B0606030504020204" pitchFamily="34" charset="0"/>
                <a:ea typeface="Open Sans" panose="020B0606030504020204" pitchFamily="34" charset="0"/>
                <a:cs typeface="Open Sans" panose="020B0606030504020204" pitchFamily="34" charset="0"/>
              </a:rPr>
              <a:t>* R</a:t>
            </a:r>
            <a:r>
              <a:rPr kumimoji="0" lang="en-GB" sz="900" b="0" u="none" strike="noStrike" kern="1200" cap="none" spc="0" normalizeH="0" baseline="0" noProof="0" dirty="0" err="1">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ahdin</a:t>
            </a:r>
            <a:r>
              <a:rPr kumimoji="0" lang="en-GB" sz="900" b="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arvosta</a:t>
            </a:r>
            <a:r>
              <a:rPr kumimoji="0" lang="en-GB" sz="900" b="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liikkuu</a:t>
            </a:r>
            <a:r>
              <a:rPr kumimoji="0" lang="en-GB" sz="900" b="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u="none" strike="noStrike" kern="1200" cap="none" spc="0" normalizeH="0" baseline="0" noProof="0" dirty="0" err="1">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rPr>
              <a:t>ilmateitse</a:t>
            </a:r>
            <a:r>
              <a:rPr lang="en-GB" sz="900" dirty="0">
                <a:solidFill>
                  <a:srgbClr val="6C6966"/>
                </a:solidFill>
                <a:latin typeface="Open Sans" panose="020B0606030504020204" pitchFamily="34" charset="0"/>
                <a:ea typeface="Open Sans" panose="020B0606030504020204" pitchFamily="34" charset="0"/>
                <a:cs typeface="Open Sans" panose="020B0606030504020204" pitchFamily="34" charset="0"/>
              </a:rPr>
              <a:t>. </a:t>
            </a:r>
          </a:p>
          <a:p>
            <a:pPr marR="0" lvl="0" algn="l" defTabSz="914400" rtl="0" eaLnBrk="1" fontAlgn="auto" latinLnBrk="0" hangingPunct="1">
              <a:lnSpc>
                <a:spcPct val="100000"/>
              </a:lnSpc>
              <a:spcBef>
                <a:spcPts val="0"/>
              </a:spcBef>
              <a:spcAft>
                <a:spcPts val="0"/>
              </a:spcAft>
              <a:buClrTx/>
              <a:buSzTx/>
              <a:tabLst/>
              <a:defRPr/>
            </a:pP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Lentorahdin</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mukana</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kulkee</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1 %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maailmankaupan</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volyymistä</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ja</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35 %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sen</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0" noProof="0" dirty="0" err="1">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arvosta</a:t>
            </a:r>
            <a:r>
              <a:rPr kumimoji="0" lang="en-GB" sz="900" b="0" i="0" u="none" strike="noStrike" kern="1200" cap="none" spc="0" normalizeH="0" baseline="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900" b="0" i="0" u="none" strike="noStrike" kern="1200" cap="none" spc="0" normalizeH="0" baseline="30000" noProof="0" dirty="0">
                <a:ln>
                  <a:noFill/>
                </a:ln>
                <a:solidFill>
                  <a:srgbClr val="6D6966"/>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u="none" strike="noStrike" kern="1200" cap="none" spc="0" normalizeH="0" baseline="0" noProof="0" dirty="0">
              <a:ln>
                <a:noFill/>
              </a:ln>
              <a:solidFill>
                <a:srgbClr val="6C69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2BC60C7C-67DD-79B5-0BF7-1D4546106C1C}"/>
              </a:ext>
            </a:extLst>
          </p:cNvPr>
          <p:cNvSpPr txBox="1"/>
          <p:nvPr/>
        </p:nvSpPr>
        <p:spPr>
          <a:xfrm>
            <a:off x="9949098" y="1584931"/>
            <a:ext cx="199795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FA7AD"/>
                </a:solidFill>
                <a:effectLst/>
                <a:uLnTx/>
                <a:uFillTx/>
                <a:latin typeface="Open Sans" panose="020B0606030504020204" pitchFamily="34" charset="0"/>
                <a:ea typeface="Open Sans" panose="020B0606030504020204" pitchFamily="34" charset="0"/>
                <a:cs typeface="Open Sans" panose="020B0606030504020204" pitchFamily="34" charset="0"/>
              </a:rPr>
              <a:t>LENTORAHTI</a:t>
            </a:r>
            <a:endParaRPr kumimoji="0" lang="en-GB" sz="90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30000" noProof="0" dirty="0">
              <a:ln>
                <a:noFill/>
              </a:ln>
              <a:solidFill>
                <a:srgbClr val="3A3A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descr="A screenshot of a phone&#10;&#10;Description automatically generated with medium confidence">
            <a:extLst>
              <a:ext uri="{FF2B5EF4-FFF2-40B4-BE49-F238E27FC236}">
                <a16:creationId xmlns:a16="http://schemas.microsoft.com/office/drawing/2014/main" id="{79C47C74-8996-9144-C09C-CF34EAB2E5CE}"/>
              </a:ext>
            </a:extLst>
          </p:cNvPr>
          <p:cNvPicPr>
            <a:picLocks noChangeAspect="1"/>
          </p:cNvPicPr>
          <p:nvPr/>
        </p:nvPicPr>
        <p:blipFill>
          <a:blip r:embed="rId6"/>
          <a:stretch>
            <a:fillRect/>
          </a:stretch>
        </p:blipFill>
        <p:spPr>
          <a:xfrm>
            <a:off x="9876868" y="1959348"/>
            <a:ext cx="2047808" cy="3722750"/>
          </a:xfrm>
          <a:prstGeom prst="rect">
            <a:avLst/>
          </a:prstGeom>
        </p:spPr>
      </p:pic>
    </p:spTree>
    <p:extLst>
      <p:ext uri="{BB962C8B-B14F-4D97-AF65-F5344CB8AC3E}">
        <p14:creationId xmlns:p14="http://schemas.microsoft.com/office/powerpoint/2010/main" val="10536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esign&#10;&#10;Description automatically generated">
            <a:extLst>
              <a:ext uri="{FF2B5EF4-FFF2-40B4-BE49-F238E27FC236}">
                <a16:creationId xmlns:a16="http://schemas.microsoft.com/office/drawing/2014/main" id="{395DCDE0-4BD8-C274-115F-8730B0AB18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727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northern finland with white text&#10;&#10;Description automatically generated">
            <a:extLst>
              <a:ext uri="{FF2B5EF4-FFF2-40B4-BE49-F238E27FC236}">
                <a16:creationId xmlns:a16="http://schemas.microsoft.com/office/drawing/2014/main" id="{5CD5B326-4802-D23A-E379-881BBDBBBD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130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KYSELYN TAUSTATIEDOT</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317178" y="6525313"/>
            <a:ext cx="780371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Kaikki toimialat pl. rahoitus- ja vakuutustoiminta, josta ei ole saatavilla Tilastokeskukselta liikevaihtotietoa</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2" name="TextBox 1">
            <a:extLst>
              <a:ext uri="{FF2B5EF4-FFF2-40B4-BE49-F238E27FC236}">
                <a16:creationId xmlns:a16="http://schemas.microsoft.com/office/drawing/2014/main" id="{E5763EB5-1452-966F-496E-E1245AD34066}"/>
              </a:ext>
            </a:extLst>
          </p:cNvPr>
          <p:cNvSpPr txBox="1"/>
          <p:nvPr/>
        </p:nvSpPr>
        <p:spPr>
          <a:xfrm>
            <a:off x="546099" y="1511300"/>
            <a:ext cx="8204495"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Kyselyyn saatiin noin 300 vastausta Oulun, Kajaanin ja Kuusamon lentoasemien vaikutusalueelta. Kysely oli auki elokuussa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Vastaajat edustivat: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45 % alueen liikevaihdosta</a:t>
            </a:r>
            <a:r>
              <a:rPr kumimoji="0" lang="fi-FI" sz="20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23,2 </a:t>
            </a:r>
            <a:r>
              <a:rPr kumimoji="0" lang="fi-FI"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mrd</a:t>
            </a: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euroa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15 % alueen työpaikoista		18 650 työpaikkaa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Liikevaihdolla painotettuna vastauksia saatiin erityisesti teollisuudesta, matkailusta ja IT-alan yrityksistä. Teollisuuden aloista korostuivat saha- ja paperiteollisuus sekä metalliteollisuus.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Koko alueella (Kainuun maakunta, Pohjois-Pohjanmaan maakunta sekä Kemi-Tornion seutukunta) toimivien yritysten liikevaihto oli vuonna 2021 noin 51,2 miljardia euroa ja työpaikkojen määrä noin 121 700.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1AF6ECC7-6EEE-E8BE-5023-B4C4CBCD70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0" t="12165" r="24708" b="11126"/>
          <a:stretch/>
        </p:blipFill>
        <p:spPr bwMode="auto">
          <a:xfrm>
            <a:off x="8781304" y="910065"/>
            <a:ext cx="3062808" cy="539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24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VASTAAJIEN PERUSTIEDOT</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graphicFrame>
        <p:nvGraphicFramePr>
          <p:cNvPr id="5" name="Table 4">
            <a:extLst>
              <a:ext uri="{FF2B5EF4-FFF2-40B4-BE49-F238E27FC236}">
                <a16:creationId xmlns:a16="http://schemas.microsoft.com/office/drawing/2014/main" id="{2203F4C5-A8FF-B061-9650-ADB970BD367B}"/>
              </a:ext>
            </a:extLst>
          </p:cNvPr>
          <p:cNvGraphicFramePr>
            <a:graphicFrameLocks noGrp="1"/>
          </p:cNvGraphicFramePr>
          <p:nvPr/>
        </p:nvGraphicFramePr>
        <p:xfrm>
          <a:off x="421548" y="2102004"/>
          <a:ext cx="11189396" cy="3899781"/>
        </p:xfrm>
        <a:graphic>
          <a:graphicData uri="http://schemas.openxmlformats.org/drawingml/2006/table">
            <a:tbl>
              <a:tblPr>
                <a:tableStyleId>{5C22544A-7EE6-4342-B048-85BDC9FD1C3A}</a:tableStyleId>
              </a:tblPr>
              <a:tblGrid>
                <a:gridCol w="2959800">
                  <a:extLst>
                    <a:ext uri="{9D8B030D-6E8A-4147-A177-3AD203B41FA5}">
                      <a16:colId xmlns:a16="http://schemas.microsoft.com/office/drawing/2014/main" val="4164668913"/>
                    </a:ext>
                  </a:extLst>
                </a:gridCol>
                <a:gridCol w="1006679">
                  <a:extLst>
                    <a:ext uri="{9D8B030D-6E8A-4147-A177-3AD203B41FA5}">
                      <a16:colId xmlns:a16="http://schemas.microsoft.com/office/drawing/2014/main" val="2700458323"/>
                    </a:ext>
                  </a:extLst>
                </a:gridCol>
                <a:gridCol w="1664349">
                  <a:extLst>
                    <a:ext uri="{9D8B030D-6E8A-4147-A177-3AD203B41FA5}">
                      <a16:colId xmlns:a16="http://schemas.microsoft.com/office/drawing/2014/main" val="1195011789"/>
                    </a:ext>
                  </a:extLst>
                </a:gridCol>
                <a:gridCol w="1590580">
                  <a:extLst>
                    <a:ext uri="{9D8B030D-6E8A-4147-A177-3AD203B41FA5}">
                      <a16:colId xmlns:a16="http://schemas.microsoft.com/office/drawing/2014/main" val="4017867963"/>
                    </a:ext>
                  </a:extLst>
                </a:gridCol>
                <a:gridCol w="360725">
                  <a:extLst>
                    <a:ext uri="{9D8B030D-6E8A-4147-A177-3AD203B41FA5}">
                      <a16:colId xmlns:a16="http://schemas.microsoft.com/office/drawing/2014/main" val="1847360436"/>
                    </a:ext>
                  </a:extLst>
                </a:gridCol>
                <a:gridCol w="1202421">
                  <a:extLst>
                    <a:ext uri="{9D8B030D-6E8A-4147-A177-3AD203B41FA5}">
                      <a16:colId xmlns:a16="http://schemas.microsoft.com/office/drawing/2014/main" val="1672236782"/>
                    </a:ext>
                  </a:extLst>
                </a:gridCol>
                <a:gridCol w="1202421">
                  <a:extLst>
                    <a:ext uri="{9D8B030D-6E8A-4147-A177-3AD203B41FA5}">
                      <a16:colId xmlns:a16="http://schemas.microsoft.com/office/drawing/2014/main" val="567432233"/>
                    </a:ext>
                  </a:extLst>
                </a:gridCol>
                <a:gridCol w="1202421">
                  <a:extLst>
                    <a:ext uri="{9D8B030D-6E8A-4147-A177-3AD203B41FA5}">
                      <a16:colId xmlns:a16="http://schemas.microsoft.com/office/drawing/2014/main" val="4229663149"/>
                    </a:ext>
                  </a:extLst>
                </a:gridCol>
              </a:tblGrid>
              <a:tr h="559795">
                <a:tc>
                  <a:txBody>
                    <a:bodyPr/>
                    <a:lstStyle/>
                    <a:p>
                      <a:pPr algn="l" fontAlgn="b"/>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160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lkm</a:t>
                      </a:r>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3644"/>
                    </a:solidFill>
                  </a:tcPr>
                </a:tc>
                <a:tc>
                  <a:txBody>
                    <a:bodyPr/>
                    <a:lstStyle/>
                    <a:p>
                      <a:pPr algn="ctr" fontAlgn="b"/>
                      <a:r>
                        <a:rPr lang="fi-FI" sz="160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liikevaihto</a:t>
                      </a:r>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3644"/>
                    </a:solidFill>
                  </a:tcPr>
                </a:tc>
                <a:tc>
                  <a:txBody>
                    <a:bodyPr/>
                    <a:lstStyle/>
                    <a:p>
                      <a:pPr algn="ctr" fontAlgn="b"/>
                      <a:r>
                        <a:rPr lang="fi-FI" sz="160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henkilöstö</a:t>
                      </a:r>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3644"/>
                    </a:solidFill>
                  </a:tcPr>
                </a:tc>
                <a:tc>
                  <a:txBody>
                    <a:bodyPr/>
                    <a:lstStyle/>
                    <a:p>
                      <a:pPr algn="ctr" fontAlgn="b"/>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160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lkm</a:t>
                      </a:r>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3644"/>
                    </a:solidFill>
                  </a:tcPr>
                </a:tc>
                <a:tc>
                  <a:txBody>
                    <a:bodyPr/>
                    <a:lstStyle/>
                    <a:p>
                      <a:pPr algn="ctr" fontAlgn="b"/>
                      <a:r>
                        <a:rPr lang="fi-FI" sz="160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liikevaihto</a:t>
                      </a:r>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3644"/>
                    </a:solidFill>
                  </a:tcPr>
                </a:tc>
                <a:tc>
                  <a:txBody>
                    <a:bodyPr/>
                    <a:lstStyle/>
                    <a:p>
                      <a:pPr algn="ctr" fontAlgn="b"/>
                      <a:r>
                        <a:rPr lang="fi-FI" sz="160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työpaikat</a:t>
                      </a:r>
                      <a:endParaRPr lang="fi-FI"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3644"/>
                    </a:solidFill>
                  </a:tcPr>
                </a:tc>
                <a:extLst>
                  <a:ext uri="{0D108BD9-81ED-4DB2-BD59-A6C34878D82A}">
                    <a16:rowId xmlns:a16="http://schemas.microsoft.com/office/drawing/2014/main" val="4063198990"/>
                  </a:ext>
                </a:extLst>
              </a:tr>
              <a:tr h="559795">
                <a:tc>
                  <a:txBody>
                    <a:bodyPr/>
                    <a:lstStyle/>
                    <a:p>
                      <a:pPr algn="l" fontAlgn="b"/>
                      <a:r>
                        <a:rPr lang="fi-FI" sz="1600" b="1" u="none" strike="noStrike" dirty="0">
                          <a:effectLst/>
                          <a:latin typeface="Open Sans" panose="020B0606030504020204" pitchFamily="34" charset="0"/>
                          <a:ea typeface="Open Sans" panose="020B0606030504020204" pitchFamily="34" charset="0"/>
                          <a:cs typeface="Open Sans" panose="020B0606030504020204" pitchFamily="34" charset="0"/>
                        </a:rPr>
                        <a:t>Teollisuus ja kaivostoiminta</a:t>
                      </a:r>
                      <a:endParaRPr lang="fi-FI"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59</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a:effectLst/>
                          <a:latin typeface="Open Sans" panose="020B0606030504020204" pitchFamily="34" charset="0"/>
                          <a:ea typeface="Open Sans" panose="020B0606030504020204" pitchFamily="34" charset="0"/>
                          <a:cs typeface="Open Sans" panose="020B0606030504020204" pitchFamily="34" charset="0"/>
                        </a:rPr>
                        <a:t>20 859 020 344</a:t>
                      </a:r>
                      <a:endParaRPr lang="fi-FI"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7 933</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l" fontAlgn="b"/>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3 %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71 %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26 %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extLst>
                  <a:ext uri="{0D108BD9-81ED-4DB2-BD59-A6C34878D82A}">
                    <a16:rowId xmlns:a16="http://schemas.microsoft.com/office/drawing/2014/main" val="3538688128"/>
                  </a:ext>
                </a:extLst>
              </a:tr>
              <a:tr h="559795">
                <a:tc>
                  <a:txBody>
                    <a:bodyPr/>
                    <a:lstStyle/>
                    <a:p>
                      <a:pPr algn="l" fontAlgn="b"/>
                      <a:r>
                        <a:rPr lang="fi-FI" sz="1600" b="1" u="none" strike="noStrike" dirty="0">
                          <a:effectLst/>
                          <a:latin typeface="Open Sans" panose="020B0606030504020204" pitchFamily="34" charset="0"/>
                          <a:ea typeface="Open Sans" panose="020B0606030504020204" pitchFamily="34" charset="0"/>
                          <a:cs typeface="Open Sans" panose="020B0606030504020204" pitchFamily="34" charset="0"/>
                        </a:rPr>
                        <a:t>Matkailu</a:t>
                      </a:r>
                      <a:endParaRPr lang="fi-FI"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79</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298 583 084</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1 327</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l" fontAlgn="b"/>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6 %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58 %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a:effectLst/>
                          <a:latin typeface="Open Sans" panose="020B0606030504020204" pitchFamily="34" charset="0"/>
                          <a:ea typeface="Open Sans" panose="020B0606030504020204" pitchFamily="34" charset="0"/>
                          <a:cs typeface="Open Sans" panose="020B0606030504020204" pitchFamily="34" charset="0"/>
                        </a:rPr>
                        <a:t>35 %</a:t>
                      </a:r>
                      <a:endParaRPr lang="fi-FI"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extLst>
                  <a:ext uri="{0D108BD9-81ED-4DB2-BD59-A6C34878D82A}">
                    <a16:rowId xmlns:a16="http://schemas.microsoft.com/office/drawing/2014/main" val="131949157"/>
                  </a:ext>
                </a:extLst>
              </a:tr>
              <a:tr h="1100806">
                <a:tc>
                  <a:txBody>
                    <a:bodyPr/>
                    <a:lstStyle/>
                    <a:p>
                      <a:pPr algn="l" fontAlgn="b"/>
                      <a:r>
                        <a:rPr lang="fi-FI" sz="1600" b="1" u="none" strike="noStrike" dirty="0">
                          <a:effectLst/>
                          <a:latin typeface="Open Sans" panose="020B0606030504020204" pitchFamily="34" charset="0"/>
                          <a:ea typeface="Open Sans" panose="020B0606030504020204" pitchFamily="34" charset="0"/>
                          <a:cs typeface="Open Sans" panose="020B0606030504020204" pitchFamily="34" charset="0"/>
                        </a:rPr>
                        <a:t>Informaatioteknologia ja viestintä; liike-elämän palvelut</a:t>
                      </a:r>
                      <a:endParaRPr lang="fi-FI"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45</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535 180 823</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4 669</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l" fontAlgn="b"/>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1 %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24 %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34 %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extLst>
                  <a:ext uri="{0D108BD9-81ED-4DB2-BD59-A6C34878D82A}">
                    <a16:rowId xmlns:a16="http://schemas.microsoft.com/office/drawing/2014/main" val="906804482"/>
                  </a:ext>
                </a:extLst>
              </a:tr>
              <a:tr h="559795">
                <a:tc>
                  <a:txBody>
                    <a:bodyPr/>
                    <a:lstStyle/>
                    <a:p>
                      <a:pPr algn="l" fontAlgn="b"/>
                      <a:r>
                        <a:rPr lang="fi-FI" sz="1600" b="1" u="none" strike="noStrike">
                          <a:effectLst/>
                          <a:latin typeface="Open Sans" panose="020B0606030504020204" pitchFamily="34" charset="0"/>
                          <a:ea typeface="Open Sans" panose="020B0606030504020204" pitchFamily="34" charset="0"/>
                          <a:cs typeface="Open Sans" panose="020B0606030504020204" pitchFamily="34" charset="0"/>
                        </a:rPr>
                        <a:t>Tukku- ja vähittäiskauppa</a:t>
                      </a:r>
                      <a:endParaRPr lang="fi-FI"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a:effectLst/>
                          <a:latin typeface="Open Sans" panose="020B0606030504020204" pitchFamily="34" charset="0"/>
                          <a:ea typeface="Open Sans" panose="020B0606030504020204" pitchFamily="34" charset="0"/>
                          <a:cs typeface="Open Sans" panose="020B0606030504020204" pitchFamily="34" charset="0"/>
                        </a:rPr>
                        <a:t>19</a:t>
                      </a:r>
                      <a:endParaRPr lang="fi-FI"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512 135 000</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981</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l" fontAlgn="b"/>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0 %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6 %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6 %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extLst>
                  <a:ext uri="{0D108BD9-81ED-4DB2-BD59-A6C34878D82A}">
                    <a16:rowId xmlns:a16="http://schemas.microsoft.com/office/drawing/2014/main" val="2192939178"/>
                  </a:ext>
                </a:extLst>
              </a:tr>
              <a:tr h="559795">
                <a:tc>
                  <a:txBody>
                    <a:bodyPr/>
                    <a:lstStyle/>
                    <a:p>
                      <a:pPr algn="l" fontAlgn="b"/>
                      <a:r>
                        <a:rPr lang="fi-FI" sz="1600" b="1" u="none" strike="noStrike" dirty="0">
                          <a:effectLst/>
                          <a:latin typeface="Open Sans" panose="020B0606030504020204" pitchFamily="34" charset="0"/>
                          <a:ea typeface="Open Sans" panose="020B0606030504020204" pitchFamily="34" charset="0"/>
                          <a:cs typeface="Open Sans" panose="020B0606030504020204" pitchFamily="34" charset="0"/>
                        </a:rPr>
                        <a:t>Muut toimialat</a:t>
                      </a:r>
                      <a:endParaRPr lang="fi-FI"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a:effectLst/>
                          <a:latin typeface="Open Sans" panose="020B0606030504020204" pitchFamily="34" charset="0"/>
                          <a:ea typeface="Open Sans" panose="020B0606030504020204" pitchFamily="34" charset="0"/>
                          <a:cs typeface="Open Sans" panose="020B0606030504020204" pitchFamily="34" charset="0"/>
                        </a:rPr>
                        <a:t>50</a:t>
                      </a:r>
                      <a:endParaRPr lang="fi-FI"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a:effectLst/>
                          <a:latin typeface="Open Sans" panose="020B0606030504020204" pitchFamily="34" charset="0"/>
                          <a:ea typeface="Open Sans" panose="020B0606030504020204" pitchFamily="34" charset="0"/>
                          <a:cs typeface="Open Sans" panose="020B0606030504020204" pitchFamily="34" charset="0"/>
                        </a:rPr>
                        <a:t>632 188 003</a:t>
                      </a:r>
                      <a:endParaRPr lang="fi-FI"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1 323</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l" fontAlgn="b"/>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0 %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6 %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tc>
                  <a:txBody>
                    <a:bodyPr/>
                    <a:lstStyle/>
                    <a:p>
                      <a:pPr algn="r" fontAlgn="b"/>
                      <a:r>
                        <a:rPr lang="fi-FI" sz="1600" u="none" strike="noStrike" dirty="0">
                          <a:effectLst/>
                          <a:latin typeface="Open Sans" panose="020B0606030504020204" pitchFamily="34" charset="0"/>
                          <a:ea typeface="Open Sans" panose="020B0606030504020204" pitchFamily="34" charset="0"/>
                          <a:cs typeface="Open Sans" panose="020B0606030504020204" pitchFamily="34" charset="0"/>
                        </a:rPr>
                        <a:t>2 %</a:t>
                      </a:r>
                      <a:endParaRPr lang="fi-FI"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EC3"/>
                    </a:solidFill>
                  </a:tcPr>
                </a:tc>
                <a:extLst>
                  <a:ext uri="{0D108BD9-81ED-4DB2-BD59-A6C34878D82A}">
                    <a16:rowId xmlns:a16="http://schemas.microsoft.com/office/drawing/2014/main" val="754536833"/>
                  </a:ext>
                </a:extLst>
              </a:tr>
            </a:tbl>
          </a:graphicData>
        </a:graphic>
      </p:graphicFrame>
      <p:sp>
        <p:nvSpPr>
          <p:cNvPr id="9" name="TextBox 8">
            <a:extLst>
              <a:ext uri="{FF2B5EF4-FFF2-40B4-BE49-F238E27FC236}">
                <a16:creationId xmlns:a16="http://schemas.microsoft.com/office/drawing/2014/main" id="{09AF7EB9-0188-235B-E9C8-1BF212FF6C7D}"/>
              </a:ext>
            </a:extLst>
          </p:cNvPr>
          <p:cNvSpPr txBox="1"/>
          <p:nvPr/>
        </p:nvSpPr>
        <p:spPr>
          <a:xfrm>
            <a:off x="3304385" y="1397334"/>
            <a:ext cx="43774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Kyselyyn vastanneiden yritysten perustietoja toimialoittain</a:t>
            </a:r>
          </a:p>
        </p:txBody>
      </p:sp>
      <p:sp>
        <p:nvSpPr>
          <p:cNvPr id="11" name="TextBox 10">
            <a:extLst>
              <a:ext uri="{FF2B5EF4-FFF2-40B4-BE49-F238E27FC236}">
                <a16:creationId xmlns:a16="http://schemas.microsoft.com/office/drawing/2014/main" id="{2A719401-3E00-5ABE-1465-C3BF1B9E1A2B}"/>
              </a:ext>
            </a:extLst>
          </p:cNvPr>
          <p:cNvSpPr txBox="1"/>
          <p:nvPr/>
        </p:nvSpPr>
        <p:spPr>
          <a:xfrm>
            <a:off x="7953153" y="1295744"/>
            <a:ext cx="36577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Edustavuus </a:t>
            </a:r>
            <a:b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(vastanneiden yritysten tunnuslukujen osuus alueen kaikista yrityksistä)</a:t>
            </a:r>
            <a:endPar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DB87E6F8-C473-AC81-CE85-63797F044AD0}"/>
              </a:ext>
            </a:extLst>
          </p:cNvPr>
          <p:cNvSpPr txBox="1"/>
          <p:nvPr/>
        </p:nvSpPr>
        <p:spPr>
          <a:xfrm>
            <a:off x="421548" y="1340832"/>
            <a:ext cx="292747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Kyselyyn vastanneiden edustavuus on hyvä erityisesti liikevaihdolla tarkasteltuna. Usein kyselyissä tavoitellaan noin 20 % vastausastetta.</a:t>
            </a:r>
          </a:p>
        </p:txBody>
      </p:sp>
    </p:spTree>
    <p:extLst>
      <p:ext uri="{BB962C8B-B14F-4D97-AF65-F5344CB8AC3E}">
        <p14:creationId xmlns:p14="http://schemas.microsoft.com/office/powerpoint/2010/main" val="397651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LAAJENNUKSEN LÄHTÖKOHDAT</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5" name="TextBox 4">
            <a:extLst>
              <a:ext uri="{FF2B5EF4-FFF2-40B4-BE49-F238E27FC236}">
                <a16:creationId xmlns:a16="http://schemas.microsoft.com/office/drawing/2014/main" id="{CAEA59F9-3EB2-9008-CB85-FC84BD1240D8}"/>
              </a:ext>
            </a:extLst>
          </p:cNvPr>
          <p:cNvSpPr txBox="1"/>
          <p:nvPr/>
        </p:nvSpPr>
        <p:spPr>
          <a:xfrm>
            <a:off x="317179" y="1282699"/>
            <a:ext cx="11557644" cy="4585871"/>
          </a:xfrm>
          <a:prstGeom prst="rect">
            <a:avLst/>
          </a:prstGeom>
          <a:noFill/>
        </p:spPr>
        <p:txBody>
          <a:bodyPr wrap="square" numCol="2" spcCol="36000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Kyselytulokset on laajennettu koskemaan koko aluetta toimialan perusteella.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Käytännössä tämä tarkoittaa sitä, että kun samalta toimialalta on saatu useampi vastaus, edustaa tämä vastausjakauma kyseisen toimialan vastausjakaumaa.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Vastaavaa logiikkaa käytetään esimerkiksi vaaligallupeissa, joissa kysytään puoluekantaa muutamalta tuhannelta suomalaiselta ja kaikki vastanneet jaetaan johonkin osajoukkoon esimeriksi iän, sukupuolen ja asuinpaikan perusteella. Tämän jälkeen oletetaan, että osajoukon vastausjakauma pysyisi samana, jos jokaisen </a:t>
            </a:r>
            <a:r>
              <a:rPr kumimoji="0" lang="fi-FI"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siihe</a:t>
            </a: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 kuuluvan mielipide kysyttäisiin.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Tässä kyselyssä osajoukkona on käytetty yritysten toimialaa. Toimialoja pystyttiin valitsemaan laajentamiseen mukaan yhteensä 13 kpl, sillä oli tärkeää, että jokaisesta valitusta toimialasta oli mukana riittävästi vastauksia.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Kaikki vastaajat jaoteltiin näihin toimialoihin, jonka jälkeen oletettiin, että kysymysten vastausjakauma pysyisi samana, jos kysymykset esitettäisiin jokaiselle toimialan mukaiselle yrityksille.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Group 28">
            <a:extLst>
              <a:ext uri="{FF2B5EF4-FFF2-40B4-BE49-F238E27FC236}">
                <a16:creationId xmlns:a16="http://schemas.microsoft.com/office/drawing/2014/main" id="{5DF92132-7EAE-CBDF-59CC-F11B1228CFD2}"/>
              </a:ext>
            </a:extLst>
          </p:cNvPr>
          <p:cNvGrpSpPr/>
          <p:nvPr/>
        </p:nvGrpSpPr>
        <p:grpSpPr>
          <a:xfrm>
            <a:off x="6388092" y="3043023"/>
            <a:ext cx="856446" cy="211906"/>
            <a:chOff x="10509427" y="3292957"/>
            <a:chExt cx="524046" cy="129662"/>
          </a:xfrm>
          <a:solidFill>
            <a:srgbClr val="8BD0D6"/>
          </a:solidFill>
        </p:grpSpPr>
        <p:sp>
          <p:nvSpPr>
            <p:cNvPr id="2" name="Oval 1">
              <a:extLst>
                <a:ext uri="{FF2B5EF4-FFF2-40B4-BE49-F238E27FC236}">
                  <a16:creationId xmlns:a16="http://schemas.microsoft.com/office/drawing/2014/main" id="{49EC34BC-A5D8-5B07-6950-D538970216AC}"/>
                </a:ext>
              </a:extLst>
            </p:cNvPr>
            <p:cNvSpPr/>
            <p:nvPr/>
          </p:nvSpPr>
          <p:spPr>
            <a:xfrm>
              <a:off x="10509427"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C1E2FDD8-129D-AF9B-EA25-BC867CA346BE}"/>
                </a:ext>
              </a:extLst>
            </p:cNvPr>
            <p:cNvSpPr/>
            <p:nvPr/>
          </p:nvSpPr>
          <p:spPr>
            <a:xfrm>
              <a:off x="10703918"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FE75C263-970B-2BB6-E115-121C90596649}"/>
                </a:ext>
              </a:extLst>
            </p:cNvPr>
            <p:cNvSpPr/>
            <p:nvPr/>
          </p:nvSpPr>
          <p:spPr>
            <a:xfrm>
              <a:off x="10903811"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 name="Group 45">
            <a:extLst>
              <a:ext uri="{FF2B5EF4-FFF2-40B4-BE49-F238E27FC236}">
                <a16:creationId xmlns:a16="http://schemas.microsoft.com/office/drawing/2014/main" id="{810ECD4A-182E-231E-E286-FE63981B0582}"/>
              </a:ext>
            </a:extLst>
          </p:cNvPr>
          <p:cNvGrpSpPr/>
          <p:nvPr/>
        </p:nvGrpSpPr>
        <p:grpSpPr>
          <a:xfrm>
            <a:off x="7465138" y="3774491"/>
            <a:ext cx="4469471" cy="505669"/>
            <a:chOff x="6872858" y="3827396"/>
            <a:chExt cx="3580982" cy="310435"/>
          </a:xfrm>
        </p:grpSpPr>
        <p:sp>
          <p:nvSpPr>
            <p:cNvPr id="22" name="Rectangle 21">
              <a:extLst>
                <a:ext uri="{FF2B5EF4-FFF2-40B4-BE49-F238E27FC236}">
                  <a16:creationId xmlns:a16="http://schemas.microsoft.com/office/drawing/2014/main" id="{2653EBDD-1A07-E73E-E880-A372038E1EB2}"/>
                </a:ext>
              </a:extLst>
            </p:cNvPr>
            <p:cNvSpPr/>
            <p:nvPr/>
          </p:nvSpPr>
          <p:spPr>
            <a:xfrm>
              <a:off x="6872858" y="3827542"/>
              <a:ext cx="1440000" cy="310289"/>
            </a:xfrm>
            <a:prstGeom prst="rect">
              <a:avLst/>
            </a:prstGeom>
            <a:solidFill>
              <a:srgbClr val="9936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Välttämätön 40 %</a:t>
              </a:r>
            </a:p>
          </p:txBody>
        </p:sp>
        <p:sp>
          <p:nvSpPr>
            <p:cNvPr id="23" name="Rectangle 22">
              <a:extLst>
                <a:ext uri="{FF2B5EF4-FFF2-40B4-BE49-F238E27FC236}">
                  <a16:creationId xmlns:a16="http://schemas.microsoft.com/office/drawing/2014/main" id="{DA9C60E1-76AA-DB21-C137-A072D916D508}"/>
                </a:ext>
              </a:extLst>
            </p:cNvPr>
            <p:cNvSpPr/>
            <p:nvPr/>
          </p:nvSpPr>
          <p:spPr>
            <a:xfrm>
              <a:off x="8312858" y="3827542"/>
              <a:ext cx="1080000" cy="310289"/>
            </a:xfrm>
            <a:prstGeom prst="rect">
              <a:avLst/>
            </a:prstGeom>
            <a:solidFill>
              <a:srgbClr val="E050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Tärkeä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30 %</a:t>
              </a:r>
            </a:p>
          </p:txBody>
        </p:sp>
        <p:sp>
          <p:nvSpPr>
            <p:cNvPr id="25" name="Rectangle 24">
              <a:extLst>
                <a:ext uri="{FF2B5EF4-FFF2-40B4-BE49-F238E27FC236}">
                  <a16:creationId xmlns:a16="http://schemas.microsoft.com/office/drawing/2014/main" id="{E2705305-F733-96B2-24F2-E742F8440D75}"/>
                </a:ext>
              </a:extLst>
            </p:cNvPr>
            <p:cNvSpPr/>
            <p:nvPr/>
          </p:nvSpPr>
          <p:spPr>
            <a:xfrm>
              <a:off x="10093840" y="3827396"/>
              <a:ext cx="360000" cy="3102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EOS </a:t>
              </a:r>
              <a:br>
                <a:rPr kumimoji="0" lang="fi-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a:t>
              </a:r>
            </a:p>
          </p:txBody>
        </p:sp>
        <p:sp>
          <p:nvSpPr>
            <p:cNvPr id="26" name="Rectangle 25">
              <a:extLst>
                <a:ext uri="{FF2B5EF4-FFF2-40B4-BE49-F238E27FC236}">
                  <a16:creationId xmlns:a16="http://schemas.microsoft.com/office/drawing/2014/main" id="{FC4F720E-5E76-59B0-37E4-E2154281BA67}"/>
                </a:ext>
              </a:extLst>
            </p:cNvPr>
            <p:cNvSpPr/>
            <p:nvPr/>
          </p:nvSpPr>
          <p:spPr>
            <a:xfrm>
              <a:off x="9383202" y="3827396"/>
              <a:ext cx="720000" cy="310289"/>
            </a:xfrm>
            <a:prstGeom prst="rect">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Ei tärkeä </a:t>
              </a:r>
              <a:br>
                <a:rPr kumimoji="0" lang="fi-FI" sz="1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20 %</a:t>
              </a:r>
            </a:p>
          </p:txBody>
        </p:sp>
      </p:grpSp>
      <p:sp>
        <p:nvSpPr>
          <p:cNvPr id="28" name="TextBox 27">
            <a:extLst>
              <a:ext uri="{FF2B5EF4-FFF2-40B4-BE49-F238E27FC236}">
                <a16:creationId xmlns:a16="http://schemas.microsoft.com/office/drawing/2014/main" id="{ADCBC1FE-7778-D150-A90B-0E032F735246}"/>
              </a:ext>
            </a:extLst>
          </p:cNvPr>
          <p:cNvSpPr txBox="1"/>
          <p:nvPr/>
        </p:nvSpPr>
        <p:spPr>
          <a:xfrm>
            <a:off x="7524926" y="2967335"/>
            <a:ext cx="43498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Toimialalta J on saatu kolmelta yritykseltä vastaus kyselyyn ja vastausjakauma kysymykseen 1 on alla olevan palkin mukainen</a:t>
            </a:r>
          </a:p>
        </p:txBody>
      </p:sp>
      <p:sp>
        <p:nvSpPr>
          <p:cNvPr id="30" name="TextBox 29">
            <a:extLst>
              <a:ext uri="{FF2B5EF4-FFF2-40B4-BE49-F238E27FC236}">
                <a16:creationId xmlns:a16="http://schemas.microsoft.com/office/drawing/2014/main" id="{18F6E12A-610B-1675-7261-B968C7809C69}"/>
              </a:ext>
            </a:extLst>
          </p:cNvPr>
          <p:cNvSpPr txBox="1"/>
          <p:nvPr/>
        </p:nvSpPr>
        <p:spPr>
          <a:xfrm>
            <a:off x="6219307" y="2638014"/>
            <a:ext cx="32828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Esimerkki laajentamisperiaatteesta</a:t>
            </a:r>
          </a:p>
        </p:txBody>
      </p:sp>
      <p:cxnSp>
        <p:nvCxnSpPr>
          <p:cNvPr id="31" name="Straight Arrow Connector 30">
            <a:extLst>
              <a:ext uri="{FF2B5EF4-FFF2-40B4-BE49-F238E27FC236}">
                <a16:creationId xmlns:a16="http://schemas.microsoft.com/office/drawing/2014/main" id="{11CA7693-8D5B-A584-39AE-A42D9046B4B6}"/>
              </a:ext>
            </a:extLst>
          </p:cNvPr>
          <p:cNvCxnSpPr>
            <a:cxnSpLocks/>
          </p:cNvCxnSpPr>
          <p:nvPr/>
        </p:nvCxnSpPr>
        <p:spPr>
          <a:xfrm>
            <a:off x="6810283" y="3326805"/>
            <a:ext cx="0" cy="1265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89BCEA2-5C39-1046-AF3E-F781DB05C460}"/>
              </a:ext>
            </a:extLst>
          </p:cNvPr>
          <p:cNvGrpSpPr/>
          <p:nvPr/>
        </p:nvGrpSpPr>
        <p:grpSpPr>
          <a:xfrm>
            <a:off x="6388092" y="4797224"/>
            <a:ext cx="856446" cy="211906"/>
            <a:chOff x="10509427" y="3292957"/>
            <a:chExt cx="524046" cy="129662"/>
          </a:xfrm>
          <a:solidFill>
            <a:srgbClr val="8BD0D6"/>
          </a:solidFill>
        </p:grpSpPr>
        <p:sp>
          <p:nvSpPr>
            <p:cNvPr id="34" name="Oval 33">
              <a:extLst>
                <a:ext uri="{FF2B5EF4-FFF2-40B4-BE49-F238E27FC236}">
                  <a16:creationId xmlns:a16="http://schemas.microsoft.com/office/drawing/2014/main" id="{EE86E9FD-0F7D-D7EE-2B8A-AB12738E0A02}"/>
                </a:ext>
              </a:extLst>
            </p:cNvPr>
            <p:cNvSpPr/>
            <p:nvPr/>
          </p:nvSpPr>
          <p:spPr>
            <a:xfrm>
              <a:off x="10509427"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34">
              <a:extLst>
                <a:ext uri="{FF2B5EF4-FFF2-40B4-BE49-F238E27FC236}">
                  <a16:creationId xmlns:a16="http://schemas.microsoft.com/office/drawing/2014/main" id="{1F365762-DC88-A304-E76F-CFD83934D154}"/>
                </a:ext>
              </a:extLst>
            </p:cNvPr>
            <p:cNvSpPr/>
            <p:nvPr/>
          </p:nvSpPr>
          <p:spPr>
            <a:xfrm>
              <a:off x="10703918"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Oval 35">
              <a:extLst>
                <a:ext uri="{FF2B5EF4-FFF2-40B4-BE49-F238E27FC236}">
                  <a16:creationId xmlns:a16="http://schemas.microsoft.com/office/drawing/2014/main" id="{1E74CAA1-0F2A-E4C5-8757-0C4DA951D955}"/>
                </a:ext>
              </a:extLst>
            </p:cNvPr>
            <p:cNvSpPr/>
            <p:nvPr/>
          </p:nvSpPr>
          <p:spPr>
            <a:xfrm>
              <a:off x="10903811"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7" name="Group 36">
            <a:extLst>
              <a:ext uri="{FF2B5EF4-FFF2-40B4-BE49-F238E27FC236}">
                <a16:creationId xmlns:a16="http://schemas.microsoft.com/office/drawing/2014/main" id="{D58E9525-146A-11AF-637D-8B73203F6CD5}"/>
              </a:ext>
            </a:extLst>
          </p:cNvPr>
          <p:cNvGrpSpPr/>
          <p:nvPr/>
        </p:nvGrpSpPr>
        <p:grpSpPr>
          <a:xfrm>
            <a:off x="6388092" y="5124610"/>
            <a:ext cx="856446" cy="211906"/>
            <a:chOff x="10509427" y="3292957"/>
            <a:chExt cx="524046" cy="129662"/>
          </a:xfrm>
          <a:solidFill>
            <a:srgbClr val="8BD0D6"/>
          </a:solidFill>
        </p:grpSpPr>
        <p:sp>
          <p:nvSpPr>
            <p:cNvPr id="38" name="Oval 37">
              <a:extLst>
                <a:ext uri="{FF2B5EF4-FFF2-40B4-BE49-F238E27FC236}">
                  <a16:creationId xmlns:a16="http://schemas.microsoft.com/office/drawing/2014/main" id="{137CF0A6-CE49-7B9C-D331-6837CAEFA076}"/>
                </a:ext>
              </a:extLst>
            </p:cNvPr>
            <p:cNvSpPr/>
            <p:nvPr/>
          </p:nvSpPr>
          <p:spPr>
            <a:xfrm>
              <a:off x="10509427"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265052A1-AC7A-5150-8790-8CE9A3790EB2}"/>
                </a:ext>
              </a:extLst>
            </p:cNvPr>
            <p:cNvSpPr/>
            <p:nvPr/>
          </p:nvSpPr>
          <p:spPr>
            <a:xfrm>
              <a:off x="10703918"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F78AD379-866D-4B08-60FA-7F31683ECD14}"/>
                </a:ext>
              </a:extLst>
            </p:cNvPr>
            <p:cNvSpPr/>
            <p:nvPr/>
          </p:nvSpPr>
          <p:spPr>
            <a:xfrm>
              <a:off x="10903811"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 name="Group 40">
            <a:extLst>
              <a:ext uri="{FF2B5EF4-FFF2-40B4-BE49-F238E27FC236}">
                <a16:creationId xmlns:a16="http://schemas.microsoft.com/office/drawing/2014/main" id="{E688F252-6702-2975-AACF-D18787EB914C}"/>
              </a:ext>
            </a:extLst>
          </p:cNvPr>
          <p:cNvGrpSpPr/>
          <p:nvPr/>
        </p:nvGrpSpPr>
        <p:grpSpPr>
          <a:xfrm>
            <a:off x="6388092" y="5453450"/>
            <a:ext cx="856446" cy="211906"/>
            <a:chOff x="10509427" y="3292957"/>
            <a:chExt cx="524046" cy="129662"/>
          </a:xfrm>
          <a:solidFill>
            <a:srgbClr val="8BD0D6"/>
          </a:solidFill>
        </p:grpSpPr>
        <p:sp>
          <p:nvSpPr>
            <p:cNvPr id="42" name="Oval 41">
              <a:extLst>
                <a:ext uri="{FF2B5EF4-FFF2-40B4-BE49-F238E27FC236}">
                  <a16:creationId xmlns:a16="http://schemas.microsoft.com/office/drawing/2014/main" id="{4C31B6AB-2692-7235-C6BC-C1BBCB38809E}"/>
                </a:ext>
              </a:extLst>
            </p:cNvPr>
            <p:cNvSpPr/>
            <p:nvPr/>
          </p:nvSpPr>
          <p:spPr>
            <a:xfrm>
              <a:off x="10509427"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42">
              <a:extLst>
                <a:ext uri="{FF2B5EF4-FFF2-40B4-BE49-F238E27FC236}">
                  <a16:creationId xmlns:a16="http://schemas.microsoft.com/office/drawing/2014/main" id="{434F805D-B9E9-DCE9-1F49-327DEE2D0469}"/>
                </a:ext>
              </a:extLst>
            </p:cNvPr>
            <p:cNvSpPr/>
            <p:nvPr/>
          </p:nvSpPr>
          <p:spPr>
            <a:xfrm>
              <a:off x="10703918"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Oval 43">
              <a:extLst>
                <a:ext uri="{FF2B5EF4-FFF2-40B4-BE49-F238E27FC236}">
                  <a16:creationId xmlns:a16="http://schemas.microsoft.com/office/drawing/2014/main" id="{6052AF07-6EA5-B1B5-7EF8-F72E566049D0}"/>
                </a:ext>
              </a:extLst>
            </p:cNvPr>
            <p:cNvSpPr/>
            <p:nvPr/>
          </p:nvSpPr>
          <p:spPr>
            <a:xfrm>
              <a:off x="10903811" y="3292957"/>
              <a:ext cx="129662" cy="129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45" name="TextBox 44">
            <a:extLst>
              <a:ext uri="{FF2B5EF4-FFF2-40B4-BE49-F238E27FC236}">
                <a16:creationId xmlns:a16="http://schemas.microsoft.com/office/drawing/2014/main" id="{521931D6-75B0-5D4B-8FB7-69725AB32C3A}"/>
              </a:ext>
            </a:extLst>
          </p:cNvPr>
          <p:cNvSpPr txBox="1"/>
          <p:nvPr/>
        </p:nvSpPr>
        <p:spPr>
          <a:xfrm>
            <a:off x="7524926" y="4531891"/>
            <a:ext cx="43498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Toimialalla J on alueella yhteensä yhdeksän yritystä, joista kuusi ei vastannut kyselyyn. Laajentamismenettelyllä heidän oletetaan olevan keskimäärin samaa mieltä kuin kyselyyn vastanneet kolme yritystä samalta toimialalta. Tästä johtuen laajentamisen jälkeen oletetaan, että 40 % toimialan J yrityksistä vastasi kysymykseen 1 ”välttämätöntä”.</a:t>
            </a:r>
          </a:p>
        </p:txBody>
      </p:sp>
    </p:spTree>
    <p:extLst>
      <p:ext uri="{BB962C8B-B14F-4D97-AF65-F5344CB8AC3E}">
        <p14:creationId xmlns:p14="http://schemas.microsoft.com/office/powerpoint/2010/main" val="3191909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LAAJENNUKSEN TOIMIALAJAKO</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5" name="TextBox 4">
            <a:extLst>
              <a:ext uri="{FF2B5EF4-FFF2-40B4-BE49-F238E27FC236}">
                <a16:creationId xmlns:a16="http://schemas.microsoft.com/office/drawing/2014/main" id="{CAEA59F9-3EB2-9008-CB85-FC84BD1240D8}"/>
              </a:ext>
            </a:extLst>
          </p:cNvPr>
          <p:cNvSpPr txBox="1"/>
          <p:nvPr/>
        </p:nvSpPr>
        <p:spPr>
          <a:xfrm>
            <a:off x="317179" y="1282699"/>
            <a:ext cx="11557644" cy="4860000"/>
          </a:xfrm>
          <a:prstGeom prst="rect">
            <a:avLst/>
          </a:prstGeom>
          <a:noFill/>
        </p:spPr>
        <p:txBody>
          <a:bodyPr wrap="square" numCol="2" spcCol="36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Kyselytulokset laajennettiin vastaamaan koko aluetta seuraavalla toimialajaottelulla:</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Teollisuus ja kaivostoiminta (TOL B + C):</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Metalliteollisuus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Elektroniikkateollisuus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Sahatavara- ja paperiteollisuus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Muu teollisuus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Kaivostoiminta ja louhinta</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Matkailu (TOL I)</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Muut toimialat: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Informaatioteknologia ja viestintä (TOL J)</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Ammatillinen toiminta, tieteellinen ja tekninen toiminta (”liike-elämän palvelut”, TOL 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Tukku- ja vähittäiskauppa (TOL 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Taiteet, viihde ja virkistys (TOL 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Rahoitus- ja vakuutustoiminta (TOL K)</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Julkishallinto ja koulutus (TOL O+P)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Muut toimialat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Jaottelussa pyrittiin mahdollisimman useaan toimialaluokkaan, mutta vastausmääriltään ja edustavuudeltaan riittävän suuriin kokonaisuuksiin.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Muista toimialoista rahoitus- ja vakuutustoiminta erotettiin omakseen, koska sen toimialakohtaisia lukuja ei julkaista alueellisella tasolla eikä sitä näin ollen voitu huomioida liikevaihdon laajennuksessa. Myös julkishallinto ja koulutus erotettiin omakseen, koska ne eivät pääsääntöisesti ole yksityisen sektorin toimijoita, minkä takia ne on jätetty pois selkeistä liikevaihdon kasvua tai vähentymistä kuvaavista tuloksista.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Alueen elinkeinorakenteen lähtötietona on käytetty Tilastokeskuksen kunnittaista toimipaikkatilastoa ja sen vuoden 2021 tiedoilla. Tästä tulee tuloksiin pientä epätarkkuutta, sillä kyselyssä yritykset ovat vastanneet uusimman tilikauden tiedoilla sekä uusimmalla työntekijämäärätiedolla.</a:t>
            </a:r>
          </a:p>
        </p:txBody>
      </p:sp>
    </p:spTree>
    <p:extLst>
      <p:ext uri="{BB962C8B-B14F-4D97-AF65-F5344CB8AC3E}">
        <p14:creationId xmlns:p14="http://schemas.microsoft.com/office/powerpoint/2010/main" val="94736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LAAJENNUSMENETELMÄ</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2" name="TextBox 1">
            <a:extLst>
              <a:ext uri="{FF2B5EF4-FFF2-40B4-BE49-F238E27FC236}">
                <a16:creationId xmlns:a16="http://schemas.microsoft.com/office/drawing/2014/main" id="{10356DC7-6685-D1C8-0326-F263FBB91109}"/>
              </a:ext>
            </a:extLst>
          </p:cNvPr>
          <p:cNvSpPr txBox="1"/>
          <p:nvPr/>
        </p:nvSpPr>
        <p:spPr>
          <a:xfrm>
            <a:off x="2805546" y="1462453"/>
            <a:ext cx="2254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Toimipaikkojen lukumäärä</a:t>
            </a:r>
          </a:p>
        </p:txBody>
      </p:sp>
      <p:sp>
        <p:nvSpPr>
          <p:cNvPr id="3" name="TextBox 2">
            <a:extLst>
              <a:ext uri="{FF2B5EF4-FFF2-40B4-BE49-F238E27FC236}">
                <a16:creationId xmlns:a16="http://schemas.microsoft.com/office/drawing/2014/main" id="{E44AF8D3-F513-20B2-186D-1A99DC7220F7}"/>
              </a:ext>
            </a:extLst>
          </p:cNvPr>
          <p:cNvSpPr txBox="1"/>
          <p:nvPr/>
        </p:nvSpPr>
        <p:spPr>
          <a:xfrm>
            <a:off x="5608690" y="1506349"/>
            <a:ext cx="287955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Liikevaihto</a:t>
            </a:r>
          </a:p>
        </p:txBody>
      </p:sp>
      <p:sp>
        <p:nvSpPr>
          <p:cNvPr id="12" name="TextBox 11">
            <a:extLst>
              <a:ext uri="{FF2B5EF4-FFF2-40B4-BE49-F238E27FC236}">
                <a16:creationId xmlns:a16="http://schemas.microsoft.com/office/drawing/2014/main" id="{5B02A63D-7BBB-71FC-35B7-06A428A0DB63}"/>
              </a:ext>
            </a:extLst>
          </p:cNvPr>
          <p:cNvSpPr txBox="1"/>
          <p:nvPr/>
        </p:nvSpPr>
        <p:spPr>
          <a:xfrm>
            <a:off x="9047207" y="1497634"/>
            <a:ext cx="287955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Työpaikat</a:t>
            </a:r>
          </a:p>
        </p:txBody>
      </p:sp>
      <p:sp>
        <p:nvSpPr>
          <p:cNvPr id="13" name="TextBox 12">
            <a:extLst>
              <a:ext uri="{FF2B5EF4-FFF2-40B4-BE49-F238E27FC236}">
                <a16:creationId xmlns:a16="http://schemas.microsoft.com/office/drawing/2014/main" id="{7FB57388-5E15-FC72-75E3-612C854EF2AC}"/>
              </a:ext>
            </a:extLst>
          </p:cNvPr>
          <p:cNvSpPr txBox="1"/>
          <p:nvPr/>
        </p:nvSpPr>
        <p:spPr>
          <a:xfrm>
            <a:off x="401556" y="4847612"/>
            <a:ext cx="20570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Alueen elinkeino-rakenne:</a:t>
            </a:r>
          </a:p>
        </p:txBody>
      </p:sp>
      <p:sp>
        <p:nvSpPr>
          <p:cNvPr id="14" name="TextBox 13">
            <a:extLst>
              <a:ext uri="{FF2B5EF4-FFF2-40B4-BE49-F238E27FC236}">
                <a16:creationId xmlns:a16="http://schemas.microsoft.com/office/drawing/2014/main" id="{C99CA8F2-0A4F-7254-2EF4-E4E9AC22E01E}"/>
              </a:ext>
            </a:extLst>
          </p:cNvPr>
          <p:cNvSpPr txBox="1"/>
          <p:nvPr/>
        </p:nvSpPr>
        <p:spPr>
          <a:xfrm>
            <a:off x="317177" y="2247287"/>
            <a:ext cx="2408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Kyselyyn vastanneet yritykset:</a:t>
            </a:r>
          </a:p>
        </p:txBody>
      </p:sp>
      <p:cxnSp>
        <p:nvCxnSpPr>
          <p:cNvPr id="15" name="Straight Arrow Connector 14">
            <a:extLst>
              <a:ext uri="{FF2B5EF4-FFF2-40B4-BE49-F238E27FC236}">
                <a16:creationId xmlns:a16="http://schemas.microsoft.com/office/drawing/2014/main" id="{AD071759-EA22-1BE0-93BE-544F358E9ABA}"/>
              </a:ext>
            </a:extLst>
          </p:cNvPr>
          <p:cNvCxnSpPr>
            <a:cxnSpLocks/>
            <a:stCxn id="77" idx="2"/>
            <a:endCxn id="78" idx="0"/>
          </p:cNvCxnSpPr>
          <p:nvPr/>
        </p:nvCxnSpPr>
        <p:spPr>
          <a:xfrm>
            <a:off x="3120792" y="2603959"/>
            <a:ext cx="154527" cy="19318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AD4B10-664B-C034-B691-E9CF70DD72CC}"/>
              </a:ext>
            </a:extLst>
          </p:cNvPr>
          <p:cNvSpPr txBox="1"/>
          <p:nvPr/>
        </p:nvSpPr>
        <p:spPr>
          <a:xfrm>
            <a:off x="732727" y="3272020"/>
            <a:ext cx="232632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Kolme vihreän yrityksen vastausta (33 % vastauksista) edustavat lopullisessa aineistossa viittä vihreää yritystä (10 % yrityksistä)</a:t>
            </a:r>
          </a:p>
        </p:txBody>
      </p:sp>
      <p:sp>
        <p:nvSpPr>
          <p:cNvPr id="67" name="Oval 66">
            <a:extLst>
              <a:ext uri="{FF2B5EF4-FFF2-40B4-BE49-F238E27FC236}">
                <a16:creationId xmlns:a16="http://schemas.microsoft.com/office/drawing/2014/main" id="{FA27B287-7F56-01BC-8C6B-A70E1F53D700}"/>
              </a:ext>
            </a:extLst>
          </p:cNvPr>
          <p:cNvSpPr/>
          <p:nvPr/>
        </p:nvSpPr>
        <p:spPr>
          <a:xfrm>
            <a:off x="2864565" y="2438701"/>
            <a:ext cx="129662" cy="129662"/>
          </a:xfrm>
          <a:prstGeom prst="ellipse">
            <a:avLst/>
          </a:prstGeom>
          <a:solidFill>
            <a:srgbClr val="78A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8" name="Oval 67">
            <a:extLst>
              <a:ext uri="{FF2B5EF4-FFF2-40B4-BE49-F238E27FC236}">
                <a16:creationId xmlns:a16="http://schemas.microsoft.com/office/drawing/2014/main" id="{0A21F8CB-A9E4-F683-1EE9-31895AC04950}"/>
              </a:ext>
            </a:extLst>
          </p:cNvPr>
          <p:cNvSpPr/>
          <p:nvPr/>
        </p:nvSpPr>
        <p:spPr>
          <a:xfrm>
            <a:off x="3059056" y="2438701"/>
            <a:ext cx="129662" cy="129662"/>
          </a:xfrm>
          <a:prstGeom prst="ellipse">
            <a:avLst/>
          </a:prstGeom>
          <a:solidFill>
            <a:srgbClr val="78A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9" name="Oval 68">
            <a:extLst>
              <a:ext uri="{FF2B5EF4-FFF2-40B4-BE49-F238E27FC236}">
                <a16:creationId xmlns:a16="http://schemas.microsoft.com/office/drawing/2014/main" id="{67A2EB30-6044-A2DF-80ED-0AE45D1A5007}"/>
              </a:ext>
            </a:extLst>
          </p:cNvPr>
          <p:cNvSpPr/>
          <p:nvPr/>
        </p:nvSpPr>
        <p:spPr>
          <a:xfrm>
            <a:off x="3258949" y="2438701"/>
            <a:ext cx="129662" cy="129662"/>
          </a:xfrm>
          <a:prstGeom prst="ellipse">
            <a:avLst/>
          </a:prstGeom>
          <a:solidFill>
            <a:srgbClr val="78A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0" name="Oval 69">
            <a:extLst>
              <a:ext uri="{FF2B5EF4-FFF2-40B4-BE49-F238E27FC236}">
                <a16:creationId xmlns:a16="http://schemas.microsoft.com/office/drawing/2014/main" id="{0606DE6C-ECEE-C6AF-40E5-726B69FC4D07}"/>
              </a:ext>
            </a:extLst>
          </p:cNvPr>
          <p:cNvSpPr/>
          <p:nvPr/>
        </p:nvSpPr>
        <p:spPr>
          <a:xfrm>
            <a:off x="3458842" y="2438701"/>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Oval 70">
            <a:extLst>
              <a:ext uri="{FF2B5EF4-FFF2-40B4-BE49-F238E27FC236}">
                <a16:creationId xmlns:a16="http://schemas.microsoft.com/office/drawing/2014/main" id="{C4D8AE89-F5AB-A343-6490-1F5535CC166D}"/>
              </a:ext>
            </a:extLst>
          </p:cNvPr>
          <p:cNvSpPr/>
          <p:nvPr/>
        </p:nvSpPr>
        <p:spPr>
          <a:xfrm>
            <a:off x="3658735" y="2436818"/>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2" name="Oval 71">
            <a:extLst>
              <a:ext uri="{FF2B5EF4-FFF2-40B4-BE49-F238E27FC236}">
                <a16:creationId xmlns:a16="http://schemas.microsoft.com/office/drawing/2014/main" id="{7299C952-6575-FCCC-29A1-E5B8251CCAFE}"/>
              </a:ext>
            </a:extLst>
          </p:cNvPr>
          <p:cNvSpPr/>
          <p:nvPr/>
        </p:nvSpPr>
        <p:spPr>
          <a:xfrm>
            <a:off x="3853227" y="2436818"/>
            <a:ext cx="129662" cy="129662"/>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3" name="Oval 72">
            <a:extLst>
              <a:ext uri="{FF2B5EF4-FFF2-40B4-BE49-F238E27FC236}">
                <a16:creationId xmlns:a16="http://schemas.microsoft.com/office/drawing/2014/main" id="{81A59368-5CBF-4C1E-4AC3-8018D67A07DB}"/>
              </a:ext>
            </a:extLst>
          </p:cNvPr>
          <p:cNvSpPr/>
          <p:nvPr/>
        </p:nvSpPr>
        <p:spPr>
          <a:xfrm>
            <a:off x="4053120" y="2436818"/>
            <a:ext cx="129662" cy="129662"/>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4" name="Oval 73">
            <a:extLst>
              <a:ext uri="{FF2B5EF4-FFF2-40B4-BE49-F238E27FC236}">
                <a16:creationId xmlns:a16="http://schemas.microsoft.com/office/drawing/2014/main" id="{38040F11-8449-B879-1AFD-F0488FFF9658}"/>
              </a:ext>
            </a:extLst>
          </p:cNvPr>
          <p:cNvSpPr/>
          <p:nvPr/>
        </p:nvSpPr>
        <p:spPr>
          <a:xfrm>
            <a:off x="4253013" y="2436818"/>
            <a:ext cx="129662" cy="129662"/>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5" name="Oval 74">
            <a:extLst>
              <a:ext uri="{FF2B5EF4-FFF2-40B4-BE49-F238E27FC236}">
                <a16:creationId xmlns:a16="http://schemas.microsoft.com/office/drawing/2014/main" id="{8D49568E-099B-DFA3-5697-7C37AC55FB39}"/>
              </a:ext>
            </a:extLst>
          </p:cNvPr>
          <p:cNvSpPr/>
          <p:nvPr/>
        </p:nvSpPr>
        <p:spPr>
          <a:xfrm>
            <a:off x="4444022" y="2436818"/>
            <a:ext cx="129662" cy="129662"/>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Oval 75">
            <a:extLst>
              <a:ext uri="{FF2B5EF4-FFF2-40B4-BE49-F238E27FC236}">
                <a16:creationId xmlns:a16="http://schemas.microsoft.com/office/drawing/2014/main" id="{44AD3585-7BAA-A281-D7D7-1F80A7083664}"/>
              </a:ext>
            </a:extLst>
          </p:cNvPr>
          <p:cNvSpPr/>
          <p:nvPr/>
        </p:nvSpPr>
        <p:spPr>
          <a:xfrm>
            <a:off x="4643915" y="2436818"/>
            <a:ext cx="129662" cy="129662"/>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Flowchart: Alternate Process 76">
            <a:extLst>
              <a:ext uri="{FF2B5EF4-FFF2-40B4-BE49-F238E27FC236}">
                <a16:creationId xmlns:a16="http://schemas.microsoft.com/office/drawing/2014/main" id="{E86CED9B-D36A-B531-21B8-C539657C1453}"/>
              </a:ext>
            </a:extLst>
          </p:cNvPr>
          <p:cNvSpPr/>
          <p:nvPr/>
        </p:nvSpPr>
        <p:spPr>
          <a:xfrm>
            <a:off x="2808622" y="2399005"/>
            <a:ext cx="624340" cy="204954"/>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593D7CFD-7DF0-850F-6260-40A1785CE92F}"/>
              </a:ext>
            </a:extLst>
          </p:cNvPr>
          <p:cNvSpPr/>
          <p:nvPr/>
        </p:nvSpPr>
        <p:spPr>
          <a:xfrm>
            <a:off x="2805546" y="4575307"/>
            <a:ext cx="129662" cy="129662"/>
          </a:xfrm>
          <a:prstGeom prst="ellipse">
            <a:avLst/>
          </a:prstGeom>
          <a:solidFill>
            <a:srgbClr val="78A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D3EFD8C9-F7CB-44E9-E08F-01AFADC0CD6F}"/>
              </a:ext>
            </a:extLst>
          </p:cNvPr>
          <p:cNvSpPr/>
          <p:nvPr/>
        </p:nvSpPr>
        <p:spPr>
          <a:xfrm>
            <a:off x="3000037" y="4575307"/>
            <a:ext cx="129662" cy="129662"/>
          </a:xfrm>
          <a:prstGeom prst="ellipse">
            <a:avLst/>
          </a:prstGeom>
          <a:solidFill>
            <a:srgbClr val="78A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18">
            <a:extLst>
              <a:ext uri="{FF2B5EF4-FFF2-40B4-BE49-F238E27FC236}">
                <a16:creationId xmlns:a16="http://schemas.microsoft.com/office/drawing/2014/main" id="{6A84B116-C37D-B45C-9D02-935E458DF3A7}"/>
              </a:ext>
            </a:extLst>
          </p:cNvPr>
          <p:cNvSpPr/>
          <p:nvPr/>
        </p:nvSpPr>
        <p:spPr>
          <a:xfrm>
            <a:off x="3199930" y="4575307"/>
            <a:ext cx="129662" cy="129662"/>
          </a:xfrm>
          <a:prstGeom prst="ellipse">
            <a:avLst/>
          </a:prstGeom>
          <a:solidFill>
            <a:srgbClr val="78A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A04CBC94-BA6F-3523-3ADD-A3ADCC5CCA8A}"/>
              </a:ext>
            </a:extLst>
          </p:cNvPr>
          <p:cNvSpPr/>
          <p:nvPr/>
        </p:nvSpPr>
        <p:spPr>
          <a:xfrm>
            <a:off x="3399823" y="4575307"/>
            <a:ext cx="129662" cy="129662"/>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4A2B3B4D-FAFF-1244-C75E-214B210F4E31}"/>
              </a:ext>
            </a:extLst>
          </p:cNvPr>
          <p:cNvSpPr/>
          <p:nvPr/>
        </p:nvSpPr>
        <p:spPr>
          <a:xfrm>
            <a:off x="2805546" y="4803616"/>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5EF486AA-45F2-75B1-F1E8-E31448F82C79}"/>
              </a:ext>
            </a:extLst>
          </p:cNvPr>
          <p:cNvSpPr/>
          <p:nvPr/>
        </p:nvSpPr>
        <p:spPr>
          <a:xfrm>
            <a:off x="3000037" y="4803616"/>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F187099D-07B3-38C3-16ED-1A9C67B0F430}"/>
              </a:ext>
            </a:extLst>
          </p:cNvPr>
          <p:cNvSpPr/>
          <p:nvPr/>
        </p:nvSpPr>
        <p:spPr>
          <a:xfrm>
            <a:off x="3199930" y="4803616"/>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FB3D8E2C-7E0A-59B1-5A1F-E988E7B2498F}"/>
              </a:ext>
            </a:extLst>
          </p:cNvPr>
          <p:cNvSpPr/>
          <p:nvPr/>
        </p:nvSpPr>
        <p:spPr>
          <a:xfrm>
            <a:off x="3399823" y="4803616"/>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388D1594-43AE-799A-6099-505AEFE1B751}"/>
              </a:ext>
            </a:extLst>
          </p:cNvPr>
          <p:cNvSpPr/>
          <p:nvPr/>
        </p:nvSpPr>
        <p:spPr>
          <a:xfrm>
            <a:off x="2805546" y="5035692"/>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5CAFD4FB-9E09-6A82-61C9-ADA1E30C1833}"/>
              </a:ext>
            </a:extLst>
          </p:cNvPr>
          <p:cNvSpPr/>
          <p:nvPr/>
        </p:nvSpPr>
        <p:spPr>
          <a:xfrm>
            <a:off x="3000037" y="5035692"/>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865D66FB-7B90-3235-1296-9A8A7A94479C}"/>
              </a:ext>
            </a:extLst>
          </p:cNvPr>
          <p:cNvSpPr/>
          <p:nvPr/>
        </p:nvSpPr>
        <p:spPr>
          <a:xfrm>
            <a:off x="3199930" y="5035692"/>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27">
            <a:extLst>
              <a:ext uri="{FF2B5EF4-FFF2-40B4-BE49-F238E27FC236}">
                <a16:creationId xmlns:a16="http://schemas.microsoft.com/office/drawing/2014/main" id="{6E2F79CA-DEE2-6BB5-9AE5-DEE31A4CEF25}"/>
              </a:ext>
            </a:extLst>
          </p:cNvPr>
          <p:cNvSpPr/>
          <p:nvPr/>
        </p:nvSpPr>
        <p:spPr>
          <a:xfrm>
            <a:off x="3399823" y="5035692"/>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5B9B9494-72AD-4CBB-486C-E15E159472DC}"/>
              </a:ext>
            </a:extLst>
          </p:cNvPr>
          <p:cNvSpPr/>
          <p:nvPr/>
        </p:nvSpPr>
        <p:spPr>
          <a:xfrm>
            <a:off x="3599716" y="4573424"/>
            <a:ext cx="129662" cy="129662"/>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29">
            <a:extLst>
              <a:ext uri="{FF2B5EF4-FFF2-40B4-BE49-F238E27FC236}">
                <a16:creationId xmlns:a16="http://schemas.microsoft.com/office/drawing/2014/main" id="{3BAE3E00-3788-C5F0-5D59-678EE6954879}"/>
              </a:ext>
            </a:extLst>
          </p:cNvPr>
          <p:cNvSpPr/>
          <p:nvPr/>
        </p:nvSpPr>
        <p:spPr>
          <a:xfrm>
            <a:off x="3794208" y="4573424"/>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id="{2D8EADCD-EFC7-9C10-3B7E-D8706734A04B}"/>
              </a:ext>
            </a:extLst>
          </p:cNvPr>
          <p:cNvSpPr/>
          <p:nvPr/>
        </p:nvSpPr>
        <p:spPr>
          <a:xfrm>
            <a:off x="3994101" y="4573424"/>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5C866EE2-3FD4-1EC8-8F2A-C77A6E7270BC}"/>
              </a:ext>
            </a:extLst>
          </p:cNvPr>
          <p:cNvSpPr/>
          <p:nvPr/>
        </p:nvSpPr>
        <p:spPr>
          <a:xfrm>
            <a:off x="4193994" y="4573424"/>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Oval 32">
            <a:extLst>
              <a:ext uri="{FF2B5EF4-FFF2-40B4-BE49-F238E27FC236}">
                <a16:creationId xmlns:a16="http://schemas.microsoft.com/office/drawing/2014/main" id="{77F23D39-8D96-55B7-1220-CC39CB8EFA55}"/>
              </a:ext>
            </a:extLst>
          </p:cNvPr>
          <p:cNvSpPr/>
          <p:nvPr/>
        </p:nvSpPr>
        <p:spPr>
          <a:xfrm>
            <a:off x="3599716" y="4801733"/>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E0925762-B968-63C3-8870-116C81A8B374}"/>
              </a:ext>
            </a:extLst>
          </p:cNvPr>
          <p:cNvSpPr/>
          <p:nvPr/>
        </p:nvSpPr>
        <p:spPr>
          <a:xfrm>
            <a:off x="3794208" y="4801733"/>
            <a:ext cx="129662" cy="129662"/>
          </a:xfrm>
          <a:prstGeom prst="ellipse">
            <a:avLst/>
          </a:prstGeom>
          <a:solidFill>
            <a:srgbClr val="EC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34">
            <a:extLst>
              <a:ext uri="{FF2B5EF4-FFF2-40B4-BE49-F238E27FC236}">
                <a16:creationId xmlns:a16="http://schemas.microsoft.com/office/drawing/2014/main" id="{22B65206-0D73-6CF3-3B7E-1A18863FF424}"/>
              </a:ext>
            </a:extLst>
          </p:cNvPr>
          <p:cNvSpPr/>
          <p:nvPr/>
        </p:nvSpPr>
        <p:spPr>
          <a:xfrm>
            <a:off x="3994101" y="4801733"/>
            <a:ext cx="129662" cy="129662"/>
          </a:xfrm>
          <a:prstGeom prst="ellipse">
            <a:avLst/>
          </a:prstGeom>
          <a:solidFill>
            <a:srgbClr val="EC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Oval 35">
            <a:extLst>
              <a:ext uri="{FF2B5EF4-FFF2-40B4-BE49-F238E27FC236}">
                <a16:creationId xmlns:a16="http://schemas.microsoft.com/office/drawing/2014/main" id="{9B06A404-5AE3-7E06-E808-A4BB1CEF8886}"/>
              </a:ext>
            </a:extLst>
          </p:cNvPr>
          <p:cNvSpPr/>
          <p:nvPr/>
        </p:nvSpPr>
        <p:spPr>
          <a:xfrm>
            <a:off x="4193994" y="4801733"/>
            <a:ext cx="129662" cy="129662"/>
          </a:xfrm>
          <a:prstGeom prst="ellipse">
            <a:avLst/>
          </a:prstGeom>
          <a:solidFill>
            <a:srgbClr val="EC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AB23BDFB-470E-F468-C936-4EF85AA17BD4}"/>
              </a:ext>
            </a:extLst>
          </p:cNvPr>
          <p:cNvSpPr/>
          <p:nvPr/>
        </p:nvSpPr>
        <p:spPr>
          <a:xfrm>
            <a:off x="3599716" y="5033809"/>
            <a:ext cx="129662" cy="129662"/>
          </a:xfrm>
          <a:prstGeom prst="ellipse">
            <a:avLst/>
          </a:prstGeom>
          <a:solidFill>
            <a:srgbClr val="29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37">
            <a:extLst>
              <a:ext uri="{FF2B5EF4-FFF2-40B4-BE49-F238E27FC236}">
                <a16:creationId xmlns:a16="http://schemas.microsoft.com/office/drawing/2014/main" id="{A3A62107-235E-8A5A-60F6-43007C87BDCE}"/>
              </a:ext>
            </a:extLst>
          </p:cNvPr>
          <p:cNvSpPr/>
          <p:nvPr/>
        </p:nvSpPr>
        <p:spPr>
          <a:xfrm>
            <a:off x="3794208" y="5033809"/>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FBCBE56D-9400-4745-B267-B3C6A4A5DD46}"/>
              </a:ext>
            </a:extLst>
          </p:cNvPr>
          <p:cNvSpPr/>
          <p:nvPr/>
        </p:nvSpPr>
        <p:spPr>
          <a:xfrm>
            <a:off x="3994101" y="5033809"/>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7693075D-5A4B-5343-DE58-D5CD36F39197}"/>
              </a:ext>
            </a:extLst>
          </p:cNvPr>
          <p:cNvSpPr/>
          <p:nvPr/>
        </p:nvSpPr>
        <p:spPr>
          <a:xfrm>
            <a:off x="4193994" y="5033809"/>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1" name="Oval 40">
            <a:extLst>
              <a:ext uri="{FF2B5EF4-FFF2-40B4-BE49-F238E27FC236}">
                <a16:creationId xmlns:a16="http://schemas.microsoft.com/office/drawing/2014/main" id="{DCF43634-2CBF-B84C-DE77-8633BB96E838}"/>
              </a:ext>
            </a:extLst>
          </p:cNvPr>
          <p:cNvSpPr/>
          <p:nvPr/>
        </p:nvSpPr>
        <p:spPr>
          <a:xfrm>
            <a:off x="4385003" y="4573424"/>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2" name="Oval 41">
            <a:extLst>
              <a:ext uri="{FF2B5EF4-FFF2-40B4-BE49-F238E27FC236}">
                <a16:creationId xmlns:a16="http://schemas.microsoft.com/office/drawing/2014/main" id="{4E459DF3-8751-1441-A562-4BF29055DFD7}"/>
              </a:ext>
            </a:extLst>
          </p:cNvPr>
          <p:cNvSpPr/>
          <p:nvPr/>
        </p:nvSpPr>
        <p:spPr>
          <a:xfrm>
            <a:off x="4584896" y="4573424"/>
            <a:ext cx="129662" cy="12966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42">
            <a:extLst>
              <a:ext uri="{FF2B5EF4-FFF2-40B4-BE49-F238E27FC236}">
                <a16:creationId xmlns:a16="http://schemas.microsoft.com/office/drawing/2014/main" id="{EA33C189-39C5-CC66-B05A-1026803CD21C}"/>
              </a:ext>
            </a:extLst>
          </p:cNvPr>
          <p:cNvSpPr/>
          <p:nvPr/>
        </p:nvSpPr>
        <p:spPr>
          <a:xfrm>
            <a:off x="4385003" y="4801733"/>
            <a:ext cx="129662" cy="129662"/>
          </a:xfrm>
          <a:prstGeom prst="ellipse">
            <a:avLst/>
          </a:prstGeom>
          <a:solidFill>
            <a:srgbClr val="EC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Oval 43">
            <a:extLst>
              <a:ext uri="{FF2B5EF4-FFF2-40B4-BE49-F238E27FC236}">
                <a16:creationId xmlns:a16="http://schemas.microsoft.com/office/drawing/2014/main" id="{BAED45A5-CF51-4315-5A7B-0EDF266D7220}"/>
              </a:ext>
            </a:extLst>
          </p:cNvPr>
          <p:cNvSpPr/>
          <p:nvPr/>
        </p:nvSpPr>
        <p:spPr>
          <a:xfrm>
            <a:off x="4584896" y="4801733"/>
            <a:ext cx="129662" cy="129662"/>
          </a:xfrm>
          <a:prstGeom prst="ellipse">
            <a:avLst/>
          </a:prstGeom>
          <a:solidFill>
            <a:srgbClr val="EC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Oval 44">
            <a:extLst>
              <a:ext uri="{FF2B5EF4-FFF2-40B4-BE49-F238E27FC236}">
                <a16:creationId xmlns:a16="http://schemas.microsoft.com/office/drawing/2014/main" id="{2E3D3B67-391A-7270-4EA3-1AC7747587C7}"/>
              </a:ext>
            </a:extLst>
          </p:cNvPr>
          <p:cNvSpPr/>
          <p:nvPr/>
        </p:nvSpPr>
        <p:spPr>
          <a:xfrm>
            <a:off x="4385003" y="5033809"/>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45">
            <a:extLst>
              <a:ext uri="{FF2B5EF4-FFF2-40B4-BE49-F238E27FC236}">
                <a16:creationId xmlns:a16="http://schemas.microsoft.com/office/drawing/2014/main" id="{23C8AE89-362C-B6C0-AA93-4A34D7D03C85}"/>
              </a:ext>
            </a:extLst>
          </p:cNvPr>
          <p:cNvSpPr/>
          <p:nvPr/>
        </p:nvSpPr>
        <p:spPr>
          <a:xfrm>
            <a:off x="4584896" y="5033809"/>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Oval 46">
            <a:extLst>
              <a:ext uri="{FF2B5EF4-FFF2-40B4-BE49-F238E27FC236}">
                <a16:creationId xmlns:a16="http://schemas.microsoft.com/office/drawing/2014/main" id="{BFAB0BC7-8288-8634-4E91-7961B068252C}"/>
              </a:ext>
            </a:extLst>
          </p:cNvPr>
          <p:cNvSpPr/>
          <p:nvPr/>
        </p:nvSpPr>
        <p:spPr>
          <a:xfrm>
            <a:off x="2805546" y="5267767"/>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Oval 47">
            <a:extLst>
              <a:ext uri="{FF2B5EF4-FFF2-40B4-BE49-F238E27FC236}">
                <a16:creationId xmlns:a16="http://schemas.microsoft.com/office/drawing/2014/main" id="{C888B147-D6D2-7B65-2054-616F2CEFBB79}"/>
              </a:ext>
            </a:extLst>
          </p:cNvPr>
          <p:cNvSpPr/>
          <p:nvPr/>
        </p:nvSpPr>
        <p:spPr>
          <a:xfrm>
            <a:off x="3000037" y="5267767"/>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Oval 48">
            <a:extLst>
              <a:ext uri="{FF2B5EF4-FFF2-40B4-BE49-F238E27FC236}">
                <a16:creationId xmlns:a16="http://schemas.microsoft.com/office/drawing/2014/main" id="{3CF933E4-867A-814C-0055-DDB5B06383A9}"/>
              </a:ext>
            </a:extLst>
          </p:cNvPr>
          <p:cNvSpPr/>
          <p:nvPr/>
        </p:nvSpPr>
        <p:spPr>
          <a:xfrm>
            <a:off x="3199930" y="5267767"/>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Oval 49">
            <a:extLst>
              <a:ext uri="{FF2B5EF4-FFF2-40B4-BE49-F238E27FC236}">
                <a16:creationId xmlns:a16="http://schemas.microsoft.com/office/drawing/2014/main" id="{4BDE32E1-4376-EE53-F46C-E728990E3D8C}"/>
              </a:ext>
            </a:extLst>
          </p:cNvPr>
          <p:cNvSpPr/>
          <p:nvPr/>
        </p:nvSpPr>
        <p:spPr>
          <a:xfrm>
            <a:off x="3399823" y="5267767"/>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Oval 50">
            <a:extLst>
              <a:ext uri="{FF2B5EF4-FFF2-40B4-BE49-F238E27FC236}">
                <a16:creationId xmlns:a16="http://schemas.microsoft.com/office/drawing/2014/main" id="{A9B19266-D395-9303-BC27-342519CC1005}"/>
              </a:ext>
            </a:extLst>
          </p:cNvPr>
          <p:cNvSpPr/>
          <p:nvPr/>
        </p:nvSpPr>
        <p:spPr>
          <a:xfrm>
            <a:off x="2805546" y="5499843"/>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Oval 51">
            <a:extLst>
              <a:ext uri="{FF2B5EF4-FFF2-40B4-BE49-F238E27FC236}">
                <a16:creationId xmlns:a16="http://schemas.microsoft.com/office/drawing/2014/main" id="{6D2C39E0-4F34-F879-C097-17DA991D0491}"/>
              </a:ext>
            </a:extLst>
          </p:cNvPr>
          <p:cNvSpPr/>
          <p:nvPr/>
        </p:nvSpPr>
        <p:spPr>
          <a:xfrm>
            <a:off x="3000037" y="5499843"/>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Oval 52">
            <a:extLst>
              <a:ext uri="{FF2B5EF4-FFF2-40B4-BE49-F238E27FC236}">
                <a16:creationId xmlns:a16="http://schemas.microsoft.com/office/drawing/2014/main" id="{1A5647E2-69B7-82C6-CD69-B7DB2A6D1D96}"/>
              </a:ext>
            </a:extLst>
          </p:cNvPr>
          <p:cNvSpPr/>
          <p:nvPr/>
        </p:nvSpPr>
        <p:spPr>
          <a:xfrm>
            <a:off x="3199930" y="5499843"/>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Oval 53">
            <a:extLst>
              <a:ext uri="{FF2B5EF4-FFF2-40B4-BE49-F238E27FC236}">
                <a16:creationId xmlns:a16="http://schemas.microsoft.com/office/drawing/2014/main" id="{A861D82C-7374-FCA2-3282-CC08DD5F5314}"/>
              </a:ext>
            </a:extLst>
          </p:cNvPr>
          <p:cNvSpPr/>
          <p:nvPr/>
        </p:nvSpPr>
        <p:spPr>
          <a:xfrm>
            <a:off x="3399823" y="5499843"/>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Oval 54">
            <a:extLst>
              <a:ext uri="{FF2B5EF4-FFF2-40B4-BE49-F238E27FC236}">
                <a16:creationId xmlns:a16="http://schemas.microsoft.com/office/drawing/2014/main" id="{2DC3C306-F568-1B32-0FFD-BF2652AF7D9F}"/>
              </a:ext>
            </a:extLst>
          </p:cNvPr>
          <p:cNvSpPr/>
          <p:nvPr/>
        </p:nvSpPr>
        <p:spPr>
          <a:xfrm>
            <a:off x="3599716" y="5265885"/>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Oval 55">
            <a:extLst>
              <a:ext uri="{FF2B5EF4-FFF2-40B4-BE49-F238E27FC236}">
                <a16:creationId xmlns:a16="http://schemas.microsoft.com/office/drawing/2014/main" id="{74020C2E-7AB6-DBC4-D579-3BB05B23C325}"/>
              </a:ext>
            </a:extLst>
          </p:cNvPr>
          <p:cNvSpPr/>
          <p:nvPr/>
        </p:nvSpPr>
        <p:spPr>
          <a:xfrm>
            <a:off x="3794208" y="5265885"/>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Oval 56">
            <a:extLst>
              <a:ext uri="{FF2B5EF4-FFF2-40B4-BE49-F238E27FC236}">
                <a16:creationId xmlns:a16="http://schemas.microsoft.com/office/drawing/2014/main" id="{2358B2C2-CA54-3BB4-10EF-FA820AE8B6A4}"/>
              </a:ext>
            </a:extLst>
          </p:cNvPr>
          <p:cNvSpPr/>
          <p:nvPr/>
        </p:nvSpPr>
        <p:spPr>
          <a:xfrm>
            <a:off x="3994101" y="5265885"/>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9F4EC33F-4B45-B4EF-CF71-57BAF0DB500D}"/>
              </a:ext>
            </a:extLst>
          </p:cNvPr>
          <p:cNvSpPr/>
          <p:nvPr/>
        </p:nvSpPr>
        <p:spPr>
          <a:xfrm>
            <a:off x="4193994" y="5265885"/>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Oval 58">
            <a:extLst>
              <a:ext uri="{FF2B5EF4-FFF2-40B4-BE49-F238E27FC236}">
                <a16:creationId xmlns:a16="http://schemas.microsoft.com/office/drawing/2014/main" id="{5174D382-B012-2630-243E-39B746F2726E}"/>
              </a:ext>
            </a:extLst>
          </p:cNvPr>
          <p:cNvSpPr/>
          <p:nvPr/>
        </p:nvSpPr>
        <p:spPr>
          <a:xfrm>
            <a:off x="3599716" y="5497961"/>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Oval 59">
            <a:extLst>
              <a:ext uri="{FF2B5EF4-FFF2-40B4-BE49-F238E27FC236}">
                <a16:creationId xmlns:a16="http://schemas.microsoft.com/office/drawing/2014/main" id="{3884A284-97A3-B352-1515-9E0CC2424E98}"/>
              </a:ext>
            </a:extLst>
          </p:cNvPr>
          <p:cNvSpPr/>
          <p:nvPr/>
        </p:nvSpPr>
        <p:spPr>
          <a:xfrm>
            <a:off x="3794208" y="5497961"/>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Oval 60">
            <a:extLst>
              <a:ext uri="{FF2B5EF4-FFF2-40B4-BE49-F238E27FC236}">
                <a16:creationId xmlns:a16="http://schemas.microsoft.com/office/drawing/2014/main" id="{38017E7C-F1BD-79C1-FB56-EB4E667AD18B}"/>
              </a:ext>
            </a:extLst>
          </p:cNvPr>
          <p:cNvSpPr/>
          <p:nvPr/>
        </p:nvSpPr>
        <p:spPr>
          <a:xfrm>
            <a:off x="3994101" y="5497961"/>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2" name="Oval 61">
            <a:extLst>
              <a:ext uri="{FF2B5EF4-FFF2-40B4-BE49-F238E27FC236}">
                <a16:creationId xmlns:a16="http://schemas.microsoft.com/office/drawing/2014/main" id="{478E3F07-297C-B57F-F9DD-34614D7C3F50}"/>
              </a:ext>
            </a:extLst>
          </p:cNvPr>
          <p:cNvSpPr/>
          <p:nvPr/>
        </p:nvSpPr>
        <p:spPr>
          <a:xfrm>
            <a:off x="4193994" y="5497961"/>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3" name="Oval 62">
            <a:extLst>
              <a:ext uri="{FF2B5EF4-FFF2-40B4-BE49-F238E27FC236}">
                <a16:creationId xmlns:a16="http://schemas.microsoft.com/office/drawing/2014/main" id="{8BC718C5-76E3-C6E7-4524-804D7406F61E}"/>
              </a:ext>
            </a:extLst>
          </p:cNvPr>
          <p:cNvSpPr/>
          <p:nvPr/>
        </p:nvSpPr>
        <p:spPr>
          <a:xfrm>
            <a:off x="4385003" y="5265885"/>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4" name="Oval 63">
            <a:extLst>
              <a:ext uri="{FF2B5EF4-FFF2-40B4-BE49-F238E27FC236}">
                <a16:creationId xmlns:a16="http://schemas.microsoft.com/office/drawing/2014/main" id="{33B66200-1265-6882-F27F-CC9EACDCC25D}"/>
              </a:ext>
            </a:extLst>
          </p:cNvPr>
          <p:cNvSpPr/>
          <p:nvPr/>
        </p:nvSpPr>
        <p:spPr>
          <a:xfrm>
            <a:off x="4584896" y="5265885"/>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5" name="Oval 64">
            <a:extLst>
              <a:ext uri="{FF2B5EF4-FFF2-40B4-BE49-F238E27FC236}">
                <a16:creationId xmlns:a16="http://schemas.microsoft.com/office/drawing/2014/main" id="{F93266CF-8B71-1E3A-6A61-62BD3CBB4D39}"/>
              </a:ext>
            </a:extLst>
          </p:cNvPr>
          <p:cNvSpPr/>
          <p:nvPr/>
        </p:nvSpPr>
        <p:spPr>
          <a:xfrm>
            <a:off x="4385003" y="5497961"/>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6" name="Oval 65">
            <a:extLst>
              <a:ext uri="{FF2B5EF4-FFF2-40B4-BE49-F238E27FC236}">
                <a16:creationId xmlns:a16="http://schemas.microsoft.com/office/drawing/2014/main" id="{D5178DC4-EA22-A6B7-72E1-E36F190EECAC}"/>
              </a:ext>
            </a:extLst>
          </p:cNvPr>
          <p:cNvSpPr/>
          <p:nvPr/>
        </p:nvSpPr>
        <p:spPr>
          <a:xfrm>
            <a:off x="4584896" y="5497961"/>
            <a:ext cx="129662" cy="129662"/>
          </a:xfrm>
          <a:prstGeom prst="ellipse">
            <a:avLst/>
          </a:prstGeom>
          <a:solidFill>
            <a:srgbClr val="8B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8" name="Flowchart: Alternate Process 77">
            <a:extLst>
              <a:ext uri="{FF2B5EF4-FFF2-40B4-BE49-F238E27FC236}">
                <a16:creationId xmlns:a16="http://schemas.microsoft.com/office/drawing/2014/main" id="{73173255-7374-45A8-2491-F2B19737A156}"/>
              </a:ext>
            </a:extLst>
          </p:cNvPr>
          <p:cNvSpPr/>
          <p:nvPr/>
        </p:nvSpPr>
        <p:spPr>
          <a:xfrm>
            <a:off x="2765956" y="4535778"/>
            <a:ext cx="1018725" cy="204954"/>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98" name="Group 197">
            <a:extLst>
              <a:ext uri="{FF2B5EF4-FFF2-40B4-BE49-F238E27FC236}">
                <a16:creationId xmlns:a16="http://schemas.microsoft.com/office/drawing/2014/main" id="{373CF78A-5585-2A41-2F45-9913F4B8FE4E}"/>
              </a:ext>
            </a:extLst>
          </p:cNvPr>
          <p:cNvGrpSpPr/>
          <p:nvPr/>
        </p:nvGrpSpPr>
        <p:grpSpPr>
          <a:xfrm>
            <a:off x="6037306" y="2048289"/>
            <a:ext cx="2120749" cy="3984777"/>
            <a:chOff x="6250035" y="1816053"/>
            <a:chExt cx="2412448" cy="4532864"/>
          </a:xfrm>
        </p:grpSpPr>
        <p:sp>
          <p:nvSpPr>
            <p:cNvPr id="79" name="Oval 78">
              <a:extLst>
                <a:ext uri="{FF2B5EF4-FFF2-40B4-BE49-F238E27FC236}">
                  <a16:creationId xmlns:a16="http://schemas.microsoft.com/office/drawing/2014/main" id="{ED48B403-9A11-52CB-25A5-E02C76339BFC}"/>
                </a:ext>
              </a:extLst>
            </p:cNvPr>
            <p:cNvSpPr/>
            <p:nvPr/>
          </p:nvSpPr>
          <p:spPr>
            <a:xfrm>
              <a:off x="7689812" y="2026752"/>
              <a:ext cx="640837" cy="640837"/>
            </a:xfrm>
            <a:prstGeom prst="ellipse">
              <a:avLst/>
            </a:prstGeom>
            <a:solidFill>
              <a:srgbClr val="8BD0D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80</a:t>
              </a:r>
            </a:p>
          </p:txBody>
        </p:sp>
        <p:sp>
          <p:nvSpPr>
            <p:cNvPr id="80" name="Oval 79">
              <a:extLst>
                <a:ext uri="{FF2B5EF4-FFF2-40B4-BE49-F238E27FC236}">
                  <a16:creationId xmlns:a16="http://schemas.microsoft.com/office/drawing/2014/main" id="{29D9459E-B007-0A71-B5F6-04CBA4177972}"/>
                </a:ext>
              </a:extLst>
            </p:cNvPr>
            <p:cNvSpPr/>
            <p:nvPr/>
          </p:nvSpPr>
          <p:spPr>
            <a:xfrm>
              <a:off x="6517620" y="1848649"/>
              <a:ext cx="521797" cy="521797"/>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a:t>
              </a:r>
            </a:p>
          </p:txBody>
        </p:sp>
        <p:sp>
          <p:nvSpPr>
            <p:cNvPr id="81" name="Oval 80">
              <a:extLst>
                <a:ext uri="{FF2B5EF4-FFF2-40B4-BE49-F238E27FC236}">
                  <a16:creationId xmlns:a16="http://schemas.microsoft.com/office/drawing/2014/main" id="{3E593747-433B-ABE2-0893-3D65181D3CA6}"/>
                </a:ext>
              </a:extLst>
            </p:cNvPr>
            <p:cNvSpPr/>
            <p:nvPr/>
          </p:nvSpPr>
          <p:spPr>
            <a:xfrm>
              <a:off x="6250035" y="4958607"/>
              <a:ext cx="1390310" cy="1390310"/>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200</a:t>
              </a:r>
            </a:p>
          </p:txBody>
        </p:sp>
        <p:sp>
          <p:nvSpPr>
            <p:cNvPr id="82" name="Oval 81">
              <a:extLst>
                <a:ext uri="{FF2B5EF4-FFF2-40B4-BE49-F238E27FC236}">
                  <a16:creationId xmlns:a16="http://schemas.microsoft.com/office/drawing/2014/main" id="{D69C8D86-E3A1-1180-8BAE-29F35583E8F2}"/>
                </a:ext>
              </a:extLst>
            </p:cNvPr>
            <p:cNvSpPr/>
            <p:nvPr/>
          </p:nvSpPr>
          <p:spPr>
            <a:xfrm>
              <a:off x="7757734" y="5335232"/>
              <a:ext cx="904749" cy="904749"/>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a:t>
              </a:r>
            </a:p>
          </p:txBody>
        </p:sp>
        <p:sp>
          <p:nvSpPr>
            <p:cNvPr id="83" name="Oval 82">
              <a:extLst>
                <a:ext uri="{FF2B5EF4-FFF2-40B4-BE49-F238E27FC236}">
                  <a16:creationId xmlns:a16="http://schemas.microsoft.com/office/drawing/2014/main" id="{D99D2A42-B6D7-3A65-6AA1-D64695996946}"/>
                </a:ext>
              </a:extLst>
            </p:cNvPr>
            <p:cNvSpPr/>
            <p:nvPr/>
          </p:nvSpPr>
          <p:spPr>
            <a:xfrm>
              <a:off x="6834612" y="2303354"/>
              <a:ext cx="904749" cy="904749"/>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a:t>
              </a:r>
            </a:p>
          </p:txBody>
        </p:sp>
        <p:sp>
          <p:nvSpPr>
            <p:cNvPr id="84" name="Oval 83">
              <a:extLst>
                <a:ext uri="{FF2B5EF4-FFF2-40B4-BE49-F238E27FC236}">
                  <a16:creationId xmlns:a16="http://schemas.microsoft.com/office/drawing/2014/main" id="{F2D8693B-53FC-B78B-8EA7-B61393E4B18D}"/>
                </a:ext>
              </a:extLst>
            </p:cNvPr>
            <p:cNvSpPr/>
            <p:nvPr/>
          </p:nvSpPr>
          <p:spPr>
            <a:xfrm>
              <a:off x="7400279" y="4127429"/>
              <a:ext cx="1111876" cy="1111876"/>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150</a:t>
              </a:r>
            </a:p>
          </p:txBody>
        </p:sp>
        <p:sp>
          <p:nvSpPr>
            <p:cNvPr id="85" name="Oval 84">
              <a:extLst>
                <a:ext uri="{FF2B5EF4-FFF2-40B4-BE49-F238E27FC236}">
                  <a16:creationId xmlns:a16="http://schemas.microsoft.com/office/drawing/2014/main" id="{B99094AC-6BA4-8676-CAC8-1FF8C7891837}"/>
                </a:ext>
              </a:extLst>
            </p:cNvPr>
            <p:cNvSpPr/>
            <p:nvPr/>
          </p:nvSpPr>
          <p:spPr>
            <a:xfrm>
              <a:off x="7295821" y="1816053"/>
              <a:ext cx="329792" cy="329792"/>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a:t>
              </a:r>
            </a:p>
          </p:txBody>
        </p:sp>
        <p:sp>
          <p:nvSpPr>
            <p:cNvPr id="86" name="Oval 85">
              <a:extLst>
                <a:ext uri="{FF2B5EF4-FFF2-40B4-BE49-F238E27FC236}">
                  <a16:creationId xmlns:a16="http://schemas.microsoft.com/office/drawing/2014/main" id="{E9F5202D-E88B-EC0E-AA26-E0D6BD6BD399}"/>
                </a:ext>
              </a:extLst>
            </p:cNvPr>
            <p:cNvSpPr/>
            <p:nvPr/>
          </p:nvSpPr>
          <p:spPr>
            <a:xfrm>
              <a:off x="6640798" y="4358856"/>
              <a:ext cx="526532" cy="526532"/>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50</a:t>
              </a:r>
            </a:p>
          </p:txBody>
        </p:sp>
        <p:sp>
          <p:nvSpPr>
            <p:cNvPr id="87" name="Oval 86">
              <a:extLst>
                <a:ext uri="{FF2B5EF4-FFF2-40B4-BE49-F238E27FC236}">
                  <a16:creationId xmlns:a16="http://schemas.microsoft.com/office/drawing/2014/main" id="{EE5F2503-0AB9-C526-D13C-D76D85F8ECE3}"/>
                </a:ext>
              </a:extLst>
            </p:cNvPr>
            <p:cNvSpPr/>
            <p:nvPr/>
          </p:nvSpPr>
          <p:spPr>
            <a:xfrm>
              <a:off x="6752240" y="2211907"/>
              <a:ext cx="1045345" cy="1084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8" name="Oval 87">
              <a:extLst>
                <a:ext uri="{FF2B5EF4-FFF2-40B4-BE49-F238E27FC236}">
                  <a16:creationId xmlns:a16="http://schemas.microsoft.com/office/drawing/2014/main" id="{574107E4-CFAC-43B3-5086-8D8E139C251C}"/>
                </a:ext>
              </a:extLst>
            </p:cNvPr>
            <p:cNvSpPr/>
            <p:nvPr/>
          </p:nvSpPr>
          <p:spPr>
            <a:xfrm>
              <a:off x="7284719" y="4021162"/>
              <a:ext cx="1326301" cy="1314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89" name="Straight Arrow Connector 88">
              <a:extLst>
                <a:ext uri="{FF2B5EF4-FFF2-40B4-BE49-F238E27FC236}">
                  <a16:creationId xmlns:a16="http://schemas.microsoft.com/office/drawing/2014/main" id="{77F7E509-A000-543D-0573-2132B6182C31}"/>
                </a:ext>
              </a:extLst>
            </p:cNvPr>
            <p:cNvCxnSpPr>
              <a:cxnSpLocks/>
              <a:stCxn id="87" idx="5"/>
              <a:endCxn id="88" idx="0"/>
            </p:cNvCxnSpPr>
            <p:nvPr/>
          </p:nvCxnSpPr>
          <p:spPr>
            <a:xfrm>
              <a:off x="7644498" y="3137469"/>
              <a:ext cx="303372" cy="8836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EFA523AF-D732-EF9E-B39E-56D82D6C4150}"/>
              </a:ext>
            </a:extLst>
          </p:cNvPr>
          <p:cNvSpPr txBox="1"/>
          <p:nvPr/>
        </p:nvSpPr>
        <p:spPr>
          <a:xfrm>
            <a:off x="4742329" y="3241399"/>
            <a:ext cx="2101247" cy="1223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Vihreiden yritysten liikevaihto ”100” (40 % vastaajien liikevaihdosta) edustaa lopullisessa aineistossa vihreiden yritysten liikevaihtoa ”150” (30 % alueen yritysten liikevaihdosta)</a:t>
            </a:r>
          </a:p>
        </p:txBody>
      </p:sp>
      <p:grpSp>
        <p:nvGrpSpPr>
          <p:cNvPr id="199" name="Group 198">
            <a:extLst>
              <a:ext uri="{FF2B5EF4-FFF2-40B4-BE49-F238E27FC236}">
                <a16:creationId xmlns:a16="http://schemas.microsoft.com/office/drawing/2014/main" id="{1DE2AD32-B98D-C729-995B-B1AFDCF47BE7}"/>
              </a:ext>
            </a:extLst>
          </p:cNvPr>
          <p:cNvGrpSpPr/>
          <p:nvPr/>
        </p:nvGrpSpPr>
        <p:grpSpPr>
          <a:xfrm>
            <a:off x="9767329" y="1997826"/>
            <a:ext cx="2064556" cy="4010382"/>
            <a:chOff x="9465655" y="1772235"/>
            <a:chExt cx="2192487" cy="4258887"/>
          </a:xfrm>
        </p:grpSpPr>
        <p:sp>
          <p:nvSpPr>
            <p:cNvPr id="91" name="Oval 90">
              <a:extLst>
                <a:ext uri="{FF2B5EF4-FFF2-40B4-BE49-F238E27FC236}">
                  <a16:creationId xmlns:a16="http://schemas.microsoft.com/office/drawing/2014/main" id="{0DD3C722-FD77-1B02-6644-EF56AED4AE29}"/>
                </a:ext>
              </a:extLst>
            </p:cNvPr>
            <p:cNvSpPr/>
            <p:nvPr/>
          </p:nvSpPr>
          <p:spPr>
            <a:xfrm>
              <a:off x="10650011" y="1958613"/>
              <a:ext cx="595392" cy="595392"/>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a:t>
              </a:r>
            </a:p>
          </p:txBody>
        </p:sp>
        <p:sp>
          <p:nvSpPr>
            <p:cNvPr id="92" name="Oval 91">
              <a:extLst>
                <a:ext uri="{FF2B5EF4-FFF2-40B4-BE49-F238E27FC236}">
                  <a16:creationId xmlns:a16="http://schemas.microsoft.com/office/drawing/2014/main" id="{78B9822B-B60B-5D5A-56AB-C50F5C2F206A}"/>
                </a:ext>
              </a:extLst>
            </p:cNvPr>
            <p:cNvSpPr/>
            <p:nvPr/>
          </p:nvSpPr>
          <p:spPr>
            <a:xfrm>
              <a:off x="9465655" y="2005658"/>
              <a:ext cx="595392" cy="59539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a:t>
              </a:r>
            </a:p>
          </p:txBody>
        </p:sp>
        <p:sp>
          <p:nvSpPr>
            <p:cNvPr id="93" name="Oval 92">
              <a:extLst>
                <a:ext uri="{FF2B5EF4-FFF2-40B4-BE49-F238E27FC236}">
                  <a16:creationId xmlns:a16="http://schemas.microsoft.com/office/drawing/2014/main" id="{F5A64E24-6AD9-9926-AA44-22329BE7E17F}"/>
                </a:ext>
              </a:extLst>
            </p:cNvPr>
            <p:cNvSpPr/>
            <p:nvPr/>
          </p:nvSpPr>
          <p:spPr>
            <a:xfrm>
              <a:off x="10170691" y="2359703"/>
              <a:ext cx="394385" cy="394385"/>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94" name="Oval 93">
              <a:extLst>
                <a:ext uri="{FF2B5EF4-FFF2-40B4-BE49-F238E27FC236}">
                  <a16:creationId xmlns:a16="http://schemas.microsoft.com/office/drawing/2014/main" id="{0866E577-D165-EEE8-7299-6A0A8554FF1E}"/>
                </a:ext>
              </a:extLst>
            </p:cNvPr>
            <p:cNvSpPr/>
            <p:nvPr/>
          </p:nvSpPr>
          <p:spPr>
            <a:xfrm>
              <a:off x="10111909" y="1772235"/>
              <a:ext cx="393991" cy="393991"/>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95" name="Oval 94">
              <a:extLst>
                <a:ext uri="{FF2B5EF4-FFF2-40B4-BE49-F238E27FC236}">
                  <a16:creationId xmlns:a16="http://schemas.microsoft.com/office/drawing/2014/main" id="{BB9354C9-3D5B-D578-6F63-01DE65072EFA}"/>
                </a:ext>
              </a:extLst>
            </p:cNvPr>
            <p:cNvSpPr/>
            <p:nvPr/>
          </p:nvSpPr>
          <p:spPr>
            <a:xfrm>
              <a:off x="10339045" y="3959426"/>
              <a:ext cx="521797" cy="521797"/>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96" name="Oval 95">
              <a:extLst>
                <a:ext uri="{FF2B5EF4-FFF2-40B4-BE49-F238E27FC236}">
                  <a16:creationId xmlns:a16="http://schemas.microsoft.com/office/drawing/2014/main" id="{3E6D0C10-8226-7B1D-4FFD-4418E182F466}"/>
                </a:ext>
              </a:extLst>
            </p:cNvPr>
            <p:cNvSpPr/>
            <p:nvPr/>
          </p:nvSpPr>
          <p:spPr>
            <a:xfrm>
              <a:off x="10753393" y="4410695"/>
              <a:ext cx="904749" cy="904749"/>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a:t>
              </a:r>
            </a:p>
          </p:txBody>
        </p:sp>
        <p:sp>
          <p:nvSpPr>
            <p:cNvPr id="97" name="Oval 96">
              <a:extLst>
                <a:ext uri="{FF2B5EF4-FFF2-40B4-BE49-F238E27FC236}">
                  <a16:creationId xmlns:a16="http://schemas.microsoft.com/office/drawing/2014/main" id="{90DC3C66-D4F7-B9E3-2BAC-BF0B0634BCEE}"/>
                </a:ext>
              </a:extLst>
            </p:cNvPr>
            <p:cNvSpPr/>
            <p:nvPr/>
          </p:nvSpPr>
          <p:spPr>
            <a:xfrm>
              <a:off x="9749399" y="4976923"/>
              <a:ext cx="1054199" cy="1054199"/>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a:t>
              </a:r>
            </a:p>
          </p:txBody>
        </p:sp>
        <p:sp>
          <p:nvSpPr>
            <p:cNvPr id="98" name="Oval 97">
              <a:extLst>
                <a:ext uri="{FF2B5EF4-FFF2-40B4-BE49-F238E27FC236}">
                  <a16:creationId xmlns:a16="http://schemas.microsoft.com/office/drawing/2014/main" id="{4DECE9D3-73AE-1155-66B9-435424A59AB3}"/>
                </a:ext>
              </a:extLst>
            </p:cNvPr>
            <p:cNvSpPr/>
            <p:nvPr/>
          </p:nvSpPr>
          <p:spPr>
            <a:xfrm>
              <a:off x="9841351" y="4358856"/>
              <a:ext cx="526532" cy="526532"/>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99" name="Oval 98">
              <a:extLst>
                <a:ext uri="{FF2B5EF4-FFF2-40B4-BE49-F238E27FC236}">
                  <a16:creationId xmlns:a16="http://schemas.microsoft.com/office/drawing/2014/main" id="{FBE88A8F-7E24-5B05-EFC9-A98BC0E2DCD2}"/>
                </a:ext>
              </a:extLst>
            </p:cNvPr>
            <p:cNvSpPr/>
            <p:nvPr/>
          </p:nvSpPr>
          <p:spPr>
            <a:xfrm>
              <a:off x="10128687" y="2306513"/>
              <a:ext cx="483793" cy="5018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0" name="Oval 99">
              <a:extLst>
                <a:ext uri="{FF2B5EF4-FFF2-40B4-BE49-F238E27FC236}">
                  <a16:creationId xmlns:a16="http://schemas.microsoft.com/office/drawing/2014/main" id="{CCC31947-BC97-7A99-F968-33EC7771C277}"/>
                </a:ext>
              </a:extLst>
            </p:cNvPr>
            <p:cNvSpPr/>
            <p:nvPr/>
          </p:nvSpPr>
          <p:spPr>
            <a:xfrm>
              <a:off x="10287073" y="3898865"/>
              <a:ext cx="632494" cy="6561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01" name="Straight Arrow Connector 100">
              <a:extLst>
                <a:ext uri="{FF2B5EF4-FFF2-40B4-BE49-F238E27FC236}">
                  <a16:creationId xmlns:a16="http://schemas.microsoft.com/office/drawing/2014/main" id="{39F23DC2-9F8D-626C-6F99-7C3EE8795CA0}"/>
                </a:ext>
              </a:extLst>
            </p:cNvPr>
            <p:cNvCxnSpPr>
              <a:cxnSpLocks/>
              <a:stCxn id="99" idx="4"/>
              <a:endCxn id="100" idx="0"/>
            </p:cNvCxnSpPr>
            <p:nvPr/>
          </p:nvCxnSpPr>
          <p:spPr>
            <a:xfrm>
              <a:off x="10370584" y="2808364"/>
              <a:ext cx="232736" cy="10905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A6B7628E-8D60-1D92-2E81-74C2D4206634}"/>
              </a:ext>
            </a:extLst>
          </p:cNvPr>
          <p:cNvSpPr txBox="1"/>
          <p:nvPr/>
        </p:nvSpPr>
        <p:spPr>
          <a:xfrm>
            <a:off x="8586834" y="2966056"/>
            <a:ext cx="1981438" cy="1223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Vihreiden yritysten työpaikkamäärä ”3” (15 % vastaajien työpaikoista) edustaa lopullisessa aineistossa vihreiden yritysten työpaikkamäärää ”5” (14 % alueen yritysten työpaikoista)</a:t>
            </a:r>
          </a:p>
        </p:txBody>
      </p:sp>
    </p:spTree>
    <p:extLst>
      <p:ext uri="{BB962C8B-B14F-4D97-AF65-F5344CB8AC3E}">
        <p14:creationId xmlns:p14="http://schemas.microsoft.com/office/powerpoint/2010/main" val="49257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EA59F9-3EB2-9008-CB85-FC84BD1240D8}"/>
              </a:ext>
            </a:extLst>
          </p:cNvPr>
          <p:cNvSpPr txBox="1"/>
          <p:nvPr/>
        </p:nvSpPr>
        <p:spPr>
          <a:xfrm>
            <a:off x="317179" y="1282699"/>
            <a:ext cx="11557644" cy="5040000"/>
          </a:xfrm>
          <a:prstGeom prst="rect">
            <a:avLst/>
          </a:prstGeom>
          <a:noFill/>
        </p:spPr>
        <p:txBody>
          <a:bodyPr wrap="square" numCol="2"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Tällä sivulla kuvataan liikevaihdon laajentamista. Samalla logiikalla on laajennettu myös toimipaikkojen määrä ja henkilöstön määrä.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Ensimmäisessä vaiheessa laskettiin yhteen jokaiselle toimialalle erikseen, kuinka paljon kyselyyn vastanneet yritykset tuottavat liikevaihtoa. Tämän jälkeen verrattiin saatuja lukuja tilastotietoon toimialojen liikevaihdosta (Tilastokeskus 2021). Näin jokaisella vastanneelle pystyttiin määrittämään laajennettu liikevaihto:</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Jos esimerkiksi vastanneen yrityksen liikevaihto on ”5”, kaikkien samalta toimialalta vastanneiden yritysten liikevaihto ”20” ja toimialan liikevaihto alueella yhteensä ”100”, muodostuu esimerkkiyrityksen laajennetuksi liikevaihdoksi ”25” ( = 5 / 20 * 100).</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Mitä pienempi on yrityksen todellisen liikevaihdon ja laajennetun liikevaihdon välinen ero, sitä luotettavamman tuloksen laajentaminen antaa. Tässä tutkimuksessa erityisesti teollisuuden ja kaivostoiminnan, matkailun, IT-sektorin sekä liike-elämänpalveluita tarjoavien yritysten laajennetut liikevaihdot olivat keskimääräistä edustavampia.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Tuloksina esitetyt liikevaihdot ovat aina summa niiden yritysten laajennetuista liikevaihdoista, jotka ovat vastanneet kysymykseen samalla tavalla.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Toimipaikkojen määrän, liikevaihdon ja henkilöstö-määrän laajennukset ovat kaikki toisistaan irrallisia laajennuksia eivätkä ne ole riippuvaisia toisistaan.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71A10A3B-EC38-2B85-BABF-089A9D5723DE}"/>
              </a:ext>
            </a:extLst>
          </p:cNvPr>
          <p:cNvSpPr/>
          <p:nvPr/>
        </p:nvSpPr>
        <p:spPr>
          <a:xfrm>
            <a:off x="6249798" y="4043494"/>
            <a:ext cx="5478011" cy="1930893"/>
          </a:xfrm>
          <a:prstGeom prst="rect">
            <a:avLst/>
          </a:prstGeom>
          <a:solidFill>
            <a:srgbClr val="F9EA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ESIMERKKI LAAJENTAMISESTA</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2" name="TextBox 1">
            <a:extLst>
              <a:ext uri="{FF2B5EF4-FFF2-40B4-BE49-F238E27FC236}">
                <a16:creationId xmlns:a16="http://schemas.microsoft.com/office/drawing/2014/main" id="{FF008716-FF7D-C069-DBCD-C5570085092E}"/>
              </a:ext>
            </a:extLst>
          </p:cNvPr>
          <p:cNvSpPr txBox="1"/>
          <p:nvPr/>
        </p:nvSpPr>
        <p:spPr>
          <a:xfrm>
            <a:off x="7975906" y="4348049"/>
            <a:ext cx="16347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vastanneen yrityksen liikevaihto</a:t>
            </a:r>
          </a:p>
        </p:txBody>
      </p:sp>
      <p:sp>
        <p:nvSpPr>
          <p:cNvPr id="3" name="TextBox 2">
            <a:extLst>
              <a:ext uri="{FF2B5EF4-FFF2-40B4-BE49-F238E27FC236}">
                <a16:creationId xmlns:a16="http://schemas.microsoft.com/office/drawing/2014/main" id="{DADDB5AA-24BB-85B7-DA2E-DB89776B20B2}"/>
              </a:ext>
            </a:extLst>
          </p:cNvPr>
          <p:cNvSpPr txBox="1"/>
          <p:nvPr/>
        </p:nvSpPr>
        <p:spPr>
          <a:xfrm>
            <a:off x="7584942" y="4953469"/>
            <a:ext cx="24166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kaikkien samasta toimialaluokasta vastanneiden yritysten liikevaihto</a:t>
            </a:r>
          </a:p>
        </p:txBody>
      </p:sp>
      <p:sp>
        <p:nvSpPr>
          <p:cNvPr id="9" name="TextBox 8">
            <a:extLst>
              <a:ext uri="{FF2B5EF4-FFF2-40B4-BE49-F238E27FC236}">
                <a16:creationId xmlns:a16="http://schemas.microsoft.com/office/drawing/2014/main" id="{241E455F-52B0-E4A1-730D-9F2935B5C5FC}"/>
              </a:ext>
            </a:extLst>
          </p:cNvPr>
          <p:cNvSpPr txBox="1"/>
          <p:nvPr/>
        </p:nvSpPr>
        <p:spPr>
          <a:xfrm>
            <a:off x="10327553" y="4537970"/>
            <a:ext cx="14759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koko toimialaluokan liikevaihto alueella</a:t>
            </a:r>
          </a:p>
        </p:txBody>
      </p:sp>
      <p:sp>
        <p:nvSpPr>
          <p:cNvPr id="11" name="TextBox 10">
            <a:extLst>
              <a:ext uri="{FF2B5EF4-FFF2-40B4-BE49-F238E27FC236}">
                <a16:creationId xmlns:a16="http://schemas.microsoft.com/office/drawing/2014/main" id="{B61A5AEF-5ED6-43C3-AE9B-CF0019C828E5}"/>
              </a:ext>
            </a:extLst>
          </p:cNvPr>
          <p:cNvSpPr txBox="1"/>
          <p:nvPr/>
        </p:nvSpPr>
        <p:spPr>
          <a:xfrm>
            <a:off x="6353560" y="4689916"/>
            <a:ext cx="1081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laajennettu liikevaihto</a:t>
            </a:r>
          </a:p>
        </p:txBody>
      </p:sp>
      <p:sp>
        <p:nvSpPr>
          <p:cNvPr id="12" name="Equals 11">
            <a:extLst>
              <a:ext uri="{FF2B5EF4-FFF2-40B4-BE49-F238E27FC236}">
                <a16:creationId xmlns:a16="http://schemas.microsoft.com/office/drawing/2014/main" id="{BD901CD1-60E9-AB11-6B0F-F560EC626FF2}"/>
              </a:ext>
            </a:extLst>
          </p:cNvPr>
          <p:cNvSpPr/>
          <p:nvPr/>
        </p:nvSpPr>
        <p:spPr>
          <a:xfrm>
            <a:off x="7334916" y="4750855"/>
            <a:ext cx="408227" cy="311399"/>
          </a:xfrm>
          <a:prstGeom prst="mathEqual">
            <a:avLst/>
          </a:prstGeom>
          <a:solidFill>
            <a:srgbClr val="E0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04D20D4D-FDE5-B9CA-E8F1-02BE07C6F005}"/>
              </a:ext>
            </a:extLst>
          </p:cNvPr>
          <p:cNvCxnSpPr/>
          <p:nvPr/>
        </p:nvCxnSpPr>
        <p:spPr>
          <a:xfrm>
            <a:off x="7890242" y="4901663"/>
            <a:ext cx="1867692" cy="0"/>
          </a:xfrm>
          <a:prstGeom prst="line">
            <a:avLst/>
          </a:prstGeom>
          <a:ln w="76200">
            <a:solidFill>
              <a:srgbClr val="E05055"/>
            </a:solidFill>
          </a:ln>
        </p:spPr>
        <p:style>
          <a:lnRef idx="1">
            <a:schemeClr val="accent1"/>
          </a:lnRef>
          <a:fillRef idx="0">
            <a:schemeClr val="accent1"/>
          </a:fillRef>
          <a:effectRef idx="0">
            <a:schemeClr val="accent1"/>
          </a:effectRef>
          <a:fontRef idx="minor">
            <a:schemeClr val="tx1"/>
          </a:fontRef>
        </p:style>
      </p:cxnSp>
      <p:sp>
        <p:nvSpPr>
          <p:cNvPr id="17" name="Multiplication Sign 16">
            <a:extLst>
              <a:ext uri="{FF2B5EF4-FFF2-40B4-BE49-F238E27FC236}">
                <a16:creationId xmlns:a16="http://schemas.microsoft.com/office/drawing/2014/main" id="{0DDC49AC-A77F-5DBE-4576-D912ED488214}"/>
              </a:ext>
            </a:extLst>
          </p:cNvPr>
          <p:cNvSpPr/>
          <p:nvPr/>
        </p:nvSpPr>
        <p:spPr>
          <a:xfrm>
            <a:off x="9898155" y="4632538"/>
            <a:ext cx="538249" cy="538249"/>
          </a:xfrm>
          <a:prstGeom prst="mathMultiply">
            <a:avLst>
              <a:gd name="adj1" fmla="val 15311"/>
            </a:avLst>
          </a:prstGeom>
          <a:solidFill>
            <a:srgbClr val="E0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58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PROSENTTIOSUUDET JA LUVUT</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5" name="TextBox 4">
            <a:extLst>
              <a:ext uri="{FF2B5EF4-FFF2-40B4-BE49-F238E27FC236}">
                <a16:creationId xmlns:a16="http://schemas.microsoft.com/office/drawing/2014/main" id="{CAEA59F9-3EB2-9008-CB85-FC84BD1240D8}"/>
              </a:ext>
            </a:extLst>
          </p:cNvPr>
          <p:cNvSpPr txBox="1"/>
          <p:nvPr/>
        </p:nvSpPr>
        <p:spPr>
          <a:xfrm>
            <a:off x="317179" y="1282699"/>
            <a:ext cx="11557643" cy="2292935"/>
          </a:xfrm>
          <a:prstGeom prst="rect">
            <a:avLst/>
          </a:prstGeom>
          <a:noFill/>
        </p:spPr>
        <p:txBody>
          <a:bodyPr wrap="square" numCol="2"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Miksi sama prosenttiosuus yrityksistä on eri määrä liikevaihtoa eri kysymyksissä?</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Jos toisessa kysymyksessä 50 % on 10 miljardia ja toisessa 20 miljardia, tarkoittaa se, että eri kokoiset yritykset ovat vastanneet kysymyksiin eri tavalla. Ensimmäisessä kysymyksessä liikevaihdollisesti keskimääräistä pienemmät yritykset ovat antaneet tarkastellun vastauksen ja toisessa taas keskimääräistä suuremmat.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Tuloksissa esitetään kolmenlaisia prosenttiosuuksia. </a:t>
            </a: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Tekstin yhteydessä on tarkennettu, mistä prosentista on kyse. </a:t>
            </a:r>
          </a:p>
        </p:txBody>
      </p:sp>
      <p:grpSp>
        <p:nvGrpSpPr>
          <p:cNvPr id="30" name="Group 29">
            <a:extLst>
              <a:ext uri="{FF2B5EF4-FFF2-40B4-BE49-F238E27FC236}">
                <a16:creationId xmlns:a16="http://schemas.microsoft.com/office/drawing/2014/main" id="{841337CD-2314-1344-FB27-3DADC5135B79}"/>
              </a:ext>
            </a:extLst>
          </p:cNvPr>
          <p:cNvGrpSpPr/>
          <p:nvPr/>
        </p:nvGrpSpPr>
        <p:grpSpPr>
          <a:xfrm>
            <a:off x="317178" y="3671239"/>
            <a:ext cx="3229593" cy="2386563"/>
            <a:chOff x="529607" y="3676620"/>
            <a:chExt cx="3455026" cy="2553151"/>
          </a:xfrm>
        </p:grpSpPr>
        <p:sp>
          <p:nvSpPr>
            <p:cNvPr id="28" name="Freeform: Shape 27">
              <a:extLst>
                <a:ext uri="{FF2B5EF4-FFF2-40B4-BE49-F238E27FC236}">
                  <a16:creationId xmlns:a16="http://schemas.microsoft.com/office/drawing/2014/main" id="{AC8918D6-22F4-9301-2FEC-3A4D85667784}"/>
                </a:ext>
              </a:extLst>
            </p:cNvPr>
            <p:cNvSpPr/>
            <p:nvPr/>
          </p:nvSpPr>
          <p:spPr>
            <a:xfrm>
              <a:off x="953766" y="3676620"/>
              <a:ext cx="2915227" cy="1525281"/>
            </a:xfrm>
            <a:custGeom>
              <a:avLst/>
              <a:gdLst>
                <a:gd name="connsiteX0" fmla="*/ 2061028 w 3062514"/>
                <a:gd name="connsiteY0" fmla="*/ 1451429 h 1567543"/>
                <a:gd name="connsiteX1" fmla="*/ 3033485 w 3062514"/>
                <a:gd name="connsiteY1" fmla="*/ 1146629 h 1567543"/>
                <a:gd name="connsiteX2" fmla="*/ 3062514 w 3062514"/>
                <a:gd name="connsiteY2" fmla="*/ 595086 h 1567543"/>
                <a:gd name="connsiteX3" fmla="*/ 2627085 w 3062514"/>
                <a:gd name="connsiteY3" fmla="*/ 290286 h 1567543"/>
                <a:gd name="connsiteX4" fmla="*/ 1770742 w 3062514"/>
                <a:gd name="connsiteY4" fmla="*/ 43543 h 1567543"/>
                <a:gd name="connsiteX5" fmla="*/ 725714 w 3062514"/>
                <a:gd name="connsiteY5" fmla="*/ 0 h 1567543"/>
                <a:gd name="connsiteX6" fmla="*/ 0 w 3062514"/>
                <a:gd name="connsiteY6" fmla="*/ 319314 h 1567543"/>
                <a:gd name="connsiteX7" fmla="*/ 304800 w 3062514"/>
                <a:gd name="connsiteY7" fmla="*/ 783772 h 1567543"/>
                <a:gd name="connsiteX8" fmla="*/ 667657 w 3062514"/>
                <a:gd name="connsiteY8" fmla="*/ 609600 h 1567543"/>
                <a:gd name="connsiteX9" fmla="*/ 1016000 w 3062514"/>
                <a:gd name="connsiteY9" fmla="*/ 798286 h 1567543"/>
                <a:gd name="connsiteX10" fmla="*/ 1001485 w 3062514"/>
                <a:gd name="connsiteY10" fmla="*/ 1219200 h 1567543"/>
                <a:gd name="connsiteX11" fmla="*/ 1349828 w 3062514"/>
                <a:gd name="connsiteY11" fmla="*/ 1567543 h 1567543"/>
                <a:gd name="connsiteX12" fmla="*/ 1828800 w 3062514"/>
                <a:gd name="connsiteY12" fmla="*/ 1524000 h 1567543"/>
                <a:gd name="connsiteX13" fmla="*/ 2061028 w 3062514"/>
                <a:gd name="connsiteY13" fmla="*/ 1451429 h 1567543"/>
                <a:gd name="connsiteX0" fmla="*/ 2061028 w 3062514"/>
                <a:gd name="connsiteY0" fmla="*/ 1471446 h 1587560"/>
                <a:gd name="connsiteX1" fmla="*/ 3033485 w 3062514"/>
                <a:gd name="connsiteY1" fmla="*/ 1166646 h 1587560"/>
                <a:gd name="connsiteX2" fmla="*/ 3062514 w 3062514"/>
                <a:gd name="connsiteY2" fmla="*/ 615103 h 1587560"/>
                <a:gd name="connsiteX3" fmla="*/ 2627085 w 3062514"/>
                <a:gd name="connsiteY3" fmla="*/ 310303 h 1587560"/>
                <a:gd name="connsiteX4" fmla="*/ 1770742 w 3062514"/>
                <a:gd name="connsiteY4" fmla="*/ 63560 h 1587560"/>
                <a:gd name="connsiteX5" fmla="*/ 725714 w 3062514"/>
                <a:gd name="connsiteY5" fmla="*/ 20017 h 1587560"/>
                <a:gd name="connsiteX6" fmla="*/ 0 w 3062514"/>
                <a:gd name="connsiteY6" fmla="*/ 339331 h 1587560"/>
                <a:gd name="connsiteX7" fmla="*/ 304800 w 3062514"/>
                <a:gd name="connsiteY7" fmla="*/ 803789 h 1587560"/>
                <a:gd name="connsiteX8" fmla="*/ 667657 w 3062514"/>
                <a:gd name="connsiteY8" fmla="*/ 629617 h 1587560"/>
                <a:gd name="connsiteX9" fmla="*/ 1016000 w 3062514"/>
                <a:gd name="connsiteY9" fmla="*/ 818303 h 1587560"/>
                <a:gd name="connsiteX10" fmla="*/ 1001485 w 3062514"/>
                <a:gd name="connsiteY10" fmla="*/ 1239217 h 1587560"/>
                <a:gd name="connsiteX11" fmla="*/ 1349828 w 3062514"/>
                <a:gd name="connsiteY11" fmla="*/ 1587560 h 1587560"/>
                <a:gd name="connsiteX12" fmla="*/ 1828800 w 3062514"/>
                <a:gd name="connsiteY12" fmla="*/ 1544017 h 1587560"/>
                <a:gd name="connsiteX13" fmla="*/ 2061028 w 3062514"/>
                <a:gd name="connsiteY13" fmla="*/ 1471446 h 1587560"/>
                <a:gd name="connsiteX0" fmla="*/ 2061028 w 3062514"/>
                <a:gd name="connsiteY0" fmla="*/ 1471446 h 1587560"/>
                <a:gd name="connsiteX1" fmla="*/ 3033485 w 3062514"/>
                <a:gd name="connsiteY1" fmla="*/ 1166646 h 1587560"/>
                <a:gd name="connsiteX2" fmla="*/ 3062514 w 3062514"/>
                <a:gd name="connsiteY2" fmla="*/ 615103 h 1587560"/>
                <a:gd name="connsiteX3" fmla="*/ 2627085 w 3062514"/>
                <a:gd name="connsiteY3" fmla="*/ 310303 h 1587560"/>
                <a:gd name="connsiteX4" fmla="*/ 1770742 w 3062514"/>
                <a:gd name="connsiteY4" fmla="*/ 63560 h 1587560"/>
                <a:gd name="connsiteX5" fmla="*/ 725714 w 3062514"/>
                <a:gd name="connsiteY5" fmla="*/ 20017 h 1587560"/>
                <a:gd name="connsiteX6" fmla="*/ 0 w 3062514"/>
                <a:gd name="connsiteY6" fmla="*/ 339331 h 1587560"/>
                <a:gd name="connsiteX7" fmla="*/ 304800 w 3062514"/>
                <a:gd name="connsiteY7" fmla="*/ 803789 h 1587560"/>
                <a:gd name="connsiteX8" fmla="*/ 667657 w 3062514"/>
                <a:gd name="connsiteY8" fmla="*/ 629617 h 1587560"/>
                <a:gd name="connsiteX9" fmla="*/ 1016000 w 3062514"/>
                <a:gd name="connsiteY9" fmla="*/ 818303 h 1587560"/>
                <a:gd name="connsiteX10" fmla="*/ 1001485 w 3062514"/>
                <a:gd name="connsiteY10" fmla="*/ 1239217 h 1587560"/>
                <a:gd name="connsiteX11" fmla="*/ 1349828 w 3062514"/>
                <a:gd name="connsiteY11" fmla="*/ 1587560 h 1587560"/>
                <a:gd name="connsiteX12" fmla="*/ 1828800 w 3062514"/>
                <a:gd name="connsiteY12" fmla="*/ 1544017 h 1587560"/>
                <a:gd name="connsiteX13" fmla="*/ 2061028 w 3062514"/>
                <a:gd name="connsiteY13" fmla="*/ 1471446 h 1587560"/>
                <a:gd name="connsiteX0" fmla="*/ 2073733 w 3075219"/>
                <a:gd name="connsiteY0" fmla="*/ 1471446 h 1587560"/>
                <a:gd name="connsiteX1" fmla="*/ 3046190 w 3075219"/>
                <a:gd name="connsiteY1" fmla="*/ 1166646 h 1587560"/>
                <a:gd name="connsiteX2" fmla="*/ 3075219 w 3075219"/>
                <a:gd name="connsiteY2" fmla="*/ 615103 h 1587560"/>
                <a:gd name="connsiteX3" fmla="*/ 2639790 w 3075219"/>
                <a:gd name="connsiteY3" fmla="*/ 310303 h 1587560"/>
                <a:gd name="connsiteX4" fmla="*/ 1783447 w 3075219"/>
                <a:gd name="connsiteY4" fmla="*/ 63560 h 1587560"/>
                <a:gd name="connsiteX5" fmla="*/ 738419 w 3075219"/>
                <a:gd name="connsiteY5" fmla="*/ 20017 h 1587560"/>
                <a:gd name="connsiteX6" fmla="*/ 12705 w 3075219"/>
                <a:gd name="connsiteY6" fmla="*/ 339331 h 1587560"/>
                <a:gd name="connsiteX7" fmla="*/ 317505 w 3075219"/>
                <a:gd name="connsiteY7" fmla="*/ 803789 h 1587560"/>
                <a:gd name="connsiteX8" fmla="*/ 680362 w 3075219"/>
                <a:gd name="connsiteY8" fmla="*/ 629617 h 1587560"/>
                <a:gd name="connsiteX9" fmla="*/ 1028705 w 3075219"/>
                <a:gd name="connsiteY9" fmla="*/ 818303 h 1587560"/>
                <a:gd name="connsiteX10" fmla="*/ 1014190 w 3075219"/>
                <a:gd name="connsiteY10" fmla="*/ 1239217 h 1587560"/>
                <a:gd name="connsiteX11" fmla="*/ 1362533 w 3075219"/>
                <a:gd name="connsiteY11" fmla="*/ 1587560 h 1587560"/>
                <a:gd name="connsiteX12" fmla="*/ 1841505 w 3075219"/>
                <a:gd name="connsiteY12" fmla="*/ 1544017 h 1587560"/>
                <a:gd name="connsiteX13" fmla="*/ 2073733 w 3075219"/>
                <a:gd name="connsiteY13" fmla="*/ 1471446 h 1587560"/>
                <a:gd name="connsiteX0" fmla="*/ 2073733 w 3075219"/>
                <a:gd name="connsiteY0" fmla="*/ 1471446 h 1587560"/>
                <a:gd name="connsiteX1" fmla="*/ 3046190 w 3075219"/>
                <a:gd name="connsiteY1" fmla="*/ 1166646 h 1587560"/>
                <a:gd name="connsiteX2" fmla="*/ 3075219 w 3075219"/>
                <a:gd name="connsiteY2" fmla="*/ 615103 h 1587560"/>
                <a:gd name="connsiteX3" fmla="*/ 2639790 w 3075219"/>
                <a:gd name="connsiteY3" fmla="*/ 310303 h 1587560"/>
                <a:gd name="connsiteX4" fmla="*/ 1783447 w 3075219"/>
                <a:gd name="connsiteY4" fmla="*/ 63560 h 1587560"/>
                <a:gd name="connsiteX5" fmla="*/ 738419 w 3075219"/>
                <a:gd name="connsiteY5" fmla="*/ 20017 h 1587560"/>
                <a:gd name="connsiteX6" fmla="*/ 12705 w 3075219"/>
                <a:gd name="connsiteY6" fmla="*/ 339331 h 1587560"/>
                <a:gd name="connsiteX7" fmla="*/ 317505 w 3075219"/>
                <a:gd name="connsiteY7" fmla="*/ 803789 h 1587560"/>
                <a:gd name="connsiteX8" fmla="*/ 680362 w 3075219"/>
                <a:gd name="connsiteY8" fmla="*/ 629617 h 1587560"/>
                <a:gd name="connsiteX9" fmla="*/ 1028705 w 3075219"/>
                <a:gd name="connsiteY9" fmla="*/ 818303 h 1587560"/>
                <a:gd name="connsiteX10" fmla="*/ 1014190 w 3075219"/>
                <a:gd name="connsiteY10" fmla="*/ 1239217 h 1587560"/>
                <a:gd name="connsiteX11" fmla="*/ 1362533 w 3075219"/>
                <a:gd name="connsiteY11" fmla="*/ 1587560 h 1587560"/>
                <a:gd name="connsiteX12" fmla="*/ 1841505 w 3075219"/>
                <a:gd name="connsiteY12" fmla="*/ 1544017 h 1587560"/>
                <a:gd name="connsiteX13" fmla="*/ 2073733 w 3075219"/>
                <a:gd name="connsiteY13" fmla="*/ 1471446 h 1587560"/>
                <a:gd name="connsiteX0" fmla="*/ 2073733 w 3075219"/>
                <a:gd name="connsiteY0" fmla="*/ 1471446 h 1587560"/>
                <a:gd name="connsiteX1" fmla="*/ 3046190 w 3075219"/>
                <a:gd name="connsiteY1" fmla="*/ 1166646 h 1587560"/>
                <a:gd name="connsiteX2" fmla="*/ 3075219 w 3075219"/>
                <a:gd name="connsiteY2" fmla="*/ 615103 h 1587560"/>
                <a:gd name="connsiteX3" fmla="*/ 2639790 w 3075219"/>
                <a:gd name="connsiteY3" fmla="*/ 310303 h 1587560"/>
                <a:gd name="connsiteX4" fmla="*/ 1783447 w 3075219"/>
                <a:gd name="connsiteY4" fmla="*/ 63560 h 1587560"/>
                <a:gd name="connsiteX5" fmla="*/ 738419 w 3075219"/>
                <a:gd name="connsiteY5" fmla="*/ 20017 h 1587560"/>
                <a:gd name="connsiteX6" fmla="*/ 12705 w 3075219"/>
                <a:gd name="connsiteY6" fmla="*/ 339331 h 1587560"/>
                <a:gd name="connsiteX7" fmla="*/ 317505 w 3075219"/>
                <a:gd name="connsiteY7" fmla="*/ 803789 h 1587560"/>
                <a:gd name="connsiteX8" fmla="*/ 680362 w 3075219"/>
                <a:gd name="connsiteY8" fmla="*/ 629617 h 1587560"/>
                <a:gd name="connsiteX9" fmla="*/ 1028705 w 3075219"/>
                <a:gd name="connsiteY9" fmla="*/ 818303 h 1587560"/>
                <a:gd name="connsiteX10" fmla="*/ 1014190 w 3075219"/>
                <a:gd name="connsiteY10" fmla="*/ 1239217 h 1587560"/>
                <a:gd name="connsiteX11" fmla="*/ 1362533 w 3075219"/>
                <a:gd name="connsiteY11" fmla="*/ 1587560 h 1587560"/>
                <a:gd name="connsiteX12" fmla="*/ 1841505 w 3075219"/>
                <a:gd name="connsiteY12" fmla="*/ 1544017 h 1587560"/>
                <a:gd name="connsiteX13" fmla="*/ 2073733 w 3075219"/>
                <a:gd name="connsiteY13" fmla="*/ 1471446 h 1587560"/>
                <a:gd name="connsiteX0" fmla="*/ 2088049 w 3089535"/>
                <a:gd name="connsiteY0" fmla="*/ 1471446 h 1587560"/>
                <a:gd name="connsiteX1" fmla="*/ 3060506 w 3089535"/>
                <a:gd name="connsiteY1" fmla="*/ 1166646 h 1587560"/>
                <a:gd name="connsiteX2" fmla="*/ 3089535 w 3089535"/>
                <a:gd name="connsiteY2" fmla="*/ 615103 h 1587560"/>
                <a:gd name="connsiteX3" fmla="*/ 2654106 w 3089535"/>
                <a:gd name="connsiteY3" fmla="*/ 310303 h 1587560"/>
                <a:gd name="connsiteX4" fmla="*/ 1797763 w 3089535"/>
                <a:gd name="connsiteY4" fmla="*/ 63560 h 1587560"/>
                <a:gd name="connsiteX5" fmla="*/ 752735 w 3089535"/>
                <a:gd name="connsiteY5" fmla="*/ 20017 h 1587560"/>
                <a:gd name="connsiteX6" fmla="*/ 27021 w 3089535"/>
                <a:gd name="connsiteY6" fmla="*/ 339331 h 1587560"/>
                <a:gd name="connsiteX7" fmla="*/ 169896 w 3089535"/>
                <a:gd name="connsiteY7" fmla="*/ 718064 h 1587560"/>
                <a:gd name="connsiteX8" fmla="*/ 694678 w 3089535"/>
                <a:gd name="connsiteY8" fmla="*/ 629617 h 1587560"/>
                <a:gd name="connsiteX9" fmla="*/ 1043021 w 3089535"/>
                <a:gd name="connsiteY9" fmla="*/ 818303 h 1587560"/>
                <a:gd name="connsiteX10" fmla="*/ 1028506 w 3089535"/>
                <a:gd name="connsiteY10" fmla="*/ 1239217 h 1587560"/>
                <a:gd name="connsiteX11" fmla="*/ 1376849 w 3089535"/>
                <a:gd name="connsiteY11" fmla="*/ 1587560 h 1587560"/>
                <a:gd name="connsiteX12" fmla="*/ 1855821 w 3089535"/>
                <a:gd name="connsiteY12" fmla="*/ 1544017 h 1587560"/>
                <a:gd name="connsiteX13" fmla="*/ 2088049 w 3089535"/>
                <a:gd name="connsiteY13" fmla="*/ 1471446 h 1587560"/>
                <a:gd name="connsiteX0" fmla="*/ 1982053 w 2983539"/>
                <a:gd name="connsiteY0" fmla="*/ 1474256 h 1590370"/>
                <a:gd name="connsiteX1" fmla="*/ 2954510 w 2983539"/>
                <a:gd name="connsiteY1" fmla="*/ 1169456 h 1590370"/>
                <a:gd name="connsiteX2" fmla="*/ 2983539 w 2983539"/>
                <a:gd name="connsiteY2" fmla="*/ 617913 h 1590370"/>
                <a:gd name="connsiteX3" fmla="*/ 2548110 w 2983539"/>
                <a:gd name="connsiteY3" fmla="*/ 313113 h 1590370"/>
                <a:gd name="connsiteX4" fmla="*/ 1691767 w 2983539"/>
                <a:gd name="connsiteY4" fmla="*/ 66370 h 1590370"/>
                <a:gd name="connsiteX5" fmla="*/ 646739 w 2983539"/>
                <a:gd name="connsiteY5" fmla="*/ 22827 h 1590370"/>
                <a:gd name="connsiteX6" fmla="*/ 73425 w 2983539"/>
                <a:gd name="connsiteY6" fmla="*/ 380241 h 1590370"/>
                <a:gd name="connsiteX7" fmla="*/ 63900 w 2983539"/>
                <a:gd name="connsiteY7" fmla="*/ 720874 h 1590370"/>
                <a:gd name="connsiteX8" fmla="*/ 588682 w 2983539"/>
                <a:gd name="connsiteY8" fmla="*/ 632427 h 1590370"/>
                <a:gd name="connsiteX9" fmla="*/ 937025 w 2983539"/>
                <a:gd name="connsiteY9" fmla="*/ 821113 h 1590370"/>
                <a:gd name="connsiteX10" fmla="*/ 922510 w 2983539"/>
                <a:gd name="connsiteY10" fmla="*/ 1242027 h 1590370"/>
                <a:gd name="connsiteX11" fmla="*/ 1270853 w 2983539"/>
                <a:gd name="connsiteY11" fmla="*/ 1590370 h 1590370"/>
                <a:gd name="connsiteX12" fmla="*/ 1749825 w 2983539"/>
                <a:gd name="connsiteY12" fmla="*/ 1546827 h 1590370"/>
                <a:gd name="connsiteX13" fmla="*/ 1982053 w 2983539"/>
                <a:gd name="connsiteY13" fmla="*/ 1474256 h 1590370"/>
                <a:gd name="connsiteX0" fmla="*/ 1951204 w 2952690"/>
                <a:gd name="connsiteY0" fmla="*/ 1474256 h 1590370"/>
                <a:gd name="connsiteX1" fmla="*/ 2923661 w 2952690"/>
                <a:gd name="connsiteY1" fmla="*/ 1169456 h 1590370"/>
                <a:gd name="connsiteX2" fmla="*/ 2952690 w 2952690"/>
                <a:gd name="connsiteY2" fmla="*/ 617913 h 1590370"/>
                <a:gd name="connsiteX3" fmla="*/ 2517261 w 2952690"/>
                <a:gd name="connsiteY3" fmla="*/ 313113 h 1590370"/>
                <a:gd name="connsiteX4" fmla="*/ 1660918 w 2952690"/>
                <a:gd name="connsiteY4" fmla="*/ 66370 h 1590370"/>
                <a:gd name="connsiteX5" fmla="*/ 615890 w 2952690"/>
                <a:gd name="connsiteY5" fmla="*/ 22827 h 1590370"/>
                <a:gd name="connsiteX6" fmla="*/ 42576 w 2952690"/>
                <a:gd name="connsiteY6" fmla="*/ 380241 h 1590370"/>
                <a:gd name="connsiteX7" fmla="*/ 99726 w 2952690"/>
                <a:gd name="connsiteY7" fmla="*/ 701824 h 1590370"/>
                <a:gd name="connsiteX8" fmla="*/ 557833 w 2952690"/>
                <a:gd name="connsiteY8" fmla="*/ 632427 h 1590370"/>
                <a:gd name="connsiteX9" fmla="*/ 906176 w 2952690"/>
                <a:gd name="connsiteY9" fmla="*/ 821113 h 1590370"/>
                <a:gd name="connsiteX10" fmla="*/ 891661 w 2952690"/>
                <a:gd name="connsiteY10" fmla="*/ 1242027 h 1590370"/>
                <a:gd name="connsiteX11" fmla="*/ 1240004 w 2952690"/>
                <a:gd name="connsiteY11" fmla="*/ 1590370 h 1590370"/>
                <a:gd name="connsiteX12" fmla="*/ 1718976 w 2952690"/>
                <a:gd name="connsiteY12" fmla="*/ 1546827 h 1590370"/>
                <a:gd name="connsiteX13" fmla="*/ 1951204 w 2952690"/>
                <a:gd name="connsiteY13" fmla="*/ 1474256 h 1590370"/>
                <a:gd name="connsiteX0" fmla="*/ 1949091 w 2950577"/>
                <a:gd name="connsiteY0" fmla="*/ 1423295 h 1539409"/>
                <a:gd name="connsiteX1" fmla="*/ 2921548 w 2950577"/>
                <a:gd name="connsiteY1" fmla="*/ 1118495 h 1539409"/>
                <a:gd name="connsiteX2" fmla="*/ 2950577 w 2950577"/>
                <a:gd name="connsiteY2" fmla="*/ 566952 h 1539409"/>
                <a:gd name="connsiteX3" fmla="*/ 2515148 w 2950577"/>
                <a:gd name="connsiteY3" fmla="*/ 262152 h 1539409"/>
                <a:gd name="connsiteX4" fmla="*/ 1658805 w 2950577"/>
                <a:gd name="connsiteY4" fmla="*/ 15409 h 1539409"/>
                <a:gd name="connsiteX5" fmla="*/ 585202 w 2950577"/>
                <a:gd name="connsiteY5" fmla="*/ 95691 h 1539409"/>
                <a:gd name="connsiteX6" fmla="*/ 40463 w 2950577"/>
                <a:gd name="connsiteY6" fmla="*/ 329280 h 1539409"/>
                <a:gd name="connsiteX7" fmla="*/ 97613 w 2950577"/>
                <a:gd name="connsiteY7" fmla="*/ 650863 h 1539409"/>
                <a:gd name="connsiteX8" fmla="*/ 555720 w 2950577"/>
                <a:gd name="connsiteY8" fmla="*/ 581466 h 1539409"/>
                <a:gd name="connsiteX9" fmla="*/ 904063 w 2950577"/>
                <a:gd name="connsiteY9" fmla="*/ 770152 h 1539409"/>
                <a:gd name="connsiteX10" fmla="*/ 889548 w 2950577"/>
                <a:gd name="connsiteY10" fmla="*/ 1191066 h 1539409"/>
                <a:gd name="connsiteX11" fmla="*/ 1237891 w 2950577"/>
                <a:gd name="connsiteY11" fmla="*/ 1539409 h 1539409"/>
                <a:gd name="connsiteX12" fmla="*/ 1716863 w 2950577"/>
                <a:gd name="connsiteY12" fmla="*/ 1495866 h 1539409"/>
                <a:gd name="connsiteX13" fmla="*/ 1949091 w 2950577"/>
                <a:gd name="connsiteY13" fmla="*/ 1423295 h 1539409"/>
                <a:gd name="connsiteX0" fmla="*/ 1949091 w 2950577"/>
                <a:gd name="connsiteY0" fmla="*/ 1398540 h 1514654"/>
                <a:gd name="connsiteX1" fmla="*/ 2921548 w 2950577"/>
                <a:gd name="connsiteY1" fmla="*/ 1093740 h 1514654"/>
                <a:gd name="connsiteX2" fmla="*/ 2950577 w 2950577"/>
                <a:gd name="connsiteY2" fmla="*/ 542197 h 1514654"/>
                <a:gd name="connsiteX3" fmla="*/ 2515148 w 2950577"/>
                <a:gd name="connsiteY3" fmla="*/ 237397 h 1514654"/>
                <a:gd name="connsiteX4" fmla="*/ 1458780 w 2950577"/>
                <a:gd name="connsiteY4" fmla="*/ 19229 h 1514654"/>
                <a:gd name="connsiteX5" fmla="*/ 585202 w 2950577"/>
                <a:gd name="connsiteY5" fmla="*/ 70936 h 1514654"/>
                <a:gd name="connsiteX6" fmla="*/ 40463 w 2950577"/>
                <a:gd name="connsiteY6" fmla="*/ 304525 h 1514654"/>
                <a:gd name="connsiteX7" fmla="*/ 97613 w 2950577"/>
                <a:gd name="connsiteY7" fmla="*/ 626108 h 1514654"/>
                <a:gd name="connsiteX8" fmla="*/ 555720 w 2950577"/>
                <a:gd name="connsiteY8" fmla="*/ 556711 h 1514654"/>
                <a:gd name="connsiteX9" fmla="*/ 904063 w 2950577"/>
                <a:gd name="connsiteY9" fmla="*/ 745397 h 1514654"/>
                <a:gd name="connsiteX10" fmla="*/ 889548 w 2950577"/>
                <a:gd name="connsiteY10" fmla="*/ 1166311 h 1514654"/>
                <a:gd name="connsiteX11" fmla="*/ 1237891 w 2950577"/>
                <a:gd name="connsiteY11" fmla="*/ 1514654 h 1514654"/>
                <a:gd name="connsiteX12" fmla="*/ 1716863 w 2950577"/>
                <a:gd name="connsiteY12" fmla="*/ 1471111 h 1514654"/>
                <a:gd name="connsiteX13" fmla="*/ 1949091 w 2950577"/>
                <a:gd name="connsiteY13" fmla="*/ 1398540 h 1514654"/>
                <a:gd name="connsiteX0" fmla="*/ 1949091 w 2950577"/>
                <a:gd name="connsiteY0" fmla="*/ 1398540 h 1514654"/>
                <a:gd name="connsiteX1" fmla="*/ 2921548 w 2950577"/>
                <a:gd name="connsiteY1" fmla="*/ 1093740 h 1514654"/>
                <a:gd name="connsiteX2" fmla="*/ 2950577 w 2950577"/>
                <a:gd name="connsiteY2" fmla="*/ 542197 h 1514654"/>
                <a:gd name="connsiteX3" fmla="*/ 2515148 w 2950577"/>
                <a:gd name="connsiteY3" fmla="*/ 237397 h 1514654"/>
                <a:gd name="connsiteX4" fmla="*/ 1458780 w 2950577"/>
                <a:gd name="connsiteY4" fmla="*/ 19229 h 1514654"/>
                <a:gd name="connsiteX5" fmla="*/ 585202 w 2950577"/>
                <a:gd name="connsiteY5" fmla="*/ 70936 h 1514654"/>
                <a:gd name="connsiteX6" fmla="*/ 40463 w 2950577"/>
                <a:gd name="connsiteY6" fmla="*/ 304525 h 1514654"/>
                <a:gd name="connsiteX7" fmla="*/ 97613 w 2950577"/>
                <a:gd name="connsiteY7" fmla="*/ 626108 h 1514654"/>
                <a:gd name="connsiteX8" fmla="*/ 555720 w 2950577"/>
                <a:gd name="connsiteY8" fmla="*/ 556711 h 1514654"/>
                <a:gd name="connsiteX9" fmla="*/ 904063 w 2950577"/>
                <a:gd name="connsiteY9" fmla="*/ 745397 h 1514654"/>
                <a:gd name="connsiteX10" fmla="*/ 889548 w 2950577"/>
                <a:gd name="connsiteY10" fmla="*/ 1166311 h 1514654"/>
                <a:gd name="connsiteX11" fmla="*/ 1237891 w 2950577"/>
                <a:gd name="connsiteY11" fmla="*/ 1514654 h 1514654"/>
                <a:gd name="connsiteX12" fmla="*/ 1716863 w 2950577"/>
                <a:gd name="connsiteY12" fmla="*/ 1471111 h 1514654"/>
                <a:gd name="connsiteX13" fmla="*/ 1949091 w 2950577"/>
                <a:gd name="connsiteY13" fmla="*/ 1398540 h 1514654"/>
                <a:gd name="connsiteX0" fmla="*/ 1949091 w 2950577"/>
                <a:gd name="connsiteY0" fmla="*/ 1398540 h 1514654"/>
                <a:gd name="connsiteX1" fmla="*/ 2921548 w 2950577"/>
                <a:gd name="connsiteY1" fmla="*/ 1093740 h 1514654"/>
                <a:gd name="connsiteX2" fmla="*/ 2950577 w 2950577"/>
                <a:gd name="connsiteY2" fmla="*/ 542197 h 1514654"/>
                <a:gd name="connsiteX3" fmla="*/ 2515148 w 2950577"/>
                <a:gd name="connsiteY3" fmla="*/ 237397 h 1514654"/>
                <a:gd name="connsiteX4" fmla="*/ 1458780 w 2950577"/>
                <a:gd name="connsiteY4" fmla="*/ 19229 h 1514654"/>
                <a:gd name="connsiteX5" fmla="*/ 585202 w 2950577"/>
                <a:gd name="connsiteY5" fmla="*/ 70936 h 1514654"/>
                <a:gd name="connsiteX6" fmla="*/ 40463 w 2950577"/>
                <a:gd name="connsiteY6" fmla="*/ 304525 h 1514654"/>
                <a:gd name="connsiteX7" fmla="*/ 97613 w 2950577"/>
                <a:gd name="connsiteY7" fmla="*/ 626108 h 1514654"/>
                <a:gd name="connsiteX8" fmla="*/ 555720 w 2950577"/>
                <a:gd name="connsiteY8" fmla="*/ 556711 h 1514654"/>
                <a:gd name="connsiteX9" fmla="*/ 904063 w 2950577"/>
                <a:gd name="connsiteY9" fmla="*/ 745397 h 1514654"/>
                <a:gd name="connsiteX10" fmla="*/ 889548 w 2950577"/>
                <a:gd name="connsiteY10" fmla="*/ 1166311 h 1514654"/>
                <a:gd name="connsiteX11" fmla="*/ 1237891 w 2950577"/>
                <a:gd name="connsiteY11" fmla="*/ 1514654 h 1514654"/>
                <a:gd name="connsiteX12" fmla="*/ 1716863 w 2950577"/>
                <a:gd name="connsiteY12" fmla="*/ 1471111 h 1514654"/>
                <a:gd name="connsiteX13" fmla="*/ 1949091 w 2950577"/>
                <a:gd name="connsiteY13" fmla="*/ 1398540 h 1514654"/>
                <a:gd name="connsiteX0" fmla="*/ 1949091 w 2950577"/>
                <a:gd name="connsiteY0" fmla="*/ 1379379 h 1495493"/>
                <a:gd name="connsiteX1" fmla="*/ 2921548 w 2950577"/>
                <a:gd name="connsiteY1" fmla="*/ 1074579 h 1495493"/>
                <a:gd name="connsiteX2" fmla="*/ 2950577 w 2950577"/>
                <a:gd name="connsiteY2" fmla="*/ 523036 h 1495493"/>
                <a:gd name="connsiteX3" fmla="*/ 2515148 w 2950577"/>
                <a:gd name="connsiteY3" fmla="*/ 218236 h 1495493"/>
                <a:gd name="connsiteX4" fmla="*/ 1458780 w 2950577"/>
                <a:gd name="connsiteY4" fmla="*/ 68 h 1495493"/>
                <a:gd name="connsiteX5" fmla="*/ 585202 w 2950577"/>
                <a:gd name="connsiteY5" fmla="*/ 51775 h 1495493"/>
                <a:gd name="connsiteX6" fmla="*/ 40463 w 2950577"/>
                <a:gd name="connsiteY6" fmla="*/ 285364 h 1495493"/>
                <a:gd name="connsiteX7" fmla="*/ 97613 w 2950577"/>
                <a:gd name="connsiteY7" fmla="*/ 606947 h 1495493"/>
                <a:gd name="connsiteX8" fmla="*/ 555720 w 2950577"/>
                <a:gd name="connsiteY8" fmla="*/ 537550 h 1495493"/>
                <a:gd name="connsiteX9" fmla="*/ 904063 w 2950577"/>
                <a:gd name="connsiteY9" fmla="*/ 726236 h 1495493"/>
                <a:gd name="connsiteX10" fmla="*/ 889548 w 2950577"/>
                <a:gd name="connsiteY10" fmla="*/ 1147150 h 1495493"/>
                <a:gd name="connsiteX11" fmla="*/ 1237891 w 2950577"/>
                <a:gd name="connsiteY11" fmla="*/ 1495493 h 1495493"/>
                <a:gd name="connsiteX12" fmla="*/ 1716863 w 2950577"/>
                <a:gd name="connsiteY12" fmla="*/ 1451950 h 1495493"/>
                <a:gd name="connsiteX13" fmla="*/ 1949091 w 2950577"/>
                <a:gd name="connsiteY13" fmla="*/ 1379379 h 1495493"/>
                <a:gd name="connsiteX0" fmla="*/ 1949091 w 2950577"/>
                <a:gd name="connsiteY0" fmla="*/ 1388867 h 1504981"/>
                <a:gd name="connsiteX1" fmla="*/ 2921548 w 2950577"/>
                <a:gd name="connsiteY1" fmla="*/ 1084067 h 1504981"/>
                <a:gd name="connsiteX2" fmla="*/ 2950577 w 2950577"/>
                <a:gd name="connsiteY2" fmla="*/ 532524 h 1504981"/>
                <a:gd name="connsiteX3" fmla="*/ 2515148 w 2950577"/>
                <a:gd name="connsiteY3" fmla="*/ 227724 h 1504981"/>
                <a:gd name="connsiteX4" fmla="*/ 1306380 w 2950577"/>
                <a:gd name="connsiteY4" fmla="*/ 31 h 1504981"/>
                <a:gd name="connsiteX5" fmla="*/ 585202 w 2950577"/>
                <a:gd name="connsiteY5" fmla="*/ 61263 h 1504981"/>
                <a:gd name="connsiteX6" fmla="*/ 40463 w 2950577"/>
                <a:gd name="connsiteY6" fmla="*/ 294852 h 1504981"/>
                <a:gd name="connsiteX7" fmla="*/ 97613 w 2950577"/>
                <a:gd name="connsiteY7" fmla="*/ 616435 h 1504981"/>
                <a:gd name="connsiteX8" fmla="*/ 555720 w 2950577"/>
                <a:gd name="connsiteY8" fmla="*/ 547038 h 1504981"/>
                <a:gd name="connsiteX9" fmla="*/ 904063 w 2950577"/>
                <a:gd name="connsiteY9" fmla="*/ 735724 h 1504981"/>
                <a:gd name="connsiteX10" fmla="*/ 889548 w 2950577"/>
                <a:gd name="connsiteY10" fmla="*/ 1156638 h 1504981"/>
                <a:gd name="connsiteX11" fmla="*/ 1237891 w 2950577"/>
                <a:gd name="connsiteY11" fmla="*/ 1504981 h 1504981"/>
                <a:gd name="connsiteX12" fmla="*/ 1716863 w 2950577"/>
                <a:gd name="connsiteY12" fmla="*/ 1461438 h 1504981"/>
                <a:gd name="connsiteX13" fmla="*/ 1949091 w 2950577"/>
                <a:gd name="connsiteY13" fmla="*/ 1388867 h 1504981"/>
                <a:gd name="connsiteX0" fmla="*/ 1949091 w 2950577"/>
                <a:gd name="connsiteY0" fmla="*/ 1388867 h 1504981"/>
                <a:gd name="connsiteX1" fmla="*/ 2921548 w 2950577"/>
                <a:gd name="connsiteY1" fmla="*/ 1084067 h 1504981"/>
                <a:gd name="connsiteX2" fmla="*/ 2950577 w 2950577"/>
                <a:gd name="connsiteY2" fmla="*/ 532524 h 1504981"/>
                <a:gd name="connsiteX3" fmla="*/ 2515148 w 2950577"/>
                <a:gd name="connsiteY3" fmla="*/ 227724 h 1504981"/>
                <a:gd name="connsiteX4" fmla="*/ 1306380 w 2950577"/>
                <a:gd name="connsiteY4" fmla="*/ 31 h 1504981"/>
                <a:gd name="connsiteX5" fmla="*/ 585202 w 2950577"/>
                <a:gd name="connsiteY5" fmla="*/ 61263 h 1504981"/>
                <a:gd name="connsiteX6" fmla="*/ 40463 w 2950577"/>
                <a:gd name="connsiteY6" fmla="*/ 294852 h 1504981"/>
                <a:gd name="connsiteX7" fmla="*/ 97613 w 2950577"/>
                <a:gd name="connsiteY7" fmla="*/ 616435 h 1504981"/>
                <a:gd name="connsiteX8" fmla="*/ 555720 w 2950577"/>
                <a:gd name="connsiteY8" fmla="*/ 547038 h 1504981"/>
                <a:gd name="connsiteX9" fmla="*/ 904063 w 2950577"/>
                <a:gd name="connsiteY9" fmla="*/ 735724 h 1504981"/>
                <a:gd name="connsiteX10" fmla="*/ 889548 w 2950577"/>
                <a:gd name="connsiteY10" fmla="*/ 1156638 h 1504981"/>
                <a:gd name="connsiteX11" fmla="*/ 1237891 w 2950577"/>
                <a:gd name="connsiteY11" fmla="*/ 1504981 h 1504981"/>
                <a:gd name="connsiteX12" fmla="*/ 1716863 w 2950577"/>
                <a:gd name="connsiteY12" fmla="*/ 1461438 h 1504981"/>
                <a:gd name="connsiteX13" fmla="*/ 1949091 w 2950577"/>
                <a:gd name="connsiteY13" fmla="*/ 1388867 h 1504981"/>
                <a:gd name="connsiteX0" fmla="*/ 1949091 w 3024711"/>
                <a:gd name="connsiteY0" fmla="*/ 1388867 h 1504981"/>
                <a:gd name="connsiteX1" fmla="*/ 2921548 w 3024711"/>
                <a:gd name="connsiteY1" fmla="*/ 1084067 h 1504981"/>
                <a:gd name="connsiteX2" fmla="*/ 2950577 w 3024711"/>
                <a:gd name="connsiteY2" fmla="*/ 532524 h 1504981"/>
                <a:gd name="connsiteX3" fmla="*/ 2515148 w 3024711"/>
                <a:gd name="connsiteY3" fmla="*/ 227724 h 1504981"/>
                <a:gd name="connsiteX4" fmla="*/ 1306380 w 3024711"/>
                <a:gd name="connsiteY4" fmla="*/ 31 h 1504981"/>
                <a:gd name="connsiteX5" fmla="*/ 585202 w 3024711"/>
                <a:gd name="connsiteY5" fmla="*/ 61263 h 1504981"/>
                <a:gd name="connsiteX6" fmla="*/ 40463 w 3024711"/>
                <a:gd name="connsiteY6" fmla="*/ 294852 h 1504981"/>
                <a:gd name="connsiteX7" fmla="*/ 97613 w 3024711"/>
                <a:gd name="connsiteY7" fmla="*/ 616435 h 1504981"/>
                <a:gd name="connsiteX8" fmla="*/ 555720 w 3024711"/>
                <a:gd name="connsiteY8" fmla="*/ 547038 h 1504981"/>
                <a:gd name="connsiteX9" fmla="*/ 904063 w 3024711"/>
                <a:gd name="connsiteY9" fmla="*/ 735724 h 1504981"/>
                <a:gd name="connsiteX10" fmla="*/ 889548 w 3024711"/>
                <a:gd name="connsiteY10" fmla="*/ 1156638 h 1504981"/>
                <a:gd name="connsiteX11" fmla="*/ 1237891 w 3024711"/>
                <a:gd name="connsiteY11" fmla="*/ 1504981 h 1504981"/>
                <a:gd name="connsiteX12" fmla="*/ 1716863 w 3024711"/>
                <a:gd name="connsiteY12" fmla="*/ 1461438 h 1504981"/>
                <a:gd name="connsiteX13" fmla="*/ 1949091 w 3024711"/>
                <a:gd name="connsiteY13" fmla="*/ 1388867 h 1504981"/>
                <a:gd name="connsiteX0" fmla="*/ 1949091 w 3024711"/>
                <a:gd name="connsiteY0" fmla="*/ 1388867 h 1504981"/>
                <a:gd name="connsiteX1" fmla="*/ 2921548 w 3024711"/>
                <a:gd name="connsiteY1" fmla="*/ 1084067 h 1504981"/>
                <a:gd name="connsiteX2" fmla="*/ 2950577 w 3024711"/>
                <a:gd name="connsiteY2" fmla="*/ 532524 h 1504981"/>
                <a:gd name="connsiteX3" fmla="*/ 2515148 w 3024711"/>
                <a:gd name="connsiteY3" fmla="*/ 227724 h 1504981"/>
                <a:gd name="connsiteX4" fmla="*/ 1306380 w 3024711"/>
                <a:gd name="connsiteY4" fmla="*/ 31 h 1504981"/>
                <a:gd name="connsiteX5" fmla="*/ 585202 w 3024711"/>
                <a:gd name="connsiteY5" fmla="*/ 61263 h 1504981"/>
                <a:gd name="connsiteX6" fmla="*/ 40463 w 3024711"/>
                <a:gd name="connsiteY6" fmla="*/ 294852 h 1504981"/>
                <a:gd name="connsiteX7" fmla="*/ 97613 w 3024711"/>
                <a:gd name="connsiteY7" fmla="*/ 616435 h 1504981"/>
                <a:gd name="connsiteX8" fmla="*/ 555720 w 3024711"/>
                <a:gd name="connsiteY8" fmla="*/ 547038 h 1504981"/>
                <a:gd name="connsiteX9" fmla="*/ 904063 w 3024711"/>
                <a:gd name="connsiteY9" fmla="*/ 735724 h 1504981"/>
                <a:gd name="connsiteX10" fmla="*/ 889548 w 3024711"/>
                <a:gd name="connsiteY10" fmla="*/ 1156638 h 1504981"/>
                <a:gd name="connsiteX11" fmla="*/ 1237891 w 3024711"/>
                <a:gd name="connsiteY11" fmla="*/ 1504981 h 1504981"/>
                <a:gd name="connsiteX12" fmla="*/ 1716863 w 3024711"/>
                <a:gd name="connsiteY12" fmla="*/ 1461438 h 1504981"/>
                <a:gd name="connsiteX13" fmla="*/ 1949091 w 3024711"/>
                <a:gd name="connsiteY13" fmla="*/ 1388867 h 1504981"/>
                <a:gd name="connsiteX0" fmla="*/ 1949091 w 3024711"/>
                <a:gd name="connsiteY0" fmla="*/ 1388867 h 1504981"/>
                <a:gd name="connsiteX1" fmla="*/ 2921548 w 3024711"/>
                <a:gd name="connsiteY1" fmla="*/ 1084067 h 1504981"/>
                <a:gd name="connsiteX2" fmla="*/ 2950577 w 3024711"/>
                <a:gd name="connsiteY2" fmla="*/ 532524 h 1504981"/>
                <a:gd name="connsiteX3" fmla="*/ 2515148 w 3024711"/>
                <a:gd name="connsiteY3" fmla="*/ 227724 h 1504981"/>
                <a:gd name="connsiteX4" fmla="*/ 1306380 w 3024711"/>
                <a:gd name="connsiteY4" fmla="*/ 31 h 1504981"/>
                <a:gd name="connsiteX5" fmla="*/ 585202 w 3024711"/>
                <a:gd name="connsiteY5" fmla="*/ 61263 h 1504981"/>
                <a:gd name="connsiteX6" fmla="*/ 40463 w 3024711"/>
                <a:gd name="connsiteY6" fmla="*/ 294852 h 1504981"/>
                <a:gd name="connsiteX7" fmla="*/ 97613 w 3024711"/>
                <a:gd name="connsiteY7" fmla="*/ 616435 h 1504981"/>
                <a:gd name="connsiteX8" fmla="*/ 555720 w 3024711"/>
                <a:gd name="connsiteY8" fmla="*/ 547038 h 1504981"/>
                <a:gd name="connsiteX9" fmla="*/ 904063 w 3024711"/>
                <a:gd name="connsiteY9" fmla="*/ 735724 h 1504981"/>
                <a:gd name="connsiteX10" fmla="*/ 889548 w 3024711"/>
                <a:gd name="connsiteY10" fmla="*/ 1156638 h 1504981"/>
                <a:gd name="connsiteX11" fmla="*/ 1237891 w 3024711"/>
                <a:gd name="connsiteY11" fmla="*/ 1504981 h 1504981"/>
                <a:gd name="connsiteX12" fmla="*/ 1716863 w 3024711"/>
                <a:gd name="connsiteY12" fmla="*/ 1461438 h 1504981"/>
                <a:gd name="connsiteX13" fmla="*/ 1949091 w 3024711"/>
                <a:gd name="connsiteY13" fmla="*/ 1388867 h 1504981"/>
                <a:gd name="connsiteX0" fmla="*/ 1949091 w 2981845"/>
                <a:gd name="connsiteY0" fmla="*/ 1388867 h 1504981"/>
                <a:gd name="connsiteX1" fmla="*/ 2835823 w 2981845"/>
                <a:gd name="connsiteY1" fmla="*/ 1093592 h 1504981"/>
                <a:gd name="connsiteX2" fmla="*/ 2950577 w 2981845"/>
                <a:gd name="connsiteY2" fmla="*/ 532524 h 1504981"/>
                <a:gd name="connsiteX3" fmla="*/ 2515148 w 2981845"/>
                <a:gd name="connsiteY3" fmla="*/ 227724 h 1504981"/>
                <a:gd name="connsiteX4" fmla="*/ 1306380 w 2981845"/>
                <a:gd name="connsiteY4" fmla="*/ 31 h 1504981"/>
                <a:gd name="connsiteX5" fmla="*/ 585202 w 2981845"/>
                <a:gd name="connsiteY5" fmla="*/ 61263 h 1504981"/>
                <a:gd name="connsiteX6" fmla="*/ 40463 w 2981845"/>
                <a:gd name="connsiteY6" fmla="*/ 294852 h 1504981"/>
                <a:gd name="connsiteX7" fmla="*/ 97613 w 2981845"/>
                <a:gd name="connsiteY7" fmla="*/ 616435 h 1504981"/>
                <a:gd name="connsiteX8" fmla="*/ 555720 w 2981845"/>
                <a:gd name="connsiteY8" fmla="*/ 547038 h 1504981"/>
                <a:gd name="connsiteX9" fmla="*/ 904063 w 2981845"/>
                <a:gd name="connsiteY9" fmla="*/ 735724 h 1504981"/>
                <a:gd name="connsiteX10" fmla="*/ 889548 w 2981845"/>
                <a:gd name="connsiteY10" fmla="*/ 1156638 h 1504981"/>
                <a:gd name="connsiteX11" fmla="*/ 1237891 w 2981845"/>
                <a:gd name="connsiteY11" fmla="*/ 1504981 h 1504981"/>
                <a:gd name="connsiteX12" fmla="*/ 1716863 w 2981845"/>
                <a:gd name="connsiteY12" fmla="*/ 1461438 h 1504981"/>
                <a:gd name="connsiteX13" fmla="*/ 1949091 w 2981845"/>
                <a:gd name="connsiteY13" fmla="*/ 1388867 h 1504981"/>
                <a:gd name="connsiteX0" fmla="*/ 1949091 w 2923747"/>
                <a:gd name="connsiteY0" fmla="*/ 1388867 h 1504981"/>
                <a:gd name="connsiteX1" fmla="*/ 2835823 w 2923747"/>
                <a:gd name="connsiteY1" fmla="*/ 1093592 h 1504981"/>
                <a:gd name="connsiteX2" fmla="*/ 2855327 w 2923747"/>
                <a:gd name="connsiteY2" fmla="*/ 551574 h 1504981"/>
                <a:gd name="connsiteX3" fmla="*/ 2515148 w 2923747"/>
                <a:gd name="connsiteY3" fmla="*/ 227724 h 1504981"/>
                <a:gd name="connsiteX4" fmla="*/ 1306380 w 2923747"/>
                <a:gd name="connsiteY4" fmla="*/ 31 h 1504981"/>
                <a:gd name="connsiteX5" fmla="*/ 585202 w 2923747"/>
                <a:gd name="connsiteY5" fmla="*/ 61263 h 1504981"/>
                <a:gd name="connsiteX6" fmla="*/ 40463 w 2923747"/>
                <a:gd name="connsiteY6" fmla="*/ 294852 h 1504981"/>
                <a:gd name="connsiteX7" fmla="*/ 97613 w 2923747"/>
                <a:gd name="connsiteY7" fmla="*/ 616435 h 1504981"/>
                <a:gd name="connsiteX8" fmla="*/ 555720 w 2923747"/>
                <a:gd name="connsiteY8" fmla="*/ 547038 h 1504981"/>
                <a:gd name="connsiteX9" fmla="*/ 904063 w 2923747"/>
                <a:gd name="connsiteY9" fmla="*/ 735724 h 1504981"/>
                <a:gd name="connsiteX10" fmla="*/ 889548 w 2923747"/>
                <a:gd name="connsiteY10" fmla="*/ 1156638 h 1504981"/>
                <a:gd name="connsiteX11" fmla="*/ 1237891 w 2923747"/>
                <a:gd name="connsiteY11" fmla="*/ 1504981 h 1504981"/>
                <a:gd name="connsiteX12" fmla="*/ 1716863 w 2923747"/>
                <a:gd name="connsiteY12" fmla="*/ 1461438 h 1504981"/>
                <a:gd name="connsiteX13" fmla="*/ 1949091 w 2923747"/>
                <a:gd name="connsiteY13" fmla="*/ 1388867 h 1504981"/>
                <a:gd name="connsiteX0" fmla="*/ 2025291 w 2918481"/>
                <a:gd name="connsiteY0" fmla="*/ 1274567 h 1504981"/>
                <a:gd name="connsiteX1" fmla="*/ 2835823 w 2918481"/>
                <a:gd name="connsiteY1" fmla="*/ 1093592 h 1504981"/>
                <a:gd name="connsiteX2" fmla="*/ 2855327 w 2918481"/>
                <a:gd name="connsiteY2" fmla="*/ 551574 h 1504981"/>
                <a:gd name="connsiteX3" fmla="*/ 2515148 w 2918481"/>
                <a:gd name="connsiteY3" fmla="*/ 227724 h 1504981"/>
                <a:gd name="connsiteX4" fmla="*/ 1306380 w 2918481"/>
                <a:gd name="connsiteY4" fmla="*/ 31 h 1504981"/>
                <a:gd name="connsiteX5" fmla="*/ 585202 w 2918481"/>
                <a:gd name="connsiteY5" fmla="*/ 61263 h 1504981"/>
                <a:gd name="connsiteX6" fmla="*/ 40463 w 2918481"/>
                <a:gd name="connsiteY6" fmla="*/ 294852 h 1504981"/>
                <a:gd name="connsiteX7" fmla="*/ 97613 w 2918481"/>
                <a:gd name="connsiteY7" fmla="*/ 616435 h 1504981"/>
                <a:gd name="connsiteX8" fmla="*/ 555720 w 2918481"/>
                <a:gd name="connsiteY8" fmla="*/ 547038 h 1504981"/>
                <a:gd name="connsiteX9" fmla="*/ 904063 w 2918481"/>
                <a:gd name="connsiteY9" fmla="*/ 735724 h 1504981"/>
                <a:gd name="connsiteX10" fmla="*/ 889548 w 2918481"/>
                <a:gd name="connsiteY10" fmla="*/ 1156638 h 1504981"/>
                <a:gd name="connsiteX11" fmla="*/ 1237891 w 2918481"/>
                <a:gd name="connsiteY11" fmla="*/ 1504981 h 1504981"/>
                <a:gd name="connsiteX12" fmla="*/ 1716863 w 2918481"/>
                <a:gd name="connsiteY12" fmla="*/ 1461438 h 1504981"/>
                <a:gd name="connsiteX13" fmla="*/ 2025291 w 2918481"/>
                <a:gd name="connsiteY13" fmla="*/ 1274567 h 1504981"/>
                <a:gd name="connsiteX0" fmla="*/ 2025291 w 2918481"/>
                <a:gd name="connsiteY0" fmla="*/ 1274567 h 1504981"/>
                <a:gd name="connsiteX1" fmla="*/ 2835823 w 2918481"/>
                <a:gd name="connsiteY1" fmla="*/ 1093592 h 1504981"/>
                <a:gd name="connsiteX2" fmla="*/ 2855327 w 2918481"/>
                <a:gd name="connsiteY2" fmla="*/ 551574 h 1504981"/>
                <a:gd name="connsiteX3" fmla="*/ 2515148 w 2918481"/>
                <a:gd name="connsiteY3" fmla="*/ 227724 h 1504981"/>
                <a:gd name="connsiteX4" fmla="*/ 1306380 w 2918481"/>
                <a:gd name="connsiteY4" fmla="*/ 31 h 1504981"/>
                <a:gd name="connsiteX5" fmla="*/ 585202 w 2918481"/>
                <a:gd name="connsiteY5" fmla="*/ 61263 h 1504981"/>
                <a:gd name="connsiteX6" fmla="*/ 40463 w 2918481"/>
                <a:gd name="connsiteY6" fmla="*/ 294852 h 1504981"/>
                <a:gd name="connsiteX7" fmla="*/ 97613 w 2918481"/>
                <a:gd name="connsiteY7" fmla="*/ 616435 h 1504981"/>
                <a:gd name="connsiteX8" fmla="*/ 555720 w 2918481"/>
                <a:gd name="connsiteY8" fmla="*/ 547038 h 1504981"/>
                <a:gd name="connsiteX9" fmla="*/ 904063 w 2918481"/>
                <a:gd name="connsiteY9" fmla="*/ 735724 h 1504981"/>
                <a:gd name="connsiteX10" fmla="*/ 889548 w 2918481"/>
                <a:gd name="connsiteY10" fmla="*/ 1156638 h 1504981"/>
                <a:gd name="connsiteX11" fmla="*/ 1237891 w 2918481"/>
                <a:gd name="connsiteY11" fmla="*/ 1504981 h 1504981"/>
                <a:gd name="connsiteX12" fmla="*/ 1716863 w 2918481"/>
                <a:gd name="connsiteY12" fmla="*/ 1461438 h 1504981"/>
                <a:gd name="connsiteX13" fmla="*/ 2025291 w 2918481"/>
                <a:gd name="connsiteY13" fmla="*/ 1274567 h 1504981"/>
                <a:gd name="connsiteX0" fmla="*/ 2015766 w 2919136"/>
                <a:gd name="connsiteY0" fmla="*/ 1274567 h 1504981"/>
                <a:gd name="connsiteX1" fmla="*/ 2835823 w 2919136"/>
                <a:gd name="connsiteY1" fmla="*/ 1093592 h 1504981"/>
                <a:gd name="connsiteX2" fmla="*/ 2855327 w 2919136"/>
                <a:gd name="connsiteY2" fmla="*/ 551574 h 1504981"/>
                <a:gd name="connsiteX3" fmla="*/ 2515148 w 2919136"/>
                <a:gd name="connsiteY3" fmla="*/ 227724 h 1504981"/>
                <a:gd name="connsiteX4" fmla="*/ 1306380 w 2919136"/>
                <a:gd name="connsiteY4" fmla="*/ 31 h 1504981"/>
                <a:gd name="connsiteX5" fmla="*/ 585202 w 2919136"/>
                <a:gd name="connsiteY5" fmla="*/ 61263 h 1504981"/>
                <a:gd name="connsiteX6" fmla="*/ 40463 w 2919136"/>
                <a:gd name="connsiteY6" fmla="*/ 294852 h 1504981"/>
                <a:gd name="connsiteX7" fmla="*/ 97613 w 2919136"/>
                <a:gd name="connsiteY7" fmla="*/ 616435 h 1504981"/>
                <a:gd name="connsiteX8" fmla="*/ 555720 w 2919136"/>
                <a:gd name="connsiteY8" fmla="*/ 547038 h 1504981"/>
                <a:gd name="connsiteX9" fmla="*/ 904063 w 2919136"/>
                <a:gd name="connsiteY9" fmla="*/ 735724 h 1504981"/>
                <a:gd name="connsiteX10" fmla="*/ 889548 w 2919136"/>
                <a:gd name="connsiteY10" fmla="*/ 1156638 h 1504981"/>
                <a:gd name="connsiteX11" fmla="*/ 1237891 w 2919136"/>
                <a:gd name="connsiteY11" fmla="*/ 1504981 h 1504981"/>
                <a:gd name="connsiteX12" fmla="*/ 1716863 w 2919136"/>
                <a:gd name="connsiteY12" fmla="*/ 1461438 h 1504981"/>
                <a:gd name="connsiteX13" fmla="*/ 2015766 w 2919136"/>
                <a:gd name="connsiteY13" fmla="*/ 1274567 h 1504981"/>
                <a:gd name="connsiteX0" fmla="*/ 2015766 w 2919136"/>
                <a:gd name="connsiteY0" fmla="*/ 1274567 h 1525281"/>
                <a:gd name="connsiteX1" fmla="*/ 2835823 w 2919136"/>
                <a:gd name="connsiteY1" fmla="*/ 1093592 h 1525281"/>
                <a:gd name="connsiteX2" fmla="*/ 2855327 w 2919136"/>
                <a:gd name="connsiteY2" fmla="*/ 551574 h 1525281"/>
                <a:gd name="connsiteX3" fmla="*/ 2515148 w 2919136"/>
                <a:gd name="connsiteY3" fmla="*/ 227724 h 1525281"/>
                <a:gd name="connsiteX4" fmla="*/ 1306380 w 2919136"/>
                <a:gd name="connsiteY4" fmla="*/ 31 h 1525281"/>
                <a:gd name="connsiteX5" fmla="*/ 585202 w 2919136"/>
                <a:gd name="connsiteY5" fmla="*/ 61263 h 1525281"/>
                <a:gd name="connsiteX6" fmla="*/ 40463 w 2919136"/>
                <a:gd name="connsiteY6" fmla="*/ 294852 h 1525281"/>
                <a:gd name="connsiteX7" fmla="*/ 97613 w 2919136"/>
                <a:gd name="connsiteY7" fmla="*/ 616435 h 1525281"/>
                <a:gd name="connsiteX8" fmla="*/ 555720 w 2919136"/>
                <a:gd name="connsiteY8" fmla="*/ 547038 h 1525281"/>
                <a:gd name="connsiteX9" fmla="*/ 904063 w 2919136"/>
                <a:gd name="connsiteY9" fmla="*/ 735724 h 1525281"/>
                <a:gd name="connsiteX10" fmla="*/ 889548 w 2919136"/>
                <a:gd name="connsiteY10" fmla="*/ 1156638 h 1525281"/>
                <a:gd name="connsiteX11" fmla="*/ 1237891 w 2919136"/>
                <a:gd name="connsiteY11" fmla="*/ 1504981 h 1525281"/>
                <a:gd name="connsiteX12" fmla="*/ 1716863 w 2919136"/>
                <a:gd name="connsiteY12" fmla="*/ 1461438 h 1525281"/>
                <a:gd name="connsiteX13" fmla="*/ 2015766 w 2919136"/>
                <a:gd name="connsiteY13" fmla="*/ 1274567 h 1525281"/>
                <a:gd name="connsiteX0" fmla="*/ 2015766 w 2919136"/>
                <a:gd name="connsiteY0" fmla="*/ 1274567 h 1525281"/>
                <a:gd name="connsiteX1" fmla="*/ 2835823 w 2919136"/>
                <a:gd name="connsiteY1" fmla="*/ 1093592 h 1525281"/>
                <a:gd name="connsiteX2" fmla="*/ 2855327 w 2919136"/>
                <a:gd name="connsiteY2" fmla="*/ 551574 h 1525281"/>
                <a:gd name="connsiteX3" fmla="*/ 2515148 w 2919136"/>
                <a:gd name="connsiteY3" fmla="*/ 227724 h 1525281"/>
                <a:gd name="connsiteX4" fmla="*/ 1306380 w 2919136"/>
                <a:gd name="connsiteY4" fmla="*/ 31 h 1525281"/>
                <a:gd name="connsiteX5" fmla="*/ 585202 w 2919136"/>
                <a:gd name="connsiteY5" fmla="*/ 61263 h 1525281"/>
                <a:gd name="connsiteX6" fmla="*/ 40463 w 2919136"/>
                <a:gd name="connsiteY6" fmla="*/ 294852 h 1525281"/>
                <a:gd name="connsiteX7" fmla="*/ 97613 w 2919136"/>
                <a:gd name="connsiteY7" fmla="*/ 616435 h 1525281"/>
                <a:gd name="connsiteX8" fmla="*/ 555720 w 2919136"/>
                <a:gd name="connsiteY8" fmla="*/ 547038 h 1525281"/>
                <a:gd name="connsiteX9" fmla="*/ 904063 w 2919136"/>
                <a:gd name="connsiteY9" fmla="*/ 735724 h 1525281"/>
                <a:gd name="connsiteX10" fmla="*/ 889548 w 2919136"/>
                <a:gd name="connsiteY10" fmla="*/ 1156638 h 1525281"/>
                <a:gd name="connsiteX11" fmla="*/ 1237891 w 2919136"/>
                <a:gd name="connsiteY11" fmla="*/ 1504981 h 1525281"/>
                <a:gd name="connsiteX12" fmla="*/ 1716863 w 2919136"/>
                <a:gd name="connsiteY12" fmla="*/ 1461438 h 1525281"/>
                <a:gd name="connsiteX13" fmla="*/ 2015766 w 2919136"/>
                <a:gd name="connsiteY13" fmla="*/ 1274567 h 1525281"/>
                <a:gd name="connsiteX0" fmla="*/ 2015766 w 2919136"/>
                <a:gd name="connsiteY0" fmla="*/ 1274567 h 1525281"/>
                <a:gd name="connsiteX1" fmla="*/ 2835823 w 2919136"/>
                <a:gd name="connsiteY1" fmla="*/ 1093592 h 1525281"/>
                <a:gd name="connsiteX2" fmla="*/ 2855327 w 2919136"/>
                <a:gd name="connsiteY2" fmla="*/ 551574 h 1525281"/>
                <a:gd name="connsiteX3" fmla="*/ 2515148 w 2919136"/>
                <a:gd name="connsiteY3" fmla="*/ 227724 h 1525281"/>
                <a:gd name="connsiteX4" fmla="*/ 1306380 w 2919136"/>
                <a:gd name="connsiteY4" fmla="*/ 31 h 1525281"/>
                <a:gd name="connsiteX5" fmla="*/ 585202 w 2919136"/>
                <a:gd name="connsiteY5" fmla="*/ 61263 h 1525281"/>
                <a:gd name="connsiteX6" fmla="*/ 40463 w 2919136"/>
                <a:gd name="connsiteY6" fmla="*/ 294852 h 1525281"/>
                <a:gd name="connsiteX7" fmla="*/ 97613 w 2919136"/>
                <a:gd name="connsiteY7" fmla="*/ 616435 h 1525281"/>
                <a:gd name="connsiteX8" fmla="*/ 555720 w 2919136"/>
                <a:gd name="connsiteY8" fmla="*/ 547038 h 1525281"/>
                <a:gd name="connsiteX9" fmla="*/ 904063 w 2919136"/>
                <a:gd name="connsiteY9" fmla="*/ 735724 h 1525281"/>
                <a:gd name="connsiteX10" fmla="*/ 889548 w 2919136"/>
                <a:gd name="connsiteY10" fmla="*/ 1156638 h 1525281"/>
                <a:gd name="connsiteX11" fmla="*/ 1237891 w 2919136"/>
                <a:gd name="connsiteY11" fmla="*/ 1504981 h 1525281"/>
                <a:gd name="connsiteX12" fmla="*/ 1716863 w 2919136"/>
                <a:gd name="connsiteY12" fmla="*/ 1461438 h 1525281"/>
                <a:gd name="connsiteX13" fmla="*/ 2015766 w 2919136"/>
                <a:gd name="connsiteY13" fmla="*/ 1274567 h 1525281"/>
                <a:gd name="connsiteX0" fmla="*/ 2015766 w 2919136"/>
                <a:gd name="connsiteY0" fmla="*/ 1274567 h 1525281"/>
                <a:gd name="connsiteX1" fmla="*/ 2835823 w 2919136"/>
                <a:gd name="connsiteY1" fmla="*/ 1093592 h 1525281"/>
                <a:gd name="connsiteX2" fmla="*/ 2855327 w 2919136"/>
                <a:gd name="connsiteY2" fmla="*/ 551574 h 1525281"/>
                <a:gd name="connsiteX3" fmla="*/ 2515148 w 2919136"/>
                <a:gd name="connsiteY3" fmla="*/ 227724 h 1525281"/>
                <a:gd name="connsiteX4" fmla="*/ 1306380 w 2919136"/>
                <a:gd name="connsiteY4" fmla="*/ 31 h 1525281"/>
                <a:gd name="connsiteX5" fmla="*/ 585202 w 2919136"/>
                <a:gd name="connsiteY5" fmla="*/ 61263 h 1525281"/>
                <a:gd name="connsiteX6" fmla="*/ 40463 w 2919136"/>
                <a:gd name="connsiteY6" fmla="*/ 294852 h 1525281"/>
                <a:gd name="connsiteX7" fmla="*/ 97613 w 2919136"/>
                <a:gd name="connsiteY7" fmla="*/ 616435 h 1525281"/>
                <a:gd name="connsiteX8" fmla="*/ 555720 w 2919136"/>
                <a:gd name="connsiteY8" fmla="*/ 547038 h 1525281"/>
                <a:gd name="connsiteX9" fmla="*/ 904063 w 2919136"/>
                <a:gd name="connsiteY9" fmla="*/ 735724 h 1525281"/>
                <a:gd name="connsiteX10" fmla="*/ 889548 w 2919136"/>
                <a:gd name="connsiteY10" fmla="*/ 1156638 h 1525281"/>
                <a:gd name="connsiteX11" fmla="*/ 1237891 w 2919136"/>
                <a:gd name="connsiteY11" fmla="*/ 1504981 h 1525281"/>
                <a:gd name="connsiteX12" fmla="*/ 1716863 w 2919136"/>
                <a:gd name="connsiteY12" fmla="*/ 1461438 h 1525281"/>
                <a:gd name="connsiteX13" fmla="*/ 2015766 w 2919136"/>
                <a:gd name="connsiteY13" fmla="*/ 1274567 h 1525281"/>
                <a:gd name="connsiteX0" fmla="*/ 2015766 w 2919136"/>
                <a:gd name="connsiteY0" fmla="*/ 1274567 h 1525281"/>
                <a:gd name="connsiteX1" fmla="*/ 2835823 w 2919136"/>
                <a:gd name="connsiteY1" fmla="*/ 1093592 h 1525281"/>
                <a:gd name="connsiteX2" fmla="*/ 2855327 w 2919136"/>
                <a:gd name="connsiteY2" fmla="*/ 551574 h 1525281"/>
                <a:gd name="connsiteX3" fmla="*/ 2515148 w 2919136"/>
                <a:gd name="connsiteY3" fmla="*/ 227724 h 1525281"/>
                <a:gd name="connsiteX4" fmla="*/ 1306380 w 2919136"/>
                <a:gd name="connsiteY4" fmla="*/ 31 h 1525281"/>
                <a:gd name="connsiteX5" fmla="*/ 585202 w 2919136"/>
                <a:gd name="connsiteY5" fmla="*/ 61263 h 1525281"/>
                <a:gd name="connsiteX6" fmla="*/ 40463 w 2919136"/>
                <a:gd name="connsiteY6" fmla="*/ 294852 h 1525281"/>
                <a:gd name="connsiteX7" fmla="*/ 97613 w 2919136"/>
                <a:gd name="connsiteY7" fmla="*/ 616435 h 1525281"/>
                <a:gd name="connsiteX8" fmla="*/ 555720 w 2919136"/>
                <a:gd name="connsiteY8" fmla="*/ 547038 h 1525281"/>
                <a:gd name="connsiteX9" fmla="*/ 904063 w 2919136"/>
                <a:gd name="connsiteY9" fmla="*/ 783349 h 1525281"/>
                <a:gd name="connsiteX10" fmla="*/ 889548 w 2919136"/>
                <a:gd name="connsiteY10" fmla="*/ 1156638 h 1525281"/>
                <a:gd name="connsiteX11" fmla="*/ 1237891 w 2919136"/>
                <a:gd name="connsiteY11" fmla="*/ 1504981 h 1525281"/>
                <a:gd name="connsiteX12" fmla="*/ 1716863 w 2919136"/>
                <a:gd name="connsiteY12" fmla="*/ 1461438 h 1525281"/>
                <a:gd name="connsiteX13" fmla="*/ 2015766 w 2919136"/>
                <a:gd name="connsiteY13" fmla="*/ 1274567 h 1525281"/>
                <a:gd name="connsiteX0" fmla="*/ 2015766 w 2919136"/>
                <a:gd name="connsiteY0" fmla="*/ 1274567 h 1525281"/>
                <a:gd name="connsiteX1" fmla="*/ 2835823 w 2919136"/>
                <a:gd name="connsiteY1" fmla="*/ 1093592 h 1525281"/>
                <a:gd name="connsiteX2" fmla="*/ 2855327 w 2919136"/>
                <a:gd name="connsiteY2" fmla="*/ 551574 h 1525281"/>
                <a:gd name="connsiteX3" fmla="*/ 2515148 w 2919136"/>
                <a:gd name="connsiteY3" fmla="*/ 227724 h 1525281"/>
                <a:gd name="connsiteX4" fmla="*/ 1306380 w 2919136"/>
                <a:gd name="connsiteY4" fmla="*/ 31 h 1525281"/>
                <a:gd name="connsiteX5" fmla="*/ 585202 w 2919136"/>
                <a:gd name="connsiteY5" fmla="*/ 61263 h 1525281"/>
                <a:gd name="connsiteX6" fmla="*/ 40463 w 2919136"/>
                <a:gd name="connsiteY6" fmla="*/ 294852 h 1525281"/>
                <a:gd name="connsiteX7" fmla="*/ 97613 w 2919136"/>
                <a:gd name="connsiteY7" fmla="*/ 616435 h 1525281"/>
                <a:gd name="connsiteX8" fmla="*/ 555720 w 2919136"/>
                <a:gd name="connsiteY8" fmla="*/ 547038 h 1525281"/>
                <a:gd name="connsiteX9" fmla="*/ 904063 w 2919136"/>
                <a:gd name="connsiteY9" fmla="*/ 783349 h 1525281"/>
                <a:gd name="connsiteX10" fmla="*/ 889548 w 2919136"/>
                <a:gd name="connsiteY10" fmla="*/ 1156638 h 1525281"/>
                <a:gd name="connsiteX11" fmla="*/ 1237891 w 2919136"/>
                <a:gd name="connsiteY11" fmla="*/ 1504981 h 1525281"/>
                <a:gd name="connsiteX12" fmla="*/ 1716863 w 2919136"/>
                <a:gd name="connsiteY12" fmla="*/ 1461438 h 1525281"/>
                <a:gd name="connsiteX13" fmla="*/ 2015766 w 2919136"/>
                <a:gd name="connsiteY13" fmla="*/ 1274567 h 1525281"/>
                <a:gd name="connsiteX0" fmla="*/ 2072916 w 2915227"/>
                <a:gd name="connsiteY0" fmla="*/ 1274567 h 1525281"/>
                <a:gd name="connsiteX1" fmla="*/ 2835823 w 2915227"/>
                <a:gd name="connsiteY1" fmla="*/ 1093592 h 1525281"/>
                <a:gd name="connsiteX2" fmla="*/ 2855327 w 2915227"/>
                <a:gd name="connsiteY2" fmla="*/ 551574 h 1525281"/>
                <a:gd name="connsiteX3" fmla="*/ 2515148 w 2915227"/>
                <a:gd name="connsiteY3" fmla="*/ 227724 h 1525281"/>
                <a:gd name="connsiteX4" fmla="*/ 1306380 w 2915227"/>
                <a:gd name="connsiteY4" fmla="*/ 31 h 1525281"/>
                <a:gd name="connsiteX5" fmla="*/ 585202 w 2915227"/>
                <a:gd name="connsiteY5" fmla="*/ 61263 h 1525281"/>
                <a:gd name="connsiteX6" fmla="*/ 40463 w 2915227"/>
                <a:gd name="connsiteY6" fmla="*/ 294852 h 1525281"/>
                <a:gd name="connsiteX7" fmla="*/ 97613 w 2915227"/>
                <a:gd name="connsiteY7" fmla="*/ 616435 h 1525281"/>
                <a:gd name="connsiteX8" fmla="*/ 555720 w 2915227"/>
                <a:gd name="connsiteY8" fmla="*/ 547038 h 1525281"/>
                <a:gd name="connsiteX9" fmla="*/ 904063 w 2915227"/>
                <a:gd name="connsiteY9" fmla="*/ 783349 h 1525281"/>
                <a:gd name="connsiteX10" fmla="*/ 889548 w 2915227"/>
                <a:gd name="connsiteY10" fmla="*/ 1156638 h 1525281"/>
                <a:gd name="connsiteX11" fmla="*/ 1237891 w 2915227"/>
                <a:gd name="connsiteY11" fmla="*/ 1504981 h 1525281"/>
                <a:gd name="connsiteX12" fmla="*/ 1716863 w 2915227"/>
                <a:gd name="connsiteY12" fmla="*/ 1461438 h 1525281"/>
                <a:gd name="connsiteX13" fmla="*/ 2072916 w 2915227"/>
                <a:gd name="connsiteY13" fmla="*/ 1274567 h 152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15227" h="1525281">
                  <a:moveTo>
                    <a:pt x="2072916" y="1274567"/>
                  </a:moveTo>
                  <a:cubicBezTo>
                    <a:pt x="2273697" y="1211672"/>
                    <a:pt x="2705421" y="1214091"/>
                    <a:pt x="2835823" y="1093592"/>
                  </a:cubicBezTo>
                  <a:cubicBezTo>
                    <a:pt x="2966225" y="973093"/>
                    <a:pt x="2908773" y="695885"/>
                    <a:pt x="2855327" y="551574"/>
                  </a:cubicBezTo>
                  <a:cubicBezTo>
                    <a:pt x="2801881" y="407263"/>
                    <a:pt x="2773306" y="319648"/>
                    <a:pt x="2515148" y="227724"/>
                  </a:cubicBezTo>
                  <a:cubicBezTo>
                    <a:pt x="2256990" y="135800"/>
                    <a:pt x="1628038" y="27775"/>
                    <a:pt x="1306380" y="31"/>
                  </a:cubicBezTo>
                  <a:cubicBezTo>
                    <a:pt x="960910" y="-725"/>
                    <a:pt x="796188" y="12126"/>
                    <a:pt x="585202" y="61263"/>
                  </a:cubicBezTo>
                  <a:cubicBezTo>
                    <a:pt x="374216" y="110400"/>
                    <a:pt x="121728" y="202323"/>
                    <a:pt x="40463" y="294852"/>
                  </a:cubicBezTo>
                  <a:cubicBezTo>
                    <a:pt x="-40802" y="387381"/>
                    <a:pt x="11737" y="574404"/>
                    <a:pt x="97613" y="616435"/>
                  </a:cubicBezTo>
                  <a:cubicBezTo>
                    <a:pt x="183489" y="658466"/>
                    <a:pt x="421312" y="519219"/>
                    <a:pt x="555720" y="547038"/>
                  </a:cubicBezTo>
                  <a:cubicBezTo>
                    <a:pt x="690128" y="574857"/>
                    <a:pt x="870801" y="643044"/>
                    <a:pt x="904063" y="783349"/>
                  </a:cubicBezTo>
                  <a:cubicBezTo>
                    <a:pt x="937325" y="923654"/>
                    <a:pt x="833910" y="1036366"/>
                    <a:pt x="889548" y="1156638"/>
                  </a:cubicBezTo>
                  <a:cubicBezTo>
                    <a:pt x="945186" y="1276910"/>
                    <a:pt x="1100005" y="1454181"/>
                    <a:pt x="1237891" y="1504981"/>
                  </a:cubicBezTo>
                  <a:cubicBezTo>
                    <a:pt x="1375777" y="1555781"/>
                    <a:pt x="1577692" y="1499840"/>
                    <a:pt x="1716863" y="1461438"/>
                  </a:cubicBezTo>
                  <a:cubicBezTo>
                    <a:pt x="1856034" y="1423036"/>
                    <a:pt x="1886423" y="1335875"/>
                    <a:pt x="2072916" y="1274567"/>
                  </a:cubicBezTo>
                  <a:close/>
                </a:path>
              </a:pathLst>
            </a:custGeom>
            <a:solidFill>
              <a:srgbClr val="E673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D387151-FE4F-D6F2-C6AF-C1FEDA653002}"/>
                </a:ext>
              </a:extLst>
            </p:cNvPr>
            <p:cNvSpPr/>
            <p:nvPr/>
          </p:nvSpPr>
          <p:spPr>
            <a:xfrm>
              <a:off x="750279" y="4089554"/>
              <a:ext cx="3234354" cy="2140217"/>
            </a:xfrm>
            <a:custGeom>
              <a:avLst/>
              <a:gdLst>
                <a:gd name="connsiteX0" fmla="*/ 0 w 3396343"/>
                <a:gd name="connsiteY0" fmla="*/ 1756229 h 2133600"/>
                <a:gd name="connsiteX1" fmla="*/ 725715 w 3396343"/>
                <a:gd name="connsiteY1" fmla="*/ 2133600 h 2133600"/>
                <a:gd name="connsiteX2" fmla="*/ 1451429 w 3396343"/>
                <a:gd name="connsiteY2" fmla="*/ 1901372 h 2133600"/>
                <a:gd name="connsiteX3" fmla="*/ 2046515 w 3396343"/>
                <a:gd name="connsiteY3" fmla="*/ 2061029 h 2133600"/>
                <a:gd name="connsiteX4" fmla="*/ 2438400 w 3396343"/>
                <a:gd name="connsiteY4" fmla="*/ 1770743 h 2133600"/>
                <a:gd name="connsiteX5" fmla="*/ 3193143 w 3396343"/>
                <a:gd name="connsiteY5" fmla="*/ 1741715 h 2133600"/>
                <a:gd name="connsiteX6" fmla="*/ 3396343 w 3396343"/>
                <a:gd name="connsiteY6" fmla="*/ 1074057 h 2133600"/>
                <a:gd name="connsiteX7" fmla="*/ 2989943 w 3396343"/>
                <a:gd name="connsiteY7" fmla="*/ 769257 h 2133600"/>
                <a:gd name="connsiteX8" fmla="*/ 2307772 w 3396343"/>
                <a:gd name="connsiteY8" fmla="*/ 899886 h 2133600"/>
                <a:gd name="connsiteX9" fmla="*/ 2177143 w 3396343"/>
                <a:gd name="connsiteY9" fmla="*/ 203200 h 2133600"/>
                <a:gd name="connsiteX10" fmla="*/ 1785257 w 3396343"/>
                <a:gd name="connsiteY10" fmla="*/ 0 h 2133600"/>
                <a:gd name="connsiteX11" fmla="*/ 1204686 w 3396343"/>
                <a:gd name="connsiteY11" fmla="*/ 72572 h 2133600"/>
                <a:gd name="connsiteX12" fmla="*/ 1074057 w 3396343"/>
                <a:gd name="connsiteY12" fmla="*/ 725715 h 2133600"/>
                <a:gd name="connsiteX13" fmla="*/ 348343 w 3396343"/>
                <a:gd name="connsiteY13" fmla="*/ 812800 h 2133600"/>
                <a:gd name="connsiteX14" fmla="*/ 29029 w 3396343"/>
                <a:gd name="connsiteY14" fmla="*/ 1349829 h 2133600"/>
                <a:gd name="connsiteX15" fmla="*/ 0 w 3396343"/>
                <a:gd name="connsiteY15" fmla="*/ 1756229 h 2133600"/>
                <a:gd name="connsiteX0" fmla="*/ 0 w 3396343"/>
                <a:gd name="connsiteY0" fmla="*/ 1774943 h 2152314"/>
                <a:gd name="connsiteX1" fmla="*/ 725715 w 3396343"/>
                <a:gd name="connsiteY1" fmla="*/ 2152314 h 2152314"/>
                <a:gd name="connsiteX2" fmla="*/ 1451429 w 3396343"/>
                <a:gd name="connsiteY2" fmla="*/ 1920086 h 2152314"/>
                <a:gd name="connsiteX3" fmla="*/ 2046515 w 3396343"/>
                <a:gd name="connsiteY3" fmla="*/ 2079743 h 2152314"/>
                <a:gd name="connsiteX4" fmla="*/ 2438400 w 3396343"/>
                <a:gd name="connsiteY4" fmla="*/ 1789457 h 2152314"/>
                <a:gd name="connsiteX5" fmla="*/ 3193143 w 3396343"/>
                <a:gd name="connsiteY5" fmla="*/ 1760429 h 2152314"/>
                <a:gd name="connsiteX6" fmla="*/ 3396343 w 3396343"/>
                <a:gd name="connsiteY6" fmla="*/ 1092771 h 2152314"/>
                <a:gd name="connsiteX7" fmla="*/ 2989943 w 3396343"/>
                <a:gd name="connsiteY7" fmla="*/ 787971 h 2152314"/>
                <a:gd name="connsiteX8" fmla="*/ 2307772 w 3396343"/>
                <a:gd name="connsiteY8" fmla="*/ 918600 h 2152314"/>
                <a:gd name="connsiteX9" fmla="*/ 2177143 w 3396343"/>
                <a:gd name="connsiteY9" fmla="*/ 221914 h 2152314"/>
                <a:gd name="connsiteX10" fmla="*/ 1785257 w 3396343"/>
                <a:gd name="connsiteY10" fmla="*/ 18714 h 2152314"/>
                <a:gd name="connsiteX11" fmla="*/ 1204686 w 3396343"/>
                <a:gd name="connsiteY11" fmla="*/ 91286 h 2152314"/>
                <a:gd name="connsiteX12" fmla="*/ 1074057 w 3396343"/>
                <a:gd name="connsiteY12" fmla="*/ 744429 h 2152314"/>
                <a:gd name="connsiteX13" fmla="*/ 348343 w 3396343"/>
                <a:gd name="connsiteY13" fmla="*/ 831514 h 2152314"/>
                <a:gd name="connsiteX14" fmla="*/ 29029 w 3396343"/>
                <a:gd name="connsiteY14" fmla="*/ 1368543 h 2152314"/>
                <a:gd name="connsiteX15" fmla="*/ 0 w 3396343"/>
                <a:gd name="connsiteY15" fmla="*/ 1774943 h 2152314"/>
                <a:gd name="connsiteX0" fmla="*/ 0 w 3396343"/>
                <a:gd name="connsiteY0" fmla="*/ 1774943 h 2152314"/>
                <a:gd name="connsiteX1" fmla="*/ 725715 w 3396343"/>
                <a:gd name="connsiteY1" fmla="*/ 2152314 h 2152314"/>
                <a:gd name="connsiteX2" fmla="*/ 1451429 w 3396343"/>
                <a:gd name="connsiteY2" fmla="*/ 1920086 h 2152314"/>
                <a:gd name="connsiteX3" fmla="*/ 2046515 w 3396343"/>
                <a:gd name="connsiteY3" fmla="*/ 2079743 h 2152314"/>
                <a:gd name="connsiteX4" fmla="*/ 2438400 w 3396343"/>
                <a:gd name="connsiteY4" fmla="*/ 1789457 h 2152314"/>
                <a:gd name="connsiteX5" fmla="*/ 3193143 w 3396343"/>
                <a:gd name="connsiteY5" fmla="*/ 1760429 h 2152314"/>
                <a:gd name="connsiteX6" fmla="*/ 3396343 w 3396343"/>
                <a:gd name="connsiteY6" fmla="*/ 1092771 h 2152314"/>
                <a:gd name="connsiteX7" fmla="*/ 2989943 w 3396343"/>
                <a:gd name="connsiteY7" fmla="*/ 787971 h 2152314"/>
                <a:gd name="connsiteX8" fmla="*/ 2307772 w 3396343"/>
                <a:gd name="connsiteY8" fmla="*/ 918600 h 2152314"/>
                <a:gd name="connsiteX9" fmla="*/ 2177143 w 3396343"/>
                <a:gd name="connsiteY9" fmla="*/ 221914 h 2152314"/>
                <a:gd name="connsiteX10" fmla="*/ 1785257 w 3396343"/>
                <a:gd name="connsiteY10" fmla="*/ 18714 h 2152314"/>
                <a:gd name="connsiteX11" fmla="*/ 1204686 w 3396343"/>
                <a:gd name="connsiteY11" fmla="*/ 91286 h 2152314"/>
                <a:gd name="connsiteX12" fmla="*/ 1074057 w 3396343"/>
                <a:gd name="connsiteY12" fmla="*/ 744429 h 2152314"/>
                <a:gd name="connsiteX13" fmla="*/ 348343 w 3396343"/>
                <a:gd name="connsiteY13" fmla="*/ 831514 h 2152314"/>
                <a:gd name="connsiteX14" fmla="*/ 29029 w 3396343"/>
                <a:gd name="connsiteY14" fmla="*/ 1368543 h 2152314"/>
                <a:gd name="connsiteX15" fmla="*/ 0 w 3396343"/>
                <a:gd name="connsiteY15" fmla="*/ 1774943 h 2152314"/>
                <a:gd name="connsiteX0" fmla="*/ 0 w 3396343"/>
                <a:gd name="connsiteY0" fmla="*/ 1774943 h 2152314"/>
                <a:gd name="connsiteX1" fmla="*/ 725715 w 3396343"/>
                <a:gd name="connsiteY1" fmla="*/ 2152314 h 2152314"/>
                <a:gd name="connsiteX2" fmla="*/ 1451429 w 3396343"/>
                <a:gd name="connsiteY2" fmla="*/ 1920086 h 2152314"/>
                <a:gd name="connsiteX3" fmla="*/ 2046515 w 3396343"/>
                <a:gd name="connsiteY3" fmla="*/ 2079743 h 2152314"/>
                <a:gd name="connsiteX4" fmla="*/ 2438400 w 3396343"/>
                <a:gd name="connsiteY4" fmla="*/ 1789457 h 2152314"/>
                <a:gd name="connsiteX5" fmla="*/ 3193143 w 3396343"/>
                <a:gd name="connsiteY5" fmla="*/ 1760429 h 2152314"/>
                <a:gd name="connsiteX6" fmla="*/ 3396343 w 3396343"/>
                <a:gd name="connsiteY6" fmla="*/ 1092771 h 2152314"/>
                <a:gd name="connsiteX7" fmla="*/ 2989943 w 3396343"/>
                <a:gd name="connsiteY7" fmla="*/ 787971 h 2152314"/>
                <a:gd name="connsiteX8" fmla="*/ 2307772 w 3396343"/>
                <a:gd name="connsiteY8" fmla="*/ 918600 h 2152314"/>
                <a:gd name="connsiteX9" fmla="*/ 2177143 w 3396343"/>
                <a:gd name="connsiteY9" fmla="*/ 221914 h 2152314"/>
                <a:gd name="connsiteX10" fmla="*/ 1785257 w 3396343"/>
                <a:gd name="connsiteY10" fmla="*/ 18714 h 2152314"/>
                <a:gd name="connsiteX11" fmla="*/ 1204686 w 3396343"/>
                <a:gd name="connsiteY11" fmla="*/ 91286 h 2152314"/>
                <a:gd name="connsiteX12" fmla="*/ 1074057 w 3396343"/>
                <a:gd name="connsiteY12" fmla="*/ 744429 h 2152314"/>
                <a:gd name="connsiteX13" fmla="*/ 348343 w 3396343"/>
                <a:gd name="connsiteY13" fmla="*/ 831514 h 2152314"/>
                <a:gd name="connsiteX14" fmla="*/ 29029 w 3396343"/>
                <a:gd name="connsiteY14" fmla="*/ 1368543 h 2152314"/>
                <a:gd name="connsiteX15" fmla="*/ 0 w 3396343"/>
                <a:gd name="connsiteY15" fmla="*/ 1774943 h 2152314"/>
                <a:gd name="connsiteX0" fmla="*/ 0 w 3396343"/>
                <a:gd name="connsiteY0" fmla="*/ 1774943 h 2152314"/>
                <a:gd name="connsiteX1" fmla="*/ 725715 w 3396343"/>
                <a:gd name="connsiteY1" fmla="*/ 2152314 h 2152314"/>
                <a:gd name="connsiteX2" fmla="*/ 1451429 w 3396343"/>
                <a:gd name="connsiteY2" fmla="*/ 1920086 h 2152314"/>
                <a:gd name="connsiteX3" fmla="*/ 2046515 w 3396343"/>
                <a:gd name="connsiteY3" fmla="*/ 2079743 h 2152314"/>
                <a:gd name="connsiteX4" fmla="*/ 2438400 w 3396343"/>
                <a:gd name="connsiteY4" fmla="*/ 1789457 h 2152314"/>
                <a:gd name="connsiteX5" fmla="*/ 3193143 w 3396343"/>
                <a:gd name="connsiteY5" fmla="*/ 1760429 h 2152314"/>
                <a:gd name="connsiteX6" fmla="*/ 3396343 w 3396343"/>
                <a:gd name="connsiteY6" fmla="*/ 1092771 h 2152314"/>
                <a:gd name="connsiteX7" fmla="*/ 2989943 w 3396343"/>
                <a:gd name="connsiteY7" fmla="*/ 787971 h 2152314"/>
                <a:gd name="connsiteX8" fmla="*/ 2307772 w 3396343"/>
                <a:gd name="connsiteY8" fmla="*/ 918600 h 2152314"/>
                <a:gd name="connsiteX9" fmla="*/ 2177143 w 3396343"/>
                <a:gd name="connsiteY9" fmla="*/ 221914 h 2152314"/>
                <a:gd name="connsiteX10" fmla="*/ 1785257 w 3396343"/>
                <a:gd name="connsiteY10" fmla="*/ 18714 h 2152314"/>
                <a:gd name="connsiteX11" fmla="*/ 1204686 w 3396343"/>
                <a:gd name="connsiteY11" fmla="*/ 91286 h 2152314"/>
                <a:gd name="connsiteX12" fmla="*/ 1074057 w 3396343"/>
                <a:gd name="connsiteY12" fmla="*/ 744429 h 2152314"/>
                <a:gd name="connsiteX13" fmla="*/ 348343 w 3396343"/>
                <a:gd name="connsiteY13" fmla="*/ 831514 h 2152314"/>
                <a:gd name="connsiteX14" fmla="*/ 29029 w 3396343"/>
                <a:gd name="connsiteY14" fmla="*/ 1368543 h 2152314"/>
                <a:gd name="connsiteX15" fmla="*/ 0 w 3396343"/>
                <a:gd name="connsiteY15" fmla="*/ 1774943 h 2152314"/>
                <a:gd name="connsiteX0" fmla="*/ 146885 w 3371778"/>
                <a:gd name="connsiteY0" fmla="*/ 1870193 h 2152314"/>
                <a:gd name="connsiteX1" fmla="*/ 701150 w 3371778"/>
                <a:gd name="connsiteY1" fmla="*/ 2152314 h 2152314"/>
                <a:gd name="connsiteX2" fmla="*/ 1426864 w 3371778"/>
                <a:gd name="connsiteY2" fmla="*/ 1920086 h 2152314"/>
                <a:gd name="connsiteX3" fmla="*/ 2021950 w 3371778"/>
                <a:gd name="connsiteY3" fmla="*/ 2079743 h 2152314"/>
                <a:gd name="connsiteX4" fmla="*/ 2413835 w 3371778"/>
                <a:gd name="connsiteY4" fmla="*/ 1789457 h 2152314"/>
                <a:gd name="connsiteX5" fmla="*/ 3168578 w 3371778"/>
                <a:gd name="connsiteY5" fmla="*/ 1760429 h 2152314"/>
                <a:gd name="connsiteX6" fmla="*/ 3371778 w 3371778"/>
                <a:gd name="connsiteY6" fmla="*/ 1092771 h 2152314"/>
                <a:gd name="connsiteX7" fmla="*/ 2965378 w 3371778"/>
                <a:gd name="connsiteY7" fmla="*/ 787971 h 2152314"/>
                <a:gd name="connsiteX8" fmla="*/ 2283207 w 3371778"/>
                <a:gd name="connsiteY8" fmla="*/ 918600 h 2152314"/>
                <a:gd name="connsiteX9" fmla="*/ 2152578 w 3371778"/>
                <a:gd name="connsiteY9" fmla="*/ 221914 h 2152314"/>
                <a:gd name="connsiteX10" fmla="*/ 1760692 w 3371778"/>
                <a:gd name="connsiteY10" fmla="*/ 18714 h 2152314"/>
                <a:gd name="connsiteX11" fmla="*/ 1180121 w 3371778"/>
                <a:gd name="connsiteY11" fmla="*/ 91286 h 2152314"/>
                <a:gd name="connsiteX12" fmla="*/ 1049492 w 3371778"/>
                <a:gd name="connsiteY12" fmla="*/ 744429 h 2152314"/>
                <a:gd name="connsiteX13" fmla="*/ 323778 w 3371778"/>
                <a:gd name="connsiteY13" fmla="*/ 831514 h 2152314"/>
                <a:gd name="connsiteX14" fmla="*/ 4464 w 3371778"/>
                <a:gd name="connsiteY14" fmla="*/ 1368543 h 2152314"/>
                <a:gd name="connsiteX15" fmla="*/ 146885 w 3371778"/>
                <a:gd name="connsiteY15" fmla="*/ 1870193 h 2152314"/>
                <a:gd name="connsiteX0" fmla="*/ 146885 w 3371778"/>
                <a:gd name="connsiteY0" fmla="*/ 1870193 h 2152314"/>
                <a:gd name="connsiteX1" fmla="*/ 701150 w 3371778"/>
                <a:gd name="connsiteY1" fmla="*/ 2152314 h 2152314"/>
                <a:gd name="connsiteX2" fmla="*/ 1426864 w 3371778"/>
                <a:gd name="connsiteY2" fmla="*/ 1920086 h 2152314"/>
                <a:gd name="connsiteX3" fmla="*/ 2021950 w 3371778"/>
                <a:gd name="connsiteY3" fmla="*/ 2079743 h 2152314"/>
                <a:gd name="connsiteX4" fmla="*/ 2413835 w 3371778"/>
                <a:gd name="connsiteY4" fmla="*/ 1789457 h 2152314"/>
                <a:gd name="connsiteX5" fmla="*/ 3168578 w 3371778"/>
                <a:gd name="connsiteY5" fmla="*/ 1760429 h 2152314"/>
                <a:gd name="connsiteX6" fmla="*/ 3371778 w 3371778"/>
                <a:gd name="connsiteY6" fmla="*/ 1092771 h 2152314"/>
                <a:gd name="connsiteX7" fmla="*/ 2965378 w 3371778"/>
                <a:gd name="connsiteY7" fmla="*/ 787971 h 2152314"/>
                <a:gd name="connsiteX8" fmla="*/ 2283207 w 3371778"/>
                <a:gd name="connsiteY8" fmla="*/ 918600 h 2152314"/>
                <a:gd name="connsiteX9" fmla="*/ 2152578 w 3371778"/>
                <a:gd name="connsiteY9" fmla="*/ 221914 h 2152314"/>
                <a:gd name="connsiteX10" fmla="*/ 1760692 w 3371778"/>
                <a:gd name="connsiteY10" fmla="*/ 18714 h 2152314"/>
                <a:gd name="connsiteX11" fmla="*/ 1180121 w 3371778"/>
                <a:gd name="connsiteY11" fmla="*/ 91286 h 2152314"/>
                <a:gd name="connsiteX12" fmla="*/ 1049492 w 3371778"/>
                <a:gd name="connsiteY12" fmla="*/ 744429 h 2152314"/>
                <a:gd name="connsiteX13" fmla="*/ 323778 w 3371778"/>
                <a:gd name="connsiteY13" fmla="*/ 831514 h 2152314"/>
                <a:gd name="connsiteX14" fmla="*/ 4464 w 3371778"/>
                <a:gd name="connsiteY14" fmla="*/ 1368543 h 2152314"/>
                <a:gd name="connsiteX15" fmla="*/ 146885 w 3371778"/>
                <a:gd name="connsiteY15" fmla="*/ 1870193 h 2152314"/>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13835 w 3371778"/>
                <a:gd name="connsiteY4" fmla="*/ 1789457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13835 w 3371778"/>
                <a:gd name="connsiteY4" fmla="*/ 1789457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13835 w 3371778"/>
                <a:gd name="connsiteY4" fmla="*/ 1789457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13835 w 3371778"/>
                <a:gd name="connsiteY4" fmla="*/ 1789457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32885 w 3371778"/>
                <a:gd name="connsiteY4" fmla="*/ 1760882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32885 w 3371778"/>
                <a:gd name="connsiteY4" fmla="*/ 1760882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32885 w 3371778"/>
                <a:gd name="connsiteY4" fmla="*/ 1760882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32885 w 3371778"/>
                <a:gd name="connsiteY4" fmla="*/ 1760882 h 2169969"/>
                <a:gd name="connsiteX5" fmla="*/ 3168578 w 3371778"/>
                <a:gd name="connsiteY5" fmla="*/ 1760429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371778"/>
                <a:gd name="connsiteY0" fmla="*/ 1870193 h 2169969"/>
                <a:gd name="connsiteX1" fmla="*/ 701150 w 3371778"/>
                <a:gd name="connsiteY1" fmla="*/ 2152314 h 2169969"/>
                <a:gd name="connsiteX2" fmla="*/ 1426864 w 3371778"/>
                <a:gd name="connsiteY2" fmla="*/ 1920086 h 2169969"/>
                <a:gd name="connsiteX3" fmla="*/ 2021950 w 3371778"/>
                <a:gd name="connsiteY3" fmla="*/ 2079743 h 2169969"/>
                <a:gd name="connsiteX4" fmla="*/ 2432885 w 3371778"/>
                <a:gd name="connsiteY4" fmla="*/ 1760882 h 2169969"/>
                <a:gd name="connsiteX5" fmla="*/ 3044753 w 3371778"/>
                <a:gd name="connsiteY5" fmla="*/ 1731854 h 2169969"/>
                <a:gd name="connsiteX6" fmla="*/ 3371778 w 3371778"/>
                <a:gd name="connsiteY6" fmla="*/ 1092771 h 2169969"/>
                <a:gd name="connsiteX7" fmla="*/ 2965378 w 3371778"/>
                <a:gd name="connsiteY7" fmla="*/ 787971 h 2169969"/>
                <a:gd name="connsiteX8" fmla="*/ 2283207 w 3371778"/>
                <a:gd name="connsiteY8" fmla="*/ 918600 h 2169969"/>
                <a:gd name="connsiteX9" fmla="*/ 2152578 w 3371778"/>
                <a:gd name="connsiteY9" fmla="*/ 221914 h 2169969"/>
                <a:gd name="connsiteX10" fmla="*/ 1760692 w 3371778"/>
                <a:gd name="connsiteY10" fmla="*/ 18714 h 2169969"/>
                <a:gd name="connsiteX11" fmla="*/ 1180121 w 3371778"/>
                <a:gd name="connsiteY11" fmla="*/ 91286 h 2169969"/>
                <a:gd name="connsiteX12" fmla="*/ 1049492 w 3371778"/>
                <a:gd name="connsiteY12" fmla="*/ 744429 h 2169969"/>
                <a:gd name="connsiteX13" fmla="*/ 323778 w 3371778"/>
                <a:gd name="connsiteY13" fmla="*/ 831514 h 2169969"/>
                <a:gd name="connsiteX14" fmla="*/ 4464 w 3371778"/>
                <a:gd name="connsiteY14" fmla="*/ 1368543 h 2169969"/>
                <a:gd name="connsiteX15" fmla="*/ 146885 w 3371778"/>
                <a:gd name="connsiteY15" fmla="*/ 1870193 h 2169969"/>
                <a:gd name="connsiteX0" fmla="*/ 146885 w 3414900"/>
                <a:gd name="connsiteY0" fmla="*/ 1870193 h 2169969"/>
                <a:gd name="connsiteX1" fmla="*/ 701150 w 3414900"/>
                <a:gd name="connsiteY1" fmla="*/ 2152314 h 2169969"/>
                <a:gd name="connsiteX2" fmla="*/ 1426864 w 3414900"/>
                <a:gd name="connsiteY2" fmla="*/ 1920086 h 2169969"/>
                <a:gd name="connsiteX3" fmla="*/ 2021950 w 3414900"/>
                <a:gd name="connsiteY3" fmla="*/ 2079743 h 2169969"/>
                <a:gd name="connsiteX4" fmla="*/ 2432885 w 3414900"/>
                <a:gd name="connsiteY4" fmla="*/ 1760882 h 2169969"/>
                <a:gd name="connsiteX5" fmla="*/ 3044753 w 3414900"/>
                <a:gd name="connsiteY5" fmla="*/ 1731854 h 2169969"/>
                <a:gd name="connsiteX6" fmla="*/ 3371778 w 3414900"/>
                <a:gd name="connsiteY6" fmla="*/ 1092771 h 2169969"/>
                <a:gd name="connsiteX7" fmla="*/ 2965378 w 3414900"/>
                <a:gd name="connsiteY7" fmla="*/ 787971 h 2169969"/>
                <a:gd name="connsiteX8" fmla="*/ 2283207 w 3414900"/>
                <a:gd name="connsiteY8" fmla="*/ 918600 h 2169969"/>
                <a:gd name="connsiteX9" fmla="*/ 2152578 w 3414900"/>
                <a:gd name="connsiteY9" fmla="*/ 221914 h 2169969"/>
                <a:gd name="connsiteX10" fmla="*/ 1760692 w 3414900"/>
                <a:gd name="connsiteY10" fmla="*/ 18714 h 2169969"/>
                <a:gd name="connsiteX11" fmla="*/ 1180121 w 3414900"/>
                <a:gd name="connsiteY11" fmla="*/ 91286 h 2169969"/>
                <a:gd name="connsiteX12" fmla="*/ 1049492 w 3414900"/>
                <a:gd name="connsiteY12" fmla="*/ 744429 h 2169969"/>
                <a:gd name="connsiteX13" fmla="*/ 323778 w 3414900"/>
                <a:gd name="connsiteY13" fmla="*/ 831514 h 2169969"/>
                <a:gd name="connsiteX14" fmla="*/ 4464 w 3414900"/>
                <a:gd name="connsiteY14" fmla="*/ 1368543 h 2169969"/>
                <a:gd name="connsiteX15" fmla="*/ 146885 w 3414900"/>
                <a:gd name="connsiteY15" fmla="*/ 1870193 h 2169969"/>
                <a:gd name="connsiteX0" fmla="*/ 146885 w 3389395"/>
                <a:gd name="connsiteY0" fmla="*/ 1870193 h 2169969"/>
                <a:gd name="connsiteX1" fmla="*/ 701150 w 3389395"/>
                <a:gd name="connsiteY1" fmla="*/ 2152314 h 2169969"/>
                <a:gd name="connsiteX2" fmla="*/ 1426864 w 3389395"/>
                <a:gd name="connsiteY2" fmla="*/ 1920086 h 2169969"/>
                <a:gd name="connsiteX3" fmla="*/ 2021950 w 3389395"/>
                <a:gd name="connsiteY3" fmla="*/ 2079743 h 2169969"/>
                <a:gd name="connsiteX4" fmla="*/ 2432885 w 3389395"/>
                <a:gd name="connsiteY4" fmla="*/ 1760882 h 2169969"/>
                <a:gd name="connsiteX5" fmla="*/ 3044753 w 3389395"/>
                <a:gd name="connsiteY5" fmla="*/ 1731854 h 2169969"/>
                <a:gd name="connsiteX6" fmla="*/ 3371778 w 3389395"/>
                <a:gd name="connsiteY6" fmla="*/ 1092771 h 2169969"/>
                <a:gd name="connsiteX7" fmla="*/ 2965378 w 3389395"/>
                <a:gd name="connsiteY7" fmla="*/ 787971 h 2169969"/>
                <a:gd name="connsiteX8" fmla="*/ 2283207 w 3389395"/>
                <a:gd name="connsiteY8" fmla="*/ 918600 h 2169969"/>
                <a:gd name="connsiteX9" fmla="*/ 2152578 w 3389395"/>
                <a:gd name="connsiteY9" fmla="*/ 221914 h 2169969"/>
                <a:gd name="connsiteX10" fmla="*/ 1760692 w 3389395"/>
                <a:gd name="connsiteY10" fmla="*/ 18714 h 2169969"/>
                <a:gd name="connsiteX11" fmla="*/ 1180121 w 3389395"/>
                <a:gd name="connsiteY11" fmla="*/ 91286 h 2169969"/>
                <a:gd name="connsiteX12" fmla="*/ 1049492 w 3389395"/>
                <a:gd name="connsiteY12" fmla="*/ 744429 h 2169969"/>
                <a:gd name="connsiteX13" fmla="*/ 323778 w 3389395"/>
                <a:gd name="connsiteY13" fmla="*/ 831514 h 2169969"/>
                <a:gd name="connsiteX14" fmla="*/ 4464 w 3389395"/>
                <a:gd name="connsiteY14" fmla="*/ 1368543 h 2169969"/>
                <a:gd name="connsiteX15" fmla="*/ 146885 w 3389395"/>
                <a:gd name="connsiteY15" fmla="*/ 1870193 h 2169969"/>
                <a:gd name="connsiteX0" fmla="*/ 146885 w 3293011"/>
                <a:gd name="connsiteY0" fmla="*/ 1870193 h 2169969"/>
                <a:gd name="connsiteX1" fmla="*/ 701150 w 3293011"/>
                <a:gd name="connsiteY1" fmla="*/ 2152314 h 2169969"/>
                <a:gd name="connsiteX2" fmla="*/ 1426864 w 3293011"/>
                <a:gd name="connsiteY2" fmla="*/ 1920086 h 2169969"/>
                <a:gd name="connsiteX3" fmla="*/ 2021950 w 3293011"/>
                <a:gd name="connsiteY3" fmla="*/ 2079743 h 2169969"/>
                <a:gd name="connsiteX4" fmla="*/ 2432885 w 3293011"/>
                <a:gd name="connsiteY4" fmla="*/ 1760882 h 2169969"/>
                <a:gd name="connsiteX5" fmla="*/ 3044753 w 3293011"/>
                <a:gd name="connsiteY5" fmla="*/ 1731854 h 2169969"/>
                <a:gd name="connsiteX6" fmla="*/ 3276528 w 3293011"/>
                <a:gd name="connsiteY6" fmla="*/ 1121346 h 2169969"/>
                <a:gd name="connsiteX7" fmla="*/ 2965378 w 3293011"/>
                <a:gd name="connsiteY7" fmla="*/ 787971 h 2169969"/>
                <a:gd name="connsiteX8" fmla="*/ 2283207 w 3293011"/>
                <a:gd name="connsiteY8" fmla="*/ 918600 h 2169969"/>
                <a:gd name="connsiteX9" fmla="*/ 2152578 w 3293011"/>
                <a:gd name="connsiteY9" fmla="*/ 221914 h 2169969"/>
                <a:gd name="connsiteX10" fmla="*/ 1760692 w 3293011"/>
                <a:gd name="connsiteY10" fmla="*/ 18714 h 2169969"/>
                <a:gd name="connsiteX11" fmla="*/ 1180121 w 3293011"/>
                <a:gd name="connsiteY11" fmla="*/ 91286 h 2169969"/>
                <a:gd name="connsiteX12" fmla="*/ 1049492 w 3293011"/>
                <a:gd name="connsiteY12" fmla="*/ 744429 h 2169969"/>
                <a:gd name="connsiteX13" fmla="*/ 323778 w 3293011"/>
                <a:gd name="connsiteY13" fmla="*/ 831514 h 2169969"/>
                <a:gd name="connsiteX14" fmla="*/ 4464 w 3293011"/>
                <a:gd name="connsiteY14" fmla="*/ 1368543 h 2169969"/>
                <a:gd name="connsiteX15" fmla="*/ 146885 w 3293011"/>
                <a:gd name="connsiteY15" fmla="*/ 1870193 h 2169969"/>
                <a:gd name="connsiteX0" fmla="*/ 146885 w 3293011"/>
                <a:gd name="connsiteY0" fmla="*/ 1870193 h 2169969"/>
                <a:gd name="connsiteX1" fmla="*/ 701150 w 3293011"/>
                <a:gd name="connsiteY1" fmla="*/ 2152314 h 2169969"/>
                <a:gd name="connsiteX2" fmla="*/ 1426864 w 3293011"/>
                <a:gd name="connsiteY2" fmla="*/ 1920086 h 2169969"/>
                <a:gd name="connsiteX3" fmla="*/ 2021950 w 3293011"/>
                <a:gd name="connsiteY3" fmla="*/ 2079743 h 2169969"/>
                <a:gd name="connsiteX4" fmla="*/ 2432885 w 3293011"/>
                <a:gd name="connsiteY4" fmla="*/ 1760882 h 2169969"/>
                <a:gd name="connsiteX5" fmla="*/ 3044753 w 3293011"/>
                <a:gd name="connsiteY5" fmla="*/ 1731854 h 2169969"/>
                <a:gd name="connsiteX6" fmla="*/ 3276528 w 3293011"/>
                <a:gd name="connsiteY6" fmla="*/ 1121346 h 2169969"/>
                <a:gd name="connsiteX7" fmla="*/ 2965378 w 3293011"/>
                <a:gd name="connsiteY7" fmla="*/ 787971 h 2169969"/>
                <a:gd name="connsiteX8" fmla="*/ 2283207 w 3293011"/>
                <a:gd name="connsiteY8" fmla="*/ 918600 h 2169969"/>
                <a:gd name="connsiteX9" fmla="*/ 2152578 w 3293011"/>
                <a:gd name="connsiteY9" fmla="*/ 221914 h 2169969"/>
                <a:gd name="connsiteX10" fmla="*/ 1760692 w 3293011"/>
                <a:gd name="connsiteY10" fmla="*/ 18714 h 2169969"/>
                <a:gd name="connsiteX11" fmla="*/ 1180121 w 3293011"/>
                <a:gd name="connsiteY11" fmla="*/ 91286 h 2169969"/>
                <a:gd name="connsiteX12" fmla="*/ 1049492 w 3293011"/>
                <a:gd name="connsiteY12" fmla="*/ 744429 h 2169969"/>
                <a:gd name="connsiteX13" fmla="*/ 323778 w 3293011"/>
                <a:gd name="connsiteY13" fmla="*/ 831514 h 2169969"/>
                <a:gd name="connsiteX14" fmla="*/ 4464 w 3293011"/>
                <a:gd name="connsiteY14" fmla="*/ 1368543 h 2169969"/>
                <a:gd name="connsiteX15" fmla="*/ 146885 w 3293011"/>
                <a:gd name="connsiteY15" fmla="*/ 1870193 h 2169969"/>
                <a:gd name="connsiteX0" fmla="*/ 146885 w 3293011"/>
                <a:gd name="connsiteY0" fmla="*/ 1870193 h 2169969"/>
                <a:gd name="connsiteX1" fmla="*/ 701150 w 3293011"/>
                <a:gd name="connsiteY1" fmla="*/ 2152314 h 2169969"/>
                <a:gd name="connsiteX2" fmla="*/ 1426864 w 3293011"/>
                <a:gd name="connsiteY2" fmla="*/ 1920086 h 2169969"/>
                <a:gd name="connsiteX3" fmla="*/ 2021950 w 3293011"/>
                <a:gd name="connsiteY3" fmla="*/ 2079743 h 2169969"/>
                <a:gd name="connsiteX4" fmla="*/ 2432885 w 3293011"/>
                <a:gd name="connsiteY4" fmla="*/ 1760882 h 2169969"/>
                <a:gd name="connsiteX5" fmla="*/ 3044753 w 3293011"/>
                <a:gd name="connsiteY5" fmla="*/ 1731854 h 2169969"/>
                <a:gd name="connsiteX6" fmla="*/ 3276528 w 3293011"/>
                <a:gd name="connsiteY6" fmla="*/ 1121346 h 2169969"/>
                <a:gd name="connsiteX7" fmla="*/ 2965378 w 3293011"/>
                <a:gd name="connsiteY7" fmla="*/ 787971 h 2169969"/>
                <a:gd name="connsiteX8" fmla="*/ 2283207 w 3293011"/>
                <a:gd name="connsiteY8" fmla="*/ 918600 h 2169969"/>
                <a:gd name="connsiteX9" fmla="*/ 2152578 w 3293011"/>
                <a:gd name="connsiteY9" fmla="*/ 221914 h 2169969"/>
                <a:gd name="connsiteX10" fmla="*/ 1760692 w 3293011"/>
                <a:gd name="connsiteY10" fmla="*/ 18714 h 2169969"/>
                <a:gd name="connsiteX11" fmla="*/ 1180121 w 3293011"/>
                <a:gd name="connsiteY11" fmla="*/ 91286 h 2169969"/>
                <a:gd name="connsiteX12" fmla="*/ 1049492 w 3293011"/>
                <a:gd name="connsiteY12" fmla="*/ 744429 h 2169969"/>
                <a:gd name="connsiteX13" fmla="*/ 323778 w 3293011"/>
                <a:gd name="connsiteY13" fmla="*/ 831514 h 2169969"/>
                <a:gd name="connsiteX14" fmla="*/ 4464 w 3293011"/>
                <a:gd name="connsiteY14" fmla="*/ 1368543 h 2169969"/>
                <a:gd name="connsiteX15" fmla="*/ 146885 w 3293011"/>
                <a:gd name="connsiteY15" fmla="*/ 1870193 h 2169969"/>
                <a:gd name="connsiteX0" fmla="*/ 146885 w 3280522"/>
                <a:gd name="connsiteY0" fmla="*/ 1870193 h 2169969"/>
                <a:gd name="connsiteX1" fmla="*/ 701150 w 3280522"/>
                <a:gd name="connsiteY1" fmla="*/ 2152314 h 2169969"/>
                <a:gd name="connsiteX2" fmla="*/ 1426864 w 3280522"/>
                <a:gd name="connsiteY2" fmla="*/ 1920086 h 2169969"/>
                <a:gd name="connsiteX3" fmla="*/ 2021950 w 3280522"/>
                <a:gd name="connsiteY3" fmla="*/ 2079743 h 2169969"/>
                <a:gd name="connsiteX4" fmla="*/ 2432885 w 3280522"/>
                <a:gd name="connsiteY4" fmla="*/ 1760882 h 2169969"/>
                <a:gd name="connsiteX5" fmla="*/ 3044753 w 3280522"/>
                <a:gd name="connsiteY5" fmla="*/ 1731854 h 2169969"/>
                <a:gd name="connsiteX6" fmla="*/ 3276528 w 3280522"/>
                <a:gd name="connsiteY6" fmla="*/ 1121346 h 2169969"/>
                <a:gd name="connsiteX7" fmla="*/ 2879653 w 3280522"/>
                <a:gd name="connsiteY7" fmla="*/ 807021 h 2169969"/>
                <a:gd name="connsiteX8" fmla="*/ 2283207 w 3280522"/>
                <a:gd name="connsiteY8" fmla="*/ 918600 h 2169969"/>
                <a:gd name="connsiteX9" fmla="*/ 2152578 w 3280522"/>
                <a:gd name="connsiteY9" fmla="*/ 221914 h 2169969"/>
                <a:gd name="connsiteX10" fmla="*/ 1760692 w 3280522"/>
                <a:gd name="connsiteY10" fmla="*/ 18714 h 2169969"/>
                <a:gd name="connsiteX11" fmla="*/ 1180121 w 3280522"/>
                <a:gd name="connsiteY11" fmla="*/ 91286 h 2169969"/>
                <a:gd name="connsiteX12" fmla="*/ 1049492 w 3280522"/>
                <a:gd name="connsiteY12" fmla="*/ 744429 h 2169969"/>
                <a:gd name="connsiteX13" fmla="*/ 323778 w 3280522"/>
                <a:gd name="connsiteY13" fmla="*/ 831514 h 2169969"/>
                <a:gd name="connsiteX14" fmla="*/ 4464 w 3280522"/>
                <a:gd name="connsiteY14" fmla="*/ 1368543 h 2169969"/>
                <a:gd name="connsiteX15" fmla="*/ 146885 w 3280522"/>
                <a:gd name="connsiteY15" fmla="*/ 1870193 h 2169969"/>
                <a:gd name="connsiteX0" fmla="*/ 146885 w 3234354"/>
                <a:gd name="connsiteY0" fmla="*/ 1870193 h 2169969"/>
                <a:gd name="connsiteX1" fmla="*/ 701150 w 3234354"/>
                <a:gd name="connsiteY1" fmla="*/ 2152314 h 2169969"/>
                <a:gd name="connsiteX2" fmla="*/ 1426864 w 3234354"/>
                <a:gd name="connsiteY2" fmla="*/ 1920086 h 2169969"/>
                <a:gd name="connsiteX3" fmla="*/ 2021950 w 3234354"/>
                <a:gd name="connsiteY3" fmla="*/ 2079743 h 2169969"/>
                <a:gd name="connsiteX4" fmla="*/ 2432885 w 3234354"/>
                <a:gd name="connsiteY4" fmla="*/ 1760882 h 2169969"/>
                <a:gd name="connsiteX5" fmla="*/ 3044753 w 3234354"/>
                <a:gd name="connsiteY5" fmla="*/ 1731854 h 2169969"/>
                <a:gd name="connsiteX6" fmla="*/ 3228903 w 3234354"/>
                <a:gd name="connsiteY6" fmla="*/ 1149921 h 2169969"/>
                <a:gd name="connsiteX7" fmla="*/ 2879653 w 3234354"/>
                <a:gd name="connsiteY7" fmla="*/ 807021 h 2169969"/>
                <a:gd name="connsiteX8" fmla="*/ 2283207 w 3234354"/>
                <a:gd name="connsiteY8" fmla="*/ 918600 h 2169969"/>
                <a:gd name="connsiteX9" fmla="*/ 2152578 w 3234354"/>
                <a:gd name="connsiteY9" fmla="*/ 221914 h 2169969"/>
                <a:gd name="connsiteX10" fmla="*/ 1760692 w 3234354"/>
                <a:gd name="connsiteY10" fmla="*/ 18714 h 2169969"/>
                <a:gd name="connsiteX11" fmla="*/ 1180121 w 3234354"/>
                <a:gd name="connsiteY11" fmla="*/ 91286 h 2169969"/>
                <a:gd name="connsiteX12" fmla="*/ 1049492 w 3234354"/>
                <a:gd name="connsiteY12" fmla="*/ 744429 h 2169969"/>
                <a:gd name="connsiteX13" fmla="*/ 323778 w 3234354"/>
                <a:gd name="connsiteY13" fmla="*/ 831514 h 2169969"/>
                <a:gd name="connsiteX14" fmla="*/ 4464 w 3234354"/>
                <a:gd name="connsiteY14" fmla="*/ 1368543 h 2169969"/>
                <a:gd name="connsiteX15" fmla="*/ 146885 w 3234354"/>
                <a:gd name="connsiteY15" fmla="*/ 1870193 h 2169969"/>
                <a:gd name="connsiteX0" fmla="*/ 146885 w 3234354"/>
                <a:gd name="connsiteY0" fmla="*/ 1870193 h 2169969"/>
                <a:gd name="connsiteX1" fmla="*/ 701150 w 3234354"/>
                <a:gd name="connsiteY1" fmla="*/ 2152314 h 2169969"/>
                <a:gd name="connsiteX2" fmla="*/ 1426864 w 3234354"/>
                <a:gd name="connsiteY2" fmla="*/ 1920086 h 2169969"/>
                <a:gd name="connsiteX3" fmla="*/ 2021950 w 3234354"/>
                <a:gd name="connsiteY3" fmla="*/ 2079743 h 2169969"/>
                <a:gd name="connsiteX4" fmla="*/ 2432885 w 3234354"/>
                <a:gd name="connsiteY4" fmla="*/ 1760882 h 2169969"/>
                <a:gd name="connsiteX5" fmla="*/ 3044753 w 3234354"/>
                <a:gd name="connsiteY5" fmla="*/ 1731854 h 2169969"/>
                <a:gd name="connsiteX6" fmla="*/ 3228903 w 3234354"/>
                <a:gd name="connsiteY6" fmla="*/ 1149921 h 2169969"/>
                <a:gd name="connsiteX7" fmla="*/ 2879653 w 3234354"/>
                <a:gd name="connsiteY7" fmla="*/ 807021 h 2169969"/>
                <a:gd name="connsiteX8" fmla="*/ 2283207 w 3234354"/>
                <a:gd name="connsiteY8" fmla="*/ 918600 h 2169969"/>
                <a:gd name="connsiteX9" fmla="*/ 2152578 w 3234354"/>
                <a:gd name="connsiteY9" fmla="*/ 221914 h 2169969"/>
                <a:gd name="connsiteX10" fmla="*/ 1760692 w 3234354"/>
                <a:gd name="connsiteY10" fmla="*/ 18714 h 2169969"/>
                <a:gd name="connsiteX11" fmla="*/ 1180121 w 3234354"/>
                <a:gd name="connsiteY11" fmla="*/ 91286 h 2169969"/>
                <a:gd name="connsiteX12" fmla="*/ 1049492 w 3234354"/>
                <a:gd name="connsiteY12" fmla="*/ 744429 h 2169969"/>
                <a:gd name="connsiteX13" fmla="*/ 323778 w 3234354"/>
                <a:gd name="connsiteY13" fmla="*/ 831514 h 2169969"/>
                <a:gd name="connsiteX14" fmla="*/ 4464 w 3234354"/>
                <a:gd name="connsiteY14" fmla="*/ 1368543 h 2169969"/>
                <a:gd name="connsiteX15" fmla="*/ 146885 w 3234354"/>
                <a:gd name="connsiteY15" fmla="*/ 1870193 h 2169969"/>
                <a:gd name="connsiteX0" fmla="*/ 146885 w 3234354"/>
                <a:gd name="connsiteY0" fmla="*/ 1870193 h 2169969"/>
                <a:gd name="connsiteX1" fmla="*/ 701150 w 3234354"/>
                <a:gd name="connsiteY1" fmla="*/ 2152314 h 2169969"/>
                <a:gd name="connsiteX2" fmla="*/ 1426864 w 3234354"/>
                <a:gd name="connsiteY2" fmla="*/ 1920086 h 2169969"/>
                <a:gd name="connsiteX3" fmla="*/ 2021950 w 3234354"/>
                <a:gd name="connsiteY3" fmla="*/ 2079743 h 2169969"/>
                <a:gd name="connsiteX4" fmla="*/ 2432885 w 3234354"/>
                <a:gd name="connsiteY4" fmla="*/ 1760882 h 2169969"/>
                <a:gd name="connsiteX5" fmla="*/ 3044753 w 3234354"/>
                <a:gd name="connsiteY5" fmla="*/ 1731854 h 2169969"/>
                <a:gd name="connsiteX6" fmla="*/ 3228903 w 3234354"/>
                <a:gd name="connsiteY6" fmla="*/ 1149921 h 2169969"/>
                <a:gd name="connsiteX7" fmla="*/ 2879653 w 3234354"/>
                <a:gd name="connsiteY7" fmla="*/ 807021 h 2169969"/>
                <a:gd name="connsiteX8" fmla="*/ 2283207 w 3234354"/>
                <a:gd name="connsiteY8" fmla="*/ 918600 h 2169969"/>
                <a:gd name="connsiteX9" fmla="*/ 2152578 w 3234354"/>
                <a:gd name="connsiteY9" fmla="*/ 221914 h 2169969"/>
                <a:gd name="connsiteX10" fmla="*/ 1760692 w 3234354"/>
                <a:gd name="connsiteY10" fmla="*/ 18714 h 2169969"/>
                <a:gd name="connsiteX11" fmla="*/ 1180121 w 3234354"/>
                <a:gd name="connsiteY11" fmla="*/ 91286 h 2169969"/>
                <a:gd name="connsiteX12" fmla="*/ 1049492 w 3234354"/>
                <a:gd name="connsiteY12" fmla="*/ 744429 h 2169969"/>
                <a:gd name="connsiteX13" fmla="*/ 323778 w 3234354"/>
                <a:gd name="connsiteY13" fmla="*/ 831514 h 2169969"/>
                <a:gd name="connsiteX14" fmla="*/ 4464 w 3234354"/>
                <a:gd name="connsiteY14" fmla="*/ 1368543 h 2169969"/>
                <a:gd name="connsiteX15" fmla="*/ 146885 w 3234354"/>
                <a:gd name="connsiteY15" fmla="*/ 1870193 h 2169969"/>
                <a:gd name="connsiteX0" fmla="*/ 146885 w 3234354"/>
                <a:gd name="connsiteY0" fmla="*/ 1870193 h 2169969"/>
                <a:gd name="connsiteX1" fmla="*/ 701150 w 3234354"/>
                <a:gd name="connsiteY1" fmla="*/ 2152314 h 2169969"/>
                <a:gd name="connsiteX2" fmla="*/ 1426864 w 3234354"/>
                <a:gd name="connsiteY2" fmla="*/ 1920086 h 2169969"/>
                <a:gd name="connsiteX3" fmla="*/ 2021950 w 3234354"/>
                <a:gd name="connsiteY3" fmla="*/ 2079743 h 2169969"/>
                <a:gd name="connsiteX4" fmla="*/ 2432885 w 3234354"/>
                <a:gd name="connsiteY4" fmla="*/ 1760882 h 2169969"/>
                <a:gd name="connsiteX5" fmla="*/ 3044753 w 3234354"/>
                <a:gd name="connsiteY5" fmla="*/ 1731854 h 2169969"/>
                <a:gd name="connsiteX6" fmla="*/ 3228903 w 3234354"/>
                <a:gd name="connsiteY6" fmla="*/ 1149921 h 2169969"/>
                <a:gd name="connsiteX7" fmla="*/ 2879653 w 3234354"/>
                <a:gd name="connsiteY7" fmla="*/ 807021 h 2169969"/>
                <a:gd name="connsiteX8" fmla="*/ 2283207 w 3234354"/>
                <a:gd name="connsiteY8" fmla="*/ 918600 h 2169969"/>
                <a:gd name="connsiteX9" fmla="*/ 2152578 w 3234354"/>
                <a:gd name="connsiteY9" fmla="*/ 221914 h 2169969"/>
                <a:gd name="connsiteX10" fmla="*/ 1760692 w 3234354"/>
                <a:gd name="connsiteY10" fmla="*/ 18714 h 2169969"/>
                <a:gd name="connsiteX11" fmla="*/ 1180121 w 3234354"/>
                <a:gd name="connsiteY11" fmla="*/ 91286 h 2169969"/>
                <a:gd name="connsiteX12" fmla="*/ 1049492 w 3234354"/>
                <a:gd name="connsiteY12" fmla="*/ 744429 h 2169969"/>
                <a:gd name="connsiteX13" fmla="*/ 323778 w 3234354"/>
                <a:gd name="connsiteY13" fmla="*/ 831514 h 2169969"/>
                <a:gd name="connsiteX14" fmla="*/ 4464 w 3234354"/>
                <a:gd name="connsiteY14" fmla="*/ 1368543 h 2169969"/>
                <a:gd name="connsiteX15" fmla="*/ 146885 w 3234354"/>
                <a:gd name="connsiteY15" fmla="*/ 1870193 h 2169969"/>
                <a:gd name="connsiteX0" fmla="*/ 146885 w 3234354"/>
                <a:gd name="connsiteY0" fmla="*/ 1870193 h 2169969"/>
                <a:gd name="connsiteX1" fmla="*/ 701150 w 3234354"/>
                <a:gd name="connsiteY1" fmla="*/ 2152314 h 2169969"/>
                <a:gd name="connsiteX2" fmla="*/ 1426864 w 3234354"/>
                <a:gd name="connsiteY2" fmla="*/ 1920086 h 2169969"/>
                <a:gd name="connsiteX3" fmla="*/ 2021950 w 3234354"/>
                <a:gd name="connsiteY3" fmla="*/ 2079743 h 2169969"/>
                <a:gd name="connsiteX4" fmla="*/ 2432885 w 3234354"/>
                <a:gd name="connsiteY4" fmla="*/ 1760882 h 2169969"/>
                <a:gd name="connsiteX5" fmla="*/ 3044753 w 3234354"/>
                <a:gd name="connsiteY5" fmla="*/ 1731854 h 2169969"/>
                <a:gd name="connsiteX6" fmla="*/ 3228903 w 3234354"/>
                <a:gd name="connsiteY6" fmla="*/ 1149921 h 2169969"/>
                <a:gd name="connsiteX7" fmla="*/ 2879653 w 3234354"/>
                <a:gd name="connsiteY7" fmla="*/ 807021 h 2169969"/>
                <a:gd name="connsiteX8" fmla="*/ 2283207 w 3234354"/>
                <a:gd name="connsiteY8" fmla="*/ 918600 h 2169969"/>
                <a:gd name="connsiteX9" fmla="*/ 2152578 w 3234354"/>
                <a:gd name="connsiteY9" fmla="*/ 221914 h 2169969"/>
                <a:gd name="connsiteX10" fmla="*/ 1760692 w 3234354"/>
                <a:gd name="connsiteY10" fmla="*/ 18714 h 2169969"/>
                <a:gd name="connsiteX11" fmla="*/ 1180121 w 3234354"/>
                <a:gd name="connsiteY11" fmla="*/ 91286 h 2169969"/>
                <a:gd name="connsiteX12" fmla="*/ 1049492 w 3234354"/>
                <a:gd name="connsiteY12" fmla="*/ 744429 h 2169969"/>
                <a:gd name="connsiteX13" fmla="*/ 323778 w 3234354"/>
                <a:gd name="connsiteY13" fmla="*/ 831514 h 2169969"/>
                <a:gd name="connsiteX14" fmla="*/ 4464 w 3234354"/>
                <a:gd name="connsiteY14" fmla="*/ 1368543 h 2169969"/>
                <a:gd name="connsiteX15" fmla="*/ 146885 w 3234354"/>
                <a:gd name="connsiteY15" fmla="*/ 1870193 h 2169969"/>
                <a:gd name="connsiteX0" fmla="*/ 146885 w 3234354"/>
                <a:gd name="connsiteY0" fmla="*/ 1870193 h 2169969"/>
                <a:gd name="connsiteX1" fmla="*/ 701150 w 3234354"/>
                <a:gd name="connsiteY1" fmla="*/ 2152314 h 2169969"/>
                <a:gd name="connsiteX2" fmla="*/ 1426864 w 3234354"/>
                <a:gd name="connsiteY2" fmla="*/ 1920086 h 2169969"/>
                <a:gd name="connsiteX3" fmla="*/ 2021950 w 3234354"/>
                <a:gd name="connsiteY3" fmla="*/ 2079743 h 2169969"/>
                <a:gd name="connsiteX4" fmla="*/ 2432885 w 3234354"/>
                <a:gd name="connsiteY4" fmla="*/ 1760882 h 2169969"/>
                <a:gd name="connsiteX5" fmla="*/ 3044753 w 3234354"/>
                <a:gd name="connsiteY5" fmla="*/ 1731854 h 2169969"/>
                <a:gd name="connsiteX6" fmla="*/ 3228903 w 3234354"/>
                <a:gd name="connsiteY6" fmla="*/ 1149921 h 2169969"/>
                <a:gd name="connsiteX7" fmla="*/ 2879653 w 3234354"/>
                <a:gd name="connsiteY7" fmla="*/ 807021 h 2169969"/>
                <a:gd name="connsiteX8" fmla="*/ 2283207 w 3234354"/>
                <a:gd name="connsiteY8" fmla="*/ 918600 h 2169969"/>
                <a:gd name="connsiteX9" fmla="*/ 2152578 w 3234354"/>
                <a:gd name="connsiteY9" fmla="*/ 221914 h 2169969"/>
                <a:gd name="connsiteX10" fmla="*/ 1760692 w 3234354"/>
                <a:gd name="connsiteY10" fmla="*/ 18714 h 2169969"/>
                <a:gd name="connsiteX11" fmla="*/ 1180121 w 3234354"/>
                <a:gd name="connsiteY11" fmla="*/ 91286 h 2169969"/>
                <a:gd name="connsiteX12" fmla="*/ 1049492 w 3234354"/>
                <a:gd name="connsiteY12" fmla="*/ 744429 h 2169969"/>
                <a:gd name="connsiteX13" fmla="*/ 323778 w 3234354"/>
                <a:gd name="connsiteY13" fmla="*/ 831514 h 2169969"/>
                <a:gd name="connsiteX14" fmla="*/ 4464 w 3234354"/>
                <a:gd name="connsiteY14" fmla="*/ 1368543 h 2169969"/>
                <a:gd name="connsiteX15" fmla="*/ 146885 w 3234354"/>
                <a:gd name="connsiteY15" fmla="*/ 1870193 h 2169969"/>
                <a:gd name="connsiteX0" fmla="*/ 146885 w 3234354"/>
                <a:gd name="connsiteY0" fmla="*/ 1852669 h 2152445"/>
                <a:gd name="connsiteX1" fmla="*/ 701150 w 3234354"/>
                <a:gd name="connsiteY1" fmla="*/ 2134790 h 2152445"/>
                <a:gd name="connsiteX2" fmla="*/ 1426864 w 3234354"/>
                <a:gd name="connsiteY2" fmla="*/ 1902562 h 2152445"/>
                <a:gd name="connsiteX3" fmla="*/ 2021950 w 3234354"/>
                <a:gd name="connsiteY3" fmla="*/ 2062219 h 2152445"/>
                <a:gd name="connsiteX4" fmla="*/ 2432885 w 3234354"/>
                <a:gd name="connsiteY4" fmla="*/ 1743358 h 2152445"/>
                <a:gd name="connsiteX5" fmla="*/ 3044753 w 3234354"/>
                <a:gd name="connsiteY5" fmla="*/ 1714330 h 2152445"/>
                <a:gd name="connsiteX6" fmla="*/ 3228903 w 3234354"/>
                <a:gd name="connsiteY6" fmla="*/ 1132397 h 2152445"/>
                <a:gd name="connsiteX7" fmla="*/ 2879653 w 3234354"/>
                <a:gd name="connsiteY7" fmla="*/ 789497 h 2152445"/>
                <a:gd name="connsiteX8" fmla="*/ 2283207 w 3234354"/>
                <a:gd name="connsiteY8" fmla="*/ 901076 h 2152445"/>
                <a:gd name="connsiteX9" fmla="*/ 2152578 w 3234354"/>
                <a:gd name="connsiteY9" fmla="*/ 204390 h 2152445"/>
                <a:gd name="connsiteX10" fmla="*/ 1846417 w 3234354"/>
                <a:gd name="connsiteY10" fmla="*/ 29765 h 2152445"/>
                <a:gd name="connsiteX11" fmla="*/ 1180121 w 3234354"/>
                <a:gd name="connsiteY11" fmla="*/ 73762 h 2152445"/>
                <a:gd name="connsiteX12" fmla="*/ 1049492 w 3234354"/>
                <a:gd name="connsiteY12" fmla="*/ 726905 h 2152445"/>
                <a:gd name="connsiteX13" fmla="*/ 323778 w 3234354"/>
                <a:gd name="connsiteY13" fmla="*/ 813990 h 2152445"/>
                <a:gd name="connsiteX14" fmla="*/ 4464 w 3234354"/>
                <a:gd name="connsiteY14" fmla="*/ 1351019 h 2152445"/>
                <a:gd name="connsiteX15" fmla="*/ 146885 w 3234354"/>
                <a:gd name="connsiteY15" fmla="*/ 1852669 h 2152445"/>
                <a:gd name="connsiteX0" fmla="*/ 146885 w 3234354"/>
                <a:gd name="connsiteY0" fmla="*/ 1831188 h 2130964"/>
                <a:gd name="connsiteX1" fmla="*/ 701150 w 3234354"/>
                <a:gd name="connsiteY1" fmla="*/ 2113309 h 2130964"/>
                <a:gd name="connsiteX2" fmla="*/ 1426864 w 3234354"/>
                <a:gd name="connsiteY2" fmla="*/ 1881081 h 2130964"/>
                <a:gd name="connsiteX3" fmla="*/ 2021950 w 3234354"/>
                <a:gd name="connsiteY3" fmla="*/ 2040738 h 2130964"/>
                <a:gd name="connsiteX4" fmla="*/ 2432885 w 3234354"/>
                <a:gd name="connsiteY4" fmla="*/ 1721877 h 2130964"/>
                <a:gd name="connsiteX5" fmla="*/ 3044753 w 3234354"/>
                <a:gd name="connsiteY5" fmla="*/ 1692849 h 2130964"/>
                <a:gd name="connsiteX6" fmla="*/ 3228903 w 3234354"/>
                <a:gd name="connsiteY6" fmla="*/ 1110916 h 2130964"/>
                <a:gd name="connsiteX7" fmla="*/ 2879653 w 3234354"/>
                <a:gd name="connsiteY7" fmla="*/ 768016 h 2130964"/>
                <a:gd name="connsiteX8" fmla="*/ 2283207 w 3234354"/>
                <a:gd name="connsiteY8" fmla="*/ 879595 h 2130964"/>
                <a:gd name="connsiteX9" fmla="*/ 2152578 w 3234354"/>
                <a:gd name="connsiteY9" fmla="*/ 182909 h 2130964"/>
                <a:gd name="connsiteX10" fmla="*/ 1846417 w 3234354"/>
                <a:gd name="connsiteY10" fmla="*/ 8284 h 2130964"/>
                <a:gd name="connsiteX11" fmla="*/ 1227746 w 3234354"/>
                <a:gd name="connsiteY11" fmla="*/ 99906 h 2130964"/>
                <a:gd name="connsiteX12" fmla="*/ 1049492 w 3234354"/>
                <a:gd name="connsiteY12" fmla="*/ 705424 h 2130964"/>
                <a:gd name="connsiteX13" fmla="*/ 323778 w 3234354"/>
                <a:gd name="connsiteY13" fmla="*/ 792509 h 2130964"/>
                <a:gd name="connsiteX14" fmla="*/ 4464 w 3234354"/>
                <a:gd name="connsiteY14" fmla="*/ 1329538 h 2130964"/>
                <a:gd name="connsiteX15" fmla="*/ 146885 w 3234354"/>
                <a:gd name="connsiteY15" fmla="*/ 1831188 h 2130964"/>
                <a:gd name="connsiteX0" fmla="*/ 146885 w 3234354"/>
                <a:gd name="connsiteY0" fmla="*/ 1831188 h 2130964"/>
                <a:gd name="connsiteX1" fmla="*/ 701150 w 3234354"/>
                <a:gd name="connsiteY1" fmla="*/ 2113309 h 2130964"/>
                <a:gd name="connsiteX2" fmla="*/ 1426864 w 3234354"/>
                <a:gd name="connsiteY2" fmla="*/ 1881081 h 2130964"/>
                <a:gd name="connsiteX3" fmla="*/ 2021950 w 3234354"/>
                <a:gd name="connsiteY3" fmla="*/ 2040738 h 2130964"/>
                <a:gd name="connsiteX4" fmla="*/ 2432885 w 3234354"/>
                <a:gd name="connsiteY4" fmla="*/ 1721877 h 2130964"/>
                <a:gd name="connsiteX5" fmla="*/ 3044753 w 3234354"/>
                <a:gd name="connsiteY5" fmla="*/ 1692849 h 2130964"/>
                <a:gd name="connsiteX6" fmla="*/ 3228903 w 3234354"/>
                <a:gd name="connsiteY6" fmla="*/ 1110916 h 2130964"/>
                <a:gd name="connsiteX7" fmla="*/ 2879653 w 3234354"/>
                <a:gd name="connsiteY7" fmla="*/ 768016 h 2130964"/>
                <a:gd name="connsiteX8" fmla="*/ 2283207 w 3234354"/>
                <a:gd name="connsiteY8" fmla="*/ 879595 h 2130964"/>
                <a:gd name="connsiteX9" fmla="*/ 2152578 w 3234354"/>
                <a:gd name="connsiteY9" fmla="*/ 182909 h 2130964"/>
                <a:gd name="connsiteX10" fmla="*/ 1846417 w 3234354"/>
                <a:gd name="connsiteY10" fmla="*/ 8284 h 2130964"/>
                <a:gd name="connsiteX11" fmla="*/ 1227746 w 3234354"/>
                <a:gd name="connsiteY11" fmla="*/ 99906 h 2130964"/>
                <a:gd name="connsiteX12" fmla="*/ 1049492 w 3234354"/>
                <a:gd name="connsiteY12" fmla="*/ 705424 h 2130964"/>
                <a:gd name="connsiteX13" fmla="*/ 323778 w 3234354"/>
                <a:gd name="connsiteY13" fmla="*/ 792509 h 2130964"/>
                <a:gd name="connsiteX14" fmla="*/ 4464 w 3234354"/>
                <a:gd name="connsiteY14" fmla="*/ 1329538 h 2130964"/>
                <a:gd name="connsiteX15" fmla="*/ 146885 w 3234354"/>
                <a:gd name="connsiteY15" fmla="*/ 1831188 h 2130964"/>
                <a:gd name="connsiteX0" fmla="*/ 146885 w 3234354"/>
                <a:gd name="connsiteY0" fmla="*/ 1830004 h 2129780"/>
                <a:gd name="connsiteX1" fmla="*/ 701150 w 3234354"/>
                <a:gd name="connsiteY1" fmla="*/ 2112125 h 2129780"/>
                <a:gd name="connsiteX2" fmla="*/ 1426864 w 3234354"/>
                <a:gd name="connsiteY2" fmla="*/ 1879897 h 2129780"/>
                <a:gd name="connsiteX3" fmla="*/ 2021950 w 3234354"/>
                <a:gd name="connsiteY3" fmla="*/ 2039554 h 2129780"/>
                <a:gd name="connsiteX4" fmla="*/ 2432885 w 3234354"/>
                <a:gd name="connsiteY4" fmla="*/ 1720693 h 2129780"/>
                <a:gd name="connsiteX5" fmla="*/ 3044753 w 3234354"/>
                <a:gd name="connsiteY5" fmla="*/ 1691665 h 2129780"/>
                <a:gd name="connsiteX6" fmla="*/ 3228903 w 3234354"/>
                <a:gd name="connsiteY6" fmla="*/ 1109732 h 2129780"/>
                <a:gd name="connsiteX7" fmla="*/ 2879653 w 3234354"/>
                <a:gd name="connsiteY7" fmla="*/ 766832 h 2129780"/>
                <a:gd name="connsiteX8" fmla="*/ 2283207 w 3234354"/>
                <a:gd name="connsiteY8" fmla="*/ 878411 h 2129780"/>
                <a:gd name="connsiteX9" fmla="*/ 2152578 w 3234354"/>
                <a:gd name="connsiteY9" fmla="*/ 181725 h 2129780"/>
                <a:gd name="connsiteX10" fmla="*/ 1846417 w 3234354"/>
                <a:gd name="connsiteY10" fmla="*/ 7100 h 2129780"/>
                <a:gd name="connsiteX11" fmla="*/ 1227746 w 3234354"/>
                <a:gd name="connsiteY11" fmla="*/ 98722 h 2129780"/>
                <a:gd name="connsiteX12" fmla="*/ 1049492 w 3234354"/>
                <a:gd name="connsiteY12" fmla="*/ 666140 h 2129780"/>
                <a:gd name="connsiteX13" fmla="*/ 323778 w 3234354"/>
                <a:gd name="connsiteY13" fmla="*/ 791325 h 2129780"/>
                <a:gd name="connsiteX14" fmla="*/ 4464 w 3234354"/>
                <a:gd name="connsiteY14" fmla="*/ 1328354 h 2129780"/>
                <a:gd name="connsiteX15" fmla="*/ 146885 w 3234354"/>
                <a:gd name="connsiteY15" fmla="*/ 1830004 h 2129780"/>
                <a:gd name="connsiteX0" fmla="*/ 146885 w 3234354"/>
                <a:gd name="connsiteY0" fmla="*/ 1824869 h 2124645"/>
                <a:gd name="connsiteX1" fmla="*/ 701150 w 3234354"/>
                <a:gd name="connsiteY1" fmla="*/ 2106990 h 2124645"/>
                <a:gd name="connsiteX2" fmla="*/ 1426864 w 3234354"/>
                <a:gd name="connsiteY2" fmla="*/ 1874762 h 2124645"/>
                <a:gd name="connsiteX3" fmla="*/ 2021950 w 3234354"/>
                <a:gd name="connsiteY3" fmla="*/ 2034419 h 2124645"/>
                <a:gd name="connsiteX4" fmla="*/ 2432885 w 3234354"/>
                <a:gd name="connsiteY4" fmla="*/ 1715558 h 2124645"/>
                <a:gd name="connsiteX5" fmla="*/ 3044753 w 3234354"/>
                <a:gd name="connsiteY5" fmla="*/ 1686530 h 2124645"/>
                <a:gd name="connsiteX6" fmla="*/ 3228903 w 3234354"/>
                <a:gd name="connsiteY6" fmla="*/ 1104597 h 2124645"/>
                <a:gd name="connsiteX7" fmla="*/ 2879653 w 3234354"/>
                <a:gd name="connsiteY7" fmla="*/ 761697 h 2124645"/>
                <a:gd name="connsiteX8" fmla="*/ 2283207 w 3234354"/>
                <a:gd name="connsiteY8" fmla="*/ 873276 h 2124645"/>
                <a:gd name="connsiteX9" fmla="*/ 2152578 w 3234354"/>
                <a:gd name="connsiteY9" fmla="*/ 176590 h 2124645"/>
                <a:gd name="connsiteX10" fmla="*/ 1846417 w 3234354"/>
                <a:gd name="connsiteY10" fmla="*/ 1965 h 2124645"/>
                <a:gd name="connsiteX11" fmla="*/ 1275371 w 3234354"/>
                <a:gd name="connsiteY11" fmla="*/ 122162 h 2124645"/>
                <a:gd name="connsiteX12" fmla="*/ 1049492 w 3234354"/>
                <a:gd name="connsiteY12" fmla="*/ 661005 h 2124645"/>
                <a:gd name="connsiteX13" fmla="*/ 323778 w 3234354"/>
                <a:gd name="connsiteY13" fmla="*/ 786190 h 2124645"/>
                <a:gd name="connsiteX14" fmla="*/ 4464 w 3234354"/>
                <a:gd name="connsiteY14" fmla="*/ 1323219 h 2124645"/>
                <a:gd name="connsiteX15" fmla="*/ 146885 w 3234354"/>
                <a:gd name="connsiteY15" fmla="*/ 1824869 h 2124645"/>
                <a:gd name="connsiteX0" fmla="*/ 146885 w 3234354"/>
                <a:gd name="connsiteY0" fmla="*/ 1824475 h 2124251"/>
                <a:gd name="connsiteX1" fmla="*/ 701150 w 3234354"/>
                <a:gd name="connsiteY1" fmla="*/ 2106596 h 2124251"/>
                <a:gd name="connsiteX2" fmla="*/ 1426864 w 3234354"/>
                <a:gd name="connsiteY2" fmla="*/ 1874368 h 2124251"/>
                <a:gd name="connsiteX3" fmla="*/ 2021950 w 3234354"/>
                <a:gd name="connsiteY3" fmla="*/ 2034025 h 2124251"/>
                <a:gd name="connsiteX4" fmla="*/ 2432885 w 3234354"/>
                <a:gd name="connsiteY4" fmla="*/ 1715164 h 2124251"/>
                <a:gd name="connsiteX5" fmla="*/ 3044753 w 3234354"/>
                <a:gd name="connsiteY5" fmla="*/ 1686136 h 2124251"/>
                <a:gd name="connsiteX6" fmla="*/ 3228903 w 3234354"/>
                <a:gd name="connsiteY6" fmla="*/ 1104203 h 2124251"/>
                <a:gd name="connsiteX7" fmla="*/ 2879653 w 3234354"/>
                <a:gd name="connsiteY7" fmla="*/ 761303 h 2124251"/>
                <a:gd name="connsiteX8" fmla="*/ 2283207 w 3234354"/>
                <a:gd name="connsiteY8" fmla="*/ 872882 h 2124251"/>
                <a:gd name="connsiteX9" fmla="*/ 2152578 w 3234354"/>
                <a:gd name="connsiteY9" fmla="*/ 176196 h 2124251"/>
                <a:gd name="connsiteX10" fmla="*/ 1846417 w 3234354"/>
                <a:gd name="connsiteY10" fmla="*/ 1571 h 2124251"/>
                <a:gd name="connsiteX11" fmla="*/ 1275371 w 3234354"/>
                <a:gd name="connsiteY11" fmla="*/ 121768 h 2124251"/>
                <a:gd name="connsiteX12" fmla="*/ 1049492 w 3234354"/>
                <a:gd name="connsiteY12" fmla="*/ 660611 h 2124251"/>
                <a:gd name="connsiteX13" fmla="*/ 323778 w 3234354"/>
                <a:gd name="connsiteY13" fmla="*/ 785796 h 2124251"/>
                <a:gd name="connsiteX14" fmla="*/ 4464 w 3234354"/>
                <a:gd name="connsiteY14" fmla="*/ 1322825 h 2124251"/>
                <a:gd name="connsiteX15" fmla="*/ 146885 w 3234354"/>
                <a:gd name="connsiteY15" fmla="*/ 1824475 h 2124251"/>
                <a:gd name="connsiteX0" fmla="*/ 146885 w 3234354"/>
                <a:gd name="connsiteY0" fmla="*/ 1822992 h 2122768"/>
                <a:gd name="connsiteX1" fmla="*/ 701150 w 3234354"/>
                <a:gd name="connsiteY1" fmla="*/ 2105113 h 2122768"/>
                <a:gd name="connsiteX2" fmla="*/ 1426864 w 3234354"/>
                <a:gd name="connsiteY2" fmla="*/ 1872885 h 2122768"/>
                <a:gd name="connsiteX3" fmla="*/ 2021950 w 3234354"/>
                <a:gd name="connsiteY3" fmla="*/ 2032542 h 2122768"/>
                <a:gd name="connsiteX4" fmla="*/ 2432885 w 3234354"/>
                <a:gd name="connsiteY4" fmla="*/ 1713681 h 2122768"/>
                <a:gd name="connsiteX5" fmla="*/ 3044753 w 3234354"/>
                <a:gd name="connsiteY5" fmla="*/ 1684653 h 2122768"/>
                <a:gd name="connsiteX6" fmla="*/ 3228903 w 3234354"/>
                <a:gd name="connsiteY6" fmla="*/ 1102720 h 2122768"/>
                <a:gd name="connsiteX7" fmla="*/ 2879653 w 3234354"/>
                <a:gd name="connsiteY7" fmla="*/ 759820 h 2122768"/>
                <a:gd name="connsiteX8" fmla="*/ 2283207 w 3234354"/>
                <a:gd name="connsiteY8" fmla="*/ 871399 h 2122768"/>
                <a:gd name="connsiteX9" fmla="*/ 2152578 w 3234354"/>
                <a:gd name="connsiteY9" fmla="*/ 174713 h 2122768"/>
                <a:gd name="connsiteX10" fmla="*/ 1846417 w 3234354"/>
                <a:gd name="connsiteY10" fmla="*/ 88 h 2122768"/>
                <a:gd name="connsiteX11" fmla="*/ 1170596 w 3234354"/>
                <a:gd name="connsiteY11" fmla="*/ 158385 h 2122768"/>
                <a:gd name="connsiteX12" fmla="*/ 1049492 w 3234354"/>
                <a:gd name="connsiteY12" fmla="*/ 659128 h 2122768"/>
                <a:gd name="connsiteX13" fmla="*/ 323778 w 3234354"/>
                <a:gd name="connsiteY13" fmla="*/ 784313 h 2122768"/>
                <a:gd name="connsiteX14" fmla="*/ 4464 w 3234354"/>
                <a:gd name="connsiteY14" fmla="*/ 1321342 h 2122768"/>
                <a:gd name="connsiteX15" fmla="*/ 146885 w 3234354"/>
                <a:gd name="connsiteY15" fmla="*/ 1822992 h 2122768"/>
                <a:gd name="connsiteX0" fmla="*/ 146885 w 3234354"/>
                <a:gd name="connsiteY0" fmla="*/ 1823059 h 2122835"/>
                <a:gd name="connsiteX1" fmla="*/ 701150 w 3234354"/>
                <a:gd name="connsiteY1" fmla="*/ 2105180 h 2122835"/>
                <a:gd name="connsiteX2" fmla="*/ 1426864 w 3234354"/>
                <a:gd name="connsiteY2" fmla="*/ 1872952 h 2122835"/>
                <a:gd name="connsiteX3" fmla="*/ 2021950 w 3234354"/>
                <a:gd name="connsiteY3" fmla="*/ 2032609 h 2122835"/>
                <a:gd name="connsiteX4" fmla="*/ 2432885 w 3234354"/>
                <a:gd name="connsiteY4" fmla="*/ 1713748 h 2122835"/>
                <a:gd name="connsiteX5" fmla="*/ 3044753 w 3234354"/>
                <a:gd name="connsiteY5" fmla="*/ 1684720 h 2122835"/>
                <a:gd name="connsiteX6" fmla="*/ 3228903 w 3234354"/>
                <a:gd name="connsiteY6" fmla="*/ 1102787 h 2122835"/>
                <a:gd name="connsiteX7" fmla="*/ 2879653 w 3234354"/>
                <a:gd name="connsiteY7" fmla="*/ 759887 h 2122835"/>
                <a:gd name="connsiteX8" fmla="*/ 2283207 w 3234354"/>
                <a:gd name="connsiteY8" fmla="*/ 871466 h 2122835"/>
                <a:gd name="connsiteX9" fmla="*/ 2152578 w 3234354"/>
                <a:gd name="connsiteY9" fmla="*/ 174780 h 2122835"/>
                <a:gd name="connsiteX10" fmla="*/ 1846417 w 3234354"/>
                <a:gd name="connsiteY10" fmla="*/ 155 h 2122835"/>
                <a:gd name="connsiteX11" fmla="*/ 1170596 w 3234354"/>
                <a:gd name="connsiteY11" fmla="*/ 158452 h 2122835"/>
                <a:gd name="connsiteX12" fmla="*/ 1049492 w 3234354"/>
                <a:gd name="connsiteY12" fmla="*/ 659195 h 2122835"/>
                <a:gd name="connsiteX13" fmla="*/ 323778 w 3234354"/>
                <a:gd name="connsiteY13" fmla="*/ 784380 h 2122835"/>
                <a:gd name="connsiteX14" fmla="*/ 4464 w 3234354"/>
                <a:gd name="connsiteY14" fmla="*/ 1321409 h 2122835"/>
                <a:gd name="connsiteX15" fmla="*/ 146885 w 3234354"/>
                <a:gd name="connsiteY15" fmla="*/ 1823059 h 2122835"/>
                <a:gd name="connsiteX0" fmla="*/ 146885 w 3234354"/>
                <a:gd name="connsiteY0" fmla="*/ 1864825 h 2164601"/>
                <a:gd name="connsiteX1" fmla="*/ 701150 w 3234354"/>
                <a:gd name="connsiteY1" fmla="*/ 2146946 h 2164601"/>
                <a:gd name="connsiteX2" fmla="*/ 1426864 w 3234354"/>
                <a:gd name="connsiteY2" fmla="*/ 1914718 h 2164601"/>
                <a:gd name="connsiteX3" fmla="*/ 2021950 w 3234354"/>
                <a:gd name="connsiteY3" fmla="*/ 2074375 h 2164601"/>
                <a:gd name="connsiteX4" fmla="*/ 2432885 w 3234354"/>
                <a:gd name="connsiteY4" fmla="*/ 1755514 h 2164601"/>
                <a:gd name="connsiteX5" fmla="*/ 3044753 w 3234354"/>
                <a:gd name="connsiteY5" fmla="*/ 1726486 h 2164601"/>
                <a:gd name="connsiteX6" fmla="*/ 3228903 w 3234354"/>
                <a:gd name="connsiteY6" fmla="*/ 1144553 h 2164601"/>
                <a:gd name="connsiteX7" fmla="*/ 2879653 w 3234354"/>
                <a:gd name="connsiteY7" fmla="*/ 801653 h 2164601"/>
                <a:gd name="connsiteX8" fmla="*/ 2283207 w 3234354"/>
                <a:gd name="connsiteY8" fmla="*/ 913232 h 2164601"/>
                <a:gd name="connsiteX9" fmla="*/ 2152578 w 3234354"/>
                <a:gd name="connsiteY9" fmla="*/ 216546 h 2164601"/>
                <a:gd name="connsiteX10" fmla="*/ 1846417 w 3234354"/>
                <a:gd name="connsiteY10" fmla="*/ 41921 h 2164601"/>
                <a:gd name="connsiteX11" fmla="*/ 1430946 w 3234354"/>
                <a:gd name="connsiteY11" fmla="*/ 11531 h 2164601"/>
                <a:gd name="connsiteX12" fmla="*/ 1170596 w 3234354"/>
                <a:gd name="connsiteY12" fmla="*/ 200218 h 2164601"/>
                <a:gd name="connsiteX13" fmla="*/ 1049492 w 3234354"/>
                <a:gd name="connsiteY13" fmla="*/ 700961 h 2164601"/>
                <a:gd name="connsiteX14" fmla="*/ 323778 w 3234354"/>
                <a:gd name="connsiteY14" fmla="*/ 826146 h 2164601"/>
                <a:gd name="connsiteX15" fmla="*/ 4464 w 3234354"/>
                <a:gd name="connsiteY15" fmla="*/ 1363175 h 2164601"/>
                <a:gd name="connsiteX16" fmla="*/ 146885 w 3234354"/>
                <a:gd name="connsiteY16" fmla="*/ 1864825 h 2164601"/>
                <a:gd name="connsiteX0" fmla="*/ 146885 w 3234354"/>
                <a:gd name="connsiteY0" fmla="*/ 1864825 h 2164601"/>
                <a:gd name="connsiteX1" fmla="*/ 701150 w 3234354"/>
                <a:gd name="connsiteY1" fmla="*/ 2146946 h 2164601"/>
                <a:gd name="connsiteX2" fmla="*/ 1426864 w 3234354"/>
                <a:gd name="connsiteY2" fmla="*/ 1914718 h 2164601"/>
                <a:gd name="connsiteX3" fmla="*/ 2021950 w 3234354"/>
                <a:gd name="connsiteY3" fmla="*/ 2074375 h 2164601"/>
                <a:gd name="connsiteX4" fmla="*/ 2432885 w 3234354"/>
                <a:gd name="connsiteY4" fmla="*/ 1755514 h 2164601"/>
                <a:gd name="connsiteX5" fmla="*/ 3044753 w 3234354"/>
                <a:gd name="connsiteY5" fmla="*/ 1726486 h 2164601"/>
                <a:gd name="connsiteX6" fmla="*/ 3228903 w 3234354"/>
                <a:gd name="connsiteY6" fmla="*/ 1144553 h 2164601"/>
                <a:gd name="connsiteX7" fmla="*/ 2879653 w 3234354"/>
                <a:gd name="connsiteY7" fmla="*/ 801653 h 2164601"/>
                <a:gd name="connsiteX8" fmla="*/ 2283207 w 3234354"/>
                <a:gd name="connsiteY8" fmla="*/ 913232 h 2164601"/>
                <a:gd name="connsiteX9" fmla="*/ 2152578 w 3234354"/>
                <a:gd name="connsiteY9" fmla="*/ 216546 h 2164601"/>
                <a:gd name="connsiteX10" fmla="*/ 1846417 w 3234354"/>
                <a:gd name="connsiteY10" fmla="*/ 41921 h 2164601"/>
                <a:gd name="connsiteX11" fmla="*/ 1430946 w 3234354"/>
                <a:gd name="connsiteY11" fmla="*/ 11531 h 2164601"/>
                <a:gd name="connsiteX12" fmla="*/ 1170596 w 3234354"/>
                <a:gd name="connsiteY12" fmla="*/ 200218 h 2164601"/>
                <a:gd name="connsiteX13" fmla="*/ 1049492 w 3234354"/>
                <a:gd name="connsiteY13" fmla="*/ 700961 h 2164601"/>
                <a:gd name="connsiteX14" fmla="*/ 323778 w 3234354"/>
                <a:gd name="connsiteY14" fmla="*/ 826146 h 2164601"/>
                <a:gd name="connsiteX15" fmla="*/ 4464 w 3234354"/>
                <a:gd name="connsiteY15" fmla="*/ 1363175 h 2164601"/>
                <a:gd name="connsiteX16" fmla="*/ 146885 w 3234354"/>
                <a:gd name="connsiteY16" fmla="*/ 1864825 h 2164601"/>
                <a:gd name="connsiteX0" fmla="*/ 146885 w 3234354"/>
                <a:gd name="connsiteY0" fmla="*/ 1835988 h 2135764"/>
                <a:gd name="connsiteX1" fmla="*/ 701150 w 3234354"/>
                <a:gd name="connsiteY1" fmla="*/ 2118109 h 2135764"/>
                <a:gd name="connsiteX2" fmla="*/ 1426864 w 3234354"/>
                <a:gd name="connsiteY2" fmla="*/ 1885881 h 2135764"/>
                <a:gd name="connsiteX3" fmla="*/ 2021950 w 3234354"/>
                <a:gd name="connsiteY3" fmla="*/ 2045538 h 2135764"/>
                <a:gd name="connsiteX4" fmla="*/ 2432885 w 3234354"/>
                <a:gd name="connsiteY4" fmla="*/ 1726677 h 2135764"/>
                <a:gd name="connsiteX5" fmla="*/ 3044753 w 3234354"/>
                <a:gd name="connsiteY5" fmla="*/ 1697649 h 2135764"/>
                <a:gd name="connsiteX6" fmla="*/ 3228903 w 3234354"/>
                <a:gd name="connsiteY6" fmla="*/ 1115716 h 2135764"/>
                <a:gd name="connsiteX7" fmla="*/ 2879653 w 3234354"/>
                <a:gd name="connsiteY7" fmla="*/ 772816 h 2135764"/>
                <a:gd name="connsiteX8" fmla="*/ 2283207 w 3234354"/>
                <a:gd name="connsiteY8" fmla="*/ 884395 h 2135764"/>
                <a:gd name="connsiteX9" fmla="*/ 2152578 w 3234354"/>
                <a:gd name="connsiteY9" fmla="*/ 187709 h 2135764"/>
                <a:gd name="connsiteX10" fmla="*/ 1846417 w 3234354"/>
                <a:gd name="connsiteY10" fmla="*/ 13084 h 2135764"/>
                <a:gd name="connsiteX11" fmla="*/ 1449996 w 3234354"/>
                <a:gd name="connsiteY11" fmla="*/ 30319 h 2135764"/>
                <a:gd name="connsiteX12" fmla="*/ 1170596 w 3234354"/>
                <a:gd name="connsiteY12" fmla="*/ 171381 h 2135764"/>
                <a:gd name="connsiteX13" fmla="*/ 1049492 w 3234354"/>
                <a:gd name="connsiteY13" fmla="*/ 672124 h 2135764"/>
                <a:gd name="connsiteX14" fmla="*/ 323778 w 3234354"/>
                <a:gd name="connsiteY14" fmla="*/ 797309 h 2135764"/>
                <a:gd name="connsiteX15" fmla="*/ 4464 w 3234354"/>
                <a:gd name="connsiteY15" fmla="*/ 1334338 h 2135764"/>
                <a:gd name="connsiteX16" fmla="*/ 146885 w 3234354"/>
                <a:gd name="connsiteY16" fmla="*/ 1835988 h 2135764"/>
                <a:gd name="connsiteX0" fmla="*/ 146885 w 3234354"/>
                <a:gd name="connsiteY0" fmla="*/ 1843638 h 2143414"/>
                <a:gd name="connsiteX1" fmla="*/ 701150 w 3234354"/>
                <a:gd name="connsiteY1" fmla="*/ 2125759 h 2143414"/>
                <a:gd name="connsiteX2" fmla="*/ 1426864 w 3234354"/>
                <a:gd name="connsiteY2" fmla="*/ 1893531 h 2143414"/>
                <a:gd name="connsiteX3" fmla="*/ 2021950 w 3234354"/>
                <a:gd name="connsiteY3" fmla="*/ 2053188 h 2143414"/>
                <a:gd name="connsiteX4" fmla="*/ 2432885 w 3234354"/>
                <a:gd name="connsiteY4" fmla="*/ 1734327 h 2143414"/>
                <a:gd name="connsiteX5" fmla="*/ 3044753 w 3234354"/>
                <a:gd name="connsiteY5" fmla="*/ 1705299 h 2143414"/>
                <a:gd name="connsiteX6" fmla="*/ 3228903 w 3234354"/>
                <a:gd name="connsiteY6" fmla="*/ 1123366 h 2143414"/>
                <a:gd name="connsiteX7" fmla="*/ 2879653 w 3234354"/>
                <a:gd name="connsiteY7" fmla="*/ 780466 h 2143414"/>
                <a:gd name="connsiteX8" fmla="*/ 2283207 w 3234354"/>
                <a:gd name="connsiteY8" fmla="*/ 892045 h 2143414"/>
                <a:gd name="connsiteX9" fmla="*/ 2152578 w 3234354"/>
                <a:gd name="connsiteY9" fmla="*/ 195359 h 2143414"/>
                <a:gd name="connsiteX10" fmla="*/ 1846417 w 3234354"/>
                <a:gd name="connsiteY10" fmla="*/ 20734 h 2143414"/>
                <a:gd name="connsiteX11" fmla="*/ 1449996 w 3234354"/>
                <a:gd name="connsiteY11" fmla="*/ 37969 h 2143414"/>
                <a:gd name="connsiteX12" fmla="*/ 1094396 w 3234354"/>
                <a:gd name="connsiteY12" fmla="*/ 331431 h 2143414"/>
                <a:gd name="connsiteX13" fmla="*/ 1049492 w 3234354"/>
                <a:gd name="connsiteY13" fmla="*/ 679774 h 2143414"/>
                <a:gd name="connsiteX14" fmla="*/ 323778 w 3234354"/>
                <a:gd name="connsiteY14" fmla="*/ 804959 h 2143414"/>
                <a:gd name="connsiteX15" fmla="*/ 4464 w 3234354"/>
                <a:gd name="connsiteY15" fmla="*/ 1341988 h 2143414"/>
                <a:gd name="connsiteX16" fmla="*/ 146885 w 3234354"/>
                <a:gd name="connsiteY16" fmla="*/ 1843638 h 2143414"/>
                <a:gd name="connsiteX0" fmla="*/ 146885 w 3234354"/>
                <a:gd name="connsiteY0" fmla="*/ 1840441 h 2140217"/>
                <a:gd name="connsiteX1" fmla="*/ 701150 w 3234354"/>
                <a:gd name="connsiteY1" fmla="*/ 2122562 h 2140217"/>
                <a:gd name="connsiteX2" fmla="*/ 1426864 w 3234354"/>
                <a:gd name="connsiteY2" fmla="*/ 1890334 h 2140217"/>
                <a:gd name="connsiteX3" fmla="*/ 2021950 w 3234354"/>
                <a:gd name="connsiteY3" fmla="*/ 2049991 h 2140217"/>
                <a:gd name="connsiteX4" fmla="*/ 2432885 w 3234354"/>
                <a:gd name="connsiteY4" fmla="*/ 1731130 h 2140217"/>
                <a:gd name="connsiteX5" fmla="*/ 3044753 w 3234354"/>
                <a:gd name="connsiteY5" fmla="*/ 1702102 h 2140217"/>
                <a:gd name="connsiteX6" fmla="*/ 3228903 w 3234354"/>
                <a:gd name="connsiteY6" fmla="*/ 1120169 h 2140217"/>
                <a:gd name="connsiteX7" fmla="*/ 2879653 w 3234354"/>
                <a:gd name="connsiteY7" fmla="*/ 777269 h 2140217"/>
                <a:gd name="connsiteX8" fmla="*/ 2283207 w 3234354"/>
                <a:gd name="connsiteY8" fmla="*/ 888848 h 2140217"/>
                <a:gd name="connsiteX9" fmla="*/ 2152578 w 3234354"/>
                <a:gd name="connsiteY9" fmla="*/ 192162 h 2140217"/>
                <a:gd name="connsiteX10" fmla="*/ 1846417 w 3234354"/>
                <a:gd name="connsiteY10" fmla="*/ 17537 h 2140217"/>
                <a:gd name="connsiteX11" fmla="*/ 1449996 w 3234354"/>
                <a:gd name="connsiteY11" fmla="*/ 34772 h 2140217"/>
                <a:gd name="connsiteX12" fmla="*/ 1151546 w 3234354"/>
                <a:gd name="connsiteY12" fmla="*/ 271084 h 2140217"/>
                <a:gd name="connsiteX13" fmla="*/ 1049492 w 3234354"/>
                <a:gd name="connsiteY13" fmla="*/ 676577 h 2140217"/>
                <a:gd name="connsiteX14" fmla="*/ 323778 w 3234354"/>
                <a:gd name="connsiteY14" fmla="*/ 801762 h 2140217"/>
                <a:gd name="connsiteX15" fmla="*/ 4464 w 3234354"/>
                <a:gd name="connsiteY15" fmla="*/ 1338791 h 2140217"/>
                <a:gd name="connsiteX16" fmla="*/ 146885 w 3234354"/>
                <a:gd name="connsiteY16" fmla="*/ 1840441 h 2140217"/>
                <a:gd name="connsiteX0" fmla="*/ 146885 w 3234354"/>
                <a:gd name="connsiteY0" fmla="*/ 1840441 h 2140217"/>
                <a:gd name="connsiteX1" fmla="*/ 701150 w 3234354"/>
                <a:gd name="connsiteY1" fmla="*/ 2122562 h 2140217"/>
                <a:gd name="connsiteX2" fmla="*/ 1426864 w 3234354"/>
                <a:gd name="connsiteY2" fmla="*/ 1890334 h 2140217"/>
                <a:gd name="connsiteX3" fmla="*/ 2021950 w 3234354"/>
                <a:gd name="connsiteY3" fmla="*/ 2049991 h 2140217"/>
                <a:gd name="connsiteX4" fmla="*/ 2432885 w 3234354"/>
                <a:gd name="connsiteY4" fmla="*/ 1731130 h 2140217"/>
                <a:gd name="connsiteX5" fmla="*/ 3044753 w 3234354"/>
                <a:gd name="connsiteY5" fmla="*/ 1702102 h 2140217"/>
                <a:gd name="connsiteX6" fmla="*/ 3228903 w 3234354"/>
                <a:gd name="connsiteY6" fmla="*/ 1120169 h 2140217"/>
                <a:gd name="connsiteX7" fmla="*/ 2879653 w 3234354"/>
                <a:gd name="connsiteY7" fmla="*/ 777269 h 2140217"/>
                <a:gd name="connsiteX8" fmla="*/ 2216532 w 3234354"/>
                <a:gd name="connsiteY8" fmla="*/ 1022198 h 2140217"/>
                <a:gd name="connsiteX9" fmla="*/ 2152578 w 3234354"/>
                <a:gd name="connsiteY9" fmla="*/ 192162 h 2140217"/>
                <a:gd name="connsiteX10" fmla="*/ 1846417 w 3234354"/>
                <a:gd name="connsiteY10" fmla="*/ 17537 h 2140217"/>
                <a:gd name="connsiteX11" fmla="*/ 1449996 w 3234354"/>
                <a:gd name="connsiteY11" fmla="*/ 34772 h 2140217"/>
                <a:gd name="connsiteX12" fmla="*/ 1151546 w 3234354"/>
                <a:gd name="connsiteY12" fmla="*/ 271084 h 2140217"/>
                <a:gd name="connsiteX13" fmla="*/ 1049492 w 3234354"/>
                <a:gd name="connsiteY13" fmla="*/ 676577 h 2140217"/>
                <a:gd name="connsiteX14" fmla="*/ 323778 w 3234354"/>
                <a:gd name="connsiteY14" fmla="*/ 801762 h 2140217"/>
                <a:gd name="connsiteX15" fmla="*/ 4464 w 3234354"/>
                <a:gd name="connsiteY15" fmla="*/ 1338791 h 2140217"/>
                <a:gd name="connsiteX16" fmla="*/ 146885 w 3234354"/>
                <a:gd name="connsiteY16" fmla="*/ 1840441 h 2140217"/>
                <a:gd name="connsiteX0" fmla="*/ 146885 w 3234354"/>
                <a:gd name="connsiteY0" fmla="*/ 1840441 h 2140217"/>
                <a:gd name="connsiteX1" fmla="*/ 701150 w 3234354"/>
                <a:gd name="connsiteY1" fmla="*/ 2122562 h 2140217"/>
                <a:gd name="connsiteX2" fmla="*/ 1426864 w 3234354"/>
                <a:gd name="connsiteY2" fmla="*/ 1890334 h 2140217"/>
                <a:gd name="connsiteX3" fmla="*/ 2021950 w 3234354"/>
                <a:gd name="connsiteY3" fmla="*/ 2049991 h 2140217"/>
                <a:gd name="connsiteX4" fmla="*/ 2432885 w 3234354"/>
                <a:gd name="connsiteY4" fmla="*/ 1731130 h 2140217"/>
                <a:gd name="connsiteX5" fmla="*/ 3044753 w 3234354"/>
                <a:gd name="connsiteY5" fmla="*/ 1702102 h 2140217"/>
                <a:gd name="connsiteX6" fmla="*/ 3228903 w 3234354"/>
                <a:gd name="connsiteY6" fmla="*/ 1120169 h 2140217"/>
                <a:gd name="connsiteX7" fmla="*/ 2879653 w 3234354"/>
                <a:gd name="connsiteY7" fmla="*/ 777269 h 2140217"/>
                <a:gd name="connsiteX8" fmla="*/ 2216532 w 3234354"/>
                <a:gd name="connsiteY8" fmla="*/ 1022198 h 2140217"/>
                <a:gd name="connsiteX9" fmla="*/ 2152578 w 3234354"/>
                <a:gd name="connsiteY9" fmla="*/ 192162 h 2140217"/>
                <a:gd name="connsiteX10" fmla="*/ 1846417 w 3234354"/>
                <a:gd name="connsiteY10" fmla="*/ 17537 h 2140217"/>
                <a:gd name="connsiteX11" fmla="*/ 1449996 w 3234354"/>
                <a:gd name="connsiteY11" fmla="*/ 34772 h 2140217"/>
                <a:gd name="connsiteX12" fmla="*/ 1151546 w 3234354"/>
                <a:gd name="connsiteY12" fmla="*/ 271084 h 2140217"/>
                <a:gd name="connsiteX13" fmla="*/ 1049492 w 3234354"/>
                <a:gd name="connsiteY13" fmla="*/ 676577 h 2140217"/>
                <a:gd name="connsiteX14" fmla="*/ 323778 w 3234354"/>
                <a:gd name="connsiteY14" fmla="*/ 801762 h 2140217"/>
                <a:gd name="connsiteX15" fmla="*/ 4464 w 3234354"/>
                <a:gd name="connsiteY15" fmla="*/ 1338791 h 2140217"/>
                <a:gd name="connsiteX16" fmla="*/ 146885 w 3234354"/>
                <a:gd name="connsiteY16" fmla="*/ 1840441 h 2140217"/>
                <a:gd name="connsiteX0" fmla="*/ 146885 w 3234354"/>
                <a:gd name="connsiteY0" fmla="*/ 1840441 h 2140217"/>
                <a:gd name="connsiteX1" fmla="*/ 701150 w 3234354"/>
                <a:gd name="connsiteY1" fmla="*/ 2122562 h 2140217"/>
                <a:gd name="connsiteX2" fmla="*/ 1426864 w 3234354"/>
                <a:gd name="connsiteY2" fmla="*/ 1890334 h 2140217"/>
                <a:gd name="connsiteX3" fmla="*/ 2021950 w 3234354"/>
                <a:gd name="connsiteY3" fmla="*/ 2049991 h 2140217"/>
                <a:gd name="connsiteX4" fmla="*/ 2432885 w 3234354"/>
                <a:gd name="connsiteY4" fmla="*/ 1731130 h 2140217"/>
                <a:gd name="connsiteX5" fmla="*/ 3044753 w 3234354"/>
                <a:gd name="connsiteY5" fmla="*/ 1702102 h 2140217"/>
                <a:gd name="connsiteX6" fmla="*/ 3228903 w 3234354"/>
                <a:gd name="connsiteY6" fmla="*/ 1120169 h 2140217"/>
                <a:gd name="connsiteX7" fmla="*/ 2879653 w 3234354"/>
                <a:gd name="connsiteY7" fmla="*/ 777269 h 2140217"/>
                <a:gd name="connsiteX8" fmla="*/ 2216532 w 3234354"/>
                <a:gd name="connsiteY8" fmla="*/ 879323 h 2140217"/>
                <a:gd name="connsiteX9" fmla="*/ 2152578 w 3234354"/>
                <a:gd name="connsiteY9" fmla="*/ 192162 h 2140217"/>
                <a:gd name="connsiteX10" fmla="*/ 1846417 w 3234354"/>
                <a:gd name="connsiteY10" fmla="*/ 17537 h 2140217"/>
                <a:gd name="connsiteX11" fmla="*/ 1449996 w 3234354"/>
                <a:gd name="connsiteY11" fmla="*/ 34772 h 2140217"/>
                <a:gd name="connsiteX12" fmla="*/ 1151546 w 3234354"/>
                <a:gd name="connsiteY12" fmla="*/ 271084 h 2140217"/>
                <a:gd name="connsiteX13" fmla="*/ 1049492 w 3234354"/>
                <a:gd name="connsiteY13" fmla="*/ 676577 h 2140217"/>
                <a:gd name="connsiteX14" fmla="*/ 323778 w 3234354"/>
                <a:gd name="connsiteY14" fmla="*/ 801762 h 2140217"/>
                <a:gd name="connsiteX15" fmla="*/ 4464 w 3234354"/>
                <a:gd name="connsiteY15" fmla="*/ 1338791 h 2140217"/>
                <a:gd name="connsiteX16" fmla="*/ 146885 w 3234354"/>
                <a:gd name="connsiteY16" fmla="*/ 1840441 h 214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4354" h="2140217">
                  <a:moveTo>
                    <a:pt x="146885" y="1840441"/>
                  </a:moveTo>
                  <a:cubicBezTo>
                    <a:pt x="194359" y="2007658"/>
                    <a:pt x="459245" y="2199971"/>
                    <a:pt x="701150" y="2122562"/>
                  </a:cubicBezTo>
                  <a:lnTo>
                    <a:pt x="1426864" y="1890334"/>
                  </a:lnTo>
                  <a:cubicBezTo>
                    <a:pt x="1646997" y="1878239"/>
                    <a:pt x="1854280" y="2076525"/>
                    <a:pt x="2021950" y="2049991"/>
                  </a:cubicBezTo>
                  <a:cubicBezTo>
                    <a:pt x="2189620" y="2023457"/>
                    <a:pt x="2262418" y="1789111"/>
                    <a:pt x="2432885" y="1731130"/>
                  </a:cubicBezTo>
                  <a:cubicBezTo>
                    <a:pt x="2603352" y="1673149"/>
                    <a:pt x="2912083" y="1803929"/>
                    <a:pt x="3044753" y="1702102"/>
                  </a:cubicBezTo>
                  <a:cubicBezTo>
                    <a:pt x="3177423" y="1600275"/>
                    <a:pt x="3256420" y="1274308"/>
                    <a:pt x="3228903" y="1120169"/>
                  </a:cubicBezTo>
                  <a:cubicBezTo>
                    <a:pt x="3201386" y="966030"/>
                    <a:pt x="3048381" y="817410"/>
                    <a:pt x="2879653" y="777269"/>
                  </a:cubicBezTo>
                  <a:cubicBezTo>
                    <a:pt x="2710925" y="737128"/>
                    <a:pt x="2155300" y="1073452"/>
                    <a:pt x="2216532" y="879323"/>
                  </a:cubicBezTo>
                  <a:cubicBezTo>
                    <a:pt x="2277764" y="685194"/>
                    <a:pt x="2214264" y="335793"/>
                    <a:pt x="2152578" y="192162"/>
                  </a:cubicBezTo>
                  <a:cubicBezTo>
                    <a:pt x="2090892" y="48531"/>
                    <a:pt x="1963514" y="43769"/>
                    <a:pt x="1846417" y="17537"/>
                  </a:cubicBezTo>
                  <a:cubicBezTo>
                    <a:pt x="1729320" y="-8695"/>
                    <a:pt x="1565808" y="-7486"/>
                    <a:pt x="1449996" y="34772"/>
                  </a:cubicBezTo>
                  <a:cubicBezTo>
                    <a:pt x="1334184" y="77030"/>
                    <a:pt x="1218297" y="164117"/>
                    <a:pt x="1151546" y="271084"/>
                  </a:cubicBezTo>
                  <a:cubicBezTo>
                    <a:pt x="1084795" y="378051"/>
                    <a:pt x="1187453" y="588131"/>
                    <a:pt x="1049492" y="676577"/>
                  </a:cubicBezTo>
                  <a:cubicBezTo>
                    <a:pt x="911531" y="765023"/>
                    <a:pt x="497949" y="691393"/>
                    <a:pt x="323778" y="801762"/>
                  </a:cubicBezTo>
                  <a:cubicBezTo>
                    <a:pt x="149607" y="912131"/>
                    <a:pt x="33946" y="1165678"/>
                    <a:pt x="4464" y="1338791"/>
                  </a:cubicBezTo>
                  <a:cubicBezTo>
                    <a:pt x="-25018" y="1511904"/>
                    <a:pt x="99411" y="1673224"/>
                    <a:pt x="146885" y="1840441"/>
                  </a:cubicBezTo>
                  <a:close/>
                </a:path>
              </a:pathLst>
            </a:custGeom>
            <a:solidFill>
              <a:srgbClr val="F9EAC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86C4768D-40CA-B17C-FFD1-F3982D75F2CB}"/>
                </a:ext>
              </a:extLst>
            </p:cNvPr>
            <p:cNvGrpSpPr/>
            <p:nvPr/>
          </p:nvGrpSpPr>
          <p:grpSpPr>
            <a:xfrm>
              <a:off x="529607" y="3752030"/>
              <a:ext cx="3415074" cy="2345530"/>
              <a:chOff x="486064" y="3789510"/>
              <a:chExt cx="3415074" cy="2345530"/>
            </a:xfrm>
          </p:grpSpPr>
          <p:sp>
            <p:nvSpPr>
              <p:cNvPr id="3" name="Oval 2">
                <a:extLst>
                  <a:ext uri="{FF2B5EF4-FFF2-40B4-BE49-F238E27FC236}">
                    <a16:creationId xmlns:a16="http://schemas.microsoft.com/office/drawing/2014/main" id="{800E6C1F-1DEB-EA7F-D571-5AA7C6E94BD8}"/>
                  </a:ext>
                </a:extLst>
              </p:cNvPr>
              <p:cNvSpPr/>
              <p:nvPr/>
            </p:nvSpPr>
            <p:spPr>
              <a:xfrm>
                <a:off x="486064" y="4349474"/>
                <a:ext cx="563351" cy="563351"/>
              </a:xfrm>
              <a:prstGeom prst="ellipse">
                <a:avLst/>
              </a:prstGeom>
              <a:solidFill>
                <a:srgbClr val="8BD0D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80</a:t>
                </a:r>
              </a:p>
            </p:txBody>
          </p:sp>
          <p:sp>
            <p:nvSpPr>
              <p:cNvPr id="11" name="Oval 10">
                <a:extLst>
                  <a:ext uri="{FF2B5EF4-FFF2-40B4-BE49-F238E27FC236}">
                    <a16:creationId xmlns:a16="http://schemas.microsoft.com/office/drawing/2014/main" id="{1DF1B996-3008-BBCF-6C41-57735CDED035}"/>
                  </a:ext>
                </a:extLst>
              </p:cNvPr>
              <p:cNvSpPr/>
              <p:nvPr/>
            </p:nvSpPr>
            <p:spPr>
              <a:xfrm>
                <a:off x="881842" y="4912838"/>
                <a:ext cx="1222202" cy="1222202"/>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200</a:t>
                </a:r>
              </a:p>
            </p:txBody>
          </p:sp>
          <p:sp>
            <p:nvSpPr>
              <p:cNvPr id="12" name="Oval 11">
                <a:extLst>
                  <a:ext uri="{FF2B5EF4-FFF2-40B4-BE49-F238E27FC236}">
                    <a16:creationId xmlns:a16="http://schemas.microsoft.com/office/drawing/2014/main" id="{6B8EAE7B-8E15-65CF-0AB8-79E98938AFB7}"/>
                  </a:ext>
                </a:extLst>
              </p:cNvPr>
              <p:cNvSpPr/>
              <p:nvPr/>
            </p:nvSpPr>
            <p:spPr>
              <a:xfrm>
                <a:off x="2207239" y="5243924"/>
                <a:ext cx="795352" cy="795352"/>
              </a:xfrm>
              <a:prstGeom prst="ellipse">
                <a:avLst/>
              </a:prstGeom>
              <a:solidFill>
                <a:srgbClr val="8BD0D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a:t>
                </a:r>
              </a:p>
            </p:txBody>
          </p:sp>
          <p:sp>
            <p:nvSpPr>
              <p:cNvPr id="13" name="Oval 12">
                <a:extLst>
                  <a:ext uri="{FF2B5EF4-FFF2-40B4-BE49-F238E27FC236}">
                    <a16:creationId xmlns:a16="http://schemas.microsoft.com/office/drawing/2014/main" id="{6369CD42-DE01-12D8-C1CE-6E7ED753E79D}"/>
                  </a:ext>
                </a:extLst>
              </p:cNvPr>
              <p:cNvSpPr/>
              <p:nvPr/>
            </p:nvSpPr>
            <p:spPr>
              <a:xfrm>
                <a:off x="2962810" y="4092350"/>
                <a:ext cx="795352" cy="795352"/>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a:t>
                </a:r>
              </a:p>
            </p:txBody>
          </p:sp>
          <p:sp>
            <p:nvSpPr>
              <p:cNvPr id="14" name="Oval 13">
                <a:extLst>
                  <a:ext uri="{FF2B5EF4-FFF2-40B4-BE49-F238E27FC236}">
                    <a16:creationId xmlns:a16="http://schemas.microsoft.com/office/drawing/2014/main" id="{D6B18D4E-BDB4-E01D-CE2E-A9AEFEDBBBC0}"/>
                  </a:ext>
                </a:extLst>
              </p:cNvPr>
              <p:cNvSpPr/>
              <p:nvPr/>
            </p:nvSpPr>
            <p:spPr>
              <a:xfrm>
                <a:off x="1893005" y="4182161"/>
                <a:ext cx="977435" cy="977435"/>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150</a:t>
                </a:r>
              </a:p>
            </p:txBody>
          </p:sp>
          <p:sp>
            <p:nvSpPr>
              <p:cNvPr id="15" name="Oval 14">
                <a:extLst>
                  <a:ext uri="{FF2B5EF4-FFF2-40B4-BE49-F238E27FC236}">
                    <a16:creationId xmlns:a16="http://schemas.microsoft.com/office/drawing/2014/main" id="{111D82F2-4541-29C1-E96C-3FE1BFAAA17C}"/>
                  </a:ext>
                </a:extLst>
              </p:cNvPr>
              <p:cNvSpPr/>
              <p:nvPr/>
            </p:nvSpPr>
            <p:spPr>
              <a:xfrm>
                <a:off x="998604" y="3992384"/>
                <a:ext cx="289915" cy="289916"/>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a:t>
                </a:r>
              </a:p>
            </p:txBody>
          </p:sp>
          <p:sp>
            <p:nvSpPr>
              <p:cNvPr id="16" name="Oval 15">
                <a:extLst>
                  <a:ext uri="{FF2B5EF4-FFF2-40B4-BE49-F238E27FC236}">
                    <a16:creationId xmlns:a16="http://schemas.microsoft.com/office/drawing/2014/main" id="{A6FE560D-32DF-28B9-CA53-93CA958ABCEC}"/>
                  </a:ext>
                </a:extLst>
              </p:cNvPr>
              <p:cNvSpPr/>
              <p:nvPr/>
            </p:nvSpPr>
            <p:spPr>
              <a:xfrm>
                <a:off x="1225356" y="4385605"/>
                <a:ext cx="462867" cy="462867"/>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50</a:t>
                </a:r>
              </a:p>
            </p:txBody>
          </p:sp>
          <p:sp>
            <p:nvSpPr>
              <p:cNvPr id="21" name="Oval 20">
                <a:extLst>
                  <a:ext uri="{FF2B5EF4-FFF2-40B4-BE49-F238E27FC236}">
                    <a16:creationId xmlns:a16="http://schemas.microsoft.com/office/drawing/2014/main" id="{D1071078-54F8-4926-0DBA-A66AF83631CB}"/>
                  </a:ext>
                </a:extLst>
              </p:cNvPr>
              <p:cNvSpPr/>
              <p:nvPr/>
            </p:nvSpPr>
            <p:spPr>
              <a:xfrm>
                <a:off x="1492943" y="3789510"/>
                <a:ext cx="458704" cy="458704"/>
              </a:xfrm>
              <a:prstGeom prst="ellipse">
                <a:avLst/>
              </a:prstGeom>
              <a:solidFill>
                <a:srgbClr val="ECB84B"/>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a:t>
                </a:r>
              </a:p>
            </p:txBody>
          </p:sp>
          <p:sp>
            <p:nvSpPr>
              <p:cNvPr id="22" name="Oval 21">
                <a:extLst>
                  <a:ext uri="{FF2B5EF4-FFF2-40B4-BE49-F238E27FC236}">
                    <a16:creationId xmlns:a16="http://schemas.microsoft.com/office/drawing/2014/main" id="{29875573-25F7-7184-77B6-112E91E8956A}"/>
                  </a:ext>
                </a:extLst>
              </p:cNvPr>
              <p:cNvSpPr/>
              <p:nvPr/>
            </p:nvSpPr>
            <p:spPr>
              <a:xfrm>
                <a:off x="3105786" y="4982328"/>
                <a:ext cx="795352" cy="795352"/>
              </a:xfrm>
              <a:prstGeom prst="ellipse">
                <a:avLst/>
              </a:prstGeom>
              <a:solidFill>
                <a:srgbClr val="78AF5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a:t>
                </a:r>
              </a:p>
            </p:txBody>
          </p:sp>
          <p:sp>
            <p:nvSpPr>
              <p:cNvPr id="23" name="Oval 22">
                <a:extLst>
                  <a:ext uri="{FF2B5EF4-FFF2-40B4-BE49-F238E27FC236}">
                    <a16:creationId xmlns:a16="http://schemas.microsoft.com/office/drawing/2014/main" id="{9FF56EA6-B054-23AA-D574-056FD5B78D98}"/>
                  </a:ext>
                </a:extLst>
              </p:cNvPr>
              <p:cNvSpPr/>
              <p:nvPr/>
            </p:nvSpPr>
            <p:spPr>
              <a:xfrm>
                <a:off x="2261741" y="3814658"/>
                <a:ext cx="289915" cy="289916"/>
              </a:xfrm>
              <a:prstGeom prst="ellipse">
                <a:avLst/>
              </a:prstGeom>
              <a:solidFill>
                <a:srgbClr val="293644"/>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a:t>
                </a:r>
              </a:p>
            </p:txBody>
          </p:sp>
        </p:grpSp>
      </p:grpSp>
      <p:sp>
        <p:nvSpPr>
          <p:cNvPr id="29" name="Rectangle 28">
            <a:extLst>
              <a:ext uri="{FF2B5EF4-FFF2-40B4-BE49-F238E27FC236}">
                <a16:creationId xmlns:a16="http://schemas.microsoft.com/office/drawing/2014/main" id="{F717EE1F-7B06-9435-B8B5-1E4D9DA28F14}"/>
              </a:ext>
            </a:extLst>
          </p:cNvPr>
          <p:cNvSpPr/>
          <p:nvPr/>
        </p:nvSpPr>
        <p:spPr>
          <a:xfrm>
            <a:off x="3628887" y="4018397"/>
            <a:ext cx="2629409" cy="592711"/>
          </a:xfrm>
          <a:prstGeom prst="rect">
            <a:avLst/>
          </a:prstGeom>
          <a:solidFill>
            <a:srgbClr val="E673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50 % yrityksistä, mutta 39 % liikevaihdosta (”340”) </a:t>
            </a:r>
          </a:p>
        </p:txBody>
      </p:sp>
      <p:sp>
        <p:nvSpPr>
          <p:cNvPr id="31" name="Rectangle 30">
            <a:extLst>
              <a:ext uri="{FF2B5EF4-FFF2-40B4-BE49-F238E27FC236}">
                <a16:creationId xmlns:a16="http://schemas.microsoft.com/office/drawing/2014/main" id="{95D42ED3-1E2A-7FF0-F891-9BA9B8E86FA9}"/>
              </a:ext>
            </a:extLst>
          </p:cNvPr>
          <p:cNvSpPr/>
          <p:nvPr/>
        </p:nvSpPr>
        <p:spPr>
          <a:xfrm>
            <a:off x="3628887" y="4932090"/>
            <a:ext cx="2629409" cy="592711"/>
          </a:xfrm>
          <a:prstGeom prst="rect">
            <a:avLst/>
          </a:prstGeom>
          <a:solidFill>
            <a:srgbClr val="F9EA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50 % yrityksistä, mutta 63 % liikevaihdosta (”550”) </a:t>
            </a:r>
          </a:p>
        </p:txBody>
      </p:sp>
      <p:sp>
        <p:nvSpPr>
          <p:cNvPr id="32" name="TextBox 31">
            <a:extLst>
              <a:ext uri="{FF2B5EF4-FFF2-40B4-BE49-F238E27FC236}">
                <a16:creationId xmlns:a16="http://schemas.microsoft.com/office/drawing/2014/main" id="{1F9C40EA-4316-D28E-32D9-116689731221}"/>
              </a:ext>
            </a:extLst>
          </p:cNvPr>
          <p:cNvSpPr txBox="1"/>
          <p:nvPr/>
        </p:nvSpPr>
        <p:spPr>
          <a:xfrm>
            <a:off x="7599506" y="2279459"/>
            <a:ext cx="3089008" cy="3676355"/>
          </a:xfrm>
          <a:prstGeom prst="rect">
            <a:avLst/>
          </a:prstGeom>
          <a:solidFill>
            <a:srgbClr val="8BD0D6"/>
          </a:solidFill>
        </p:spPr>
        <p:txBody>
          <a:bodyPr wrap="square" tIns="144000" bIns="144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yritysten määrästä</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yritysten liikevaihdosta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yritysten henkilömäärästä </a:t>
            </a:r>
          </a:p>
        </p:txBody>
      </p:sp>
    </p:spTree>
    <p:extLst>
      <p:ext uri="{BB962C8B-B14F-4D97-AF65-F5344CB8AC3E}">
        <p14:creationId xmlns:p14="http://schemas.microsoft.com/office/powerpoint/2010/main" val="4159774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LENTOASEMAKOHTAISET TULOKSET</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5" name="TextBox 4">
            <a:extLst>
              <a:ext uri="{FF2B5EF4-FFF2-40B4-BE49-F238E27FC236}">
                <a16:creationId xmlns:a16="http://schemas.microsoft.com/office/drawing/2014/main" id="{96552BAB-47A1-E03E-6144-B8AE247AE7D4}"/>
              </a:ext>
            </a:extLst>
          </p:cNvPr>
          <p:cNvSpPr txBox="1"/>
          <p:nvPr/>
        </p:nvSpPr>
        <p:spPr>
          <a:xfrm>
            <a:off x="317178" y="1316086"/>
            <a:ext cx="11557644" cy="4739759"/>
          </a:xfrm>
          <a:prstGeom prst="rect">
            <a:avLst/>
          </a:prstGeom>
          <a:noFill/>
        </p:spPr>
        <p:txBody>
          <a:bodyPr wrap="square" numCol="2"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Yleiset kysymykset lentoliikenteen roolista ja merkityksestä</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Lentoasemakohtaiset vastausmäärät eivät riittäneet tulosten laajentamiseen yhtä tarkalla toimialajaolla kuin koko alueen tulosten laajentaminen.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Koska on todennäköisempää, että Oulussa ja Kajaanissa sijaitsevilla metalliteollisuuden yrityksillä on keskenään enemmän yhtenäisemmät näkemykset kuin Kajaanissa sijaitsevalla metalliteollisuuden ja kaupanalan yrityksellä, päätettiin lentoasemakohtaisten tulosten arvioinnissa käyttää koko alueen eri toimialoille laajennettuja vastauksia ja suhteuttaa ne tarkasteltavan lentoaseman vaikutusalueen toimialarakenteeseen.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Käytännössä: jos koko alueen osalta on saatu tulos, että 76 % toimialan liikevaihdosta edustavat yritykset vastasivat ”välttämätöntä”, on yhden lentoaseman osalta kerrottu kyseisen toimialan kokonaisliikevaihto luvulla 0,76 ja tämä euromäärä on esitetty kyseisen lentoaseman vaikutusalueen liikevaihtona ”välttämätöntä”-vastaukselle.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Näin lasketut luvut esitetään tekstissä </a:t>
            </a:r>
            <a:r>
              <a:rPr kumimoji="0" lang="fi-FI"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alueen yrityksien</a:t>
            </a: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lukumääränä, liikevaihtona, työpaikkoina tai niiden osuuksina.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Lentoasemakohtaiset kysymykset yhteyksien toimivuudesta</a:t>
            </a:r>
            <a:endPar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Sellaisia kysymyksiä, joihin vastattiin selkeästi lähilentoaseman toimivuuden näkökulmasta, tarkasteltiin aluekohtaisesti ja tulokset laskettiin lentoaseman vaikutusalueen vastauksista. Näitä kysymyksiä olivat mm. matkailuyritysten asiakkaiden eri lentoasemien käyttö ja käyttöön liittyvät haasteet.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Tällöin tekstissä puhutaan </a:t>
            </a:r>
            <a:r>
              <a:rPr kumimoji="0" lang="fi-FI"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vastanneiden yritysten</a:t>
            </a: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määrästä tai osuudesta tai </a:t>
            </a:r>
            <a:r>
              <a:rPr kumimoji="0" lang="fi-FI"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vastaajien</a:t>
            </a: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liikevaihdosta tai työpaikkamäärästä.</a:t>
            </a:r>
          </a:p>
        </p:txBody>
      </p:sp>
    </p:spTree>
    <p:extLst>
      <p:ext uri="{BB962C8B-B14F-4D97-AF65-F5344CB8AC3E}">
        <p14:creationId xmlns:p14="http://schemas.microsoft.com/office/powerpoint/2010/main" val="141681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VEROTULOJEN LASKEMINEN</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5" name="TextBox 4">
            <a:extLst>
              <a:ext uri="{FF2B5EF4-FFF2-40B4-BE49-F238E27FC236}">
                <a16:creationId xmlns:a16="http://schemas.microsoft.com/office/drawing/2014/main" id="{96552BAB-47A1-E03E-6144-B8AE247AE7D4}"/>
              </a:ext>
            </a:extLst>
          </p:cNvPr>
          <p:cNvSpPr txBox="1"/>
          <p:nvPr/>
        </p:nvSpPr>
        <p:spPr>
          <a:xfrm>
            <a:off x="317178" y="1316086"/>
            <a:ext cx="11557644" cy="4985980"/>
          </a:xfrm>
          <a:prstGeom prst="rect">
            <a:avLst/>
          </a:prstGeom>
          <a:noFill/>
        </p:spPr>
        <p:txBody>
          <a:bodyPr wrap="square" numCol="2"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Verotulojen laskenta perustuu koko Suomen tietojen perusteella tehtyihin arvioihin toimialoittain verojen määrästä ja yritysten liikevaihdosta.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Yhteisöjen tuloveron laskenta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TOL2008-toimialaluokittelun mukaisella kirjaintasolla on poimittu Verohallinnon tietokannasta maksetut verot ja Tilastokeskuksen tietokannasta yritysten liikevaihdot vuonna 2021. Tämän jälkeen nämä tiedot on summattu analysoinnissa käytettyyn toimialajakoon (13 kpl) ja jokaiselle on laskettu keskimääräinen prosentti, mikä liikevaihdosta on maksettu veroa. Tapa on jokseenkin karkea, mutta muuta tapaa tehdä arviota ei tunnistettu.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Arviot yhteisöjen tuloverosta on saatu, kun kyselyn mukaiset toimialakohtaiset liikevaihdot kulloinkin tarkastelussa olevalla alueella on kerrottu edellisessä vaiheessa lasketulla prosenttiosuudella. Valtion ja kuntien verotulot on erotettu prosentti-osuuksilla valtio 51,84 %, kunta 44,80 % (loput ovat kirkollisveroa).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Palkkatuloveron laskenta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TOL2008-toimialaluokittelun mukaisella kirjaintasolla on poimittu Tilastokeskuksesta tiedot keskipalkoista sekä työntekijöiden määrästä. Nämä tiedot on summattu tämän kyselyn analysoinnissa käytettyyn toimialajakoon (13 kpl) ja jokaiselle toimialalle on laskettu keskimääräinen vuosipalkka.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Tämän jälkeen jokaisen toimialan keskipalkalle on määritetty Veronmaksajien Keskusliiton ylläpitämän taulukon mukainen veroprosentti. Lopulliset arviot palkkatulo verosta on saatu kertomalla keskipalkka, veroprosentti ja työntekijöiden määrä keskenään.</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Valtion ja kuntien verotulot on erotettu määrittämällä alueen keskipalkan mukaisesti kuntaveron osuudeksi 19 %, jolloin valtion osuus on noin 77,5 % (loput on kirkollisveroa).</a:t>
            </a:r>
          </a:p>
        </p:txBody>
      </p:sp>
    </p:spTree>
    <p:extLst>
      <p:ext uri="{BB962C8B-B14F-4D97-AF65-F5344CB8AC3E}">
        <p14:creationId xmlns:p14="http://schemas.microsoft.com/office/powerpoint/2010/main" val="34517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CEC0"/>
        </a:solidFill>
        <a:effectLst/>
      </p:bgPr>
    </p:bg>
    <p:spTree>
      <p:nvGrpSpPr>
        <p:cNvPr id="1" name=""/>
        <p:cNvGrpSpPr/>
        <p:nvPr/>
      </p:nvGrpSpPr>
      <p:grpSpPr>
        <a:xfrm>
          <a:off x="0" y="0"/>
          <a:ext cx="0" cy="0"/>
          <a:chOff x="0" y="0"/>
          <a:chExt cx="0" cy="0"/>
        </a:xfrm>
      </p:grpSpPr>
      <p:pic>
        <p:nvPicPr>
          <p:cNvPr id="2" name="Kuva 23">
            <a:extLst>
              <a:ext uri="{FF2B5EF4-FFF2-40B4-BE49-F238E27FC236}">
                <a16:creationId xmlns:a16="http://schemas.microsoft.com/office/drawing/2014/main" id="{9EA3A5C1-BC3D-7EE4-45FC-BE2676E5DC42}"/>
              </a:ext>
            </a:extLst>
          </p:cNvPr>
          <p:cNvPicPr>
            <a:picLocks noChangeAspect="1"/>
          </p:cNvPicPr>
          <p:nvPr/>
        </p:nvPicPr>
        <p:blipFill>
          <a:blip r:embed="rId3"/>
          <a:srcRect/>
          <a:stretch/>
        </p:blipFill>
        <p:spPr>
          <a:xfrm>
            <a:off x="1815889" y="158038"/>
            <a:ext cx="10376111" cy="961952"/>
          </a:xfrm>
          <a:prstGeom prst="rect">
            <a:avLst/>
          </a:prstGeom>
        </p:spPr>
      </p:pic>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274945"/>
            <a:ext cx="4114800"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ICAO. Finavia, Tilastokeskus ja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The</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BKT JA LENTOLIIKENNE</a:t>
            </a:r>
          </a:p>
        </p:txBody>
      </p:sp>
      <p:pic>
        <p:nvPicPr>
          <p:cNvPr id="5" name="Picture 4">
            <a:extLst>
              <a:ext uri="{FF2B5EF4-FFF2-40B4-BE49-F238E27FC236}">
                <a16:creationId xmlns:a16="http://schemas.microsoft.com/office/drawing/2014/main" id="{6E408B74-3523-E251-BD9E-CBF845E3CACD}"/>
              </a:ext>
            </a:extLst>
          </p:cNvPr>
          <p:cNvPicPr>
            <a:picLocks noChangeAspect="1"/>
          </p:cNvPicPr>
          <p:nvPr/>
        </p:nvPicPr>
        <p:blipFill>
          <a:blip r:embed="rId5"/>
          <a:stretch>
            <a:fillRect/>
          </a:stretch>
        </p:blipFill>
        <p:spPr>
          <a:xfrm>
            <a:off x="5400686" y="927728"/>
            <a:ext cx="7131987" cy="5135031"/>
          </a:xfrm>
          <a:prstGeom prst="rect">
            <a:avLst/>
          </a:prstGeom>
        </p:spPr>
      </p:pic>
      <p:pic>
        <p:nvPicPr>
          <p:cNvPr id="7" name="Picture 6">
            <a:extLst>
              <a:ext uri="{FF2B5EF4-FFF2-40B4-BE49-F238E27FC236}">
                <a16:creationId xmlns:a16="http://schemas.microsoft.com/office/drawing/2014/main" id="{07BC73A8-D090-61AD-146E-94DD8AA4E2C1}"/>
              </a:ext>
            </a:extLst>
          </p:cNvPr>
          <p:cNvPicPr>
            <a:picLocks noChangeAspect="1"/>
          </p:cNvPicPr>
          <p:nvPr/>
        </p:nvPicPr>
        <p:blipFill>
          <a:blip r:embed="rId6"/>
          <a:stretch>
            <a:fillRect/>
          </a:stretch>
        </p:blipFill>
        <p:spPr>
          <a:xfrm>
            <a:off x="-447997" y="1194331"/>
            <a:ext cx="6763596" cy="4869788"/>
          </a:xfrm>
          <a:prstGeom prst="rect">
            <a:avLst/>
          </a:prstGeom>
        </p:spPr>
      </p:pic>
      <p:sp>
        <p:nvSpPr>
          <p:cNvPr id="8" name="TextBox 7">
            <a:extLst>
              <a:ext uri="{FF2B5EF4-FFF2-40B4-BE49-F238E27FC236}">
                <a16:creationId xmlns:a16="http://schemas.microsoft.com/office/drawing/2014/main" id="{2B45F0F8-9F03-9B53-DA72-08D1173DE499}"/>
              </a:ext>
            </a:extLst>
          </p:cNvPr>
          <p:cNvSpPr txBox="1"/>
          <p:nvPr/>
        </p:nvSpPr>
        <p:spPr>
          <a:xfrm>
            <a:off x="2032340" y="1920006"/>
            <a:ext cx="1336007" cy="369332"/>
          </a:xfrm>
          <a:prstGeom prst="rect">
            <a:avLst/>
          </a:prstGeom>
          <a:noFill/>
        </p:spPr>
        <p:txBody>
          <a:bodyPr wrap="none" rtlCol="0">
            <a:spAutoFit/>
          </a:bodyPr>
          <a:lstStyle/>
          <a:p>
            <a:r>
              <a:rPr lang="en-FI" b="1" dirty="0">
                <a:latin typeface="Open Sans" panose="020B0606030504020204" pitchFamily="34" charset="0"/>
                <a:ea typeface="Open Sans" panose="020B0606030504020204" pitchFamily="34" charset="0"/>
                <a:cs typeface="Open Sans" panose="020B0606030504020204" pitchFamily="34" charset="0"/>
              </a:rPr>
              <a:t>GLOBAALI</a:t>
            </a:r>
          </a:p>
        </p:txBody>
      </p:sp>
      <p:sp>
        <p:nvSpPr>
          <p:cNvPr id="9" name="TextBox 8">
            <a:extLst>
              <a:ext uri="{FF2B5EF4-FFF2-40B4-BE49-F238E27FC236}">
                <a16:creationId xmlns:a16="http://schemas.microsoft.com/office/drawing/2014/main" id="{4DDDA08B-A88D-D5B7-BC6B-8A424D124CBD}"/>
              </a:ext>
            </a:extLst>
          </p:cNvPr>
          <p:cNvSpPr txBox="1"/>
          <p:nvPr/>
        </p:nvSpPr>
        <p:spPr>
          <a:xfrm>
            <a:off x="8617134" y="1920006"/>
            <a:ext cx="965329" cy="369332"/>
          </a:xfrm>
          <a:prstGeom prst="rect">
            <a:avLst/>
          </a:prstGeom>
          <a:noFill/>
        </p:spPr>
        <p:txBody>
          <a:bodyPr wrap="none" rtlCol="0">
            <a:spAutoFit/>
          </a:bodyPr>
          <a:lstStyle/>
          <a:p>
            <a:r>
              <a:rPr lang="en-FI" b="1" dirty="0">
                <a:latin typeface="Open Sans" panose="020B0606030504020204" pitchFamily="34" charset="0"/>
                <a:ea typeface="Open Sans" panose="020B0606030504020204" pitchFamily="34" charset="0"/>
                <a:cs typeface="Open Sans" panose="020B0606030504020204" pitchFamily="34" charset="0"/>
              </a:rPr>
              <a:t>SUOMI</a:t>
            </a:r>
          </a:p>
        </p:txBody>
      </p:sp>
      <p:sp>
        <p:nvSpPr>
          <p:cNvPr id="10" name="Rectangle 9">
            <a:extLst>
              <a:ext uri="{FF2B5EF4-FFF2-40B4-BE49-F238E27FC236}">
                <a16:creationId xmlns:a16="http://schemas.microsoft.com/office/drawing/2014/main" id="{3645F991-1559-EB54-0342-ED0B5524732E}"/>
              </a:ext>
            </a:extLst>
          </p:cNvPr>
          <p:cNvSpPr/>
          <p:nvPr/>
        </p:nvSpPr>
        <p:spPr>
          <a:xfrm>
            <a:off x="6160168" y="2502568"/>
            <a:ext cx="462013" cy="86628"/>
          </a:xfrm>
          <a:prstGeom prst="rect">
            <a:avLst/>
          </a:prstGeom>
          <a:solidFill>
            <a:srgbClr val="D4CE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Suorakulmio: Pyöristetyt kulmat 2">
            <a:extLst>
              <a:ext uri="{FF2B5EF4-FFF2-40B4-BE49-F238E27FC236}">
                <a16:creationId xmlns:a16="http://schemas.microsoft.com/office/drawing/2014/main" id="{E919A027-F74D-3F16-21D7-B661CEE88C4E}"/>
              </a:ext>
            </a:extLst>
          </p:cNvPr>
          <p:cNvSpPr/>
          <p:nvPr/>
        </p:nvSpPr>
        <p:spPr>
          <a:xfrm>
            <a:off x="9239867" y="3806716"/>
            <a:ext cx="1136245" cy="3693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t>Idänkaupan romahtaminen</a:t>
            </a:r>
          </a:p>
        </p:txBody>
      </p:sp>
      <p:sp>
        <p:nvSpPr>
          <p:cNvPr id="11" name="Suorakulmio: Pyöristetyt kulmat 10">
            <a:extLst>
              <a:ext uri="{FF2B5EF4-FFF2-40B4-BE49-F238E27FC236}">
                <a16:creationId xmlns:a16="http://schemas.microsoft.com/office/drawing/2014/main" id="{1CEADD3B-4D83-F581-265E-B5967AB4EE45}"/>
              </a:ext>
            </a:extLst>
          </p:cNvPr>
          <p:cNvSpPr/>
          <p:nvPr/>
        </p:nvSpPr>
        <p:spPr>
          <a:xfrm>
            <a:off x="10001573" y="3110669"/>
            <a:ext cx="1048140" cy="2681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t>Finanssi kriisi</a:t>
            </a:r>
          </a:p>
        </p:txBody>
      </p:sp>
      <p:cxnSp>
        <p:nvCxnSpPr>
          <p:cNvPr id="13" name="Suora nuoliyhdysviiva 12">
            <a:extLst>
              <a:ext uri="{FF2B5EF4-FFF2-40B4-BE49-F238E27FC236}">
                <a16:creationId xmlns:a16="http://schemas.microsoft.com/office/drawing/2014/main" id="{0A75AFE1-8D97-2FF9-E4C3-165F6B3D319A}"/>
              </a:ext>
            </a:extLst>
          </p:cNvPr>
          <p:cNvCxnSpPr/>
          <p:nvPr/>
        </p:nvCxnSpPr>
        <p:spPr>
          <a:xfrm>
            <a:off x="10376111" y="4247260"/>
            <a:ext cx="280495" cy="239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C9F526E7-23C7-DF89-2D91-75475C14E55B}"/>
              </a:ext>
            </a:extLst>
          </p:cNvPr>
          <p:cNvCxnSpPr/>
          <p:nvPr/>
        </p:nvCxnSpPr>
        <p:spPr>
          <a:xfrm>
            <a:off x="11049713" y="3429000"/>
            <a:ext cx="146953" cy="449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3">
            <a:extLst>
              <a:ext uri="{FF2B5EF4-FFF2-40B4-BE49-F238E27FC236}">
                <a16:creationId xmlns:a16="http://schemas.microsoft.com/office/drawing/2014/main" id="{032313C7-3EC3-259E-B6D0-13DBE9F612C1}"/>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0" y="299323"/>
            <a:ext cx="12191999"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LENTOMATKUSTUS ALUEEN YRITYKSISSÄ</a:t>
            </a:r>
          </a:p>
        </p:txBody>
      </p:sp>
      <p:sp>
        <p:nvSpPr>
          <p:cNvPr id="6" name="TextBox 5">
            <a:extLst>
              <a:ext uri="{FF2B5EF4-FFF2-40B4-BE49-F238E27FC236}">
                <a16:creationId xmlns:a16="http://schemas.microsoft.com/office/drawing/2014/main" id="{152B0F7D-4E23-A29C-D6DC-22EFA8468164}"/>
              </a:ext>
            </a:extLst>
          </p:cNvPr>
          <p:cNvSpPr txBox="1"/>
          <p:nvPr/>
        </p:nvSpPr>
        <p:spPr>
          <a:xfrm>
            <a:off x="482069" y="1583330"/>
            <a:ext cx="11557643" cy="426270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Suurimmasta osasta alueen yrityksiä tehdään kymmeniä lentomatkojen vuodessa.</a:t>
            </a:r>
            <a:endParaRPr kumimoji="0" lang="fi-FI"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800"/>
              </a:spcBef>
              <a:spcAft>
                <a:spcPts val="1800"/>
              </a:spcAft>
              <a:buClrTx/>
              <a:buSzTx/>
              <a:buFontTx/>
              <a:buNone/>
              <a:tabLst/>
              <a:defRPr/>
            </a:pPr>
            <a:r>
              <a:rPr kumimoji="0" lang="fi-FI" sz="3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LENTOMATKUSTUS PAINOTTUU NIISSÄ YRITYKSISSÄ, JOISSA ON KESKIMÄÄRÄISTÄ SUUREMPI LIIKEVAIHTO</a:t>
            </a:r>
            <a:r>
              <a:rPr kumimoji="0" lang="fi-FI"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Satoja tai tuhansia lentomatkoja vuodessa tekevät yritykset muodostavat </a:t>
            </a:r>
            <a:r>
              <a:rPr kumimoji="0" lang="fi-FI"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50 % </a:t>
            </a:r>
            <a:r>
              <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alueen yritysten liikevaihdosta.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Erityisen paljon tarve matkustaa usein lentäen korostuu </a:t>
            </a:r>
            <a:r>
              <a:rPr kumimoji="0" lang="fi-FI" sz="2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teollisuus- ja kaivosyrityksissä, IT-sektorilla sekä rahoitus- ja vakuutustoimialalla</a:t>
            </a:r>
            <a:r>
              <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Yritysten eri toiminnoista lentoyhteyksiä tarvitsevat eniten </a:t>
            </a:r>
            <a:r>
              <a:rPr kumimoji="0" lang="fi-FI" sz="2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ylin johto, projektinjohto ja myynti.</a:t>
            </a:r>
            <a:endParaRPr kumimoji="0" lang="fi-FI"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8485608-79A8-D6DD-3645-F2BCCD1B211F}"/>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Lentomatkustus Oulun, Kajaanin ja Kuusamon lentoasemien vaikutusalueella sijaitseville yrityksille. Kyselyvastaukset on laajennettu toimialajaolla edustamaan alueen elinkeinorakennetta. Lähteet: 08/2023 toteutetun kyselyn vastaukset sekä Tilastokeskus.</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469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numbers and text&#10;&#10;Description automatically generated with medium confidence">
            <a:extLst>
              <a:ext uri="{FF2B5EF4-FFF2-40B4-BE49-F238E27FC236}">
                <a16:creationId xmlns:a16="http://schemas.microsoft.com/office/drawing/2014/main" id="{DD791EC3-9095-89D8-9A03-BDE35FE4AC7C}"/>
              </a:ext>
            </a:extLst>
          </p:cNvPr>
          <p:cNvPicPr>
            <a:picLocks noChangeAspect="1"/>
          </p:cNvPicPr>
          <p:nvPr/>
        </p:nvPicPr>
        <p:blipFill>
          <a:blip r:embed="rId2"/>
          <a:stretch>
            <a:fillRect/>
          </a:stretch>
        </p:blipFill>
        <p:spPr>
          <a:xfrm>
            <a:off x="0" y="3047"/>
            <a:ext cx="12192000" cy="6851903"/>
          </a:xfrm>
          <a:prstGeom prst="rect">
            <a:avLst/>
          </a:prstGeom>
        </p:spPr>
      </p:pic>
    </p:spTree>
    <p:extLst>
      <p:ext uri="{BB962C8B-B14F-4D97-AF65-F5344CB8AC3E}">
        <p14:creationId xmlns:p14="http://schemas.microsoft.com/office/powerpoint/2010/main" val="2987344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340A80A7-B93B-0051-3D73-29247C53963B}"/>
              </a:ext>
            </a:extLst>
          </p:cNvPr>
          <p:cNvPicPr>
            <a:picLocks noChangeAspect="1"/>
          </p:cNvPicPr>
          <p:nvPr/>
        </p:nvPicPr>
        <p:blipFill>
          <a:blip r:embed="rId2"/>
          <a:stretch>
            <a:fillRect/>
          </a:stretch>
        </p:blipFill>
        <p:spPr>
          <a:xfrm>
            <a:off x="0" y="3047"/>
            <a:ext cx="12192000" cy="6851903"/>
          </a:xfrm>
          <a:prstGeom prst="rect">
            <a:avLst/>
          </a:prstGeom>
        </p:spPr>
      </p:pic>
    </p:spTree>
    <p:extLst>
      <p:ext uri="{BB962C8B-B14F-4D97-AF65-F5344CB8AC3E}">
        <p14:creationId xmlns:p14="http://schemas.microsoft.com/office/powerpoint/2010/main" val="106588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numbers and text&#10;&#10;Description automatically generated with medium confidence">
            <a:extLst>
              <a:ext uri="{FF2B5EF4-FFF2-40B4-BE49-F238E27FC236}">
                <a16:creationId xmlns:a16="http://schemas.microsoft.com/office/drawing/2014/main" id="{6A61F936-DF2C-A690-8E4A-F0B59D7B3457}"/>
              </a:ext>
            </a:extLst>
          </p:cNvPr>
          <p:cNvPicPr>
            <a:picLocks noChangeAspect="1"/>
          </p:cNvPicPr>
          <p:nvPr/>
        </p:nvPicPr>
        <p:blipFill>
          <a:blip r:embed="rId2"/>
          <a:stretch>
            <a:fillRect/>
          </a:stretch>
        </p:blipFill>
        <p:spPr>
          <a:xfrm>
            <a:off x="0" y="3047"/>
            <a:ext cx="12192000" cy="6851903"/>
          </a:xfrm>
          <a:prstGeom prst="rect">
            <a:avLst/>
          </a:prstGeom>
        </p:spPr>
      </p:pic>
    </p:spTree>
    <p:extLst>
      <p:ext uri="{BB962C8B-B14F-4D97-AF65-F5344CB8AC3E}">
        <p14:creationId xmlns:p14="http://schemas.microsoft.com/office/powerpoint/2010/main" val="150117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text&#10;&#10;Description automatically generated with medium confidence">
            <a:extLst>
              <a:ext uri="{FF2B5EF4-FFF2-40B4-BE49-F238E27FC236}">
                <a16:creationId xmlns:a16="http://schemas.microsoft.com/office/drawing/2014/main" id="{F1602F48-1DA9-A2B5-5848-ECA7597BE047}"/>
              </a:ext>
            </a:extLst>
          </p:cNvPr>
          <p:cNvPicPr>
            <a:picLocks noChangeAspect="1"/>
          </p:cNvPicPr>
          <p:nvPr/>
        </p:nvPicPr>
        <p:blipFill>
          <a:blip r:embed="rId2"/>
          <a:stretch>
            <a:fillRect/>
          </a:stretch>
        </p:blipFill>
        <p:spPr>
          <a:xfrm>
            <a:off x="0" y="3048"/>
            <a:ext cx="12197426" cy="6854952"/>
          </a:xfrm>
          <a:prstGeom prst="rect">
            <a:avLst/>
          </a:prstGeom>
        </p:spPr>
      </p:pic>
    </p:spTree>
    <p:extLst>
      <p:ext uri="{BB962C8B-B14F-4D97-AF65-F5344CB8AC3E}">
        <p14:creationId xmlns:p14="http://schemas.microsoft.com/office/powerpoint/2010/main" val="3365115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23">
            <a:extLst>
              <a:ext uri="{FF2B5EF4-FFF2-40B4-BE49-F238E27FC236}">
                <a16:creationId xmlns:a16="http://schemas.microsoft.com/office/drawing/2014/main" id="{9FDD6862-40CB-AFBD-4593-6DC1B07477EF}"/>
              </a:ext>
            </a:extLst>
          </p:cNvPr>
          <p:cNvPicPr>
            <a:picLocks noChangeAspect="1"/>
          </p:cNvPicPr>
          <p:nvPr/>
        </p:nvPicPr>
        <p:blipFill>
          <a:blip r:embed="rId3"/>
          <a:srcRect/>
          <a:stretch/>
        </p:blipFill>
        <p:spPr>
          <a:xfrm>
            <a:off x="1815889" y="158724"/>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KASVOKKAIN TAPAAMISEN TÄRKEYS</a:t>
            </a:r>
          </a:p>
        </p:txBody>
      </p:sp>
      <p:sp>
        <p:nvSpPr>
          <p:cNvPr id="3" name="TextBox 2">
            <a:extLst>
              <a:ext uri="{FF2B5EF4-FFF2-40B4-BE49-F238E27FC236}">
                <a16:creationId xmlns:a16="http://schemas.microsoft.com/office/drawing/2014/main" id="{B92D1194-A248-3836-E7A6-C365AA9F141B}"/>
              </a:ext>
            </a:extLst>
          </p:cNvPr>
          <p:cNvSpPr txBox="1"/>
          <p:nvPr/>
        </p:nvSpPr>
        <p:spPr>
          <a:xfrm>
            <a:off x="317179" y="1753409"/>
            <a:ext cx="11237512" cy="1631216"/>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20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49 % alueen yrityksistä </a:t>
            </a:r>
            <a:r>
              <a:rPr kumimoji="0" lang="fi-FI" sz="20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pitää asiakkaiden ja muiden sidosryhmien tapaamista kasvotusten välttämättömän ja </a:t>
            </a:r>
            <a:r>
              <a:rPr kumimoji="0" lang="fi-FI" sz="20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32 %</a:t>
            </a:r>
            <a:r>
              <a:rPr kumimoji="0" lang="fi-FI" sz="20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tärkeänä.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20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Yhdessä nämä yritykset tuottavat 96 % alueen liikevaihdosta ja 92 % työpaikoista.</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fi-FI" sz="20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157113" y="6313497"/>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EF7721-D803-B1AE-B3FE-88535A9F3180}"/>
              </a:ext>
            </a:extLst>
          </p:cNvPr>
          <p:cNvSpPr txBox="1"/>
          <p:nvPr/>
        </p:nvSpPr>
        <p:spPr>
          <a:xfrm>
            <a:off x="442608" y="3656710"/>
            <a:ext cx="2161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Osuus yritysten lukumäärästä</a:t>
            </a:r>
          </a:p>
        </p:txBody>
      </p:sp>
      <p:sp>
        <p:nvSpPr>
          <p:cNvPr id="12" name="TextBox 11">
            <a:extLst>
              <a:ext uri="{FF2B5EF4-FFF2-40B4-BE49-F238E27FC236}">
                <a16:creationId xmlns:a16="http://schemas.microsoft.com/office/drawing/2014/main" id="{97D73DF0-67B3-9108-B41C-AF9DF69F050E}"/>
              </a:ext>
            </a:extLst>
          </p:cNvPr>
          <p:cNvSpPr txBox="1"/>
          <p:nvPr/>
        </p:nvSpPr>
        <p:spPr>
          <a:xfrm>
            <a:off x="442608" y="4508846"/>
            <a:ext cx="2161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Osuus yritysten liikevaihdosta</a:t>
            </a:r>
          </a:p>
        </p:txBody>
      </p:sp>
      <p:sp>
        <p:nvSpPr>
          <p:cNvPr id="13" name="TextBox 12">
            <a:extLst>
              <a:ext uri="{FF2B5EF4-FFF2-40B4-BE49-F238E27FC236}">
                <a16:creationId xmlns:a16="http://schemas.microsoft.com/office/drawing/2014/main" id="{F1823E12-E0C4-57B5-87F0-F8FFDA875350}"/>
              </a:ext>
            </a:extLst>
          </p:cNvPr>
          <p:cNvSpPr txBox="1"/>
          <p:nvPr/>
        </p:nvSpPr>
        <p:spPr>
          <a:xfrm>
            <a:off x="442608" y="5316918"/>
            <a:ext cx="2161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Osuus yritysten työpaikoista</a:t>
            </a:r>
          </a:p>
        </p:txBody>
      </p:sp>
      <p:sp>
        <p:nvSpPr>
          <p:cNvPr id="16" name="TextBox 15">
            <a:extLst>
              <a:ext uri="{FF2B5EF4-FFF2-40B4-BE49-F238E27FC236}">
                <a16:creationId xmlns:a16="http://schemas.microsoft.com/office/drawing/2014/main" id="{F3427EBE-9F6E-30BE-DEE9-0C433F381079}"/>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Kasvokkain tapaamisen tärkeys Oulun, Kajaanin ja Kuusamon lentoasemien vaikutusalueella sijaitseville yrityksille. Kyselyvastaukset on laajennettu toimialajaolla edustamaan alueen elinkeinorakennetta. Lähteet: 08/2023 toteutetun kyselyn vastauksesta sekä Tilastokeskus.</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7" name="Group 26">
            <a:extLst>
              <a:ext uri="{FF2B5EF4-FFF2-40B4-BE49-F238E27FC236}">
                <a16:creationId xmlns:a16="http://schemas.microsoft.com/office/drawing/2014/main" id="{3E1EE8A6-C204-DCD5-BFDC-E5FC06EDF9D1}"/>
              </a:ext>
            </a:extLst>
          </p:cNvPr>
          <p:cNvGrpSpPr/>
          <p:nvPr/>
        </p:nvGrpSpPr>
        <p:grpSpPr>
          <a:xfrm>
            <a:off x="2091135" y="3729781"/>
            <a:ext cx="7648286" cy="2081349"/>
            <a:chOff x="3165026" y="3666645"/>
            <a:chExt cx="7671850" cy="2081349"/>
          </a:xfrm>
        </p:grpSpPr>
        <p:grpSp>
          <p:nvGrpSpPr>
            <p:cNvPr id="18" name="Group 17">
              <a:extLst>
                <a:ext uri="{FF2B5EF4-FFF2-40B4-BE49-F238E27FC236}">
                  <a16:creationId xmlns:a16="http://schemas.microsoft.com/office/drawing/2014/main" id="{6AC0AFA1-254F-924F-8708-23D38924069F}"/>
                </a:ext>
              </a:extLst>
            </p:cNvPr>
            <p:cNvGrpSpPr/>
            <p:nvPr/>
          </p:nvGrpSpPr>
          <p:grpSpPr>
            <a:xfrm>
              <a:off x="3165026" y="4498800"/>
              <a:ext cx="7671850" cy="445873"/>
              <a:chOff x="3165026" y="4498800"/>
              <a:chExt cx="7671850" cy="445873"/>
            </a:xfrm>
          </p:grpSpPr>
          <p:grpSp>
            <p:nvGrpSpPr>
              <p:cNvPr id="8" name="Group 7">
                <a:extLst>
                  <a:ext uri="{FF2B5EF4-FFF2-40B4-BE49-F238E27FC236}">
                    <a16:creationId xmlns:a16="http://schemas.microsoft.com/office/drawing/2014/main" id="{0271FB9D-161B-E46D-E7BA-ACE77F7D014A}"/>
                  </a:ext>
                </a:extLst>
              </p:cNvPr>
              <p:cNvGrpSpPr/>
              <p:nvPr/>
            </p:nvGrpSpPr>
            <p:grpSpPr>
              <a:xfrm>
                <a:off x="3165026" y="4498800"/>
                <a:ext cx="7335982" cy="445873"/>
                <a:chOff x="4528322" y="2813767"/>
                <a:chExt cx="6912000" cy="668654"/>
              </a:xfrm>
            </p:grpSpPr>
            <p:sp>
              <p:nvSpPr>
                <p:cNvPr id="2" name="Rectangle 1">
                  <a:extLst>
                    <a:ext uri="{FF2B5EF4-FFF2-40B4-BE49-F238E27FC236}">
                      <a16:creationId xmlns:a16="http://schemas.microsoft.com/office/drawing/2014/main" id="{0727086F-4F1A-2E31-C10B-9C8855088471}"/>
                    </a:ext>
                  </a:extLst>
                </p:cNvPr>
                <p:cNvSpPr/>
                <p:nvPr/>
              </p:nvSpPr>
              <p:spPr>
                <a:xfrm>
                  <a:off x="4528322" y="2821793"/>
                  <a:ext cx="6552000" cy="660628"/>
                </a:xfrm>
                <a:prstGeom prst="rect">
                  <a:avLst/>
                </a:prstGeom>
                <a:solidFill>
                  <a:srgbClr val="7A2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91 %</a:t>
                  </a:r>
                </a:p>
              </p:txBody>
            </p:sp>
            <p:sp>
              <p:nvSpPr>
                <p:cNvPr id="4" name="Rectangle 3">
                  <a:extLst>
                    <a:ext uri="{FF2B5EF4-FFF2-40B4-BE49-F238E27FC236}">
                      <a16:creationId xmlns:a16="http://schemas.microsoft.com/office/drawing/2014/main" id="{A96C55E8-6A5E-88CD-D270-8D5A37ABFD38}"/>
                    </a:ext>
                  </a:extLst>
                </p:cNvPr>
                <p:cNvSpPr/>
                <p:nvPr/>
              </p:nvSpPr>
              <p:spPr>
                <a:xfrm>
                  <a:off x="11080322" y="2813767"/>
                  <a:ext cx="360000" cy="666595"/>
                </a:xfrm>
                <a:prstGeom prst="rect">
                  <a:avLst/>
                </a:prstGeom>
                <a:solidFill>
                  <a:srgbClr val="F5DB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a:t>
                  </a:r>
                </a:p>
              </p:txBody>
            </p:sp>
          </p:grpSp>
          <p:sp>
            <p:nvSpPr>
              <p:cNvPr id="22" name="Rectangle 21">
                <a:extLst>
                  <a:ext uri="{FF2B5EF4-FFF2-40B4-BE49-F238E27FC236}">
                    <a16:creationId xmlns:a16="http://schemas.microsoft.com/office/drawing/2014/main" id="{7E7F63D0-DB51-F342-4C55-83B42CCD97D3}"/>
                  </a:ext>
                </a:extLst>
              </p:cNvPr>
              <p:cNvSpPr/>
              <p:nvPr/>
            </p:nvSpPr>
            <p:spPr>
              <a:xfrm>
                <a:off x="10501008" y="4498800"/>
                <a:ext cx="335868" cy="444500"/>
              </a:xfrm>
              <a:prstGeom prst="rect">
                <a:avLst/>
              </a:prstGeom>
              <a:solidFill>
                <a:srgbClr val="DAD7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a:t>
                </a:r>
              </a:p>
            </p:txBody>
          </p:sp>
        </p:grpSp>
        <p:grpSp>
          <p:nvGrpSpPr>
            <p:cNvPr id="9" name="Group 8">
              <a:extLst>
                <a:ext uri="{FF2B5EF4-FFF2-40B4-BE49-F238E27FC236}">
                  <a16:creationId xmlns:a16="http://schemas.microsoft.com/office/drawing/2014/main" id="{887EC03B-1104-7365-57BF-75B76A8AD3FB}"/>
                </a:ext>
              </a:extLst>
            </p:cNvPr>
            <p:cNvGrpSpPr/>
            <p:nvPr/>
          </p:nvGrpSpPr>
          <p:grpSpPr>
            <a:xfrm>
              <a:off x="3165026" y="3666645"/>
              <a:ext cx="7671849" cy="437756"/>
              <a:chOff x="3165026" y="3666645"/>
              <a:chExt cx="7671849" cy="437756"/>
            </a:xfrm>
          </p:grpSpPr>
          <p:sp>
            <p:nvSpPr>
              <p:cNvPr id="40" name="Rectangle 39">
                <a:extLst>
                  <a:ext uri="{FF2B5EF4-FFF2-40B4-BE49-F238E27FC236}">
                    <a16:creationId xmlns:a16="http://schemas.microsoft.com/office/drawing/2014/main" id="{AEA87961-C0B1-BC8C-14E4-B5B949D1BF57}"/>
                  </a:ext>
                </a:extLst>
              </p:cNvPr>
              <p:cNvSpPr/>
              <p:nvPr/>
            </p:nvSpPr>
            <p:spPr>
              <a:xfrm>
                <a:off x="6985850" y="3666645"/>
                <a:ext cx="2445327" cy="437755"/>
              </a:xfrm>
              <a:prstGeom prst="rect">
                <a:avLst/>
              </a:prstGeom>
              <a:solidFill>
                <a:srgbClr val="F5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32 %</a:t>
                </a:r>
              </a:p>
            </p:txBody>
          </p:sp>
          <p:sp>
            <p:nvSpPr>
              <p:cNvPr id="17" name="Rectangle 16">
                <a:extLst>
                  <a:ext uri="{FF2B5EF4-FFF2-40B4-BE49-F238E27FC236}">
                    <a16:creationId xmlns:a16="http://schemas.microsoft.com/office/drawing/2014/main" id="{ABD238F3-9356-E81F-A08A-294444F4D6A5}"/>
                  </a:ext>
                </a:extLst>
              </p:cNvPr>
              <p:cNvSpPr/>
              <p:nvPr/>
            </p:nvSpPr>
            <p:spPr>
              <a:xfrm>
                <a:off x="3165026" y="3666646"/>
                <a:ext cx="3820824" cy="437755"/>
              </a:xfrm>
              <a:prstGeom prst="rect">
                <a:avLst/>
              </a:prstGeom>
              <a:solidFill>
                <a:srgbClr val="7A2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49 %</a:t>
                </a:r>
              </a:p>
            </p:txBody>
          </p:sp>
          <p:sp>
            <p:nvSpPr>
              <p:cNvPr id="23" name="Rectangle 22">
                <a:extLst>
                  <a:ext uri="{FF2B5EF4-FFF2-40B4-BE49-F238E27FC236}">
                    <a16:creationId xmlns:a16="http://schemas.microsoft.com/office/drawing/2014/main" id="{314FCC9A-388D-3F53-3AB2-501F3B71CCD9}"/>
                  </a:ext>
                </a:extLst>
              </p:cNvPr>
              <p:cNvSpPr/>
              <p:nvPr/>
            </p:nvSpPr>
            <p:spPr>
              <a:xfrm>
                <a:off x="9431176" y="3666645"/>
                <a:ext cx="1405699" cy="437755"/>
              </a:xfrm>
              <a:prstGeom prst="rect">
                <a:avLst/>
              </a:prstGeom>
              <a:solidFill>
                <a:srgbClr val="DAD7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19 %</a:t>
                </a:r>
              </a:p>
            </p:txBody>
          </p:sp>
        </p:grpSp>
        <p:grpSp>
          <p:nvGrpSpPr>
            <p:cNvPr id="20" name="Group 19">
              <a:extLst>
                <a:ext uri="{FF2B5EF4-FFF2-40B4-BE49-F238E27FC236}">
                  <a16:creationId xmlns:a16="http://schemas.microsoft.com/office/drawing/2014/main" id="{8CA6F7F9-10EA-A626-A775-9CA05A6A6796}"/>
                </a:ext>
              </a:extLst>
            </p:cNvPr>
            <p:cNvGrpSpPr/>
            <p:nvPr/>
          </p:nvGrpSpPr>
          <p:grpSpPr>
            <a:xfrm>
              <a:off x="3165026" y="5302120"/>
              <a:ext cx="7671849" cy="445874"/>
              <a:chOff x="3165026" y="5302120"/>
              <a:chExt cx="7671849" cy="445874"/>
            </a:xfrm>
          </p:grpSpPr>
          <p:grpSp>
            <p:nvGrpSpPr>
              <p:cNvPr id="7" name="Group 6">
                <a:extLst>
                  <a:ext uri="{FF2B5EF4-FFF2-40B4-BE49-F238E27FC236}">
                    <a16:creationId xmlns:a16="http://schemas.microsoft.com/office/drawing/2014/main" id="{4FE0B700-4370-FA48-1153-975F191F3DB3}"/>
                  </a:ext>
                </a:extLst>
              </p:cNvPr>
              <p:cNvGrpSpPr/>
              <p:nvPr/>
            </p:nvGrpSpPr>
            <p:grpSpPr>
              <a:xfrm>
                <a:off x="3165026" y="5302120"/>
                <a:ext cx="7030316" cy="445874"/>
                <a:chOff x="4528322" y="3976314"/>
                <a:chExt cx="6624000" cy="668656"/>
              </a:xfrm>
            </p:grpSpPr>
            <p:sp>
              <p:nvSpPr>
                <p:cNvPr id="5" name="Rectangle 4">
                  <a:extLst>
                    <a:ext uri="{FF2B5EF4-FFF2-40B4-BE49-F238E27FC236}">
                      <a16:creationId xmlns:a16="http://schemas.microsoft.com/office/drawing/2014/main" id="{102C035B-BA91-4127-40BE-772B65DDF384}"/>
                    </a:ext>
                  </a:extLst>
                </p:cNvPr>
                <p:cNvSpPr/>
                <p:nvPr/>
              </p:nvSpPr>
              <p:spPr>
                <a:xfrm>
                  <a:off x="4528322" y="3978375"/>
                  <a:ext cx="5544000" cy="666595"/>
                </a:xfrm>
                <a:prstGeom prst="rect">
                  <a:avLst/>
                </a:prstGeom>
                <a:solidFill>
                  <a:srgbClr val="7A2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77 %</a:t>
                  </a:r>
                </a:p>
              </p:txBody>
            </p:sp>
            <p:sp>
              <p:nvSpPr>
                <p:cNvPr id="6" name="Rectangle 5">
                  <a:extLst>
                    <a:ext uri="{FF2B5EF4-FFF2-40B4-BE49-F238E27FC236}">
                      <a16:creationId xmlns:a16="http://schemas.microsoft.com/office/drawing/2014/main" id="{576BB3DE-270B-6056-E29D-FB8EAFA48026}"/>
                    </a:ext>
                  </a:extLst>
                </p:cNvPr>
                <p:cNvSpPr/>
                <p:nvPr/>
              </p:nvSpPr>
              <p:spPr>
                <a:xfrm>
                  <a:off x="10072322" y="3976314"/>
                  <a:ext cx="1080000" cy="668654"/>
                </a:xfrm>
                <a:prstGeom prst="rect">
                  <a:avLst/>
                </a:prstGeom>
                <a:solidFill>
                  <a:srgbClr val="F5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15 %</a:t>
                  </a:r>
                </a:p>
              </p:txBody>
            </p:sp>
          </p:grpSp>
          <p:sp>
            <p:nvSpPr>
              <p:cNvPr id="26" name="Rectangle 25">
                <a:extLst>
                  <a:ext uri="{FF2B5EF4-FFF2-40B4-BE49-F238E27FC236}">
                    <a16:creationId xmlns:a16="http://schemas.microsoft.com/office/drawing/2014/main" id="{9333728B-92C5-F1B1-DA9B-27D66906AAD6}"/>
                  </a:ext>
                </a:extLst>
              </p:cNvPr>
              <p:cNvSpPr/>
              <p:nvPr/>
            </p:nvSpPr>
            <p:spPr>
              <a:xfrm>
                <a:off x="10195342" y="5302581"/>
                <a:ext cx="641533" cy="444500"/>
              </a:xfrm>
              <a:prstGeom prst="rect">
                <a:avLst/>
              </a:prstGeom>
              <a:solidFill>
                <a:srgbClr val="DAD7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p>
            </p:txBody>
          </p:sp>
        </p:grpSp>
      </p:grpSp>
      <p:pic>
        <p:nvPicPr>
          <p:cNvPr id="28" name="Picture 27" descr="A graph with numbers and text&#10;&#10;Description automatically generated with medium confidence">
            <a:extLst>
              <a:ext uri="{FF2B5EF4-FFF2-40B4-BE49-F238E27FC236}">
                <a16:creationId xmlns:a16="http://schemas.microsoft.com/office/drawing/2014/main" id="{D4645CF1-4631-C383-D069-A244FDE59592}"/>
              </a:ext>
            </a:extLst>
          </p:cNvPr>
          <p:cNvPicPr>
            <a:picLocks noChangeAspect="1"/>
          </p:cNvPicPr>
          <p:nvPr/>
        </p:nvPicPr>
        <p:blipFill rotWithShape="1">
          <a:blip r:embed="rId5"/>
          <a:srcRect l="82459" t="58541" b="11788"/>
          <a:stretch/>
        </p:blipFill>
        <p:spPr>
          <a:xfrm>
            <a:off x="10057844" y="4015984"/>
            <a:ext cx="2139582" cy="2033940"/>
          </a:xfrm>
          <a:prstGeom prst="rect">
            <a:avLst/>
          </a:prstGeom>
        </p:spPr>
      </p:pic>
    </p:spTree>
    <p:extLst>
      <p:ext uri="{BB962C8B-B14F-4D97-AF65-F5344CB8AC3E}">
        <p14:creationId xmlns:p14="http://schemas.microsoft.com/office/powerpoint/2010/main" val="3567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3">
            <a:extLst>
              <a:ext uri="{FF2B5EF4-FFF2-40B4-BE49-F238E27FC236}">
                <a16:creationId xmlns:a16="http://schemas.microsoft.com/office/drawing/2014/main" id="{715E42B2-F823-9902-9D22-CCFAA6C03AA2}"/>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MYYNNIN RIIPPUVUUS LENNOISTA</a:t>
            </a:r>
          </a:p>
        </p:txBody>
      </p:sp>
      <p:sp>
        <p:nvSpPr>
          <p:cNvPr id="6" name="TextBox 5">
            <a:extLst>
              <a:ext uri="{FF2B5EF4-FFF2-40B4-BE49-F238E27FC236}">
                <a16:creationId xmlns:a16="http://schemas.microsoft.com/office/drawing/2014/main" id="{0DEC45D9-3958-255A-F83C-2F19CF91FAF2}"/>
              </a:ext>
            </a:extLst>
          </p:cNvPr>
          <p:cNvSpPr txBox="1"/>
          <p:nvPr/>
        </p:nvSpPr>
        <p:spPr>
          <a:xfrm>
            <a:off x="489646" y="4005512"/>
            <a:ext cx="4816343"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Alueella syntyvästä liikevaihdosta </a:t>
            </a:r>
            <a:b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20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51 % </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eli  </a:t>
            </a:r>
            <a:r>
              <a:rPr kumimoji="0" lang="fi-FI" sz="20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26 miljardia euroa </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on riippuvaista lentoliikenteestä.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Liikevaihto synnyttää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11 000 työpaikkaa</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alueella.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Verotuloja yhteisö- ja palkkatuloveron muodossa kertyy arvioilta noin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319 miljoonaa euroa</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BBB312F5-A42A-9F09-DF3E-6DFCA9AC9369}"/>
              </a:ext>
            </a:extLst>
          </p:cNvPr>
          <p:cNvGrpSpPr/>
          <p:nvPr/>
        </p:nvGrpSpPr>
        <p:grpSpPr>
          <a:xfrm>
            <a:off x="91893" y="1218560"/>
            <a:ext cx="2519865" cy="2849559"/>
            <a:chOff x="242751" y="3507714"/>
            <a:chExt cx="1819966" cy="2132379"/>
          </a:xfrm>
        </p:grpSpPr>
        <p:graphicFrame>
          <p:nvGraphicFramePr>
            <p:cNvPr id="5" name="Chart 4">
              <a:extLst>
                <a:ext uri="{FF2B5EF4-FFF2-40B4-BE49-F238E27FC236}">
                  <a16:creationId xmlns:a16="http://schemas.microsoft.com/office/drawing/2014/main" id="{6C19A30B-F148-6176-AF9D-BCEB7819694E}"/>
                </a:ext>
              </a:extLst>
            </p:cNvPr>
            <p:cNvGraphicFramePr>
              <a:graphicFrameLocks/>
            </p:cNvGraphicFramePr>
            <p:nvPr/>
          </p:nvGraphicFramePr>
          <p:xfrm>
            <a:off x="242751" y="3507714"/>
            <a:ext cx="1819966" cy="213237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AEE79999-8959-771E-84E3-C3722BB50CCD}"/>
                </a:ext>
              </a:extLst>
            </p:cNvPr>
            <p:cNvSpPr txBox="1"/>
            <p:nvPr/>
          </p:nvSpPr>
          <p:spPr>
            <a:xfrm>
              <a:off x="601953" y="4383761"/>
              <a:ext cx="948401" cy="3334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51 %</a:t>
              </a:r>
            </a:p>
          </p:txBody>
        </p:sp>
      </p:grpSp>
      <p:grpSp>
        <p:nvGrpSpPr>
          <p:cNvPr id="34" name="Group 33">
            <a:extLst>
              <a:ext uri="{FF2B5EF4-FFF2-40B4-BE49-F238E27FC236}">
                <a16:creationId xmlns:a16="http://schemas.microsoft.com/office/drawing/2014/main" id="{9233DB9C-0BB0-FC28-49A8-E33F27A43542}"/>
              </a:ext>
            </a:extLst>
          </p:cNvPr>
          <p:cNvGrpSpPr/>
          <p:nvPr/>
        </p:nvGrpSpPr>
        <p:grpSpPr>
          <a:xfrm>
            <a:off x="5534195" y="2763479"/>
            <a:ext cx="5287126" cy="1364817"/>
            <a:chOff x="317178" y="4745674"/>
            <a:chExt cx="5287126" cy="1364817"/>
          </a:xfrm>
        </p:grpSpPr>
        <p:grpSp>
          <p:nvGrpSpPr>
            <p:cNvPr id="27" name="Group 26">
              <a:extLst>
                <a:ext uri="{FF2B5EF4-FFF2-40B4-BE49-F238E27FC236}">
                  <a16:creationId xmlns:a16="http://schemas.microsoft.com/office/drawing/2014/main" id="{BE810191-B7BA-FFA0-34C4-DBD0648503FC}"/>
                </a:ext>
              </a:extLst>
            </p:cNvPr>
            <p:cNvGrpSpPr/>
            <p:nvPr/>
          </p:nvGrpSpPr>
          <p:grpSpPr>
            <a:xfrm>
              <a:off x="317178" y="4745674"/>
              <a:ext cx="1819965" cy="1364817"/>
              <a:chOff x="1891936" y="3690380"/>
              <a:chExt cx="2362878" cy="1700606"/>
            </a:xfrm>
          </p:grpSpPr>
          <p:graphicFrame>
            <p:nvGraphicFramePr>
              <p:cNvPr id="23" name="Chart 22">
                <a:extLst>
                  <a:ext uri="{FF2B5EF4-FFF2-40B4-BE49-F238E27FC236}">
                    <a16:creationId xmlns:a16="http://schemas.microsoft.com/office/drawing/2014/main" id="{A59BA712-07FD-15F4-B6E8-F4E90F62E4F3}"/>
                  </a:ext>
                </a:extLst>
              </p:cNvPr>
              <p:cNvGraphicFramePr>
                <a:graphicFrameLocks/>
              </p:cNvGraphicFramePr>
              <p:nvPr/>
            </p:nvGraphicFramePr>
            <p:xfrm>
              <a:off x="1891936" y="3690380"/>
              <a:ext cx="2362878" cy="170060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5755FE98-48AE-E27E-91B0-579111354B59}"/>
                  </a:ext>
                </a:extLst>
              </p:cNvPr>
              <p:cNvSpPr txBox="1"/>
              <p:nvPr/>
            </p:nvSpPr>
            <p:spPr>
              <a:xfrm>
                <a:off x="2621333" y="4318697"/>
                <a:ext cx="881856" cy="4218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77 %</a:t>
                </a:r>
              </a:p>
            </p:txBody>
          </p:sp>
        </p:grpSp>
        <p:sp>
          <p:nvSpPr>
            <p:cNvPr id="28" name="TextBox 27">
              <a:extLst>
                <a:ext uri="{FF2B5EF4-FFF2-40B4-BE49-F238E27FC236}">
                  <a16:creationId xmlns:a16="http://schemas.microsoft.com/office/drawing/2014/main" id="{35903A0F-7CEE-1511-66BC-3B8D46912C33}"/>
                </a:ext>
              </a:extLst>
            </p:cNvPr>
            <p:cNvSpPr txBox="1"/>
            <p:nvPr/>
          </p:nvSpPr>
          <p:spPr>
            <a:xfrm>
              <a:off x="2046540" y="5153066"/>
              <a:ext cx="35577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IT-sektorilla osuus on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77 %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mikä vastaa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790 miljoonan euron liikevaihtoa.</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34">
            <a:extLst>
              <a:ext uri="{FF2B5EF4-FFF2-40B4-BE49-F238E27FC236}">
                <a16:creationId xmlns:a16="http://schemas.microsoft.com/office/drawing/2014/main" id="{21E5C0D8-A92D-7922-9754-13E19D3D28DA}"/>
              </a:ext>
            </a:extLst>
          </p:cNvPr>
          <p:cNvGrpSpPr/>
          <p:nvPr/>
        </p:nvGrpSpPr>
        <p:grpSpPr>
          <a:xfrm>
            <a:off x="5572947" y="4233456"/>
            <a:ext cx="5439610" cy="1364817"/>
            <a:chOff x="5523729" y="4582984"/>
            <a:chExt cx="5439610" cy="1364817"/>
          </a:xfrm>
        </p:grpSpPr>
        <p:sp>
          <p:nvSpPr>
            <p:cNvPr id="30" name="TextBox 29">
              <a:extLst>
                <a:ext uri="{FF2B5EF4-FFF2-40B4-BE49-F238E27FC236}">
                  <a16:creationId xmlns:a16="http://schemas.microsoft.com/office/drawing/2014/main" id="{BAD3AB8F-FB87-6D11-3129-5E7D7D7DA91A}"/>
                </a:ext>
              </a:extLst>
            </p:cNvPr>
            <p:cNvSpPr txBox="1"/>
            <p:nvPr/>
          </p:nvSpPr>
          <p:spPr>
            <a:xfrm>
              <a:off x="7221219" y="4757552"/>
              <a:ext cx="37421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Teollisuudessa ja kaivostoiminnassa osuus on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61 %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mikä vastaa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18 miljardin euron liikevaihtoa.</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32">
              <a:extLst>
                <a:ext uri="{FF2B5EF4-FFF2-40B4-BE49-F238E27FC236}">
                  <a16:creationId xmlns:a16="http://schemas.microsoft.com/office/drawing/2014/main" id="{223F827F-2CDF-724C-3ACD-377216DD46AF}"/>
                </a:ext>
              </a:extLst>
            </p:cNvPr>
            <p:cNvGrpSpPr/>
            <p:nvPr/>
          </p:nvGrpSpPr>
          <p:grpSpPr>
            <a:xfrm>
              <a:off x="5523729" y="4582984"/>
              <a:ext cx="1577194" cy="1364817"/>
              <a:chOff x="5523729" y="4582984"/>
              <a:chExt cx="1577194" cy="1364817"/>
            </a:xfrm>
          </p:grpSpPr>
          <p:graphicFrame>
            <p:nvGraphicFramePr>
              <p:cNvPr id="29" name="Chart 28">
                <a:extLst>
                  <a:ext uri="{FF2B5EF4-FFF2-40B4-BE49-F238E27FC236}">
                    <a16:creationId xmlns:a16="http://schemas.microsoft.com/office/drawing/2014/main" id="{C7A5B881-19E4-39CD-517D-1E802E59902E}"/>
                  </a:ext>
                </a:extLst>
              </p:cNvPr>
              <p:cNvGraphicFramePr>
                <a:graphicFrameLocks/>
              </p:cNvGraphicFramePr>
              <p:nvPr/>
            </p:nvGraphicFramePr>
            <p:xfrm>
              <a:off x="5523729" y="4582984"/>
              <a:ext cx="1577194" cy="1364817"/>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5749D835-F205-6293-EC00-5D1A8CC41761}"/>
                  </a:ext>
                </a:extLst>
              </p:cNvPr>
              <p:cNvSpPr txBox="1"/>
              <p:nvPr/>
            </p:nvSpPr>
            <p:spPr>
              <a:xfrm>
                <a:off x="5969788" y="5096115"/>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61 %</a:t>
                </a:r>
              </a:p>
            </p:txBody>
          </p:sp>
        </p:grpSp>
      </p:grpSp>
      <p:sp>
        <p:nvSpPr>
          <p:cNvPr id="36" name="TextBox 35">
            <a:extLst>
              <a:ext uri="{FF2B5EF4-FFF2-40B4-BE49-F238E27FC236}">
                <a16:creationId xmlns:a16="http://schemas.microsoft.com/office/drawing/2014/main" id="{EF5527BF-FC85-5FE6-6A1D-E3B67A7BF95E}"/>
              </a:ext>
            </a:extLst>
          </p:cNvPr>
          <p:cNvSpPr txBox="1"/>
          <p:nvPr/>
        </p:nvSpPr>
        <p:spPr>
          <a:xfrm>
            <a:off x="5775404" y="1835212"/>
            <a:ext cx="4908292" cy="646331"/>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Riippuvuus korostuu erityisesti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IT-sektorilla</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sekä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teollisuus- ja kaivosalan </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yrityksillä.</a:t>
            </a:r>
          </a:p>
        </p:txBody>
      </p:sp>
      <p:sp>
        <p:nvSpPr>
          <p:cNvPr id="2" name="TextBox 1">
            <a:extLst>
              <a:ext uri="{FF2B5EF4-FFF2-40B4-BE49-F238E27FC236}">
                <a16:creationId xmlns:a16="http://schemas.microsoft.com/office/drawing/2014/main" id="{74B69FA5-A997-3872-41AB-81DD7804120D}"/>
              </a:ext>
            </a:extLst>
          </p:cNvPr>
          <p:cNvSpPr txBox="1"/>
          <p:nvPr/>
        </p:nvSpPr>
        <p:spPr>
          <a:xfrm>
            <a:off x="2696769" y="2098182"/>
            <a:ext cx="1801216" cy="1169551"/>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Lentoliikenne-riippuvaisen myynnin osuus alueen yritysten liikevaihdosta</a:t>
            </a:r>
          </a:p>
        </p:txBody>
      </p:sp>
      <p:cxnSp>
        <p:nvCxnSpPr>
          <p:cNvPr id="8" name="Straight Connector 7">
            <a:extLst>
              <a:ext uri="{FF2B5EF4-FFF2-40B4-BE49-F238E27FC236}">
                <a16:creationId xmlns:a16="http://schemas.microsoft.com/office/drawing/2014/main" id="{D978B2C3-601E-D8EC-F84B-FE8BE4FA02D6}"/>
              </a:ext>
            </a:extLst>
          </p:cNvPr>
          <p:cNvCxnSpPr>
            <a:cxnSpLocks/>
          </p:cNvCxnSpPr>
          <p:nvPr/>
        </p:nvCxnSpPr>
        <p:spPr>
          <a:xfrm>
            <a:off x="5258495" y="1728063"/>
            <a:ext cx="0" cy="437305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93CA72-7BEE-D8DE-43AE-44B1CE3FCCA4}"/>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Myynnin riippuvuus lentoliikenteestä Oulun, Kajaanin ja Kuusamon lentoasemien vaikutusalueella sijaitseville yrityksille.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49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3">
            <a:extLst>
              <a:ext uri="{FF2B5EF4-FFF2-40B4-BE49-F238E27FC236}">
                <a16:creationId xmlns:a16="http://schemas.microsoft.com/office/drawing/2014/main" id="{89F76CE3-29F4-2D41-2B42-29E500BD4E6B}"/>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KANSAINVÄLISEN MYYNNIN OSUUS</a:t>
            </a:r>
          </a:p>
        </p:txBody>
      </p:sp>
      <p:grpSp>
        <p:nvGrpSpPr>
          <p:cNvPr id="22" name="Group 21">
            <a:extLst>
              <a:ext uri="{FF2B5EF4-FFF2-40B4-BE49-F238E27FC236}">
                <a16:creationId xmlns:a16="http://schemas.microsoft.com/office/drawing/2014/main" id="{AD85C73D-81F0-2A6C-2763-E4A462D55488}"/>
              </a:ext>
            </a:extLst>
          </p:cNvPr>
          <p:cNvGrpSpPr/>
          <p:nvPr/>
        </p:nvGrpSpPr>
        <p:grpSpPr>
          <a:xfrm>
            <a:off x="198783" y="1633379"/>
            <a:ext cx="2684304" cy="2244085"/>
            <a:chOff x="6423387" y="4274057"/>
            <a:chExt cx="2105688" cy="1679040"/>
          </a:xfrm>
        </p:grpSpPr>
        <p:graphicFrame>
          <p:nvGraphicFramePr>
            <p:cNvPr id="17" name="Chart 16">
              <a:extLst>
                <a:ext uri="{FF2B5EF4-FFF2-40B4-BE49-F238E27FC236}">
                  <a16:creationId xmlns:a16="http://schemas.microsoft.com/office/drawing/2014/main" id="{CB5DD5A8-1B04-130F-D6DA-BD0E388E1D70}"/>
                </a:ext>
              </a:extLst>
            </p:cNvPr>
            <p:cNvGraphicFramePr>
              <a:graphicFrameLocks/>
            </p:cNvGraphicFramePr>
            <p:nvPr/>
          </p:nvGraphicFramePr>
          <p:xfrm>
            <a:off x="6423387" y="4274057"/>
            <a:ext cx="2105688" cy="167904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80D48AA3-D400-628C-FB9B-2D58176BF7DB}"/>
                </a:ext>
              </a:extLst>
            </p:cNvPr>
            <p:cNvSpPr txBox="1"/>
            <p:nvPr/>
          </p:nvSpPr>
          <p:spPr>
            <a:xfrm>
              <a:off x="6956909" y="4962777"/>
              <a:ext cx="731420" cy="30160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59 %</a:t>
              </a:r>
            </a:p>
          </p:txBody>
        </p:sp>
      </p:grpSp>
      <p:sp>
        <p:nvSpPr>
          <p:cNvPr id="20" name="TextBox 19">
            <a:extLst>
              <a:ext uri="{FF2B5EF4-FFF2-40B4-BE49-F238E27FC236}">
                <a16:creationId xmlns:a16="http://schemas.microsoft.com/office/drawing/2014/main" id="{F42C8234-80A7-B1C5-B366-765DC13AF734}"/>
              </a:ext>
            </a:extLst>
          </p:cNvPr>
          <p:cNvSpPr txBox="1"/>
          <p:nvPr/>
        </p:nvSpPr>
        <p:spPr>
          <a:xfrm>
            <a:off x="485239" y="4032083"/>
            <a:ext cx="4667786"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Lentoliikenneriippuvaisesta liikevaihdosta </a:t>
            </a:r>
            <a:b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20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59 % </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eli </a:t>
            </a:r>
            <a:r>
              <a:rPr kumimoji="0" lang="fi-FI" sz="20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16 miljardia euroa </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on kansainvälistä myyntiä.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Tämä synnyttää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2 765 työpaikkaa</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Verotuloja yhteisö- ja palkkatuloveron muodossa kertyy arvioilta noin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90 miljoonaa euroa</a:t>
            </a:r>
            <a:r>
              <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Group 28">
            <a:extLst>
              <a:ext uri="{FF2B5EF4-FFF2-40B4-BE49-F238E27FC236}">
                <a16:creationId xmlns:a16="http://schemas.microsoft.com/office/drawing/2014/main" id="{1B1E4D56-B122-940E-36F9-9815A4654FA0}"/>
              </a:ext>
            </a:extLst>
          </p:cNvPr>
          <p:cNvGrpSpPr/>
          <p:nvPr/>
        </p:nvGrpSpPr>
        <p:grpSpPr>
          <a:xfrm>
            <a:off x="5451549" y="2386877"/>
            <a:ext cx="5448435" cy="1364817"/>
            <a:chOff x="5969000" y="1559639"/>
            <a:chExt cx="5448435" cy="1364817"/>
          </a:xfrm>
        </p:grpSpPr>
        <p:graphicFrame>
          <p:nvGraphicFramePr>
            <p:cNvPr id="12" name="Chart 11">
              <a:extLst>
                <a:ext uri="{FF2B5EF4-FFF2-40B4-BE49-F238E27FC236}">
                  <a16:creationId xmlns:a16="http://schemas.microsoft.com/office/drawing/2014/main" id="{D76940D0-358B-6CB7-B34B-467938E2ACEF}"/>
                </a:ext>
              </a:extLst>
            </p:cNvPr>
            <p:cNvGraphicFramePr>
              <a:graphicFrameLocks/>
            </p:cNvGraphicFramePr>
            <p:nvPr/>
          </p:nvGraphicFramePr>
          <p:xfrm>
            <a:off x="5969000" y="1559639"/>
            <a:ext cx="2032322" cy="1364817"/>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AAF1D76B-21F7-8C55-CFE4-105FE0EFD100}"/>
                </a:ext>
              </a:extLst>
            </p:cNvPr>
            <p:cNvSpPr txBox="1"/>
            <p:nvPr/>
          </p:nvSpPr>
          <p:spPr>
            <a:xfrm>
              <a:off x="6645544" y="2072771"/>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90 %</a:t>
              </a:r>
            </a:p>
          </p:txBody>
        </p:sp>
        <p:sp>
          <p:nvSpPr>
            <p:cNvPr id="13" name="TextBox 12">
              <a:extLst>
                <a:ext uri="{FF2B5EF4-FFF2-40B4-BE49-F238E27FC236}">
                  <a16:creationId xmlns:a16="http://schemas.microsoft.com/office/drawing/2014/main" id="{C6F4A386-D6C5-EF04-A26C-2542CFB7F317}"/>
                </a:ext>
              </a:extLst>
            </p:cNvPr>
            <p:cNvSpPr txBox="1"/>
            <p:nvPr/>
          </p:nvSpPr>
          <p:spPr>
            <a:xfrm>
              <a:off x="7859671" y="1966577"/>
              <a:ext cx="35577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IT-sektorilla osuus on 90 %, mikä vastaa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708 miljoonaa euroa.</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30" name="TextBox 29">
            <a:extLst>
              <a:ext uri="{FF2B5EF4-FFF2-40B4-BE49-F238E27FC236}">
                <a16:creationId xmlns:a16="http://schemas.microsoft.com/office/drawing/2014/main" id="{2C74A6A7-18EF-B669-DF0F-70E70C939920}"/>
              </a:ext>
            </a:extLst>
          </p:cNvPr>
          <p:cNvSpPr txBox="1"/>
          <p:nvPr/>
        </p:nvSpPr>
        <p:spPr>
          <a:xfrm>
            <a:off x="2767245" y="2076617"/>
            <a:ext cx="1823898" cy="1384995"/>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Kansainvälisen myynnin osuus alueen yritysten lentoliikenne-riippuvaisesta myynnistä</a:t>
            </a:r>
          </a:p>
        </p:txBody>
      </p:sp>
      <p:sp>
        <p:nvSpPr>
          <p:cNvPr id="32" name="TextBox 31">
            <a:extLst>
              <a:ext uri="{FF2B5EF4-FFF2-40B4-BE49-F238E27FC236}">
                <a16:creationId xmlns:a16="http://schemas.microsoft.com/office/drawing/2014/main" id="{5888F3B6-7A87-8CCA-5928-10C6193F512B}"/>
              </a:ext>
            </a:extLst>
          </p:cNvPr>
          <p:cNvSpPr txBox="1"/>
          <p:nvPr/>
        </p:nvSpPr>
        <p:spPr>
          <a:xfrm>
            <a:off x="5775403" y="1835212"/>
            <a:ext cx="6217813" cy="646331"/>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Osuus korostuu erityisesti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IT-sektorilla</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teollisuudessa ja kaivostoiminnassa</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sekä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taide- ja viihdealalla</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41" name="Group 40">
            <a:extLst>
              <a:ext uri="{FF2B5EF4-FFF2-40B4-BE49-F238E27FC236}">
                <a16:creationId xmlns:a16="http://schemas.microsoft.com/office/drawing/2014/main" id="{505EB685-ED49-18C5-40D5-8640764FFD08}"/>
              </a:ext>
            </a:extLst>
          </p:cNvPr>
          <p:cNvGrpSpPr/>
          <p:nvPr/>
        </p:nvGrpSpPr>
        <p:grpSpPr>
          <a:xfrm>
            <a:off x="5381214" y="3635962"/>
            <a:ext cx="6042160" cy="1364817"/>
            <a:chOff x="5381214" y="3680097"/>
            <a:chExt cx="6042160" cy="1364817"/>
          </a:xfrm>
        </p:grpSpPr>
        <p:graphicFrame>
          <p:nvGraphicFramePr>
            <p:cNvPr id="40" name="Chart 39">
              <a:extLst>
                <a:ext uri="{FF2B5EF4-FFF2-40B4-BE49-F238E27FC236}">
                  <a16:creationId xmlns:a16="http://schemas.microsoft.com/office/drawing/2014/main" id="{22A2650E-BD88-4C3D-9156-8F36CA7006E9}"/>
                </a:ext>
              </a:extLst>
            </p:cNvPr>
            <p:cNvGraphicFramePr>
              <a:graphicFrameLocks/>
            </p:cNvGraphicFramePr>
            <p:nvPr/>
          </p:nvGraphicFramePr>
          <p:xfrm>
            <a:off x="5381214" y="3680097"/>
            <a:ext cx="2239356" cy="1364817"/>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a:extLst>
                <a:ext uri="{FF2B5EF4-FFF2-40B4-BE49-F238E27FC236}">
                  <a16:creationId xmlns:a16="http://schemas.microsoft.com/office/drawing/2014/main" id="{693153DC-D586-04E4-3944-F39DC6544813}"/>
                </a:ext>
              </a:extLst>
            </p:cNvPr>
            <p:cNvSpPr txBox="1"/>
            <p:nvPr/>
          </p:nvSpPr>
          <p:spPr>
            <a:xfrm>
              <a:off x="6175338" y="4190677"/>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81 %</a:t>
              </a:r>
            </a:p>
          </p:txBody>
        </p:sp>
        <p:sp>
          <p:nvSpPr>
            <p:cNvPr id="35" name="TextBox 34">
              <a:extLst>
                <a:ext uri="{FF2B5EF4-FFF2-40B4-BE49-F238E27FC236}">
                  <a16:creationId xmlns:a16="http://schemas.microsoft.com/office/drawing/2014/main" id="{AD086FB7-3F89-2334-8CE1-DF9707DEC1FF}"/>
                </a:ext>
              </a:extLst>
            </p:cNvPr>
            <p:cNvSpPr txBox="1"/>
            <p:nvPr/>
          </p:nvSpPr>
          <p:spPr>
            <a:xfrm>
              <a:off x="7342220" y="3971826"/>
              <a:ext cx="408115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Teollisuudessa ja kaivostoiminnassa osuus on 81 %, mikä vastaa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14 miljardia euroa.</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 name="Group 41">
            <a:extLst>
              <a:ext uri="{FF2B5EF4-FFF2-40B4-BE49-F238E27FC236}">
                <a16:creationId xmlns:a16="http://schemas.microsoft.com/office/drawing/2014/main" id="{B7819017-1D77-1B8D-826A-B0CA08C89714}"/>
              </a:ext>
            </a:extLst>
          </p:cNvPr>
          <p:cNvGrpSpPr/>
          <p:nvPr/>
        </p:nvGrpSpPr>
        <p:grpSpPr>
          <a:xfrm>
            <a:off x="5451549" y="4885047"/>
            <a:ext cx="5971825" cy="1364815"/>
            <a:chOff x="5451549" y="4885047"/>
            <a:chExt cx="5971825" cy="1364815"/>
          </a:xfrm>
        </p:grpSpPr>
        <p:graphicFrame>
          <p:nvGraphicFramePr>
            <p:cNvPr id="33" name="Chart 32">
              <a:extLst>
                <a:ext uri="{FF2B5EF4-FFF2-40B4-BE49-F238E27FC236}">
                  <a16:creationId xmlns:a16="http://schemas.microsoft.com/office/drawing/2014/main" id="{AD28C9A1-14C1-B439-5FE0-85CF3738FE48}"/>
                </a:ext>
              </a:extLst>
            </p:cNvPr>
            <p:cNvGraphicFramePr>
              <a:graphicFrameLocks/>
            </p:cNvGraphicFramePr>
            <p:nvPr/>
          </p:nvGraphicFramePr>
          <p:xfrm>
            <a:off x="5451549" y="4885047"/>
            <a:ext cx="2032322" cy="1364815"/>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95CA5C99-3802-2E7B-EDB7-A652AEA891C7}"/>
                </a:ext>
              </a:extLst>
            </p:cNvPr>
            <p:cNvSpPr txBox="1"/>
            <p:nvPr/>
          </p:nvSpPr>
          <p:spPr>
            <a:xfrm>
              <a:off x="6128093" y="5398177"/>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74 %</a:t>
              </a:r>
            </a:p>
          </p:txBody>
        </p:sp>
        <p:sp>
          <p:nvSpPr>
            <p:cNvPr id="38" name="TextBox 37">
              <a:extLst>
                <a:ext uri="{FF2B5EF4-FFF2-40B4-BE49-F238E27FC236}">
                  <a16:creationId xmlns:a16="http://schemas.microsoft.com/office/drawing/2014/main" id="{89546774-99A4-21C2-D419-104C367E6633}"/>
                </a:ext>
              </a:extLst>
            </p:cNvPr>
            <p:cNvSpPr txBox="1"/>
            <p:nvPr/>
          </p:nvSpPr>
          <p:spPr>
            <a:xfrm>
              <a:off x="7342220" y="5232990"/>
              <a:ext cx="4081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Taide- ja viihdealalla osuus on 74 %, mikä vastaa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51 miljoonaa euroa</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cxnSp>
        <p:nvCxnSpPr>
          <p:cNvPr id="2" name="Straight Connector 1">
            <a:extLst>
              <a:ext uri="{FF2B5EF4-FFF2-40B4-BE49-F238E27FC236}">
                <a16:creationId xmlns:a16="http://schemas.microsoft.com/office/drawing/2014/main" id="{207056B8-1085-3CF5-1424-B60016E7E044}"/>
              </a:ext>
            </a:extLst>
          </p:cNvPr>
          <p:cNvCxnSpPr>
            <a:cxnSpLocks/>
          </p:cNvCxnSpPr>
          <p:nvPr/>
        </p:nvCxnSpPr>
        <p:spPr>
          <a:xfrm>
            <a:off x="5258495" y="1728063"/>
            <a:ext cx="0" cy="437305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77F05AA-1164-5E3E-FFE2-93847BBD3171}"/>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Kansainvälisen myynnin osuus lentoliikenteestä riippuvaisesta myynnistä Oulun, Kajaanin ja Kuusamon lentoasemien vaikutusalueella sijaitseville yrityksille.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60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ack sign with white text&#10;&#10;Description automatically generated">
            <a:extLst>
              <a:ext uri="{FF2B5EF4-FFF2-40B4-BE49-F238E27FC236}">
                <a16:creationId xmlns:a16="http://schemas.microsoft.com/office/drawing/2014/main" id="{C885E31C-B09F-3E99-3995-68C5FD5CE7C4}"/>
              </a:ext>
            </a:extLst>
          </p:cNvPr>
          <p:cNvPicPr>
            <a:picLocks noChangeAspect="1"/>
          </p:cNvPicPr>
          <p:nvPr/>
        </p:nvPicPr>
        <p:blipFill>
          <a:blip r:embed="rId2"/>
          <a:stretch>
            <a:fillRect/>
          </a:stretch>
        </p:blipFill>
        <p:spPr>
          <a:xfrm>
            <a:off x="0" y="3048"/>
            <a:ext cx="12197426" cy="6854952"/>
          </a:xfrm>
          <a:prstGeom prst="rect">
            <a:avLst/>
          </a:prstGeom>
        </p:spPr>
      </p:pic>
    </p:spTree>
    <p:extLst>
      <p:ext uri="{BB962C8B-B14F-4D97-AF65-F5344CB8AC3E}">
        <p14:creationId xmlns:p14="http://schemas.microsoft.com/office/powerpoint/2010/main" val="3650670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ack sign with white text&#10;&#10;Description automatically generated">
            <a:extLst>
              <a:ext uri="{FF2B5EF4-FFF2-40B4-BE49-F238E27FC236}">
                <a16:creationId xmlns:a16="http://schemas.microsoft.com/office/drawing/2014/main" id="{AD6D77C3-FC06-9388-C1DA-38F08EA4E0E1}"/>
              </a:ext>
            </a:extLst>
          </p:cNvPr>
          <p:cNvPicPr>
            <a:picLocks noChangeAspect="1"/>
          </p:cNvPicPr>
          <p:nvPr/>
        </p:nvPicPr>
        <p:blipFill>
          <a:blip r:embed="rId2"/>
          <a:stretch>
            <a:fillRect/>
          </a:stretch>
        </p:blipFill>
        <p:spPr>
          <a:xfrm>
            <a:off x="0" y="3048"/>
            <a:ext cx="12197426" cy="6854952"/>
          </a:xfrm>
          <a:prstGeom prst="rect">
            <a:avLst/>
          </a:prstGeom>
        </p:spPr>
      </p:pic>
    </p:spTree>
    <p:extLst>
      <p:ext uri="{BB962C8B-B14F-4D97-AF65-F5344CB8AC3E}">
        <p14:creationId xmlns:p14="http://schemas.microsoft.com/office/powerpoint/2010/main" val="6434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E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8D42FF-A1B5-9B84-142D-6100A6B7BFE5}"/>
              </a:ext>
            </a:extLst>
          </p:cNvPr>
          <p:cNvPicPr>
            <a:picLocks noChangeAspect="1"/>
          </p:cNvPicPr>
          <p:nvPr/>
        </p:nvPicPr>
        <p:blipFill>
          <a:blip r:embed="rId3"/>
          <a:stretch>
            <a:fillRect/>
          </a:stretch>
        </p:blipFill>
        <p:spPr>
          <a:xfrm>
            <a:off x="5400686" y="921528"/>
            <a:ext cx="7131987" cy="5135030"/>
          </a:xfrm>
          <a:prstGeom prst="rect">
            <a:avLst/>
          </a:prstGeom>
        </p:spPr>
      </p:pic>
      <p:pic>
        <p:nvPicPr>
          <p:cNvPr id="8" name="Picture 7">
            <a:extLst>
              <a:ext uri="{FF2B5EF4-FFF2-40B4-BE49-F238E27FC236}">
                <a16:creationId xmlns:a16="http://schemas.microsoft.com/office/drawing/2014/main" id="{B7EC48BF-1A49-9F6A-1C73-EB7BD12B61DD}"/>
              </a:ext>
            </a:extLst>
          </p:cNvPr>
          <p:cNvPicPr>
            <a:picLocks noChangeAspect="1"/>
          </p:cNvPicPr>
          <p:nvPr/>
        </p:nvPicPr>
        <p:blipFill>
          <a:blip r:embed="rId4"/>
          <a:stretch>
            <a:fillRect/>
          </a:stretch>
        </p:blipFill>
        <p:spPr>
          <a:xfrm>
            <a:off x="-440849" y="1203263"/>
            <a:ext cx="6749300" cy="4859496"/>
          </a:xfrm>
          <a:prstGeom prst="rect">
            <a:avLst/>
          </a:prstGeom>
        </p:spPr>
      </p:pic>
      <p:pic>
        <p:nvPicPr>
          <p:cNvPr id="2" name="Kuva 23">
            <a:extLst>
              <a:ext uri="{FF2B5EF4-FFF2-40B4-BE49-F238E27FC236}">
                <a16:creationId xmlns:a16="http://schemas.microsoft.com/office/drawing/2014/main" id="{A7C868F9-00EF-0CA4-8D47-565DB5A338AC}"/>
              </a:ext>
            </a:extLst>
          </p:cNvPr>
          <p:cNvPicPr>
            <a:picLocks noChangeAspect="1"/>
          </p:cNvPicPr>
          <p:nvPr/>
        </p:nvPicPr>
        <p:blipFill>
          <a:blip r:embed="rId5"/>
          <a:srcRect/>
          <a:stretch/>
        </p:blipFill>
        <p:spPr>
          <a:xfrm>
            <a:off x="1815889" y="158038"/>
            <a:ext cx="10376111" cy="961952"/>
          </a:xfrm>
          <a:prstGeom prst="rect">
            <a:avLst/>
          </a:prstGeom>
        </p:spPr>
      </p:pic>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317178" y="6274945"/>
            <a:ext cx="4114800"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algn="l">
              <a:defRPr/>
            </a:pPr>
            <a:r>
              <a:rPr kumimoji="0" lang="fi-FI" sz="600" b="0" i="0" u="none" strike="noStrike" kern="1200" cap="none" spc="0" normalizeH="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ICAO. Finavia, Tilastokeskus ja WTO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600" b="0" i="0" u="none" strike="noStrike" kern="1200" cap="none" spc="0" normalizeH="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6"/>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5"/>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 y="299323"/>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VIENTI JA LENTOLIIKENNE</a:t>
            </a:r>
          </a:p>
        </p:txBody>
      </p:sp>
      <p:sp>
        <p:nvSpPr>
          <p:cNvPr id="11" name="Rectangle 10">
            <a:extLst>
              <a:ext uri="{FF2B5EF4-FFF2-40B4-BE49-F238E27FC236}">
                <a16:creationId xmlns:a16="http://schemas.microsoft.com/office/drawing/2014/main" id="{86C5A73C-6D1B-C164-4499-627441945468}"/>
              </a:ext>
            </a:extLst>
          </p:cNvPr>
          <p:cNvSpPr/>
          <p:nvPr/>
        </p:nvSpPr>
        <p:spPr>
          <a:xfrm>
            <a:off x="-308008" y="2877954"/>
            <a:ext cx="625186" cy="2776783"/>
          </a:xfrm>
          <a:prstGeom prst="rect">
            <a:avLst/>
          </a:prstGeom>
          <a:solidFill>
            <a:srgbClr val="D4CE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2" name="Rectangle 11">
            <a:extLst>
              <a:ext uri="{FF2B5EF4-FFF2-40B4-BE49-F238E27FC236}">
                <a16:creationId xmlns:a16="http://schemas.microsoft.com/office/drawing/2014/main" id="{310209B0-EE54-F22A-CE4B-ABD5F6BFEC28}"/>
              </a:ext>
            </a:extLst>
          </p:cNvPr>
          <p:cNvSpPr/>
          <p:nvPr/>
        </p:nvSpPr>
        <p:spPr>
          <a:xfrm>
            <a:off x="6161314" y="2498271"/>
            <a:ext cx="435429" cy="87086"/>
          </a:xfrm>
          <a:prstGeom prst="rect">
            <a:avLst/>
          </a:prstGeom>
          <a:solidFill>
            <a:srgbClr val="D4CE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TextBox 14">
            <a:extLst>
              <a:ext uri="{FF2B5EF4-FFF2-40B4-BE49-F238E27FC236}">
                <a16:creationId xmlns:a16="http://schemas.microsoft.com/office/drawing/2014/main" id="{0EC1C54E-AFE3-147C-F97B-034E28AD118B}"/>
              </a:ext>
            </a:extLst>
          </p:cNvPr>
          <p:cNvSpPr txBox="1"/>
          <p:nvPr/>
        </p:nvSpPr>
        <p:spPr>
          <a:xfrm>
            <a:off x="2032340" y="1920006"/>
            <a:ext cx="1336007" cy="369332"/>
          </a:xfrm>
          <a:prstGeom prst="rect">
            <a:avLst/>
          </a:prstGeom>
          <a:noFill/>
        </p:spPr>
        <p:txBody>
          <a:bodyPr wrap="none" rtlCol="0">
            <a:spAutoFit/>
          </a:bodyPr>
          <a:lstStyle/>
          <a:p>
            <a:r>
              <a:rPr lang="en-FI" b="1" dirty="0">
                <a:latin typeface="Open Sans" panose="020B0606030504020204" pitchFamily="34" charset="0"/>
                <a:ea typeface="Open Sans" panose="020B0606030504020204" pitchFamily="34" charset="0"/>
                <a:cs typeface="Open Sans" panose="020B0606030504020204" pitchFamily="34" charset="0"/>
              </a:rPr>
              <a:t>GLOBAALI</a:t>
            </a:r>
          </a:p>
        </p:txBody>
      </p:sp>
      <p:sp>
        <p:nvSpPr>
          <p:cNvPr id="17" name="TextBox 16">
            <a:extLst>
              <a:ext uri="{FF2B5EF4-FFF2-40B4-BE49-F238E27FC236}">
                <a16:creationId xmlns:a16="http://schemas.microsoft.com/office/drawing/2014/main" id="{BEBBCA1C-67A6-C49D-0E4C-568BB21ACCCB}"/>
              </a:ext>
            </a:extLst>
          </p:cNvPr>
          <p:cNvSpPr txBox="1"/>
          <p:nvPr/>
        </p:nvSpPr>
        <p:spPr>
          <a:xfrm>
            <a:off x="8617134" y="1920006"/>
            <a:ext cx="965329" cy="369332"/>
          </a:xfrm>
          <a:prstGeom prst="rect">
            <a:avLst/>
          </a:prstGeom>
          <a:noFill/>
        </p:spPr>
        <p:txBody>
          <a:bodyPr wrap="none" rtlCol="0">
            <a:spAutoFit/>
          </a:bodyPr>
          <a:lstStyle/>
          <a:p>
            <a:r>
              <a:rPr lang="en-FI" b="1" dirty="0">
                <a:latin typeface="Open Sans" panose="020B0606030504020204" pitchFamily="34" charset="0"/>
                <a:ea typeface="Open Sans" panose="020B0606030504020204" pitchFamily="34" charset="0"/>
                <a:cs typeface="Open Sans" panose="020B0606030504020204" pitchFamily="34" charset="0"/>
              </a:rPr>
              <a:t>SUOMI</a:t>
            </a:r>
          </a:p>
        </p:txBody>
      </p:sp>
    </p:spTree>
    <p:extLst>
      <p:ext uri="{BB962C8B-B14F-4D97-AF65-F5344CB8AC3E}">
        <p14:creationId xmlns:p14="http://schemas.microsoft.com/office/powerpoint/2010/main" val="32391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sign with white text&#10;&#10;Description automatically generated">
            <a:extLst>
              <a:ext uri="{FF2B5EF4-FFF2-40B4-BE49-F238E27FC236}">
                <a16:creationId xmlns:a16="http://schemas.microsoft.com/office/drawing/2014/main" id="{821247C0-3FAD-13EF-5469-CF7A20C04752}"/>
              </a:ext>
            </a:extLst>
          </p:cNvPr>
          <p:cNvPicPr>
            <a:picLocks noChangeAspect="1"/>
          </p:cNvPicPr>
          <p:nvPr/>
        </p:nvPicPr>
        <p:blipFill>
          <a:blip r:embed="rId2"/>
          <a:stretch>
            <a:fillRect/>
          </a:stretch>
        </p:blipFill>
        <p:spPr>
          <a:xfrm>
            <a:off x="0" y="3047"/>
            <a:ext cx="12192000" cy="6851903"/>
          </a:xfrm>
          <a:prstGeom prst="rect">
            <a:avLst/>
          </a:prstGeom>
        </p:spPr>
      </p:pic>
    </p:spTree>
    <p:extLst>
      <p:ext uri="{BB962C8B-B14F-4D97-AF65-F5344CB8AC3E}">
        <p14:creationId xmlns:p14="http://schemas.microsoft.com/office/powerpoint/2010/main" val="4086896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23">
            <a:extLst>
              <a:ext uri="{FF2B5EF4-FFF2-40B4-BE49-F238E27FC236}">
                <a16:creationId xmlns:a16="http://schemas.microsoft.com/office/drawing/2014/main" id="{D7ACD4C0-E11D-4284-860A-9DA1FDCF1FCD}"/>
              </a:ext>
            </a:extLst>
          </p:cNvPr>
          <p:cNvPicPr>
            <a:picLocks noChangeAspect="1"/>
          </p:cNvPicPr>
          <p:nvPr/>
        </p:nvPicPr>
        <p:blipFill>
          <a:blip r:embed="rId3"/>
          <a:srcRect/>
          <a:stretch/>
        </p:blipFill>
        <p:spPr>
          <a:xfrm>
            <a:off x="1815889" y="158038"/>
            <a:ext cx="10376111" cy="961952"/>
          </a:xfrm>
          <a:prstGeom prst="rect">
            <a:avLst/>
          </a:prstGeom>
        </p:spPr>
      </p:pic>
      <p:grpSp>
        <p:nvGrpSpPr>
          <p:cNvPr id="6" name="Group 5">
            <a:extLst>
              <a:ext uri="{FF2B5EF4-FFF2-40B4-BE49-F238E27FC236}">
                <a16:creationId xmlns:a16="http://schemas.microsoft.com/office/drawing/2014/main" id="{33929E9B-C007-EEAB-F343-94D6BA710030}"/>
              </a:ext>
            </a:extLst>
          </p:cNvPr>
          <p:cNvGrpSpPr/>
          <p:nvPr/>
        </p:nvGrpSpPr>
        <p:grpSpPr>
          <a:xfrm>
            <a:off x="-419100" y="1291297"/>
            <a:ext cx="3628178" cy="2479810"/>
            <a:chOff x="3657279" y="3982312"/>
            <a:chExt cx="2768600" cy="1892300"/>
          </a:xfrm>
        </p:grpSpPr>
        <p:graphicFrame>
          <p:nvGraphicFramePr>
            <p:cNvPr id="2" name="Chart 1">
              <a:extLst>
                <a:ext uri="{FF2B5EF4-FFF2-40B4-BE49-F238E27FC236}">
                  <a16:creationId xmlns:a16="http://schemas.microsoft.com/office/drawing/2014/main" id="{12681C31-CDFC-E2F8-F1D7-C8687E0819F6}"/>
                </a:ext>
              </a:extLst>
            </p:cNvPr>
            <p:cNvGraphicFramePr>
              <a:graphicFrameLocks/>
            </p:cNvGraphicFramePr>
            <p:nvPr/>
          </p:nvGraphicFramePr>
          <p:xfrm>
            <a:off x="3657279" y="3982312"/>
            <a:ext cx="2768600" cy="18923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6399562-B667-D7E1-D285-DCF06F4C3514}"/>
                </a:ext>
              </a:extLst>
            </p:cNvPr>
            <p:cNvSpPr txBox="1"/>
            <p:nvPr/>
          </p:nvSpPr>
          <p:spPr>
            <a:xfrm>
              <a:off x="4422880" y="4697629"/>
              <a:ext cx="932405"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33 %</a:t>
              </a:r>
            </a:p>
          </p:txBody>
        </p:sp>
      </p:grpSp>
      <p:sp>
        <p:nvSpPr>
          <p:cNvPr id="4" name="TextBox 3">
            <a:extLst>
              <a:ext uri="{FF2B5EF4-FFF2-40B4-BE49-F238E27FC236}">
                <a16:creationId xmlns:a16="http://schemas.microsoft.com/office/drawing/2014/main" id="{9D7A296E-06F4-F9E1-79C1-CBD0F94D9345}"/>
              </a:ext>
            </a:extLst>
          </p:cNvPr>
          <p:cNvSpPr txBox="1"/>
          <p:nvPr/>
        </p:nvSpPr>
        <p:spPr>
          <a:xfrm>
            <a:off x="584199" y="3255815"/>
            <a:ext cx="11422921" cy="1877437"/>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Nämä yritykset vastaavat 71 %:sta alueen yritysten liikevaihdosta ja 61 %:sta työpaikoista.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Yleisimmät lentoliikenneriippuvaiset investoinnit ovat olleet uuden toimipisteen avaaminen, työpaikkojen määrän merkittävä lisääminen, investoinnit uusiin koneisiin ja laitteisiin sekä matkailuyritysten investoinnit majoituskapasiteettiin.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Suurin osa investoinneista on ollut 1–5 miljoonan euronarvoisia investointeja, mutta myös satojen </a:t>
            </a:r>
            <a:b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miljoonien lentoliikenteestä riippuvaisia investointeja on tehty.</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5"/>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TEHDYT INVESTOINNIT ALUEELLA</a:t>
            </a:r>
          </a:p>
        </p:txBody>
      </p:sp>
      <p:sp>
        <p:nvSpPr>
          <p:cNvPr id="10" name="TextBox 9">
            <a:extLst>
              <a:ext uri="{FF2B5EF4-FFF2-40B4-BE49-F238E27FC236}">
                <a16:creationId xmlns:a16="http://schemas.microsoft.com/office/drawing/2014/main" id="{DA89B706-515D-F804-5BA7-EE29D2C37873}"/>
              </a:ext>
            </a:extLst>
          </p:cNvPr>
          <p:cNvSpPr txBox="1"/>
          <p:nvPr/>
        </p:nvSpPr>
        <p:spPr>
          <a:xfrm>
            <a:off x="3209078" y="1563734"/>
            <a:ext cx="645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20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Joka kolmanteen yritykseen alueella on tehty viimeisen 10 vuoden aikana investointeja, jotka edellyttävät sujuvia lentoliikenneyhteyksiä</a:t>
            </a:r>
            <a:r>
              <a:rPr kumimoji="0" lang="fi-FI" sz="20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9" name="Rectangle 8">
            <a:extLst>
              <a:ext uri="{FF2B5EF4-FFF2-40B4-BE49-F238E27FC236}">
                <a16:creationId xmlns:a16="http://schemas.microsoft.com/office/drawing/2014/main" id="{FBF1E255-1D3D-5897-938B-B37F681DE8C6}"/>
              </a:ext>
            </a:extLst>
          </p:cNvPr>
          <p:cNvSpPr/>
          <p:nvPr/>
        </p:nvSpPr>
        <p:spPr>
          <a:xfrm>
            <a:off x="672575" y="5379382"/>
            <a:ext cx="10904787" cy="622472"/>
          </a:xfrm>
          <a:prstGeom prst="rect">
            <a:avLst/>
          </a:prstGeom>
          <a:noFill/>
          <a:ln>
            <a:solidFill>
              <a:srgbClr val="565A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Globaalisti </a:t>
            </a:r>
            <a:r>
              <a:rPr kumimoji="0" lang="en-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56–63 % </a:t>
            </a:r>
            <a:r>
              <a:rPr kumimoji="0" lang="en-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yrityksistä pitää lentoyhteyksiä välttämättömänä tekijänä yritysten sijoittamisessa. Vuosina 1993–2003 lentoliikenne vaikutti lähes kolmannekseen Euroopassa tehdyistä investoinneista.</a:t>
            </a:r>
            <a:endParaRPr kumimoji="0" lang="en-FI" sz="1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320DF60-04C3-EA7B-60A9-8CDED1F29591}"/>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Tehdyt investoinnit viimeisen kymmenen vuoden aikana Oulun, Kajaanin ja Kuusamon lentoasemien vaikutusalueella sijaitsevissa yrityksissä.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34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3">
            <a:extLst>
              <a:ext uri="{FF2B5EF4-FFF2-40B4-BE49-F238E27FC236}">
                <a16:creationId xmlns:a16="http://schemas.microsoft.com/office/drawing/2014/main" id="{54378ECD-E0DA-DB00-2A79-A0786592018F}"/>
              </a:ext>
            </a:extLst>
          </p:cNvPr>
          <p:cNvPicPr>
            <a:picLocks noChangeAspect="1"/>
          </p:cNvPicPr>
          <p:nvPr/>
        </p:nvPicPr>
        <p:blipFill>
          <a:blip r:embed="rId3"/>
          <a:srcRect/>
          <a:stretch/>
        </p:blipFill>
        <p:spPr>
          <a:xfrm>
            <a:off x="1815889" y="158038"/>
            <a:ext cx="10376111" cy="961952"/>
          </a:xfrm>
          <a:prstGeom prst="rect">
            <a:avLst/>
          </a:prstGeom>
        </p:spPr>
      </p:pic>
      <p:grpSp>
        <p:nvGrpSpPr>
          <p:cNvPr id="5" name="Group 4">
            <a:extLst>
              <a:ext uri="{FF2B5EF4-FFF2-40B4-BE49-F238E27FC236}">
                <a16:creationId xmlns:a16="http://schemas.microsoft.com/office/drawing/2014/main" id="{74A4E62E-8469-4CC5-9225-020246B66780}"/>
              </a:ext>
            </a:extLst>
          </p:cNvPr>
          <p:cNvGrpSpPr/>
          <p:nvPr/>
        </p:nvGrpSpPr>
        <p:grpSpPr>
          <a:xfrm>
            <a:off x="-292419" y="1517775"/>
            <a:ext cx="3374816" cy="2452914"/>
            <a:chOff x="9074362" y="1155437"/>
            <a:chExt cx="2603500" cy="1892299"/>
          </a:xfrm>
        </p:grpSpPr>
        <p:graphicFrame>
          <p:nvGraphicFramePr>
            <p:cNvPr id="7" name="Chart 6">
              <a:extLst>
                <a:ext uri="{FF2B5EF4-FFF2-40B4-BE49-F238E27FC236}">
                  <a16:creationId xmlns:a16="http://schemas.microsoft.com/office/drawing/2014/main" id="{2A1DCA0F-615B-29D5-3D0B-554EF60B31DE}"/>
                </a:ext>
              </a:extLst>
            </p:cNvPr>
            <p:cNvGraphicFramePr>
              <a:graphicFrameLocks/>
            </p:cNvGraphicFramePr>
            <p:nvPr/>
          </p:nvGraphicFramePr>
          <p:xfrm>
            <a:off x="9074362" y="1155437"/>
            <a:ext cx="2603500" cy="189229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107EF3A-C32F-1BEB-E8E4-0ED53F75A347}"/>
                </a:ext>
              </a:extLst>
            </p:cNvPr>
            <p:cNvSpPr txBox="1"/>
            <p:nvPr/>
          </p:nvSpPr>
          <p:spPr>
            <a:xfrm>
              <a:off x="9909909" y="1855006"/>
              <a:ext cx="932405"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8 %</a:t>
              </a:r>
            </a:p>
          </p:txBody>
        </p:sp>
      </p:grpSp>
      <p:sp>
        <p:nvSpPr>
          <p:cNvPr id="4" name="TextBox 3">
            <a:extLst>
              <a:ext uri="{FF2B5EF4-FFF2-40B4-BE49-F238E27FC236}">
                <a16:creationId xmlns:a16="http://schemas.microsoft.com/office/drawing/2014/main" id="{9D7A296E-06F4-F9E1-79C1-CBD0F94D9345}"/>
              </a:ext>
            </a:extLst>
          </p:cNvPr>
          <p:cNvSpPr txBox="1"/>
          <p:nvPr/>
        </p:nvSpPr>
        <p:spPr>
          <a:xfrm>
            <a:off x="3082395" y="3040741"/>
            <a:ext cx="8568910" cy="2431435"/>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Nämä yritykset vastaavat 3 %:sta alueen yritysten liikevaihdosta ja 11 %:sta työpaikoista.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Investointien tekemättä jättäminen korostui erityisesti </a:t>
            </a:r>
            <a:r>
              <a:rPr kumimoji="0" lang="fi-FI" sz="14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kaivostoiminnassa</a:t>
            </a: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(25 % yrityksistä</a:t>
            </a:r>
            <a:r>
              <a:rPr kumimoji="0" lang="fi-FI" sz="1400" b="0" i="1"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4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sahatavara- ja paperiteollisuudessa</a:t>
            </a:r>
            <a:r>
              <a:rPr kumimoji="0" lang="fi-FI" sz="1400" b="0" i="1"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(25 %) sekä </a:t>
            </a:r>
            <a:r>
              <a:rPr kumimoji="0" lang="fi-FI" sz="14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IT-sektorilla</a:t>
            </a: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(22 %).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Suurin osa tekemättä jääneistä investoinneista on ollut kymmenien ja satojentuhansien eurojen investointeja, minkä lisäksi tekemättä on jäänyt muutamia 1–10 miljoonan euron investointeja ja ainakin yksi 150 M€ investointi.</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5"/>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 y="299323"/>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TEKEMÄTTÄ JÄÄNEET INVESTOINNIT</a:t>
            </a:r>
          </a:p>
        </p:txBody>
      </p:sp>
      <p:sp>
        <p:nvSpPr>
          <p:cNvPr id="10" name="TextBox 9">
            <a:extLst>
              <a:ext uri="{FF2B5EF4-FFF2-40B4-BE49-F238E27FC236}">
                <a16:creationId xmlns:a16="http://schemas.microsoft.com/office/drawing/2014/main" id="{DA89B706-515D-F804-5BA7-EE29D2C37873}"/>
              </a:ext>
            </a:extLst>
          </p:cNvPr>
          <p:cNvSpPr txBox="1"/>
          <p:nvPr/>
        </p:nvSpPr>
        <p:spPr>
          <a:xfrm>
            <a:off x="3082395" y="1692111"/>
            <a:ext cx="645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20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Lähes joka kymmenenteen yritykseen on jätetty tekemättä investointeja viimeisen 10 vuoden aikana huonojen lentoliikenneyhteyksien takia</a:t>
            </a:r>
            <a:r>
              <a:rPr kumimoji="0" lang="fi-FI" sz="20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 name="Rectangle 2">
            <a:extLst>
              <a:ext uri="{FF2B5EF4-FFF2-40B4-BE49-F238E27FC236}">
                <a16:creationId xmlns:a16="http://schemas.microsoft.com/office/drawing/2014/main" id="{7702A79B-DE48-C028-CB32-C57CBA4A5F43}"/>
              </a:ext>
            </a:extLst>
          </p:cNvPr>
          <p:cNvSpPr/>
          <p:nvPr/>
        </p:nvSpPr>
        <p:spPr>
          <a:xfrm>
            <a:off x="1430276" y="5351427"/>
            <a:ext cx="9189995" cy="689106"/>
          </a:xfrm>
          <a:prstGeom prst="rect">
            <a:avLst/>
          </a:prstGeom>
          <a:noFill/>
          <a:ln>
            <a:solidFill>
              <a:srgbClr val="565A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Globaalisti </a:t>
            </a:r>
            <a:r>
              <a:rPr kumimoji="0" lang="en-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18 % </a:t>
            </a:r>
            <a:r>
              <a:rPr kumimoji="0" lang="en-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yrityksistä on ilmoittanut lentoyhteyksien puutteen vaikuttaneen negatiivisesti investointipäätökseen. Kiinalaisten investorien kohdalla luku on korkeampi: </a:t>
            </a:r>
            <a:r>
              <a:rPr kumimoji="0" lang="en-FI"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30 %</a:t>
            </a:r>
            <a:r>
              <a:rPr kumimoji="0" lang="en-FI"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FI" sz="1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5BD5F28F-DDFC-B68E-6C44-72736D9EC6F7}"/>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Tekemättä jääneet investoinnit viimeisen kymmenen vuoden aikana Oulun, Kajaanin ja Kuusamon lentoasemien vaikutusalueella sijaitsevissa yrityksissä. Kyselyvastaukset on laajennettu toimialajaolla edustamaan alueen elinkeinorakennetta. Lähteet: 08/2023 toteutetun kyselyn vastaukset sekä Tilastokeskus..</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54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23">
            <a:extLst>
              <a:ext uri="{FF2B5EF4-FFF2-40B4-BE49-F238E27FC236}">
                <a16:creationId xmlns:a16="http://schemas.microsoft.com/office/drawing/2014/main" id="{47554768-B2DB-16CB-B727-3B4B9F69C908}"/>
              </a:ext>
            </a:extLst>
          </p:cNvPr>
          <p:cNvPicPr>
            <a:picLocks noChangeAspect="1"/>
          </p:cNvPicPr>
          <p:nvPr/>
        </p:nvPicPr>
        <p:blipFill>
          <a:blip r:embed="rId3"/>
          <a:srcRect/>
          <a:stretch/>
        </p:blipFill>
        <p:spPr>
          <a:xfrm>
            <a:off x="1815889" y="158038"/>
            <a:ext cx="10376111" cy="961952"/>
          </a:xfrm>
          <a:prstGeom prst="rect">
            <a:avLst/>
          </a:prstGeom>
        </p:spPr>
      </p:pic>
      <p:graphicFrame>
        <p:nvGraphicFramePr>
          <p:cNvPr id="2" name="Chart 1">
            <a:extLst>
              <a:ext uri="{FF2B5EF4-FFF2-40B4-BE49-F238E27FC236}">
                <a16:creationId xmlns:a16="http://schemas.microsoft.com/office/drawing/2014/main" id="{71D1BAA4-6602-5035-7E74-7D10F61F5C93}"/>
              </a:ext>
            </a:extLst>
          </p:cNvPr>
          <p:cNvGraphicFramePr>
            <a:graphicFrameLocks/>
          </p:cNvGraphicFramePr>
          <p:nvPr/>
        </p:nvGraphicFramePr>
        <p:xfrm>
          <a:off x="-891012" y="1517775"/>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9D7A296E-06F4-F9E1-79C1-CBD0F94D9345}"/>
              </a:ext>
            </a:extLst>
          </p:cNvPr>
          <p:cNvSpPr txBox="1"/>
          <p:nvPr/>
        </p:nvSpPr>
        <p:spPr>
          <a:xfrm>
            <a:off x="584200" y="4246385"/>
            <a:ext cx="10591800" cy="1384995"/>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Suurinta vähentyminen on ollut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IT-sektorilla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(n. 830 työpaikkaa). Seuraavaksi eniten työpaikat ovat vähentyneet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teollisuudessa ja kaivostoiminnassa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tukku- ja vähittäiskaupassa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sekä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matkailussa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Eniten on vähennetty myyntiin liittyviä työtehtäviä ja toiseksi eniten projektijohtoon liittyviä työtehtäviä. </a:t>
            </a: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5"/>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VÄHENNETYT TYÖPAIKAT</a:t>
            </a:r>
          </a:p>
        </p:txBody>
      </p:sp>
      <p:sp>
        <p:nvSpPr>
          <p:cNvPr id="10" name="TextBox 9">
            <a:extLst>
              <a:ext uri="{FF2B5EF4-FFF2-40B4-BE49-F238E27FC236}">
                <a16:creationId xmlns:a16="http://schemas.microsoft.com/office/drawing/2014/main" id="{DA89B706-515D-F804-5BA7-EE29D2C37873}"/>
              </a:ext>
            </a:extLst>
          </p:cNvPr>
          <p:cNvSpPr txBox="1"/>
          <p:nvPr/>
        </p:nvSpPr>
        <p:spPr>
          <a:xfrm>
            <a:off x="3048000" y="2059454"/>
            <a:ext cx="6451600" cy="1877437"/>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20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10 % alueen yrityksistä on vähentänyt työpaikkojen huonojen lentoyhteyksien takia. Työpaikat ovat vähentyneet yhteensä noin </a:t>
            </a:r>
            <a:r>
              <a:rPr kumimoji="0" lang="fi-FI" sz="28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3 080 kpl</a:t>
            </a:r>
            <a:r>
              <a:rPr kumimoji="0" lang="fi-FI" sz="20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Tämän vaikutus palkkatuloverokertymään on arviolta noin </a:t>
            </a:r>
            <a:br>
              <a:rPr kumimoji="0" lang="fi-FI" sz="20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28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61 miljoonaa euroa</a:t>
            </a:r>
            <a:r>
              <a:rPr kumimoji="0" lang="fi-FI" sz="20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2">
            <a:extLst>
              <a:ext uri="{FF2B5EF4-FFF2-40B4-BE49-F238E27FC236}">
                <a16:creationId xmlns:a16="http://schemas.microsoft.com/office/drawing/2014/main" id="{9AA25ED3-73CD-E658-01A1-A7EE1A83449E}"/>
              </a:ext>
            </a:extLst>
          </p:cNvPr>
          <p:cNvSpPr txBox="1"/>
          <p:nvPr/>
        </p:nvSpPr>
        <p:spPr>
          <a:xfrm>
            <a:off x="904968" y="2427710"/>
            <a:ext cx="1208640"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10 %</a:t>
            </a:r>
          </a:p>
        </p:txBody>
      </p:sp>
      <p:sp>
        <p:nvSpPr>
          <p:cNvPr id="6" name="TextBox 5">
            <a:extLst>
              <a:ext uri="{FF2B5EF4-FFF2-40B4-BE49-F238E27FC236}">
                <a16:creationId xmlns:a16="http://schemas.microsoft.com/office/drawing/2014/main" id="{5DCC3FED-2EF6-4E46-F7FF-9FEBC31F1CE7}"/>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Työpaikkojen vähentäminen huonoista lentoliikenneyhteyksistä johtuen Oulun, Kajaanin ja Kuusamon lentoasemien vaikutusalueella sijaitsevissa yrityksissä.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138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3">
            <a:extLst>
              <a:ext uri="{FF2B5EF4-FFF2-40B4-BE49-F238E27FC236}">
                <a16:creationId xmlns:a16="http://schemas.microsoft.com/office/drawing/2014/main" id="{5B95147C-C4FD-F924-308F-FE3468A75D3C}"/>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MITÄ JOS LENTOLIIKENNE LAKKAA? 1/2</a:t>
            </a:r>
          </a:p>
        </p:txBody>
      </p:sp>
      <p:sp>
        <p:nvSpPr>
          <p:cNvPr id="4" name="TextBox 3">
            <a:extLst>
              <a:ext uri="{FF2B5EF4-FFF2-40B4-BE49-F238E27FC236}">
                <a16:creationId xmlns:a16="http://schemas.microsoft.com/office/drawing/2014/main" id="{9D7A296E-06F4-F9E1-79C1-CBD0F94D9345}"/>
              </a:ext>
            </a:extLst>
          </p:cNvPr>
          <p:cNvSpPr txBox="1"/>
          <p:nvPr/>
        </p:nvSpPr>
        <p:spPr>
          <a:xfrm>
            <a:off x="317179" y="1316086"/>
            <a:ext cx="5138048" cy="4739759"/>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Jos lentoliikenne lakkaisi tai lentoasema suljettaisiin, laskisi joka neljännellä alueen yrityksellä liikevaihto 0–30 % ja joka kymmenennellä 31–60 %.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Yli 60 % liikevaihdon lasku korostui muutamalla toimialalla.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Elektroniikkateollisuudessa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17 % yrityksistä uskoisi liikevaihdon laskevan yli 60 % ja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matkailuyrityksistä</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Yritysten liikevaihto laskisi arviolta noin </a:t>
            </a:r>
            <a:b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24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2,8 miljardia euroa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Tämä liikevaihto synnyttää alueella noin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8 750 työpaikkaa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Näistä syntyvä yhteisö- ja palkkatuloverokertymä on yhteensä noin </a:t>
            </a:r>
            <a:r>
              <a:rPr kumimoji="0" lang="fi-FI" sz="20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185 miljoonaa euroa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Alueen yritykset vähentäisivät eniten myynnin, projektijohdon ja ylimmän johdon työtehtäviä. </a:t>
            </a:r>
          </a:p>
        </p:txBody>
      </p:sp>
      <p:graphicFrame>
        <p:nvGraphicFramePr>
          <p:cNvPr id="6" name="Chart 5">
            <a:extLst>
              <a:ext uri="{FF2B5EF4-FFF2-40B4-BE49-F238E27FC236}">
                <a16:creationId xmlns:a16="http://schemas.microsoft.com/office/drawing/2014/main" id="{890D03B9-1D1F-FD6E-5B01-BA5A2081E2C1}"/>
              </a:ext>
            </a:extLst>
          </p:cNvPr>
          <p:cNvGraphicFramePr>
            <a:graphicFrameLocks/>
          </p:cNvGraphicFramePr>
          <p:nvPr/>
        </p:nvGraphicFramePr>
        <p:xfrm>
          <a:off x="7016138" y="2208289"/>
          <a:ext cx="4572000" cy="368043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B5381313-DE3B-FE85-B102-C87DE7C893CF}"/>
              </a:ext>
            </a:extLst>
          </p:cNvPr>
          <p:cNvSpPr txBox="1"/>
          <p:nvPr/>
        </p:nvSpPr>
        <p:spPr>
          <a:xfrm>
            <a:off x="10847583" y="3561917"/>
            <a:ext cx="116231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8A7D5E"/>
                </a:solidFill>
                <a:effectLst/>
                <a:uLnTx/>
                <a:uFillTx/>
                <a:latin typeface="Open Sans" panose="020B0606030504020204" pitchFamily="34" charset="0"/>
                <a:ea typeface="Open Sans" panose="020B0606030504020204" pitchFamily="34" charset="0"/>
                <a:cs typeface="Open Sans" panose="020B0606030504020204" pitchFamily="34" charset="0"/>
              </a:rPr>
              <a:t>Toiminnot pysyisivät ennallaan</a:t>
            </a:r>
          </a:p>
        </p:txBody>
      </p:sp>
      <p:sp>
        <p:nvSpPr>
          <p:cNvPr id="8" name="TextBox 7">
            <a:extLst>
              <a:ext uri="{FF2B5EF4-FFF2-40B4-BE49-F238E27FC236}">
                <a16:creationId xmlns:a16="http://schemas.microsoft.com/office/drawing/2014/main" id="{6E3DB596-3009-3FE1-C9B2-DEA722B214BD}"/>
              </a:ext>
            </a:extLst>
          </p:cNvPr>
          <p:cNvSpPr txBox="1"/>
          <p:nvPr/>
        </p:nvSpPr>
        <p:spPr>
          <a:xfrm>
            <a:off x="8150831" y="5623381"/>
            <a:ext cx="15769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293544"/>
                </a:solidFill>
                <a:effectLst/>
                <a:uLnTx/>
                <a:uFillTx/>
                <a:latin typeface="Open Sans" panose="020B0606030504020204" pitchFamily="34" charset="0"/>
                <a:ea typeface="Open Sans" panose="020B0606030504020204" pitchFamily="34" charset="0"/>
                <a:cs typeface="Open Sans" panose="020B0606030504020204" pitchFamily="34" charset="0"/>
              </a:rPr>
              <a:t>Liikevaihto laskisi 0–30 %</a:t>
            </a:r>
          </a:p>
        </p:txBody>
      </p:sp>
      <p:sp>
        <p:nvSpPr>
          <p:cNvPr id="9" name="TextBox 8">
            <a:extLst>
              <a:ext uri="{FF2B5EF4-FFF2-40B4-BE49-F238E27FC236}">
                <a16:creationId xmlns:a16="http://schemas.microsoft.com/office/drawing/2014/main" id="{24A9FFCF-D7FC-4F6C-7CB7-67903DE015B8}"/>
              </a:ext>
            </a:extLst>
          </p:cNvPr>
          <p:cNvSpPr txBox="1"/>
          <p:nvPr/>
        </p:nvSpPr>
        <p:spPr>
          <a:xfrm>
            <a:off x="6215453" y="4305447"/>
            <a:ext cx="15769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689FA5"/>
                </a:solidFill>
                <a:effectLst/>
                <a:uLnTx/>
                <a:uFillTx/>
                <a:latin typeface="Open Sans" panose="020B0606030504020204" pitchFamily="34" charset="0"/>
                <a:ea typeface="Open Sans" panose="020B0606030504020204" pitchFamily="34" charset="0"/>
                <a:cs typeface="Open Sans" panose="020B0606030504020204" pitchFamily="34" charset="0"/>
              </a:rPr>
              <a:t>Liikevaihto laskisi 31-60 %</a:t>
            </a:r>
          </a:p>
        </p:txBody>
      </p:sp>
      <p:sp>
        <p:nvSpPr>
          <p:cNvPr id="10" name="TextBox 9">
            <a:extLst>
              <a:ext uri="{FF2B5EF4-FFF2-40B4-BE49-F238E27FC236}">
                <a16:creationId xmlns:a16="http://schemas.microsoft.com/office/drawing/2014/main" id="{F7698B69-5443-7899-63CB-1F7C88A7BA74}"/>
              </a:ext>
            </a:extLst>
          </p:cNvPr>
          <p:cNvSpPr txBox="1"/>
          <p:nvPr/>
        </p:nvSpPr>
        <p:spPr>
          <a:xfrm>
            <a:off x="5827305" y="3525287"/>
            <a:ext cx="15769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DF5054"/>
                </a:solidFill>
                <a:effectLst/>
                <a:uLnTx/>
                <a:uFillTx/>
                <a:latin typeface="Open Sans" panose="020B0606030504020204" pitchFamily="34" charset="0"/>
                <a:ea typeface="Open Sans" panose="020B0606030504020204" pitchFamily="34" charset="0"/>
                <a:cs typeface="Open Sans" panose="020B0606030504020204" pitchFamily="34" charset="0"/>
              </a:rPr>
              <a:t>Liikevaihto laskisi </a:t>
            </a:r>
            <a:r>
              <a:rPr lang="fi-FI" sz="1400" b="1" dirty="0">
                <a:solidFill>
                  <a:srgbClr val="DF5054"/>
                </a:solidFill>
                <a:latin typeface="Open Sans" panose="020B0606030504020204" pitchFamily="34" charset="0"/>
                <a:ea typeface="Open Sans" panose="020B0606030504020204" pitchFamily="34" charset="0"/>
                <a:cs typeface="Open Sans" panose="020B0606030504020204" pitchFamily="34" charset="0"/>
              </a:rPr>
              <a:t>yli </a:t>
            </a:r>
            <a:r>
              <a:rPr kumimoji="0" lang="fi-FI" sz="1400" b="1" i="0" u="none" strike="noStrike" kern="1200" cap="none" spc="0" normalizeH="0" baseline="0" noProof="0" dirty="0">
                <a:ln>
                  <a:noFill/>
                </a:ln>
                <a:solidFill>
                  <a:srgbClr val="DF5054"/>
                </a:solidFill>
                <a:effectLst/>
                <a:uLnTx/>
                <a:uFillTx/>
                <a:latin typeface="Open Sans" panose="020B0606030504020204" pitchFamily="34" charset="0"/>
                <a:ea typeface="Open Sans" panose="020B0606030504020204" pitchFamily="34" charset="0"/>
                <a:cs typeface="Open Sans" panose="020B0606030504020204" pitchFamily="34" charset="0"/>
              </a:rPr>
              <a:t>60 %</a:t>
            </a:r>
          </a:p>
        </p:txBody>
      </p:sp>
      <p:sp>
        <p:nvSpPr>
          <p:cNvPr id="11" name="TextBox 10">
            <a:extLst>
              <a:ext uri="{FF2B5EF4-FFF2-40B4-BE49-F238E27FC236}">
                <a16:creationId xmlns:a16="http://schemas.microsoft.com/office/drawing/2014/main" id="{06204BA9-CA8B-F436-DCB8-07EB82639E02}"/>
              </a:ext>
            </a:extLst>
          </p:cNvPr>
          <p:cNvSpPr txBox="1"/>
          <p:nvPr/>
        </p:nvSpPr>
        <p:spPr>
          <a:xfrm>
            <a:off x="6065205" y="2892449"/>
            <a:ext cx="15769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79263C"/>
                </a:solidFill>
                <a:effectLst/>
                <a:uLnTx/>
                <a:uFillTx/>
                <a:latin typeface="Open Sans" panose="020B0606030504020204" pitchFamily="34" charset="0"/>
                <a:ea typeface="Open Sans" panose="020B0606030504020204" pitchFamily="34" charset="0"/>
                <a:cs typeface="Open Sans" panose="020B0606030504020204" pitchFamily="34" charset="0"/>
              </a:rPr>
              <a:t>Toiminnot lakkaavat</a:t>
            </a:r>
          </a:p>
        </p:txBody>
      </p:sp>
      <p:sp>
        <p:nvSpPr>
          <p:cNvPr id="12" name="TextBox 11">
            <a:extLst>
              <a:ext uri="{FF2B5EF4-FFF2-40B4-BE49-F238E27FC236}">
                <a16:creationId xmlns:a16="http://schemas.microsoft.com/office/drawing/2014/main" id="{59121C86-3C40-428A-0C57-2E8A2F62DB11}"/>
              </a:ext>
            </a:extLst>
          </p:cNvPr>
          <p:cNvSpPr txBox="1"/>
          <p:nvPr/>
        </p:nvSpPr>
        <p:spPr>
          <a:xfrm>
            <a:off x="7584425" y="2305867"/>
            <a:ext cx="15769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Ei tietoa</a:t>
            </a:r>
          </a:p>
        </p:txBody>
      </p:sp>
      <p:sp>
        <p:nvSpPr>
          <p:cNvPr id="13" name="TextBox 12">
            <a:extLst>
              <a:ext uri="{FF2B5EF4-FFF2-40B4-BE49-F238E27FC236}">
                <a16:creationId xmlns:a16="http://schemas.microsoft.com/office/drawing/2014/main" id="{33FFFF10-A0BE-3EF9-0390-9524D3A35824}"/>
              </a:ext>
            </a:extLst>
          </p:cNvPr>
          <p:cNvSpPr txBox="1"/>
          <p:nvPr/>
        </p:nvSpPr>
        <p:spPr>
          <a:xfrm>
            <a:off x="6410542" y="1460491"/>
            <a:ext cx="559935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Vaikutukset alueen yritysten liikevaihtoon, jos lentoliikenne lakkaisi tai lentoasema suljettaisiin. Prosenttiosuus kuvaa yritysten määrää alueen kaikista yrityksistä.</a:t>
            </a:r>
          </a:p>
        </p:txBody>
      </p:sp>
      <p:sp>
        <p:nvSpPr>
          <p:cNvPr id="3" name="TextBox 2">
            <a:extLst>
              <a:ext uri="{FF2B5EF4-FFF2-40B4-BE49-F238E27FC236}">
                <a16:creationId xmlns:a16="http://schemas.microsoft.com/office/drawing/2014/main" id="{3A397A9E-9154-898E-33CD-9CF6FE76CB95}"/>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tai lentoaseman lakkaamisen vaikutukset Oulun, Kajaanin ja Kuusamon lentoasemien vaikutusalueella sijaitsevissa yrityksissä.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58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3">
            <a:extLst>
              <a:ext uri="{FF2B5EF4-FFF2-40B4-BE49-F238E27FC236}">
                <a16:creationId xmlns:a16="http://schemas.microsoft.com/office/drawing/2014/main" id="{4C77AF8B-DD2B-566A-7966-038D2D19B6DD}"/>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MITÄ JOS LENTOLIIKENNE LAKKAA? 2/2</a:t>
            </a:r>
          </a:p>
        </p:txBody>
      </p:sp>
      <p:sp>
        <p:nvSpPr>
          <p:cNvPr id="4" name="TextBox 3">
            <a:extLst>
              <a:ext uri="{FF2B5EF4-FFF2-40B4-BE49-F238E27FC236}">
                <a16:creationId xmlns:a16="http://schemas.microsoft.com/office/drawing/2014/main" id="{9D7A296E-06F4-F9E1-79C1-CBD0F94D9345}"/>
              </a:ext>
            </a:extLst>
          </p:cNvPr>
          <p:cNvSpPr txBox="1"/>
          <p:nvPr/>
        </p:nvSpPr>
        <p:spPr>
          <a:xfrm>
            <a:off x="207452" y="1315187"/>
            <a:ext cx="5084160" cy="4893647"/>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Jos lentoliikenne lakkaisi tai lentoasema suljettaisiin, vaikutuksena olisi myös toimintojen siirtäminen pois Pohjois-Suomesta: 27 % yrityksistä siirtäisi osan toiminnoista toiselle paikkakunnalle Suomessa ja 3 % ulkomaille.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Kotimaassa toimintoja siirtävät yritykset vastaavat 51 %:sta alueen yritysten liikevaihdosta ja 43 %:sta työpaikoista. Kotimaahan toimintoja siirrettäisiin erityisesti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rahoitus- ja vakuutustoiminnasta </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(67 % yrityksistä) ja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IT-sektorilta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(59 % yrityksistä).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Ulkomaille toimintoja siirtävät yritykset vastaavat 35 %:sta alueen yritysten liikevaihdosta 13 %:sta työpaikoista. Ulkomaille toimintoja siirrettäisiin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teollisuudesta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(22 % yrityksistä) ja </a:t>
            </a:r>
            <a:r>
              <a:rPr kumimoji="0" lang="fi-FI" sz="1600" b="1"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IT-sektorilta</a:t>
            </a:r>
            <a:r>
              <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rPr>
              <a:t> (26 % yrityksistä). </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fi-FI" sz="1600" b="0" i="0" u="none" strike="noStrike" kern="1200" cap="none" spc="0" normalizeH="0" baseline="0" noProof="0" dirty="0">
              <a:ln>
                <a:noFill/>
              </a:ln>
              <a:solidFill>
                <a:srgbClr val="2937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48C39102-99F9-E451-018B-73674FCFB013}"/>
              </a:ext>
            </a:extLst>
          </p:cNvPr>
          <p:cNvGrpSpPr/>
          <p:nvPr/>
        </p:nvGrpSpPr>
        <p:grpSpPr>
          <a:xfrm>
            <a:off x="4475967" y="1420534"/>
            <a:ext cx="3215567" cy="2248881"/>
            <a:chOff x="6224155" y="1519573"/>
            <a:chExt cx="3215567" cy="1969061"/>
          </a:xfrm>
        </p:grpSpPr>
        <p:graphicFrame>
          <p:nvGraphicFramePr>
            <p:cNvPr id="11" name="Chart 10">
              <a:extLst>
                <a:ext uri="{FF2B5EF4-FFF2-40B4-BE49-F238E27FC236}">
                  <a16:creationId xmlns:a16="http://schemas.microsoft.com/office/drawing/2014/main" id="{F6152718-2EAC-A7A3-53B7-6B5A33542ED5}"/>
                </a:ext>
              </a:extLst>
            </p:cNvPr>
            <p:cNvGraphicFramePr>
              <a:graphicFrameLocks/>
            </p:cNvGraphicFramePr>
            <p:nvPr/>
          </p:nvGraphicFramePr>
          <p:xfrm>
            <a:off x="6224155" y="1519573"/>
            <a:ext cx="3215567" cy="1969061"/>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B61A3B8C-118A-810F-C538-3D00782AE7D9}"/>
                </a:ext>
              </a:extLst>
            </p:cNvPr>
            <p:cNvSpPr txBox="1"/>
            <p:nvPr/>
          </p:nvSpPr>
          <p:spPr>
            <a:xfrm>
              <a:off x="7111244" y="2301991"/>
              <a:ext cx="942964" cy="40422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51 %</a:t>
              </a:r>
            </a:p>
          </p:txBody>
        </p:sp>
      </p:grpSp>
      <p:grpSp>
        <p:nvGrpSpPr>
          <p:cNvPr id="17" name="Group 16">
            <a:extLst>
              <a:ext uri="{FF2B5EF4-FFF2-40B4-BE49-F238E27FC236}">
                <a16:creationId xmlns:a16="http://schemas.microsoft.com/office/drawing/2014/main" id="{5970415B-444F-1E07-C76B-62FF12E43EAC}"/>
              </a:ext>
            </a:extLst>
          </p:cNvPr>
          <p:cNvGrpSpPr/>
          <p:nvPr/>
        </p:nvGrpSpPr>
        <p:grpSpPr>
          <a:xfrm>
            <a:off x="4667767" y="3960851"/>
            <a:ext cx="2831965" cy="2248882"/>
            <a:chOff x="6069193" y="3785555"/>
            <a:chExt cx="2831965" cy="2248882"/>
          </a:xfrm>
        </p:grpSpPr>
        <p:graphicFrame>
          <p:nvGraphicFramePr>
            <p:cNvPr id="15" name="Chart 14">
              <a:extLst>
                <a:ext uri="{FF2B5EF4-FFF2-40B4-BE49-F238E27FC236}">
                  <a16:creationId xmlns:a16="http://schemas.microsoft.com/office/drawing/2014/main" id="{931FD273-C663-4BCA-B3E3-51A384D29A69}"/>
                </a:ext>
              </a:extLst>
            </p:cNvPr>
            <p:cNvGraphicFramePr>
              <a:graphicFrameLocks/>
            </p:cNvGraphicFramePr>
            <p:nvPr/>
          </p:nvGraphicFramePr>
          <p:xfrm>
            <a:off x="6069193" y="3785555"/>
            <a:ext cx="2831965" cy="2248882"/>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BFD4BF13-9E7E-D898-2913-2999B0519CAE}"/>
                </a:ext>
              </a:extLst>
            </p:cNvPr>
            <p:cNvSpPr txBox="1"/>
            <p:nvPr/>
          </p:nvSpPr>
          <p:spPr>
            <a:xfrm>
              <a:off x="6901626" y="4679163"/>
              <a:ext cx="932405"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35 %</a:t>
              </a:r>
            </a:p>
          </p:txBody>
        </p:sp>
      </p:grpSp>
      <p:sp>
        <p:nvSpPr>
          <p:cNvPr id="18" name="TextBox 17">
            <a:extLst>
              <a:ext uri="{FF2B5EF4-FFF2-40B4-BE49-F238E27FC236}">
                <a16:creationId xmlns:a16="http://schemas.microsoft.com/office/drawing/2014/main" id="{7B737D11-05A4-8109-57E5-CEBB174DF9F6}"/>
              </a:ext>
            </a:extLst>
          </p:cNvPr>
          <p:cNvSpPr txBox="1"/>
          <p:nvPr/>
        </p:nvSpPr>
        <p:spPr>
          <a:xfrm>
            <a:off x="7277099" y="3906093"/>
            <a:ext cx="4439979" cy="2354491"/>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Niiden yritysten liikevaihdon osuus alueen yritysten liikevaihdosta, jotka siirtäisivät toimintoja </a:t>
            </a:r>
            <a:r>
              <a:rPr kumimoji="0" lang="fi-FI" sz="14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ulkomaille</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Näiden yritysten liikevaihdon määrä on noin </a:t>
            </a:r>
            <a:r>
              <a:rPr kumimoji="0" lang="fi-FI" sz="18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17,7 miljardia euroa, </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työpaikkamäärä noin </a:t>
            </a:r>
            <a:r>
              <a:rPr kumimoji="0" lang="fi-FI" sz="18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15 350 työpaikkaa</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ja yhteisö- ja palkkatuloverokertymä noin </a:t>
            </a:r>
            <a:r>
              <a:rPr kumimoji="0" lang="fi-FI" sz="18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374 miljoonaa euroa</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br>
              <a:rPr kumimoji="0" lang="fi-FI" sz="9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9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HUOM! Osa yrityksistä on vastannut sekä siirtävänsä osan toiminnoistaan kotimaahan että ulkomaille, joten lukuja ei voi summata sellaisenaan.</a:t>
            </a:r>
          </a:p>
        </p:txBody>
      </p:sp>
      <p:sp>
        <p:nvSpPr>
          <p:cNvPr id="13" name="TextBox 12">
            <a:extLst>
              <a:ext uri="{FF2B5EF4-FFF2-40B4-BE49-F238E27FC236}">
                <a16:creationId xmlns:a16="http://schemas.microsoft.com/office/drawing/2014/main" id="{B2F8BAEE-0104-5968-62A7-60A3716C9B1D}"/>
              </a:ext>
            </a:extLst>
          </p:cNvPr>
          <p:cNvSpPr txBox="1"/>
          <p:nvPr/>
        </p:nvSpPr>
        <p:spPr>
          <a:xfrm>
            <a:off x="7277100" y="1427964"/>
            <a:ext cx="4439979" cy="2000548"/>
          </a:xfrm>
          <a:prstGeom prst="rect">
            <a:avLst/>
          </a:prstGeom>
          <a:noFill/>
        </p:spPr>
        <p:txBody>
          <a:bodyPr wrap="square" numCol="1" spcCol="36000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Niiden yritysten liikevaihdon osuus alueen yritysten liikevaihdosta, jotka siirtäisivät toimintoja </a:t>
            </a:r>
            <a:r>
              <a:rPr kumimoji="0" lang="fi-FI" sz="14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toiselle paikkakunnalle Suomessa</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Näiden yritysten liikevaihdon määrä on noin </a:t>
            </a:r>
            <a:r>
              <a:rPr kumimoji="0" lang="fi-FI" sz="18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26,3 miljardia euroa</a:t>
            </a:r>
            <a:r>
              <a:rPr kumimoji="0" lang="fi-FI" sz="14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työpaikkamäärä noin </a:t>
            </a:r>
            <a:r>
              <a:rPr kumimoji="0" lang="fi-FI" sz="18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52 300 työpaikkaa</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ja yhteisö- ja palkkatuloverokertymä noin </a:t>
            </a:r>
            <a:r>
              <a:rPr kumimoji="0" lang="fi-FI" sz="1800" b="1"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1,15 miljardia euroa</a:t>
            </a:r>
            <a:r>
              <a:rPr kumimoji="0" lang="fi-FI" sz="14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2">
            <a:extLst>
              <a:ext uri="{FF2B5EF4-FFF2-40B4-BE49-F238E27FC236}">
                <a16:creationId xmlns:a16="http://schemas.microsoft.com/office/drawing/2014/main" id="{ADE8D35C-21B9-7700-D95C-10BDF88659F8}"/>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tai lentoaseman lakkaamisen vaikutukset Oulun, Kajaanin ja Kuusamon lentoasemien vaikutusalueella sijaitsevissa yrityksissä.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9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23">
            <a:extLst>
              <a:ext uri="{FF2B5EF4-FFF2-40B4-BE49-F238E27FC236}">
                <a16:creationId xmlns:a16="http://schemas.microsoft.com/office/drawing/2014/main" id="{2B684969-8893-6753-0542-1971C90AE9E9}"/>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3033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MITÄ JOS LENNOT TOIMISIVAT?</a:t>
            </a:r>
          </a:p>
        </p:txBody>
      </p:sp>
      <p:grpSp>
        <p:nvGrpSpPr>
          <p:cNvPr id="8" name="Group 7">
            <a:extLst>
              <a:ext uri="{FF2B5EF4-FFF2-40B4-BE49-F238E27FC236}">
                <a16:creationId xmlns:a16="http://schemas.microsoft.com/office/drawing/2014/main" id="{64E6E181-356F-B8A1-9A31-A431E2E6004E}"/>
              </a:ext>
            </a:extLst>
          </p:cNvPr>
          <p:cNvGrpSpPr/>
          <p:nvPr/>
        </p:nvGrpSpPr>
        <p:grpSpPr>
          <a:xfrm>
            <a:off x="4171679" y="2382437"/>
            <a:ext cx="3105472" cy="2668612"/>
            <a:chOff x="680629" y="2225597"/>
            <a:chExt cx="3105472" cy="2902363"/>
          </a:xfrm>
        </p:grpSpPr>
        <p:graphicFrame>
          <p:nvGraphicFramePr>
            <p:cNvPr id="2" name="Chart 1">
              <a:extLst>
                <a:ext uri="{FF2B5EF4-FFF2-40B4-BE49-F238E27FC236}">
                  <a16:creationId xmlns:a16="http://schemas.microsoft.com/office/drawing/2014/main" id="{A0632870-72C7-BEBA-D3A3-ECEEBF8CDBD7}"/>
                </a:ext>
              </a:extLst>
            </p:cNvPr>
            <p:cNvGraphicFramePr>
              <a:graphicFrameLocks/>
            </p:cNvGraphicFramePr>
            <p:nvPr/>
          </p:nvGraphicFramePr>
          <p:xfrm>
            <a:off x="680629" y="2225597"/>
            <a:ext cx="3105472" cy="290236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49698EB4-D9FC-E87B-B22C-5172207BDFAC}"/>
                </a:ext>
              </a:extLst>
            </p:cNvPr>
            <p:cNvSpPr txBox="1"/>
            <p:nvPr/>
          </p:nvSpPr>
          <p:spPr>
            <a:xfrm>
              <a:off x="1761883" y="3445945"/>
              <a:ext cx="942964"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49 %</a:t>
              </a:r>
            </a:p>
          </p:txBody>
        </p:sp>
      </p:grpSp>
      <p:sp>
        <p:nvSpPr>
          <p:cNvPr id="5" name="TextBox 4">
            <a:extLst>
              <a:ext uri="{FF2B5EF4-FFF2-40B4-BE49-F238E27FC236}">
                <a16:creationId xmlns:a16="http://schemas.microsoft.com/office/drawing/2014/main" id="{DE950354-45B3-6728-535B-44A7608A2C61}"/>
              </a:ext>
            </a:extLst>
          </p:cNvPr>
          <p:cNvSpPr txBox="1"/>
          <p:nvPr/>
        </p:nvSpPr>
        <p:spPr>
          <a:xfrm>
            <a:off x="444753" y="3088503"/>
            <a:ext cx="3925801" cy="1354217"/>
          </a:xfrm>
          <a:prstGeom prst="rect">
            <a:avLst/>
          </a:prstGeom>
          <a:noFill/>
        </p:spPr>
        <p:txBody>
          <a:bodyPr wrap="square" numCol="1" spcCol="36000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Yrityksen tarpeisiin nykyistä paremmin sopivilla lentoyhteyksillä </a:t>
            </a:r>
            <a:r>
              <a:rPr kumimoji="0" lang="fi-FI" sz="2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49 %</a:t>
            </a: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alueen yrityksistä kasvattaisi liikevaihtoaan</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7" name="TextBox 6">
            <a:extLst>
              <a:ext uri="{FF2B5EF4-FFF2-40B4-BE49-F238E27FC236}">
                <a16:creationId xmlns:a16="http://schemas.microsoft.com/office/drawing/2014/main" id="{05594A67-B902-DFCC-83DC-1F4647E4FF93}"/>
              </a:ext>
            </a:extLst>
          </p:cNvPr>
          <p:cNvSpPr txBox="1"/>
          <p:nvPr/>
        </p:nvSpPr>
        <p:spPr>
          <a:xfrm>
            <a:off x="7277152" y="3055311"/>
            <a:ext cx="4470096" cy="1723549"/>
          </a:xfrm>
          <a:prstGeom prst="rect">
            <a:avLst/>
          </a:prstGeom>
          <a:noFill/>
        </p:spPr>
        <p:txBody>
          <a:bodyPr wrap="square" numCol="1" spcCol="36000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Uutta liikevaihtoa syntyisi noin </a:t>
            </a:r>
            <a:b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2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1,7 miljardia euroa</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uusia työpaikkoja noin </a:t>
            </a:r>
            <a:r>
              <a:rPr kumimoji="0" lang="fi-FI" sz="24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5 350 </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ja niistä syntyvää yhteisö- ja palkkatuloveroa noin </a:t>
            </a:r>
            <a:r>
              <a:rPr kumimoji="0" lang="fi-FI" sz="18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109 miljoonaa euroa</a:t>
            </a:r>
            <a:r>
              <a:rPr kumimoji="0" lang="fi-FI" sz="18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6" name="TextBox 5">
            <a:extLst>
              <a:ext uri="{FF2B5EF4-FFF2-40B4-BE49-F238E27FC236}">
                <a16:creationId xmlns:a16="http://schemas.microsoft.com/office/drawing/2014/main" id="{5DB0B19D-2870-67DF-74C0-C24244CF6B80}"/>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Lentoyhteyksien parantumisen vaikutukset Oulun, Kajaanin ja Kuusamon lentoasemien vaikutusalueella sijaitsevissa yrityksissä. Kyselyvastaukset on laajennettu toimialajaolla edustamaan alueen elinkeinorakennetta. Lähteet: 08/2023 toteutetun kyselyn vastaukset sekä Tilastokeskus ja Verohallinto.</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82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3">
            <a:extLst>
              <a:ext uri="{FF2B5EF4-FFF2-40B4-BE49-F238E27FC236}">
                <a16:creationId xmlns:a16="http://schemas.microsoft.com/office/drawing/2014/main" id="{97009E30-3C53-7CCC-73D4-47AAB9D08E3D}"/>
              </a:ext>
            </a:extLst>
          </p:cNvPr>
          <p:cNvPicPr>
            <a:picLocks noChangeAspect="1"/>
          </p:cNvPicPr>
          <p:nvPr/>
        </p:nvPicPr>
        <p:blipFill>
          <a:blip r:embed="rId3"/>
          <a:srcRect/>
          <a:stretch/>
        </p:blipFill>
        <p:spPr>
          <a:xfrm>
            <a:off x="1815889" y="158038"/>
            <a:ext cx="10376111" cy="961952"/>
          </a:xfrm>
          <a:prstGeom prst="rect">
            <a:avLst/>
          </a:prstGeom>
        </p:spPr>
      </p:pic>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4"/>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3"/>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MITÄ JOS LENNOT TOIMISIVAT? </a:t>
            </a:r>
          </a:p>
        </p:txBody>
      </p:sp>
      <p:grpSp>
        <p:nvGrpSpPr>
          <p:cNvPr id="4" name="Group 3">
            <a:extLst>
              <a:ext uri="{FF2B5EF4-FFF2-40B4-BE49-F238E27FC236}">
                <a16:creationId xmlns:a16="http://schemas.microsoft.com/office/drawing/2014/main" id="{24F8C8E1-41E5-3E81-96A5-3C702E4857F3}"/>
              </a:ext>
            </a:extLst>
          </p:cNvPr>
          <p:cNvGrpSpPr/>
          <p:nvPr/>
        </p:nvGrpSpPr>
        <p:grpSpPr>
          <a:xfrm>
            <a:off x="317178" y="1793276"/>
            <a:ext cx="5048778" cy="1760220"/>
            <a:chOff x="317178" y="1265507"/>
            <a:chExt cx="5048778" cy="1760220"/>
          </a:xfrm>
        </p:grpSpPr>
        <p:grpSp>
          <p:nvGrpSpPr>
            <p:cNvPr id="31" name="Group 30">
              <a:extLst>
                <a:ext uri="{FF2B5EF4-FFF2-40B4-BE49-F238E27FC236}">
                  <a16:creationId xmlns:a16="http://schemas.microsoft.com/office/drawing/2014/main" id="{C0E3D34B-EBE3-A5F7-7E4F-C817C56FEDD5}"/>
                </a:ext>
              </a:extLst>
            </p:cNvPr>
            <p:cNvGrpSpPr/>
            <p:nvPr/>
          </p:nvGrpSpPr>
          <p:grpSpPr>
            <a:xfrm>
              <a:off x="317178" y="1265507"/>
              <a:ext cx="2006600" cy="1760220"/>
              <a:chOff x="4691393" y="1212506"/>
              <a:chExt cx="2006600" cy="1760220"/>
            </a:xfrm>
          </p:grpSpPr>
          <p:graphicFrame>
            <p:nvGraphicFramePr>
              <p:cNvPr id="22" name="Chart 21">
                <a:extLst>
                  <a:ext uri="{FF2B5EF4-FFF2-40B4-BE49-F238E27FC236}">
                    <a16:creationId xmlns:a16="http://schemas.microsoft.com/office/drawing/2014/main" id="{6B761C78-86AA-E1E7-5EC2-C0B131DD3DFC}"/>
                  </a:ext>
                </a:extLst>
              </p:cNvPr>
              <p:cNvGraphicFramePr>
                <a:graphicFrameLocks/>
              </p:cNvGraphicFramePr>
              <p:nvPr/>
            </p:nvGraphicFramePr>
            <p:xfrm>
              <a:off x="4691393" y="1212506"/>
              <a:ext cx="2006600" cy="176022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7F2434EF-A9D0-1603-6FB6-26B6E2C22AEB}"/>
                  </a:ext>
                </a:extLst>
              </p:cNvPr>
              <p:cNvSpPr txBox="1"/>
              <p:nvPr/>
            </p:nvSpPr>
            <p:spPr>
              <a:xfrm>
                <a:off x="5424135" y="1916650"/>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97 %</a:t>
                </a:r>
              </a:p>
            </p:txBody>
          </p:sp>
        </p:grpSp>
        <p:sp>
          <p:nvSpPr>
            <p:cNvPr id="26" name="TextBox 25">
              <a:extLst>
                <a:ext uri="{FF2B5EF4-FFF2-40B4-BE49-F238E27FC236}">
                  <a16:creationId xmlns:a16="http://schemas.microsoft.com/office/drawing/2014/main" id="{9F4BE5C4-DA29-CBC1-102A-8FB42EA2C068}"/>
                </a:ext>
              </a:extLst>
            </p:cNvPr>
            <p:cNvSpPr txBox="1"/>
            <p:nvPr/>
          </p:nvSpPr>
          <p:spPr>
            <a:xfrm>
              <a:off x="2323778" y="1502891"/>
              <a:ext cx="30421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Matkailualan</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yrityksistä 97 % kasvattaisi liikevaihtoaan. Kasvua tulisi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39 miljoonaa euroa</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jolloin koko toimiala kasvaisi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8 %.</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5">
            <a:extLst>
              <a:ext uri="{FF2B5EF4-FFF2-40B4-BE49-F238E27FC236}">
                <a16:creationId xmlns:a16="http://schemas.microsoft.com/office/drawing/2014/main" id="{CAF46D88-0772-F86E-9ED5-95246291A6ED}"/>
              </a:ext>
            </a:extLst>
          </p:cNvPr>
          <p:cNvGrpSpPr/>
          <p:nvPr/>
        </p:nvGrpSpPr>
        <p:grpSpPr>
          <a:xfrm>
            <a:off x="135258" y="3992225"/>
            <a:ext cx="5449052" cy="1760220"/>
            <a:chOff x="135258" y="3812552"/>
            <a:chExt cx="5449052" cy="1760220"/>
          </a:xfrm>
        </p:grpSpPr>
        <p:grpSp>
          <p:nvGrpSpPr>
            <p:cNvPr id="30" name="Group 29">
              <a:extLst>
                <a:ext uri="{FF2B5EF4-FFF2-40B4-BE49-F238E27FC236}">
                  <a16:creationId xmlns:a16="http://schemas.microsoft.com/office/drawing/2014/main" id="{31B902D7-652A-F774-9EE0-31AADEABBFA5}"/>
                </a:ext>
              </a:extLst>
            </p:cNvPr>
            <p:cNvGrpSpPr/>
            <p:nvPr/>
          </p:nvGrpSpPr>
          <p:grpSpPr>
            <a:xfrm>
              <a:off x="135258" y="3812552"/>
              <a:ext cx="2370439" cy="1760220"/>
              <a:chOff x="7192661" y="2149488"/>
              <a:chExt cx="2370439" cy="1760220"/>
            </a:xfrm>
          </p:grpSpPr>
          <p:graphicFrame>
            <p:nvGraphicFramePr>
              <p:cNvPr id="27" name="Chart 26">
                <a:extLst>
                  <a:ext uri="{FF2B5EF4-FFF2-40B4-BE49-F238E27FC236}">
                    <a16:creationId xmlns:a16="http://schemas.microsoft.com/office/drawing/2014/main" id="{22FC293C-92AE-44F0-A1CE-88C14EA5A435}"/>
                  </a:ext>
                </a:extLst>
              </p:cNvPr>
              <p:cNvGraphicFramePr>
                <a:graphicFrameLocks/>
              </p:cNvGraphicFramePr>
              <p:nvPr/>
            </p:nvGraphicFramePr>
            <p:xfrm>
              <a:off x="7192661" y="2149488"/>
              <a:ext cx="2370439" cy="176022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D0F320D7-ECF3-674B-4A34-89892C066663}"/>
                  </a:ext>
                </a:extLst>
              </p:cNvPr>
              <p:cNvSpPr txBox="1"/>
              <p:nvPr/>
            </p:nvSpPr>
            <p:spPr>
              <a:xfrm>
                <a:off x="8034716" y="2860321"/>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70 %</a:t>
                </a:r>
              </a:p>
            </p:txBody>
          </p:sp>
        </p:grpSp>
        <p:sp>
          <p:nvSpPr>
            <p:cNvPr id="32" name="TextBox 31">
              <a:extLst>
                <a:ext uri="{FF2B5EF4-FFF2-40B4-BE49-F238E27FC236}">
                  <a16:creationId xmlns:a16="http://schemas.microsoft.com/office/drawing/2014/main" id="{D5ED8A14-064D-B5DF-11E2-20269BB503F7}"/>
                </a:ext>
              </a:extLst>
            </p:cNvPr>
            <p:cNvSpPr txBox="1"/>
            <p:nvPr/>
          </p:nvSpPr>
          <p:spPr>
            <a:xfrm>
              <a:off x="2323778" y="4031671"/>
              <a:ext cx="32605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IT-sektorin</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yrityksistä 70 % kasvattaisi liikevaihtoaan. Kasvua tulisi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75 miljoonaa euroa</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jolloin koko toimiala kasvaisi noin</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7 %.</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34">
            <a:extLst>
              <a:ext uri="{FF2B5EF4-FFF2-40B4-BE49-F238E27FC236}">
                <a16:creationId xmlns:a16="http://schemas.microsoft.com/office/drawing/2014/main" id="{13FA2896-BDBB-B442-34BE-5667182C4067}"/>
              </a:ext>
            </a:extLst>
          </p:cNvPr>
          <p:cNvGrpSpPr/>
          <p:nvPr/>
        </p:nvGrpSpPr>
        <p:grpSpPr>
          <a:xfrm>
            <a:off x="5668329" y="1848557"/>
            <a:ext cx="2370439" cy="1758712"/>
            <a:chOff x="9760426" y="2174636"/>
            <a:chExt cx="2370439" cy="1758712"/>
          </a:xfrm>
        </p:grpSpPr>
        <p:graphicFrame>
          <p:nvGraphicFramePr>
            <p:cNvPr id="33" name="Chart 32">
              <a:extLst>
                <a:ext uri="{FF2B5EF4-FFF2-40B4-BE49-F238E27FC236}">
                  <a16:creationId xmlns:a16="http://schemas.microsoft.com/office/drawing/2014/main" id="{4CE0AD67-9341-408A-A65A-A12400EF3C8A}"/>
                </a:ext>
              </a:extLst>
            </p:cNvPr>
            <p:cNvGraphicFramePr>
              <a:graphicFrameLocks/>
            </p:cNvGraphicFramePr>
            <p:nvPr/>
          </p:nvGraphicFramePr>
          <p:xfrm>
            <a:off x="9760426" y="2174636"/>
            <a:ext cx="2370439" cy="1758712"/>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a:extLst>
                <a:ext uri="{FF2B5EF4-FFF2-40B4-BE49-F238E27FC236}">
                  <a16:creationId xmlns:a16="http://schemas.microsoft.com/office/drawing/2014/main" id="{21E69D60-21CD-BDC6-B9E2-94BC6F4AC164}"/>
                </a:ext>
              </a:extLst>
            </p:cNvPr>
            <p:cNvSpPr txBox="1"/>
            <p:nvPr/>
          </p:nvSpPr>
          <p:spPr>
            <a:xfrm>
              <a:off x="10606028" y="2884715"/>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78 %</a:t>
              </a:r>
            </a:p>
          </p:txBody>
        </p:sp>
      </p:grpSp>
      <p:sp>
        <p:nvSpPr>
          <p:cNvPr id="36" name="TextBox 35">
            <a:extLst>
              <a:ext uri="{FF2B5EF4-FFF2-40B4-BE49-F238E27FC236}">
                <a16:creationId xmlns:a16="http://schemas.microsoft.com/office/drawing/2014/main" id="{D05D31D7-3FAC-B8EC-91DA-EBC1B1D0B32E}"/>
              </a:ext>
            </a:extLst>
          </p:cNvPr>
          <p:cNvSpPr txBox="1"/>
          <p:nvPr/>
        </p:nvSpPr>
        <p:spPr>
          <a:xfrm>
            <a:off x="7917340" y="2260277"/>
            <a:ext cx="390176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Taide- ja viihdealan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yrityksistä 78 % kasvattaisi liikevaihtoaan. Kasvua tulisi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11 miljoonaa euroa</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jolloin koko toimiala kasvaisi noin</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8 %.</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667BBE93-2683-8541-6128-C8A3BAE93719}"/>
              </a:ext>
            </a:extLst>
          </p:cNvPr>
          <p:cNvGrpSpPr/>
          <p:nvPr/>
        </p:nvGrpSpPr>
        <p:grpSpPr>
          <a:xfrm>
            <a:off x="5668329" y="3885056"/>
            <a:ext cx="2196938" cy="1763894"/>
            <a:chOff x="10068766" y="4428012"/>
            <a:chExt cx="2196938" cy="1763894"/>
          </a:xfrm>
        </p:grpSpPr>
        <p:graphicFrame>
          <p:nvGraphicFramePr>
            <p:cNvPr id="37" name="Chart 36">
              <a:extLst>
                <a:ext uri="{FF2B5EF4-FFF2-40B4-BE49-F238E27FC236}">
                  <a16:creationId xmlns:a16="http://schemas.microsoft.com/office/drawing/2014/main" id="{F152EB72-E805-458B-8278-4148AD63DCDC}"/>
                </a:ext>
              </a:extLst>
            </p:cNvPr>
            <p:cNvGraphicFramePr>
              <a:graphicFrameLocks/>
            </p:cNvGraphicFramePr>
            <p:nvPr/>
          </p:nvGraphicFramePr>
          <p:xfrm>
            <a:off x="10068766" y="4428012"/>
            <a:ext cx="2196938" cy="1763894"/>
          </p:xfrm>
          <a:graphic>
            <a:graphicData uri="http://schemas.openxmlformats.org/drawingml/2006/chart">
              <c:chart xmlns:c="http://schemas.openxmlformats.org/drawingml/2006/chart" xmlns:r="http://schemas.openxmlformats.org/officeDocument/2006/relationships" r:id="rId8"/>
            </a:graphicData>
          </a:graphic>
        </p:graphicFrame>
        <p:sp>
          <p:nvSpPr>
            <p:cNvPr id="38" name="TextBox 37">
              <a:extLst>
                <a:ext uri="{FF2B5EF4-FFF2-40B4-BE49-F238E27FC236}">
                  <a16:creationId xmlns:a16="http://schemas.microsoft.com/office/drawing/2014/main" id="{EBB6C992-41F1-6E45-8142-9FAC72080966}"/>
                </a:ext>
              </a:extLst>
            </p:cNvPr>
            <p:cNvSpPr txBox="1"/>
            <p:nvPr/>
          </p:nvSpPr>
          <p:spPr>
            <a:xfrm>
              <a:off x="10872862" y="5140682"/>
              <a:ext cx="679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54 %</a:t>
              </a:r>
            </a:p>
          </p:txBody>
        </p:sp>
      </p:grpSp>
      <p:sp>
        <p:nvSpPr>
          <p:cNvPr id="39" name="TextBox 38">
            <a:extLst>
              <a:ext uri="{FF2B5EF4-FFF2-40B4-BE49-F238E27FC236}">
                <a16:creationId xmlns:a16="http://schemas.microsoft.com/office/drawing/2014/main" id="{4F2C61BB-DCB6-17B5-9DD9-3717D8E6098D}"/>
              </a:ext>
            </a:extLst>
          </p:cNvPr>
          <p:cNvSpPr txBox="1"/>
          <p:nvPr/>
        </p:nvSpPr>
        <p:spPr>
          <a:xfrm>
            <a:off x="7992585" y="4279615"/>
            <a:ext cx="401797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Teollisuus ja kaivosalan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yrityksistä 54 % kasvattaisi liikevaihtoaan. Kasvua tulisi noin </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472 miljoonaa euroa</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jolloin koko toimiala kasvaisi noin</a:t>
            </a:r>
            <a:r>
              <a:rPr kumimoji="0" lang="fi-FI" sz="1600" b="1"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rPr>
              <a:t> 1 %.</a:t>
            </a:r>
            <a:endParaRPr kumimoji="0" lang="fi-FI" sz="1600" b="0" i="0" u="none" strike="noStrike" kern="1200" cap="none" spc="0" normalizeH="0" baseline="0" noProof="0" dirty="0">
              <a:ln>
                <a:noFill/>
              </a:ln>
              <a:solidFill>
                <a:srgbClr val="2936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106B367-B96F-9A15-FFA7-26D99D58AC4E}"/>
              </a:ext>
            </a:extLst>
          </p:cNvPr>
          <p:cNvSpPr txBox="1"/>
          <p:nvPr/>
        </p:nvSpPr>
        <p:spPr>
          <a:xfrm>
            <a:off x="317178" y="6351081"/>
            <a:ext cx="77308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Lentoyhteyksien parantumisen vaikutukset Oulun, Kajaanin ja Kuusamon lentoasemien vaikutusalueella sijaitsevissa yrityksissä. Kyselyvastaukset on laajennettu toimialajaolla edustamaan alueen elinkeinorakennetta. Lähteet: 08/2023 toteutetun kyselyn vastaukset sekä Tilastokeskus.</a:t>
            </a:r>
            <a:endParaRPr kumimoji="0" lang="en-FI" sz="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231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kuvakaappaus, teksti, muotoilu&#10;&#10;Kuvaus luotu automaattisesti">
            <a:extLst>
              <a:ext uri="{FF2B5EF4-FFF2-40B4-BE49-F238E27FC236}">
                <a16:creationId xmlns:a16="http://schemas.microsoft.com/office/drawing/2014/main" id="{8D1CE594-5CAF-6E92-ABD4-60B599A81450}"/>
              </a:ext>
            </a:extLst>
          </p:cNvPr>
          <p:cNvPicPr>
            <a:picLocks noChangeAspect="1"/>
          </p:cNvPicPr>
          <p:nvPr/>
        </p:nvPicPr>
        <p:blipFill>
          <a:blip r:embed="rId2"/>
          <a:stretch>
            <a:fillRect/>
          </a:stretch>
        </p:blipFill>
        <p:spPr>
          <a:xfrm>
            <a:off x="0" y="0"/>
            <a:ext cx="12192000" cy="6858000"/>
          </a:xfrm>
          <a:prstGeom prst="rect">
            <a:avLst/>
          </a:prstGeom>
        </p:spPr>
      </p:pic>
      <p:sp>
        <p:nvSpPr>
          <p:cNvPr id="6" name="Tekstiruutu 5">
            <a:extLst>
              <a:ext uri="{FF2B5EF4-FFF2-40B4-BE49-F238E27FC236}">
                <a16:creationId xmlns:a16="http://schemas.microsoft.com/office/drawing/2014/main" id="{02C69FC2-1661-55A0-B7E7-82973974F04F}"/>
              </a:ext>
            </a:extLst>
          </p:cNvPr>
          <p:cNvSpPr txBox="1"/>
          <p:nvPr/>
        </p:nvSpPr>
        <p:spPr>
          <a:xfrm>
            <a:off x="1173480" y="1493520"/>
            <a:ext cx="5585460" cy="1077218"/>
          </a:xfrm>
          <a:prstGeom prst="rect">
            <a:avLst/>
          </a:prstGeom>
          <a:noFill/>
        </p:spPr>
        <p:txBody>
          <a:bodyPr wrap="square" rtlCol="0">
            <a:spAutoFit/>
          </a:bodyPr>
          <a:lstStyle/>
          <a:p>
            <a:pPr>
              <a:spcBef>
                <a:spcPts val="600"/>
              </a:spcBef>
            </a:pPr>
            <a:r>
              <a:rPr lang="fi-FI"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Lentoliikenteen tulevaisuus Pohjois-Suomessa –hanke</a:t>
            </a:r>
          </a:p>
          <a:p>
            <a:r>
              <a:rPr lang="fi-FI"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Rauno </a:t>
            </a:r>
            <a:r>
              <a:rPr lang="fi-FI"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Kurtti</a:t>
            </a:r>
            <a:endParaRPr lang="fi-FI"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i-FI" sz="16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rauno.kurtti@pohjois-pohjanmaa.fi</a:t>
            </a:r>
            <a:endParaRPr lang="fi-FI"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i-FI"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040 0686 130</a:t>
            </a:r>
          </a:p>
        </p:txBody>
      </p:sp>
      <p:pic>
        <p:nvPicPr>
          <p:cNvPr id="10" name="Kuva 9" descr="Kuva, joka sisältää kohteen kuvitus&#10;&#10;Kuvaus luotu automaattisesti, normaali luotettavuus">
            <a:extLst>
              <a:ext uri="{FF2B5EF4-FFF2-40B4-BE49-F238E27FC236}">
                <a16:creationId xmlns:a16="http://schemas.microsoft.com/office/drawing/2014/main" id="{40ECC0F9-BB9B-2C01-C566-30986A790489}"/>
              </a:ext>
            </a:extLst>
          </p:cNvPr>
          <p:cNvPicPr>
            <a:picLocks noChangeAspect="1"/>
          </p:cNvPicPr>
          <p:nvPr/>
        </p:nvPicPr>
        <p:blipFill>
          <a:blip r:embed="rId4"/>
          <a:stretch>
            <a:fillRect/>
          </a:stretch>
        </p:blipFill>
        <p:spPr>
          <a:xfrm rot="20900094">
            <a:off x="720725" y="4747783"/>
            <a:ext cx="905510" cy="406808"/>
          </a:xfrm>
          <a:prstGeom prst="rect">
            <a:avLst/>
          </a:prstGeom>
        </p:spPr>
      </p:pic>
    </p:spTree>
    <p:extLst>
      <p:ext uri="{BB962C8B-B14F-4D97-AF65-F5344CB8AC3E}">
        <p14:creationId xmlns:p14="http://schemas.microsoft.com/office/powerpoint/2010/main" val="30005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6 1.85185E-6 C 0.29128 -0.07847 0.58581 -0.14468 0.75534 -0.24213 C 0.92474 -0.33982 1.0168 -0.58611 1.0168 -0.58565 L 1.0168 -0.58611 C 1.01628 -0.58727 1.01576 -0.58866 1.01524 -0.58982 " pathEditMode="relative" rAng="0" ptsTypes="AAAAA">
                                      <p:cBhvr>
                                        <p:cTn id="6" dur="5000" fill="hold"/>
                                        <p:tgtEl>
                                          <p:spTgt spid="10"/>
                                        </p:tgtEl>
                                        <p:attrNameLst>
                                          <p:attrName>ppt_x</p:attrName>
                                          <p:attrName>ppt_y</p:attrName>
                                        </p:attrNameLst>
                                      </p:cBhvr>
                                      <p:rCtr x="50833" y="-2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EC3"/>
        </a:solidFill>
        <a:effectLst/>
      </p:bgPr>
    </p:bg>
    <p:spTree>
      <p:nvGrpSpPr>
        <p:cNvPr id="1" name=""/>
        <p:cNvGrpSpPr/>
        <p:nvPr/>
      </p:nvGrpSpPr>
      <p:grpSpPr>
        <a:xfrm>
          <a:off x="0" y="0"/>
          <a:ext cx="0" cy="0"/>
          <a:chOff x="0" y="0"/>
          <a:chExt cx="0" cy="0"/>
        </a:xfrm>
      </p:grpSpPr>
      <p:pic>
        <p:nvPicPr>
          <p:cNvPr id="3" name="Kuva 23">
            <a:extLst>
              <a:ext uri="{FF2B5EF4-FFF2-40B4-BE49-F238E27FC236}">
                <a16:creationId xmlns:a16="http://schemas.microsoft.com/office/drawing/2014/main" id="{88168CAB-1F75-7728-6464-331CD65026BA}"/>
              </a:ext>
            </a:extLst>
          </p:cNvPr>
          <p:cNvPicPr>
            <a:picLocks noChangeAspect="1"/>
          </p:cNvPicPr>
          <p:nvPr/>
        </p:nvPicPr>
        <p:blipFill>
          <a:blip r:embed="rId3"/>
          <a:srcRect/>
          <a:stretch/>
        </p:blipFill>
        <p:spPr>
          <a:xfrm>
            <a:off x="1815889" y="158038"/>
            <a:ext cx="10376111" cy="961952"/>
          </a:xfrm>
          <a:prstGeom prst="rect">
            <a:avLst/>
          </a:prstGeom>
        </p:spPr>
      </p:pic>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SUOMEN LENTOLIIKENTEEN KEHITYS</a:t>
            </a:r>
          </a:p>
        </p:txBody>
      </p:sp>
      <p:sp>
        <p:nvSpPr>
          <p:cNvPr id="2" name="TextBox 1">
            <a:extLst>
              <a:ext uri="{FF2B5EF4-FFF2-40B4-BE49-F238E27FC236}">
                <a16:creationId xmlns:a16="http://schemas.microsoft.com/office/drawing/2014/main" id="{B7F113B3-B280-95DF-AE22-A384ADB62032}"/>
              </a:ext>
            </a:extLst>
          </p:cNvPr>
          <p:cNvSpPr txBox="1"/>
          <p:nvPr/>
        </p:nvSpPr>
        <p:spPr>
          <a:xfrm>
            <a:off x="9490912" y="7559493"/>
            <a:ext cx="2587289"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600" b="0" i="0" u="none" strike="noStrike" kern="1200" cap="none" spc="0" normalizeH="0" baseline="0" noProof="0" dirty="0">
                <a:ln>
                  <a:noFill/>
                </a:ln>
                <a:solidFill>
                  <a:prstClr val="black"/>
                </a:solidFill>
                <a:effectLst/>
                <a:uLnTx/>
                <a:uFillTx/>
                <a:latin typeface="Calibri" panose="020F0502020204030204"/>
                <a:ea typeface="+mn-ea"/>
                <a:cs typeface="+mn-cs"/>
              </a:rPr>
              <a:t>2/3 Suomen viennistä</a:t>
            </a:r>
            <a:endParaRPr kumimoji="0" lang="en-FI"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AEF0E990-889B-3780-9A0B-D4210EA04155}"/>
              </a:ext>
            </a:extLst>
          </p:cNvPr>
          <p:cNvSpPr txBox="1"/>
          <p:nvPr/>
        </p:nvSpPr>
        <p:spPr>
          <a:xfrm>
            <a:off x="9604711" y="1423808"/>
            <a:ext cx="258728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1"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rPr>
              <a:t>Helsinki-Vantaan matkustajamäärät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0"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rPr>
              <a:t>1990: 8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rPr>
              <a:t>2019: 21,9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rPr>
              <a:t>2022: 12,9 miljoonaa </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995EBB-4934-1BF8-E0A0-DEE30EAEEC0D}"/>
              </a:ext>
            </a:extLst>
          </p:cNvPr>
          <p:cNvSpPr txBox="1"/>
          <p:nvPr/>
        </p:nvSpPr>
        <p:spPr>
          <a:xfrm>
            <a:off x="9604710" y="4534602"/>
            <a:ext cx="2587289"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1" i="0" u="none" strike="noStrike" kern="1200" cap="none" spc="0" normalizeH="0" baseline="0" noProof="0" dirty="0">
                <a:ln>
                  <a:noFill/>
                </a:ln>
                <a:solidFill>
                  <a:srgbClr val="64989D"/>
                </a:solidFill>
                <a:effectLst/>
                <a:uLnTx/>
                <a:uFillTx/>
                <a:latin typeface="Open Sans" panose="020B0606030504020204" pitchFamily="34" charset="0"/>
                <a:ea typeface="Open Sans" panose="020B0606030504020204" pitchFamily="34" charset="0"/>
                <a:cs typeface="Open Sans" panose="020B0606030504020204" pitchFamily="34" charset="0"/>
              </a:rPr>
              <a:t>Alueellisten lentoasemien matkustajamäärät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1" i="0" u="none" strike="noStrike" kern="1200" cap="none" spc="0" normalizeH="0" baseline="0" noProof="0" dirty="0">
              <a:ln>
                <a:noFill/>
              </a:ln>
              <a:solidFill>
                <a:srgbClr val="64989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64989D"/>
                </a:solidFill>
                <a:effectLst/>
                <a:uLnTx/>
                <a:uFillTx/>
                <a:latin typeface="Open Sans" panose="020B0606030504020204" pitchFamily="34" charset="0"/>
                <a:ea typeface="Open Sans" panose="020B0606030504020204" pitchFamily="34" charset="0"/>
                <a:cs typeface="Open Sans" panose="020B0606030504020204" pitchFamily="34" charset="0"/>
              </a:rPr>
              <a:t>1990: 3,2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64989D"/>
                </a:solidFill>
                <a:effectLst/>
                <a:uLnTx/>
                <a:uFillTx/>
                <a:latin typeface="Open Sans" panose="020B0606030504020204" pitchFamily="34" charset="0"/>
                <a:ea typeface="Open Sans" panose="020B0606030504020204" pitchFamily="34" charset="0"/>
                <a:cs typeface="Open Sans" panose="020B0606030504020204" pitchFamily="34" charset="0"/>
              </a:rPr>
              <a:t>2019: 4,2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64989D"/>
                </a:solidFill>
                <a:effectLst/>
                <a:uLnTx/>
                <a:uFillTx/>
                <a:latin typeface="Open Sans" panose="020B0606030504020204" pitchFamily="34" charset="0"/>
                <a:ea typeface="Open Sans" panose="020B0606030504020204" pitchFamily="34" charset="0"/>
                <a:cs typeface="Open Sans" panose="020B0606030504020204" pitchFamily="34" charset="0"/>
              </a:rPr>
              <a:t>2022: 2,6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0" i="0" u="none" strike="noStrike" kern="1200" cap="none" spc="0" normalizeH="0" baseline="0" noProof="0" dirty="0">
                <a:ln>
                  <a:noFill/>
                </a:ln>
                <a:solidFill>
                  <a:srgbClr val="64989D"/>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Alueellisilla lentosemilla tarkoitetaan kaikkia muita Suomen liikennöityjä lentoasemia paitsi Helsinki-Vantaata.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Lähde: Tilastokeskus ja Finavia</a:t>
            </a: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pic>
        <p:nvPicPr>
          <p:cNvPr id="11" name="Picture 10" descr="A graph of a graph&#10;&#10;Description automatically generated">
            <a:extLst>
              <a:ext uri="{FF2B5EF4-FFF2-40B4-BE49-F238E27FC236}">
                <a16:creationId xmlns:a16="http://schemas.microsoft.com/office/drawing/2014/main" id="{A65495E2-2E7B-BA5E-5F51-47DAC8ADC30D}"/>
              </a:ext>
            </a:extLst>
          </p:cNvPr>
          <p:cNvPicPr>
            <a:picLocks noChangeAspect="1"/>
          </p:cNvPicPr>
          <p:nvPr/>
        </p:nvPicPr>
        <p:blipFill>
          <a:blip r:embed="rId5"/>
          <a:stretch>
            <a:fillRect/>
          </a:stretch>
        </p:blipFill>
        <p:spPr>
          <a:xfrm>
            <a:off x="2564019" y="1192721"/>
            <a:ext cx="7302500" cy="5257800"/>
          </a:xfrm>
          <a:prstGeom prst="rect">
            <a:avLst/>
          </a:prstGeom>
        </p:spPr>
      </p:pic>
    </p:spTree>
    <p:extLst>
      <p:ext uri="{BB962C8B-B14F-4D97-AF65-F5344CB8AC3E}">
        <p14:creationId xmlns:p14="http://schemas.microsoft.com/office/powerpoint/2010/main" val="115988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4CEC3"/>
        </a:solidFill>
        <a:effectLst/>
      </p:bgPr>
    </p:bg>
    <p:spTree>
      <p:nvGrpSpPr>
        <p:cNvPr id="1" name=""/>
        <p:cNvGrpSpPr/>
        <p:nvPr/>
      </p:nvGrpSpPr>
      <p:grpSpPr>
        <a:xfrm>
          <a:off x="0" y="0"/>
          <a:ext cx="0" cy="0"/>
          <a:chOff x="0" y="0"/>
          <a:chExt cx="0" cy="0"/>
        </a:xfrm>
      </p:grpSpPr>
      <p:pic>
        <p:nvPicPr>
          <p:cNvPr id="3" name="Kuva 23">
            <a:extLst>
              <a:ext uri="{FF2B5EF4-FFF2-40B4-BE49-F238E27FC236}">
                <a16:creationId xmlns:a16="http://schemas.microsoft.com/office/drawing/2014/main" id="{6234F14C-578B-30E1-501F-C5995BCE95BF}"/>
              </a:ext>
            </a:extLst>
          </p:cNvPr>
          <p:cNvPicPr>
            <a:picLocks noChangeAspect="1"/>
          </p:cNvPicPr>
          <p:nvPr/>
        </p:nvPicPr>
        <p:blipFill>
          <a:blip r:embed="rId3"/>
          <a:srcRect/>
          <a:stretch/>
        </p:blipFill>
        <p:spPr>
          <a:xfrm>
            <a:off x="1815889" y="158038"/>
            <a:ext cx="10376111" cy="961952"/>
          </a:xfrm>
          <a:prstGeom prst="rect">
            <a:avLst/>
          </a:prstGeom>
        </p:spPr>
      </p:pic>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3"/>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SUOMEN LENTOLIIKENTEEN KEHITYS</a:t>
            </a:r>
          </a:p>
        </p:txBody>
      </p:sp>
      <p:sp>
        <p:nvSpPr>
          <p:cNvPr id="2" name="TextBox 1">
            <a:extLst>
              <a:ext uri="{FF2B5EF4-FFF2-40B4-BE49-F238E27FC236}">
                <a16:creationId xmlns:a16="http://schemas.microsoft.com/office/drawing/2014/main" id="{B7F113B3-B280-95DF-AE22-A384ADB62032}"/>
              </a:ext>
            </a:extLst>
          </p:cNvPr>
          <p:cNvSpPr txBox="1"/>
          <p:nvPr/>
        </p:nvSpPr>
        <p:spPr>
          <a:xfrm>
            <a:off x="9490912" y="7559493"/>
            <a:ext cx="2587289"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600" b="0" i="0" u="none" strike="noStrike" kern="1200" cap="none" spc="0" normalizeH="0" baseline="0" noProof="0" dirty="0">
                <a:ln>
                  <a:noFill/>
                </a:ln>
                <a:solidFill>
                  <a:prstClr val="black"/>
                </a:solidFill>
                <a:effectLst/>
                <a:uLnTx/>
                <a:uFillTx/>
                <a:latin typeface="Calibri" panose="020F0502020204030204"/>
                <a:ea typeface="+mn-ea"/>
                <a:cs typeface="+mn-cs"/>
              </a:rPr>
              <a:t>2/3 Suomen viennistä</a:t>
            </a:r>
            <a:endParaRPr kumimoji="0" lang="en-FI"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AEF0E990-889B-3780-9A0B-D4210EA04155}"/>
              </a:ext>
            </a:extLst>
          </p:cNvPr>
          <p:cNvSpPr txBox="1"/>
          <p:nvPr/>
        </p:nvSpPr>
        <p:spPr>
          <a:xfrm>
            <a:off x="10135890" y="1563352"/>
            <a:ext cx="25872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800" b="1"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rPr>
              <a:t>29 %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1" i="0" u="none" strike="noStrike" kern="1200" cap="none" spc="0" normalizeH="0" baseline="0" noProof="0" dirty="0">
                <a:ln>
                  <a:noFill/>
                </a:ln>
                <a:solidFill>
                  <a:srgbClr val="293743"/>
                </a:solidFill>
                <a:effectLst/>
                <a:uLnTx/>
                <a:uFillTx/>
                <a:latin typeface="Open Sans" panose="020B0606030504020204" pitchFamily="34" charset="0"/>
                <a:ea typeface="Open Sans" panose="020B0606030504020204" pitchFamily="34" charset="0"/>
                <a:cs typeface="Open Sans" panose="020B0606030504020204" pitchFamily="34" charset="0"/>
              </a:rPr>
              <a:t>Suomen viennistä</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995EBB-4934-1BF8-E0A0-DEE30EAEEC0D}"/>
              </a:ext>
            </a:extLst>
          </p:cNvPr>
          <p:cNvSpPr txBox="1"/>
          <p:nvPr/>
        </p:nvSpPr>
        <p:spPr>
          <a:xfrm>
            <a:off x="10169497" y="5416041"/>
            <a:ext cx="25872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800" b="1" i="0" u="none" strike="noStrike" kern="1200" cap="none" spc="0" normalizeH="0" baseline="0" noProof="0" dirty="0">
                <a:ln>
                  <a:noFill/>
                </a:ln>
                <a:solidFill>
                  <a:srgbClr val="5C8790"/>
                </a:solidFill>
                <a:effectLst/>
                <a:uLnTx/>
                <a:uFillTx/>
                <a:latin typeface="Open Sans" panose="020B0606030504020204" pitchFamily="34" charset="0"/>
                <a:ea typeface="Open Sans" panose="020B0606030504020204" pitchFamily="34" charset="0"/>
                <a:cs typeface="Open Sans" panose="020B0606030504020204" pitchFamily="34" charset="0"/>
              </a:rPr>
              <a:t>71 %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b="1" i="0" u="none" strike="noStrike" kern="1200" cap="none" spc="0" normalizeH="0" baseline="0" noProof="0" dirty="0">
                <a:ln>
                  <a:noFill/>
                </a:ln>
                <a:solidFill>
                  <a:srgbClr val="5C8790"/>
                </a:solidFill>
                <a:effectLst/>
                <a:uLnTx/>
                <a:uFillTx/>
                <a:latin typeface="Open Sans" panose="020B0606030504020204" pitchFamily="34" charset="0"/>
                <a:ea typeface="Open Sans" panose="020B0606030504020204" pitchFamily="34" charset="0"/>
                <a:cs typeface="Open Sans" panose="020B0606030504020204" pitchFamily="34" charset="0"/>
              </a:rPr>
              <a:t>Suomen viennistä</a:t>
            </a:r>
          </a:p>
        </p:txBody>
      </p: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Alueellisilla lentosemilla tarkoitetaan kaikkia muita Suomen liikennöityjä lentoasemia paitsi Helsinki-Vantaata.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Lähde: Tilastokeskus ja Finavia</a:t>
            </a: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4"/>
          <a:srcRect/>
          <a:stretch/>
        </p:blipFill>
        <p:spPr>
          <a:xfrm>
            <a:off x="8128322" y="6313497"/>
            <a:ext cx="3746500" cy="444500"/>
          </a:xfrm>
          <a:prstGeom prst="rect">
            <a:avLst/>
          </a:prstGeom>
        </p:spPr>
      </p:pic>
      <p:sp>
        <p:nvSpPr>
          <p:cNvPr id="11" name="Rectangle 10">
            <a:extLst>
              <a:ext uri="{FF2B5EF4-FFF2-40B4-BE49-F238E27FC236}">
                <a16:creationId xmlns:a16="http://schemas.microsoft.com/office/drawing/2014/main" id="{608785B0-8847-A15B-3A2F-E5D3F4EF1B99}"/>
              </a:ext>
            </a:extLst>
          </p:cNvPr>
          <p:cNvSpPr/>
          <p:nvPr/>
        </p:nvSpPr>
        <p:spPr>
          <a:xfrm>
            <a:off x="9745247" y="1437400"/>
            <a:ext cx="308948" cy="4462814"/>
          </a:xfrm>
          <a:prstGeom prst="rect">
            <a:avLst/>
          </a:prstGeom>
          <a:solidFill>
            <a:srgbClr val="ACCF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56807FD-543A-60D2-E8D0-71AF71F9FDC3}"/>
              </a:ext>
            </a:extLst>
          </p:cNvPr>
          <p:cNvSpPr/>
          <p:nvPr/>
        </p:nvSpPr>
        <p:spPr>
          <a:xfrm>
            <a:off x="9745247" y="1432670"/>
            <a:ext cx="308948" cy="1498968"/>
          </a:xfrm>
          <a:prstGeom prst="rect">
            <a:avLst/>
          </a:prstGeom>
          <a:solidFill>
            <a:srgbClr val="4A5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aph of a graph&#10;&#10;Description automatically generated">
            <a:extLst>
              <a:ext uri="{FF2B5EF4-FFF2-40B4-BE49-F238E27FC236}">
                <a16:creationId xmlns:a16="http://schemas.microsoft.com/office/drawing/2014/main" id="{AAF5744C-753A-6202-CEDA-78C2E17D4F2B}"/>
              </a:ext>
            </a:extLst>
          </p:cNvPr>
          <p:cNvPicPr>
            <a:picLocks noChangeAspect="1"/>
          </p:cNvPicPr>
          <p:nvPr/>
        </p:nvPicPr>
        <p:blipFill>
          <a:blip r:embed="rId5"/>
          <a:stretch>
            <a:fillRect/>
          </a:stretch>
        </p:blipFill>
        <p:spPr>
          <a:xfrm>
            <a:off x="2564019" y="1192721"/>
            <a:ext cx="7302500" cy="5257800"/>
          </a:xfrm>
          <a:prstGeom prst="rect">
            <a:avLst/>
          </a:prstGeom>
        </p:spPr>
      </p:pic>
    </p:spTree>
    <p:extLst>
      <p:ext uri="{BB962C8B-B14F-4D97-AF65-F5344CB8AC3E}">
        <p14:creationId xmlns:p14="http://schemas.microsoft.com/office/powerpoint/2010/main" val="172701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EC3"/>
        </a:solidFill>
        <a:effectLst/>
      </p:bgPr>
    </p:bg>
    <p:spTree>
      <p:nvGrpSpPr>
        <p:cNvPr id="1" name=""/>
        <p:cNvGrpSpPr/>
        <p:nvPr/>
      </p:nvGrpSpPr>
      <p:grpSpPr>
        <a:xfrm>
          <a:off x="0" y="0"/>
          <a:ext cx="0" cy="0"/>
          <a:chOff x="0" y="0"/>
          <a:chExt cx="0" cy="0"/>
        </a:xfrm>
      </p:grpSpPr>
      <p:pic>
        <p:nvPicPr>
          <p:cNvPr id="9" name="Picture 8" descr="A graph of a graph&#10;&#10;Description automatically generated">
            <a:extLst>
              <a:ext uri="{FF2B5EF4-FFF2-40B4-BE49-F238E27FC236}">
                <a16:creationId xmlns:a16="http://schemas.microsoft.com/office/drawing/2014/main" id="{E42663FE-D19E-0870-E894-D63FE6B38FBB}"/>
              </a:ext>
            </a:extLst>
          </p:cNvPr>
          <p:cNvPicPr>
            <a:picLocks noChangeAspect="1"/>
          </p:cNvPicPr>
          <p:nvPr/>
        </p:nvPicPr>
        <p:blipFill>
          <a:blip r:embed="rId3"/>
          <a:stretch>
            <a:fillRect/>
          </a:stretch>
        </p:blipFill>
        <p:spPr>
          <a:xfrm>
            <a:off x="2564019" y="1192721"/>
            <a:ext cx="7302500" cy="5257800"/>
          </a:xfrm>
          <a:prstGeom prst="rect">
            <a:avLst/>
          </a:prstGeom>
        </p:spPr>
      </p:pic>
      <p:pic>
        <p:nvPicPr>
          <p:cNvPr id="2" name="Kuva 23">
            <a:extLst>
              <a:ext uri="{FF2B5EF4-FFF2-40B4-BE49-F238E27FC236}">
                <a16:creationId xmlns:a16="http://schemas.microsoft.com/office/drawing/2014/main" id="{B96EBFE6-A104-FBA9-C19D-816599808DBA}"/>
              </a:ext>
            </a:extLst>
          </p:cNvPr>
          <p:cNvPicPr>
            <a:picLocks noChangeAspect="1"/>
          </p:cNvPicPr>
          <p:nvPr/>
        </p:nvPicPr>
        <p:blipFill>
          <a:blip r:embed="rId4"/>
          <a:srcRect/>
          <a:stretch/>
        </p:blipFill>
        <p:spPr>
          <a:xfrm>
            <a:off x="1815889" y="158038"/>
            <a:ext cx="10376111" cy="961952"/>
          </a:xfrm>
          <a:prstGeom prst="rect">
            <a:avLst/>
          </a:prstGeom>
        </p:spPr>
      </p:pic>
      <p:pic>
        <p:nvPicPr>
          <p:cNvPr id="6" name="Kuva 23">
            <a:extLst>
              <a:ext uri="{FF2B5EF4-FFF2-40B4-BE49-F238E27FC236}">
                <a16:creationId xmlns:a16="http://schemas.microsoft.com/office/drawing/2014/main" id="{F45A7627-9F4A-671D-7403-EB8D52AA308F}"/>
              </a:ext>
            </a:extLst>
          </p:cNvPr>
          <p:cNvPicPr>
            <a:picLocks noChangeAspect="1"/>
          </p:cNvPicPr>
          <p:nvPr/>
        </p:nvPicPr>
        <p:blipFill>
          <a:blip r:embed="rId4"/>
          <a:srcRect/>
          <a:stretch/>
        </p:blipFill>
        <p:spPr>
          <a:xfrm>
            <a:off x="1" y="160098"/>
            <a:ext cx="10376111" cy="961952"/>
          </a:xfrm>
          <a:prstGeom prst="rect">
            <a:avLst/>
          </a:prstGeom>
        </p:spPr>
      </p:pic>
      <p:sp>
        <p:nvSpPr>
          <p:cNvPr id="7" name="Tekstiruutu 24">
            <a:extLst>
              <a:ext uri="{FF2B5EF4-FFF2-40B4-BE49-F238E27FC236}">
                <a16:creationId xmlns:a16="http://schemas.microsoft.com/office/drawing/2014/main" id="{E42C37C8-AE69-D3FD-6A2E-C9B2D13F4826}"/>
              </a:ext>
            </a:extLst>
          </p:cNvPr>
          <p:cNvSpPr txBox="1"/>
          <p:nvPr/>
        </p:nvSpPr>
        <p:spPr>
          <a:xfrm>
            <a:off x="0" y="299323"/>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SUOMEN LENTOLIIKENTEEN KEHITYS</a:t>
            </a:r>
          </a:p>
        </p:txBody>
      </p:sp>
      <p:cxnSp>
        <p:nvCxnSpPr>
          <p:cNvPr id="4" name="Suora yhdysviiva 20">
            <a:extLst>
              <a:ext uri="{FF2B5EF4-FFF2-40B4-BE49-F238E27FC236}">
                <a16:creationId xmlns:a16="http://schemas.microsoft.com/office/drawing/2014/main" id="{B7235B2B-F902-ACBE-C97E-B6A189FA8F90}"/>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80853-D42E-7F65-D6F7-BE980B7C0F7D}"/>
              </a:ext>
            </a:extLst>
          </p:cNvPr>
          <p:cNvSpPr txBox="1"/>
          <p:nvPr/>
        </p:nvSpPr>
        <p:spPr>
          <a:xfrm>
            <a:off x="0" y="6525313"/>
            <a:ext cx="8120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Alueellisilla lentosemilla tarkoitetaan kaikkia muita Suomen liikennöityjä lentoasemia paitsi Helsinki-Vantaata.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Lähde: Tilastokeskus ja Finavia</a:t>
            </a:r>
          </a:p>
        </p:txBody>
      </p:sp>
      <p:pic>
        <p:nvPicPr>
          <p:cNvPr id="10" name="Kuva 18">
            <a:extLst>
              <a:ext uri="{FF2B5EF4-FFF2-40B4-BE49-F238E27FC236}">
                <a16:creationId xmlns:a16="http://schemas.microsoft.com/office/drawing/2014/main" id="{A7DBAA5B-E80E-12A8-2240-4684932B6957}"/>
              </a:ext>
            </a:extLst>
          </p:cNvPr>
          <p:cNvPicPr>
            <a:picLocks noChangeAspect="1"/>
          </p:cNvPicPr>
          <p:nvPr/>
        </p:nvPicPr>
        <p:blipFill>
          <a:blip r:embed="rId5"/>
          <a:srcRect/>
          <a:stretch/>
        </p:blipFill>
        <p:spPr>
          <a:xfrm>
            <a:off x="8128322" y="6313497"/>
            <a:ext cx="3746500" cy="444500"/>
          </a:xfrm>
          <a:prstGeom prst="rect">
            <a:avLst/>
          </a:prstGeom>
        </p:spPr>
      </p:pic>
      <p:sp>
        <p:nvSpPr>
          <p:cNvPr id="5" name="Freeform 4">
            <a:extLst>
              <a:ext uri="{FF2B5EF4-FFF2-40B4-BE49-F238E27FC236}">
                <a16:creationId xmlns:a16="http://schemas.microsoft.com/office/drawing/2014/main" id="{7A22D85E-314C-FC53-488C-8B49065BD1DB}"/>
              </a:ext>
            </a:extLst>
          </p:cNvPr>
          <p:cNvSpPr/>
          <p:nvPr/>
        </p:nvSpPr>
        <p:spPr>
          <a:xfrm>
            <a:off x="6398020" y="2961874"/>
            <a:ext cx="2437868" cy="2303622"/>
          </a:xfrm>
          <a:custGeom>
            <a:avLst/>
            <a:gdLst>
              <a:gd name="connsiteX0" fmla="*/ 0 w 2482947"/>
              <a:gd name="connsiteY0" fmla="*/ 2187526 h 2187526"/>
              <a:gd name="connsiteX1" fmla="*/ 267286 w 2482947"/>
              <a:gd name="connsiteY1" fmla="*/ 2039815 h 2187526"/>
              <a:gd name="connsiteX2" fmla="*/ 766689 w 2482947"/>
              <a:gd name="connsiteY2" fmla="*/ 1695157 h 2187526"/>
              <a:gd name="connsiteX3" fmla="*/ 1329397 w 2482947"/>
              <a:gd name="connsiteY3" fmla="*/ 1216855 h 2187526"/>
              <a:gd name="connsiteX4" fmla="*/ 1842867 w 2482947"/>
              <a:gd name="connsiteY4" fmla="*/ 731520 h 2187526"/>
              <a:gd name="connsiteX5" fmla="*/ 2236763 w 2482947"/>
              <a:gd name="connsiteY5" fmla="*/ 316523 h 2187526"/>
              <a:gd name="connsiteX6" fmla="*/ 2482947 w 2482947"/>
              <a:gd name="connsiteY6" fmla="*/ 0 h 218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947" h="2187526">
                <a:moveTo>
                  <a:pt x="0" y="2187526"/>
                </a:moveTo>
                <a:lnTo>
                  <a:pt x="267286" y="2039815"/>
                </a:lnTo>
                <a:lnTo>
                  <a:pt x="766689" y="1695157"/>
                </a:lnTo>
                <a:lnTo>
                  <a:pt x="1329397" y="1216855"/>
                </a:lnTo>
                <a:lnTo>
                  <a:pt x="1842867" y="731520"/>
                </a:lnTo>
                <a:lnTo>
                  <a:pt x="2236763" y="316523"/>
                </a:lnTo>
                <a:lnTo>
                  <a:pt x="2482947" y="0"/>
                </a:lnTo>
              </a:path>
            </a:pathLst>
          </a:custGeom>
          <a:noFill/>
          <a:ln w="34925">
            <a:solidFill>
              <a:srgbClr val="ACCFC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a:extLst>
              <a:ext uri="{FF2B5EF4-FFF2-40B4-BE49-F238E27FC236}">
                <a16:creationId xmlns:a16="http://schemas.microsoft.com/office/drawing/2014/main" id="{63AAB804-2100-973A-88D9-10440B0F3778}"/>
              </a:ext>
            </a:extLst>
          </p:cNvPr>
          <p:cNvSpPr/>
          <p:nvPr/>
        </p:nvSpPr>
        <p:spPr>
          <a:xfrm>
            <a:off x="317178" y="1651997"/>
            <a:ext cx="7027670" cy="1494808"/>
          </a:xfrm>
          <a:prstGeom prst="roundRect">
            <a:avLst>
              <a:gd name="adj" fmla="val 580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Jos alueellisten lentoasemien liikenne olisi kasvanut päälentoaseman tahdissa 1999-2019 välillä, maakuntien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BKT</a:t>
            </a: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olisi kasvanut </a:t>
            </a:r>
            <a:r>
              <a:rPr kumimoji="0" lang="en-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9-19 %</a:t>
            </a:r>
            <a:r>
              <a:rPr kumimoji="0" lang="en-FI"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joka vastaa 8-18 mrd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Työpaikkojen</a:t>
            </a: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määrä olisi kasvanut  </a:t>
            </a:r>
            <a:r>
              <a:rPr kumimoji="0" lang="en-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50 000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Investointien </a:t>
            </a: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määrä olisi kasvanut</a:t>
            </a:r>
            <a:r>
              <a:rPr kumimoji="0" lang="en-FI"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27 %</a:t>
            </a: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joka vastaa 600 miljoonan euron investointeja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FI"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Tuottavuus</a:t>
            </a:r>
            <a:r>
              <a:rPr kumimoji="0" lang="en-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olisi kasvanut </a:t>
            </a:r>
            <a:r>
              <a:rPr kumimoji="0" lang="en-FI"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35-55 %</a:t>
            </a:r>
          </a:p>
        </p:txBody>
      </p:sp>
    </p:spTree>
    <p:extLst>
      <p:ext uri="{BB962C8B-B14F-4D97-AF65-F5344CB8AC3E}">
        <p14:creationId xmlns:p14="http://schemas.microsoft.com/office/powerpoint/2010/main" val="159577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esign&#10;&#10;Description automatically generated">
            <a:extLst>
              <a:ext uri="{FF2B5EF4-FFF2-40B4-BE49-F238E27FC236}">
                <a16:creationId xmlns:a16="http://schemas.microsoft.com/office/drawing/2014/main" id="{395DCDE0-4BD8-C274-115F-8730B0AB18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380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CEC2"/>
        </a:solidFill>
        <a:effectLst/>
      </p:bgPr>
    </p:bg>
    <p:spTree>
      <p:nvGrpSpPr>
        <p:cNvPr id="1" name=""/>
        <p:cNvGrpSpPr/>
        <p:nvPr/>
      </p:nvGrpSpPr>
      <p:grpSpPr>
        <a:xfrm>
          <a:off x="0" y="0"/>
          <a:ext cx="0" cy="0"/>
          <a:chOff x="0" y="0"/>
          <a:chExt cx="0" cy="0"/>
        </a:xfrm>
      </p:grpSpPr>
      <p:sp>
        <p:nvSpPr>
          <p:cNvPr id="16" name="Alatunnisteen paikkamerkki 15">
            <a:extLst>
              <a:ext uri="{FF2B5EF4-FFF2-40B4-BE49-F238E27FC236}">
                <a16:creationId xmlns:a16="http://schemas.microsoft.com/office/drawing/2014/main" id="{A84A251C-57F0-275C-27D4-2A4C272F96F3}"/>
              </a:ext>
            </a:extLst>
          </p:cNvPr>
          <p:cNvSpPr>
            <a:spLocks noGrp="1"/>
          </p:cNvSpPr>
          <p:nvPr>
            <p:ph type="ftr" sz="quarter" idx="11"/>
          </p:nvPr>
        </p:nvSpPr>
        <p:spPr>
          <a:xfrm>
            <a:off x="7587" y="6323576"/>
            <a:ext cx="4767211" cy="521102"/>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3000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6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AitBihiOuali</a:t>
            </a:r>
            <a:r>
              <a:rPr kumimoji="0" lang="en-US"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(2020), </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ATAG (2020), </a:t>
            </a:r>
            <a:r>
              <a:rPr kumimoji="0" lang="en-US"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Carbo ja Graham (2020), </a:t>
            </a:r>
            <a:r>
              <a:rPr kumimoji="0" lang="fi-FI" sz="600" b="0" i="0" u="none" strike="noStrike" kern="1200" cap="none" spc="0" normalizeH="0" baseline="0" noProof="0" dirty="0" err="1">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Eurocontrol</a:t>
            </a:r>
            <a:r>
              <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(2005), IATA (2020), IATA (2006) , ICAO (2019) </a:t>
            </a:r>
            <a:r>
              <a:rPr kumimoji="0" lang="en-US"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ja </a:t>
            </a:r>
            <a:r>
              <a:rPr lang="en-US" sz="600" dirty="0" err="1">
                <a:solidFill>
                  <a:srgbClr val="6E6E6E"/>
                </a:solidFill>
                <a:effectLst/>
                <a:latin typeface="Open Sans" panose="020B0606030504020204" pitchFamily="34" charset="0"/>
                <a:ea typeface="Open Sans" panose="020B0606030504020204" pitchFamily="34" charset="0"/>
                <a:cs typeface="Open Sans" panose="020B0606030504020204" pitchFamily="34" charset="0"/>
              </a:rPr>
              <a:t>InterVISTAS</a:t>
            </a:r>
            <a:r>
              <a:rPr lang="en-US" sz="600" dirty="0">
                <a:solidFill>
                  <a:srgbClr val="6E6E6E"/>
                </a:solidFill>
                <a:effectLst/>
                <a:latin typeface="Open Sans" panose="020B0606030504020204" pitchFamily="34" charset="0"/>
                <a:ea typeface="Open Sans" panose="020B0606030504020204" pitchFamily="34" charset="0"/>
                <a:cs typeface="Open Sans" panose="020B0606030504020204" pitchFamily="34" charset="0"/>
              </a:rPr>
              <a:t> (2015)</a:t>
            </a:r>
            <a:r>
              <a:rPr lang="en-FI" sz="600" dirty="0">
                <a:solidFill>
                  <a:srgbClr val="6E6E6E"/>
                </a:solidFill>
                <a:effectLst/>
                <a:latin typeface="Open Sans" panose="020B0606030504020204" pitchFamily="34" charset="0"/>
                <a:ea typeface="Open Sans" panose="020B0606030504020204" pitchFamily="34" charset="0"/>
                <a:cs typeface="Open Sans" panose="020B0606030504020204" pitchFamily="34" charset="0"/>
              </a:rPr>
              <a:t> </a:t>
            </a:r>
          </a:p>
          <a:p>
            <a:pPr algn="l">
              <a:defRPr/>
            </a:pPr>
            <a:r>
              <a:rPr lang="en-FI" sz="600" baseline="30000" dirty="0">
                <a:solidFill>
                  <a:srgbClr val="6E6E6E"/>
                </a:solidFill>
                <a:latin typeface="Open Sans" panose="020B0606030504020204" pitchFamily="34" charset="0"/>
                <a:ea typeface="Open Sans" panose="020B0606030504020204" pitchFamily="34" charset="0"/>
                <a:cs typeface="Open Sans" panose="020B0606030504020204" pitchFamily="34" charset="0"/>
              </a:rPr>
              <a:t>2</a:t>
            </a:r>
            <a:r>
              <a:rPr lang="en-FI" sz="600" dirty="0">
                <a:solidFill>
                  <a:srgbClr val="6E6E6E"/>
                </a:solidFill>
                <a:effectLst/>
                <a:latin typeface="Open Sans" panose="020B0606030504020204" pitchFamily="34" charset="0"/>
                <a:ea typeface="Open Sans" panose="020B0606030504020204" pitchFamily="34" charset="0"/>
                <a:cs typeface="Open Sans" panose="020B0606030504020204" pitchFamily="34" charset="0"/>
              </a:rPr>
              <a:t> Intervistas (2015) ja Mukkala ja Tervo (2013) </a:t>
            </a:r>
          </a:p>
          <a:p>
            <a:pPr algn="l">
              <a:defRPr/>
            </a:pPr>
            <a:r>
              <a:rPr lang="en-US" sz="600" baseline="30000" dirty="0">
                <a:solidFill>
                  <a:srgbClr val="6E6E6E"/>
                </a:solidFill>
                <a:latin typeface="Open Sans" panose="020B0606030504020204" pitchFamily="34" charset="0"/>
                <a:ea typeface="Open Sans" panose="020B0606030504020204" pitchFamily="34" charset="0"/>
                <a:cs typeface="Open Sans" panose="020B0606030504020204" pitchFamily="34" charset="0"/>
              </a:rPr>
              <a:t>3</a:t>
            </a:r>
            <a:r>
              <a:rPr kumimoji="0" lang="en-US"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ATAG (2020) </a:t>
            </a:r>
          </a:p>
          <a:p>
            <a:pPr algn="l">
              <a:defRPr/>
            </a:pPr>
            <a:r>
              <a:rPr kumimoji="0" lang="en-US" sz="600" b="0" i="0" u="none" strike="noStrike" kern="1200" cap="none" spc="0" normalizeH="0" baseline="3000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en-US"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600" b="0" i="0" u="none" strike="noStrike" kern="1200" cap="none" spc="0" normalizeH="0" baseline="0" noProof="0" dirty="0" err="1">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AitBihiOuali</a:t>
            </a:r>
            <a:r>
              <a:rPr kumimoji="0" lang="en-US" sz="600" b="0" i="0" u="none" strike="noStrike" kern="1200" cap="none" spc="0" normalizeH="0" baseline="0" noProof="0" dirty="0">
                <a:ln>
                  <a:noFill/>
                </a:ln>
                <a:solidFill>
                  <a:srgbClr val="6E6E6E"/>
                </a:solidFill>
                <a:effectLst/>
                <a:uLnTx/>
                <a:uFillTx/>
                <a:latin typeface="Open Sans" panose="020B0606030504020204" pitchFamily="34" charset="0"/>
                <a:ea typeface="Open Sans" panose="020B0606030504020204" pitchFamily="34" charset="0"/>
                <a:cs typeface="Open Sans" panose="020B0606030504020204" pitchFamily="34" charset="0"/>
              </a:rPr>
              <a:t>, Carbo ja Graham (2020)</a:t>
            </a:r>
            <a:endParaRPr kumimoji="0" lang="fi-FI" sz="6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Kuva 18">
            <a:extLst>
              <a:ext uri="{FF2B5EF4-FFF2-40B4-BE49-F238E27FC236}">
                <a16:creationId xmlns:a16="http://schemas.microsoft.com/office/drawing/2014/main" id="{02A2FB22-2E7A-20CA-0E53-48E51B765EE9}"/>
              </a:ext>
            </a:extLst>
          </p:cNvPr>
          <p:cNvPicPr>
            <a:picLocks noChangeAspect="1"/>
          </p:cNvPicPr>
          <p:nvPr/>
        </p:nvPicPr>
        <p:blipFill>
          <a:blip r:embed="rId3"/>
          <a:srcRect/>
          <a:stretch/>
        </p:blipFill>
        <p:spPr>
          <a:xfrm>
            <a:off x="8128322" y="6313497"/>
            <a:ext cx="3746500" cy="444500"/>
          </a:xfrm>
          <a:prstGeom prst="rect">
            <a:avLst/>
          </a:prstGeom>
        </p:spPr>
      </p:pic>
      <p:cxnSp>
        <p:nvCxnSpPr>
          <p:cNvPr id="21" name="Suora yhdysviiva 20">
            <a:extLst>
              <a:ext uri="{FF2B5EF4-FFF2-40B4-BE49-F238E27FC236}">
                <a16:creationId xmlns:a16="http://schemas.microsoft.com/office/drawing/2014/main" id="{F69A80CC-A9EB-FF95-8C40-74A1689E968F}"/>
              </a:ext>
            </a:extLst>
          </p:cNvPr>
          <p:cNvCxnSpPr>
            <a:cxnSpLocks/>
          </p:cNvCxnSpPr>
          <p:nvPr/>
        </p:nvCxnSpPr>
        <p:spPr>
          <a:xfrm>
            <a:off x="317178" y="6311436"/>
            <a:ext cx="115576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F0D47F0A-1665-D0F4-D587-E91CF1F8F929}"/>
              </a:ext>
            </a:extLst>
          </p:cNvPr>
          <p:cNvPicPr>
            <a:picLocks noChangeAspect="1"/>
          </p:cNvPicPr>
          <p:nvPr/>
        </p:nvPicPr>
        <p:blipFill>
          <a:blip r:embed="rId4"/>
          <a:srcRect/>
          <a:stretch/>
        </p:blipFill>
        <p:spPr>
          <a:xfrm>
            <a:off x="1" y="160098"/>
            <a:ext cx="10376111" cy="961952"/>
          </a:xfrm>
          <a:prstGeom prst="rect">
            <a:avLst/>
          </a:prstGeom>
        </p:spPr>
      </p:pic>
      <p:sp>
        <p:nvSpPr>
          <p:cNvPr id="25" name="Tekstiruutu 24">
            <a:extLst>
              <a:ext uri="{FF2B5EF4-FFF2-40B4-BE49-F238E27FC236}">
                <a16:creationId xmlns:a16="http://schemas.microsoft.com/office/drawing/2014/main" id="{1608BEFA-5404-A3E2-3525-90ADFB860CDF}"/>
              </a:ext>
            </a:extLst>
          </p:cNvPr>
          <p:cNvSpPr txBox="1"/>
          <p:nvPr/>
        </p:nvSpPr>
        <p:spPr>
          <a:xfrm>
            <a:off x="1072719" y="299323"/>
            <a:ext cx="9063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BKT </a:t>
            </a:r>
          </a:p>
        </p:txBody>
      </p:sp>
      <p:sp>
        <p:nvSpPr>
          <p:cNvPr id="2" name="TextBox 1">
            <a:extLst>
              <a:ext uri="{FF2B5EF4-FFF2-40B4-BE49-F238E27FC236}">
                <a16:creationId xmlns:a16="http://schemas.microsoft.com/office/drawing/2014/main" id="{42018C11-F25E-9232-B8B7-B3E3E91A4413}"/>
              </a:ext>
            </a:extLst>
          </p:cNvPr>
          <p:cNvSpPr txBox="1"/>
          <p:nvPr/>
        </p:nvSpPr>
        <p:spPr>
          <a:xfrm>
            <a:off x="507900" y="1659670"/>
            <a:ext cx="11557644" cy="39908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Lentoliikenteen talousvaikutusta tarkastellaan yleensä vaikutuksena BKT:n </a:t>
            </a:r>
            <a:r>
              <a:rPr lang="fi-FI" dirty="0">
                <a:solidFill>
                  <a:srgbClr val="211E1E"/>
                </a:solidFill>
                <a:latin typeface="Open Sans" panose="020B0606030504020204" pitchFamily="34" charset="0"/>
                <a:ea typeface="Open Sans" panose="020B0606030504020204" pitchFamily="34" charset="0"/>
                <a:cs typeface="Open Sans" panose="020B0606030504020204" pitchFamily="34" charset="0"/>
              </a:rPr>
              <a:t>tai</a:t>
            </a: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suhteena BKT:stä.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10 %</a:t>
            </a: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lisäys lentoliikenteessä kasvattaa </a:t>
            </a:r>
            <a:r>
              <a:rPr kumimoji="0" lang="fi-FI"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BKT:tä 0,5-1,1 % </a:t>
            </a: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asukasta kohden pitkällä aikavälillä. </a:t>
            </a:r>
            <a:r>
              <a:rPr kumimoji="0" lang="fi-FI" b="0" i="0" u="none" strike="noStrike" kern="1200" cap="none" spc="0" normalizeH="0" baseline="3000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285750" indent="-285750">
              <a:buFont typeface="Arial" panose="020B0604020202020204" pitchFamily="34" charset="0"/>
              <a:buChar char="•"/>
              <a:defRPr/>
            </a:pPr>
            <a:endParaRPr kumimoji="0" lang="fi-FI" b="0" i="0" u="none" strike="noStrike" kern="1200" cap="none" spc="0" normalizeH="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endParaRPr lang="fi-FI"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FI" b="1" dirty="0">
                <a:latin typeface="Open Sans" panose="020B0606030504020204" pitchFamily="34" charset="0"/>
                <a:ea typeface="Open Sans" panose="020B0606030504020204" pitchFamily="34" charset="0"/>
                <a:cs typeface="Open Sans" panose="020B0606030504020204" pitchFamily="34" charset="0"/>
              </a:rPr>
              <a:t>Syrjäisillä alueilla lentoaseman taloudelliset vaikutukset ovat suurempia </a:t>
            </a:r>
            <a:r>
              <a:rPr lang="en-FI" dirty="0">
                <a:latin typeface="Open Sans" panose="020B0606030504020204" pitchFamily="34" charset="0"/>
                <a:ea typeface="Open Sans" panose="020B0606030504020204" pitchFamily="34" charset="0"/>
                <a:cs typeface="Open Sans" panose="020B0606030504020204" pitchFamily="34" charset="0"/>
              </a:rPr>
              <a:t>mitä hub-lentoasemilla. Erityisesti katalyyttisten vaikutusten osuus korostuu syrjäisillä seuduilla, sillä siellä lentoliikenteen merkitys on keskeinen kansainvälisen liiketoiminnan kehittämisessä. </a:t>
            </a:r>
            <a:r>
              <a:rPr lang="en-FI" baseline="30000" dirty="0">
                <a:latin typeface="Open Sans" panose="020B0606030504020204" pitchFamily="34" charset="0"/>
                <a:ea typeface="Open Sans" panose="020B0606030504020204" pitchFamily="34" charset="0"/>
                <a:cs typeface="Open Sans" panose="020B0606030504020204" pitchFamily="34" charset="0"/>
              </a:rPr>
              <a:t>2</a:t>
            </a:r>
          </a:p>
          <a:p>
            <a:pPr marL="285750" indent="-285750">
              <a:buFont typeface="Arial" panose="020B0604020202020204" pitchFamily="34" charset="0"/>
              <a:buChar char="•"/>
              <a:defRPr/>
            </a:pPr>
            <a:endPar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endParaRPr lang="fi-FI"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fi-FI" dirty="0">
                <a:solidFill>
                  <a:srgbClr val="211E1E"/>
                </a:solidFill>
                <a:latin typeface="Open Sans" panose="020B0606030504020204" pitchFamily="34" charset="0"/>
                <a:ea typeface="Open Sans" panose="020B0606030504020204" pitchFamily="34" charset="0"/>
                <a:cs typeface="Open Sans" panose="020B0606030504020204" pitchFamily="34" charset="0"/>
              </a:rPr>
              <a:t>L</a:t>
            </a:r>
            <a:r>
              <a:rPr kumimoji="0" lang="fi-FI"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entoliikenteen</a:t>
            </a: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1 euron suora vaikutus BKT:n tuottaa 3 euroa </a:t>
            </a:r>
            <a:r>
              <a:rPr kumimoji="0" lang="fi-FI" b="1"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muille toimialoille</a:t>
            </a: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fi-FI" baseline="30000" dirty="0">
                <a:solidFill>
                  <a:srgbClr val="211E1E"/>
                </a:solidFill>
                <a:latin typeface="Open Sans" panose="020B0606030504020204" pitchFamily="34" charset="0"/>
                <a:ea typeface="Open Sans" panose="020B0606030504020204" pitchFamily="34" charset="0"/>
                <a:cs typeface="Open Sans" panose="020B0606030504020204" pitchFamily="34" charset="0"/>
              </a:rPr>
              <a:t>3</a:t>
            </a:r>
          </a:p>
          <a:p>
            <a:pPr marL="285750" indent="-285750">
              <a:buFont typeface="Arial" panose="020B0604020202020204" pitchFamily="34" charset="0"/>
              <a:buChar char="•"/>
              <a:defRPr/>
            </a:pPr>
            <a:endParaRPr lang="fi-FI" baseline="300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endParaRPr lang="fi-FI" baseline="300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FI" sz="2000" baseline="30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fi-FI" dirty="0">
                <a:solidFill>
                  <a:srgbClr val="211E1E"/>
                </a:solidFill>
                <a:latin typeface="Open Sans" panose="020B0606030504020204" pitchFamily="34" charset="0"/>
                <a:ea typeface="Open Sans" panose="020B0606030504020204" pitchFamily="34" charset="0"/>
                <a:cs typeface="Open Sans" panose="020B0606030504020204" pitchFamily="34" charset="0"/>
              </a:rPr>
              <a:t>M</a:t>
            </a:r>
            <a:r>
              <a:rPr kumimoji="0" lang="fi-FI" b="0" i="0" u="none" strike="noStrike" kern="1200" cap="none" spc="0" normalizeH="0" baseline="0" noProof="0" dirty="0" err="1">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atkustajaliikenteellä</a:t>
            </a:r>
            <a:r>
              <a:rPr kumimoji="0" lang="fi-FI" b="0" i="0" u="none" strike="noStrike" kern="1200" cap="none" spc="0" normalizeH="0" baseline="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 on rahtiliikennettä suurempi vaikutus BKT:n.</a:t>
            </a:r>
            <a:r>
              <a:rPr kumimoji="0" lang="fi-FI" b="0" i="0" u="none" strike="noStrike" kern="1200" cap="none" spc="0" normalizeH="0" baseline="30000" noProof="0" dirty="0">
                <a:ln>
                  <a:noFill/>
                </a:ln>
                <a:solidFill>
                  <a:srgbClr val="211E1E"/>
                </a:solidFill>
                <a:effectLst/>
                <a:uLnTx/>
                <a:uFillTx/>
                <a:latin typeface="Open Sans" panose="020B0606030504020204" pitchFamily="34" charset="0"/>
                <a:ea typeface="Open Sans" panose="020B0606030504020204" pitchFamily="34" charset="0"/>
                <a:cs typeface="Open Sans" panose="020B0606030504020204" pitchFamily="34" charset="0"/>
              </a:rPr>
              <a:t>4</a:t>
            </a:r>
            <a:endParaRPr lang="fi-FI" baseline="30000" dirty="0">
              <a:solidFill>
                <a:srgbClr val="211E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text, screenshot, font, number&#10;&#10;Description automatically generated">
            <a:extLst>
              <a:ext uri="{FF2B5EF4-FFF2-40B4-BE49-F238E27FC236}">
                <a16:creationId xmlns:a16="http://schemas.microsoft.com/office/drawing/2014/main" id="{98BF2715-8FAD-DD19-AE8A-7EB12239946C}"/>
              </a:ext>
            </a:extLst>
          </p:cNvPr>
          <p:cNvPicPr>
            <a:picLocks noChangeAspect="1"/>
          </p:cNvPicPr>
          <p:nvPr/>
        </p:nvPicPr>
        <p:blipFill>
          <a:blip r:embed="rId5"/>
          <a:stretch>
            <a:fillRect/>
          </a:stretch>
        </p:blipFill>
        <p:spPr>
          <a:xfrm>
            <a:off x="12393314" y="-330688"/>
            <a:ext cx="2479042" cy="2502481"/>
          </a:xfrm>
          <a:prstGeom prst="rect">
            <a:avLst/>
          </a:prstGeom>
        </p:spPr>
      </p:pic>
      <p:sp>
        <p:nvSpPr>
          <p:cNvPr id="14" name="TextBox 13">
            <a:extLst>
              <a:ext uri="{FF2B5EF4-FFF2-40B4-BE49-F238E27FC236}">
                <a16:creationId xmlns:a16="http://schemas.microsoft.com/office/drawing/2014/main" id="{0E9A9DF7-533D-8D20-13B5-DB81EC34F589}"/>
              </a:ext>
            </a:extLst>
          </p:cNvPr>
          <p:cNvSpPr txBox="1"/>
          <p:nvPr/>
        </p:nvSpPr>
        <p:spPr>
          <a:xfrm>
            <a:off x="12425357" y="-901081"/>
            <a:ext cx="6228209" cy="58477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FI" sz="1600" dirty="0"/>
              <a:t>4,2 % BKT:sta EU-28 alueella on lentoliikenteen aikaansaamia</a:t>
            </a:r>
          </a:p>
          <a:p>
            <a:pPr marL="285750" indent="-285750">
              <a:buFont typeface="Arial" panose="020B0604020202020204" pitchFamily="34" charset="0"/>
              <a:buChar char="•"/>
            </a:pPr>
            <a:endParaRPr lang="en-FI" sz="1600" dirty="0"/>
          </a:p>
        </p:txBody>
      </p:sp>
      <p:sp>
        <p:nvSpPr>
          <p:cNvPr id="15" name="Alatunnisteen paikkamerkki 15">
            <a:extLst>
              <a:ext uri="{FF2B5EF4-FFF2-40B4-BE49-F238E27FC236}">
                <a16:creationId xmlns:a16="http://schemas.microsoft.com/office/drawing/2014/main" id="{1D327802-4E1E-622F-BF3E-CA70FF82301B}"/>
              </a:ext>
            </a:extLst>
          </p:cNvPr>
          <p:cNvSpPr txBox="1">
            <a:spLocks/>
          </p:cNvSpPr>
          <p:nvPr/>
        </p:nvSpPr>
        <p:spPr>
          <a:xfrm>
            <a:off x="4757137" y="6378834"/>
            <a:ext cx="4369121" cy="477983"/>
          </a:xfrm>
          <a:prstGeom prst="rect">
            <a:avLst/>
          </a:prstGeom>
        </p:spPr>
        <p:txBody>
          <a:bodyPr vert="horz" lIns="91440" tIns="45720" rIns="91440" bIns="45720" rtlCol="0" anchor="t"/>
          <a:lstStyle>
            <a:defPPr>
              <a:defRPr lang="en-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kumimoji="0" lang="fi-FI" sz="7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Lentoliikenteen synnyttämän BKT:n suhde globaalisti</a:t>
            </a:r>
          </a:p>
          <a:p>
            <a:pPr marR="0" lvl="0" algn="l" defTabSz="914400" rtl="0" eaLnBrk="1" fontAlgn="auto" latinLnBrk="0" hangingPunct="1">
              <a:lnSpc>
                <a:spcPct val="100000"/>
              </a:lnSpc>
              <a:spcBef>
                <a:spcPts val="0"/>
              </a:spcBef>
              <a:spcAft>
                <a:spcPts val="0"/>
              </a:spcAft>
              <a:buClrTx/>
              <a:buSzTx/>
              <a:tabLst/>
              <a:defRPr/>
            </a:pPr>
            <a:r>
              <a:rPr kumimoji="0" lang="fi-FI" sz="700" b="0" i="0" u="none" strike="noStrike" kern="1200" cap="none" spc="0" normalizeH="0" baseline="0" noProof="0" dirty="0">
                <a:ln>
                  <a:noFill/>
                </a:ln>
                <a:solidFill>
                  <a:srgbClr val="6B6B6B"/>
                </a:solidFill>
                <a:effectLst/>
                <a:uLnTx/>
                <a:uFillTx/>
                <a:latin typeface="Open Sans" panose="020B0606030504020204" pitchFamily="34" charset="0"/>
                <a:ea typeface="Open Sans" panose="020B0606030504020204" pitchFamily="34" charset="0"/>
                <a:cs typeface="Open Sans" panose="020B0606030504020204" pitchFamily="34" charset="0"/>
              </a:rPr>
              <a:t>** Lentoliikenteen synnyttämä BKT globaalisti, Euroopassa ja Suomessa</a:t>
            </a:r>
          </a:p>
        </p:txBody>
      </p:sp>
      <p:pic>
        <p:nvPicPr>
          <p:cNvPr id="51" name="Picture 50" descr="A picture containing text, screenshot, font&#10;&#10;Description automatically generated">
            <a:extLst>
              <a:ext uri="{FF2B5EF4-FFF2-40B4-BE49-F238E27FC236}">
                <a16:creationId xmlns:a16="http://schemas.microsoft.com/office/drawing/2014/main" id="{132CC6CE-C09D-57C6-66F2-A2F5C618ECA9}"/>
              </a:ext>
            </a:extLst>
          </p:cNvPr>
          <p:cNvPicPr>
            <a:picLocks noChangeAspect="1"/>
          </p:cNvPicPr>
          <p:nvPr/>
        </p:nvPicPr>
        <p:blipFill>
          <a:blip r:embed="rId6"/>
          <a:stretch>
            <a:fillRect/>
          </a:stretch>
        </p:blipFill>
        <p:spPr>
          <a:xfrm>
            <a:off x="12794622" y="2859097"/>
            <a:ext cx="5080000" cy="3898900"/>
          </a:xfrm>
          <a:prstGeom prst="rect">
            <a:avLst/>
          </a:prstGeom>
        </p:spPr>
      </p:pic>
      <p:grpSp>
        <p:nvGrpSpPr>
          <p:cNvPr id="53" name="Ryhmä 27">
            <a:extLst>
              <a:ext uri="{FF2B5EF4-FFF2-40B4-BE49-F238E27FC236}">
                <a16:creationId xmlns:a16="http://schemas.microsoft.com/office/drawing/2014/main" id="{5E8DD99F-D220-E4C4-B8AD-5B1F81FA100A}"/>
              </a:ext>
            </a:extLst>
          </p:cNvPr>
          <p:cNvGrpSpPr/>
          <p:nvPr/>
        </p:nvGrpSpPr>
        <p:grpSpPr>
          <a:xfrm>
            <a:off x="10520809" y="54919"/>
            <a:ext cx="4035534" cy="1277117"/>
            <a:chOff x="10783888" y="188929"/>
            <a:chExt cx="3649332" cy="1277117"/>
          </a:xfrm>
        </p:grpSpPr>
        <p:pic>
          <p:nvPicPr>
            <p:cNvPr id="54" name="Kuva 8" descr="Kuva, joka sisältää kohteen musta, pimeys&#10;&#10;Kuvaus luotu automaattisesti">
              <a:extLst>
                <a:ext uri="{FF2B5EF4-FFF2-40B4-BE49-F238E27FC236}">
                  <a16:creationId xmlns:a16="http://schemas.microsoft.com/office/drawing/2014/main" id="{69932495-8B50-819D-4D66-041CF731EAF0}"/>
                </a:ext>
              </a:extLst>
            </p:cNvPr>
            <p:cNvPicPr>
              <a:picLocks noChangeAspect="1"/>
            </p:cNvPicPr>
            <p:nvPr/>
          </p:nvPicPr>
          <p:blipFill>
            <a:blip r:embed="rId7"/>
            <a:stretch>
              <a:fillRect/>
            </a:stretch>
          </p:blipFill>
          <p:spPr>
            <a:xfrm>
              <a:off x="10818208" y="280696"/>
              <a:ext cx="168564" cy="173312"/>
            </a:xfrm>
            <a:prstGeom prst="rect">
              <a:avLst/>
            </a:prstGeom>
          </p:spPr>
        </p:pic>
        <p:sp>
          <p:nvSpPr>
            <p:cNvPr id="55" name="Tekstiruutu 9">
              <a:extLst>
                <a:ext uri="{FF2B5EF4-FFF2-40B4-BE49-F238E27FC236}">
                  <a16:creationId xmlns:a16="http://schemas.microsoft.com/office/drawing/2014/main" id="{F1AA6CDA-47C8-7EE9-E93D-37B2E3F1F480}"/>
                </a:ext>
              </a:extLst>
            </p:cNvPr>
            <p:cNvSpPr txBox="1"/>
            <p:nvPr/>
          </p:nvSpPr>
          <p:spPr>
            <a:xfrm>
              <a:off x="11070999" y="188929"/>
              <a:ext cx="336222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3,5 biljoonaa </a:t>
              </a:r>
              <a:r>
                <a:rPr lang="en-FI" sz="1050" b="1" i="0" u="none" strike="noStrike" dirty="0">
                  <a:effectLst/>
                  <a:latin typeface="Open Sans" panose="020B0606030504020204" pitchFamily="34" charset="0"/>
                  <a:ea typeface="Open Sans" panose="020B0606030504020204" pitchFamily="34" charset="0"/>
                  <a:cs typeface="Open Sans" panose="020B0606030504020204" pitchFamily="34" charset="0"/>
                </a:rPr>
                <a:t>$</a:t>
              </a:r>
              <a:r>
                <a:rPr lang="fi-FI"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kumimoji="0" lang="fi-FI"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i-FI" sz="1050" b="1" i="0" u="none" strike="noStrike" kern="1200" cap="none" spc="0" normalizeH="0" baseline="0" noProof="0" dirty="0">
                  <a:ln>
                    <a:noFill/>
                  </a:ln>
                  <a:solidFill>
                    <a:srgbClr val="6D6F6F"/>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dirty="0">
                  <a:latin typeface="Open Sans" panose="020B0606030504020204" pitchFamily="34" charset="0"/>
                  <a:ea typeface="Open Sans" panose="020B0606030504020204" pitchFamily="34" charset="0"/>
                  <a:cs typeface="Open Sans" panose="020B0606030504020204" pitchFamily="34" charset="0"/>
                </a:rPr>
                <a:t>4,1 % BKT:stä</a:t>
              </a:r>
              <a:endParaRPr kumimoji="0" lang="fi-FI" sz="105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Tekstiruutu 10">
              <a:extLst>
                <a:ext uri="{FF2B5EF4-FFF2-40B4-BE49-F238E27FC236}">
                  <a16:creationId xmlns:a16="http://schemas.microsoft.com/office/drawing/2014/main" id="{4A89FB89-00AF-833B-3E5E-B09A91AFC801}"/>
                </a:ext>
              </a:extLst>
            </p:cNvPr>
            <p:cNvSpPr txBox="1"/>
            <p:nvPr/>
          </p:nvSpPr>
          <p:spPr>
            <a:xfrm>
              <a:off x="11080921" y="1035159"/>
              <a:ext cx="11097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8,8 miljardia </a:t>
              </a:r>
              <a:r>
                <a:rPr lang="en-FI" sz="1050" b="1" i="0" u="none" strike="noStrike" dirty="0">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050" b="1" kern="1200" cap="none" spc="0" normalizeH="0" baseline="0" noProof="0" dirty="0">
                  <a:ln>
                    <a:noFill/>
                  </a:ln>
                  <a:uLnTx/>
                  <a:uFillTx/>
                  <a:latin typeface="Open Sans" panose="020B0606030504020204" pitchFamily="34" charset="0"/>
                  <a:ea typeface="Open Sans" panose="020B0606030504020204" pitchFamily="34" charset="0"/>
                  <a:cs typeface="Open Sans" panose="020B0606030504020204" pitchFamily="34" charset="0"/>
                </a:rPr>
                <a:t>3,3 % BKT:stä</a:t>
              </a:r>
              <a:endParaRPr kumimoji="0" lang="fi-FI" sz="10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7" name="Kuva 12" descr="Kuva, joka sisältää kohteen symboli, Suorakaide&#10;&#10;Kuvaus luotu automaattisesti">
              <a:extLst>
                <a:ext uri="{FF2B5EF4-FFF2-40B4-BE49-F238E27FC236}">
                  <a16:creationId xmlns:a16="http://schemas.microsoft.com/office/drawing/2014/main" id="{1E144541-7AB4-D24F-E09A-B1FE918080D8}"/>
                </a:ext>
              </a:extLst>
            </p:cNvPr>
            <p:cNvPicPr>
              <a:picLocks noChangeAspect="1"/>
            </p:cNvPicPr>
            <p:nvPr/>
          </p:nvPicPr>
          <p:blipFill>
            <a:blip r:embed="rId8"/>
            <a:stretch>
              <a:fillRect/>
            </a:stretch>
          </p:blipFill>
          <p:spPr>
            <a:xfrm>
              <a:off x="10783888" y="1118695"/>
              <a:ext cx="257565" cy="173312"/>
            </a:xfrm>
            <a:prstGeom prst="rect">
              <a:avLst/>
            </a:prstGeom>
          </p:spPr>
        </p:pic>
      </p:grpSp>
      <p:pic>
        <p:nvPicPr>
          <p:cNvPr id="58" name="Picture 57">
            <a:extLst>
              <a:ext uri="{FF2B5EF4-FFF2-40B4-BE49-F238E27FC236}">
                <a16:creationId xmlns:a16="http://schemas.microsoft.com/office/drawing/2014/main" id="{4B075339-C2A9-63FA-007B-75DFC652D268}"/>
              </a:ext>
            </a:extLst>
          </p:cNvPr>
          <p:cNvPicPr>
            <a:picLocks noChangeAspect="1"/>
          </p:cNvPicPr>
          <p:nvPr/>
        </p:nvPicPr>
        <p:blipFill rotWithShape="1">
          <a:blip r:embed="rId9">
            <a:extLst>
              <a:ext uri="{28A0092B-C50C-407E-A947-70E740481C1C}">
                <a14:useLocalDpi xmlns:a14="http://schemas.microsoft.com/office/drawing/2010/main" val="0"/>
              </a:ext>
            </a:extLst>
          </a:blip>
          <a:srcRect b="24677"/>
          <a:stretch/>
        </p:blipFill>
        <p:spPr>
          <a:xfrm>
            <a:off x="10520809" y="552593"/>
            <a:ext cx="284823" cy="199497"/>
          </a:xfrm>
          <a:prstGeom prst="rect">
            <a:avLst/>
          </a:prstGeom>
        </p:spPr>
      </p:pic>
      <p:sp>
        <p:nvSpPr>
          <p:cNvPr id="59" name="Tekstiruutu 9">
            <a:extLst>
              <a:ext uri="{FF2B5EF4-FFF2-40B4-BE49-F238E27FC236}">
                <a16:creationId xmlns:a16="http://schemas.microsoft.com/office/drawing/2014/main" id="{8ECE71DE-4033-50EF-1CBE-CCC690C9789F}"/>
              </a:ext>
            </a:extLst>
          </p:cNvPr>
          <p:cNvSpPr txBox="1"/>
          <p:nvPr/>
        </p:nvSpPr>
        <p:spPr>
          <a:xfrm>
            <a:off x="10838304" y="461680"/>
            <a:ext cx="12272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991 miljardia </a:t>
            </a:r>
            <a:r>
              <a:rPr lang="en-FI" sz="1050" b="1" i="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fi-FI"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4,4 % BKT:stä</a:t>
            </a:r>
            <a:endParaRPr kumimoji="0" lang="fi-FI"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326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50362</TotalTime>
  <Words>6096</Words>
  <Application>Microsoft Office PowerPoint</Application>
  <PresentationFormat>Laajakuva</PresentationFormat>
  <Paragraphs>822</Paragraphs>
  <Slides>48</Slides>
  <Notes>38</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48</vt:i4>
      </vt:variant>
    </vt:vector>
  </HeadingPairs>
  <TitlesOfParts>
    <vt:vector size="58" baseType="lpstr">
      <vt:lpstr>Arial</vt:lpstr>
      <vt:lpstr>Calibri</vt:lpstr>
      <vt:lpstr>Calibri Light</vt:lpstr>
      <vt:lpstr>Helvetica</vt:lpstr>
      <vt:lpstr>HelveticaNeue</vt:lpstr>
      <vt:lpstr>Open Sans</vt:lpstr>
      <vt:lpstr>Times</vt:lpstr>
      <vt:lpstr>Verdana</vt:lpstr>
      <vt:lpstr>Office Theme</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 Junnilainen</dc:creator>
  <cp:lastModifiedBy>Rauno Kurtti</cp:lastModifiedBy>
  <cp:revision>178</cp:revision>
  <dcterms:created xsi:type="dcterms:W3CDTF">2023-05-19T10:29:36Z</dcterms:created>
  <dcterms:modified xsi:type="dcterms:W3CDTF">2023-11-01T10:53:19Z</dcterms:modified>
</cp:coreProperties>
</file>