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sldIdLst>
    <p:sldId id="343" r:id="rId2"/>
    <p:sldId id="418" r:id="rId3"/>
    <p:sldId id="365" r:id="rId4"/>
    <p:sldId id="371" r:id="rId5"/>
    <p:sldId id="291" r:id="rId6"/>
    <p:sldId id="372" r:id="rId7"/>
    <p:sldId id="373" r:id="rId8"/>
    <p:sldId id="366" r:id="rId9"/>
    <p:sldId id="374" r:id="rId10"/>
    <p:sldId id="353" r:id="rId11"/>
    <p:sldId id="280" r:id="rId12"/>
    <p:sldId id="352" r:id="rId13"/>
    <p:sldId id="375" r:id="rId14"/>
    <p:sldId id="376" r:id="rId15"/>
    <p:sldId id="367" r:id="rId16"/>
    <p:sldId id="354" r:id="rId17"/>
    <p:sldId id="378" r:id="rId18"/>
    <p:sldId id="288" r:id="rId19"/>
    <p:sldId id="382" r:id="rId20"/>
    <p:sldId id="383" r:id="rId21"/>
    <p:sldId id="384" r:id="rId22"/>
    <p:sldId id="368" r:id="rId23"/>
    <p:sldId id="379" r:id="rId24"/>
    <p:sldId id="348" r:id="rId25"/>
    <p:sldId id="386" r:id="rId26"/>
    <p:sldId id="391" r:id="rId27"/>
    <p:sldId id="387" r:id="rId28"/>
    <p:sldId id="392" r:id="rId29"/>
    <p:sldId id="388" r:id="rId30"/>
    <p:sldId id="389" r:id="rId31"/>
    <p:sldId id="393" r:id="rId32"/>
    <p:sldId id="282" r:id="rId33"/>
    <p:sldId id="380" r:id="rId34"/>
    <p:sldId id="355" r:id="rId35"/>
    <p:sldId id="394" r:id="rId36"/>
    <p:sldId id="396" r:id="rId37"/>
    <p:sldId id="397" r:id="rId38"/>
    <p:sldId id="398" r:id="rId39"/>
    <p:sldId id="399" r:id="rId40"/>
    <p:sldId id="400" r:id="rId41"/>
    <p:sldId id="405" r:id="rId42"/>
    <p:sldId id="409" r:id="rId43"/>
    <p:sldId id="403" r:id="rId44"/>
    <p:sldId id="404" r:id="rId45"/>
    <p:sldId id="406" r:id="rId46"/>
    <p:sldId id="402" r:id="rId47"/>
    <p:sldId id="407" r:id="rId48"/>
    <p:sldId id="260" r:id="rId49"/>
    <p:sldId id="408" r:id="rId50"/>
    <p:sldId id="410" r:id="rId51"/>
    <p:sldId id="363" r:id="rId52"/>
    <p:sldId id="364" r:id="rId53"/>
    <p:sldId id="413" r:id="rId54"/>
    <p:sldId id="412" r:id="rId55"/>
    <p:sldId id="411" r:id="rId56"/>
    <p:sldId id="414" r:id="rId57"/>
    <p:sldId id="416" r:id="rId58"/>
    <p:sldId id="415" r:id="rId59"/>
    <p:sldId id="369" r:id="rId60"/>
    <p:sldId id="357" r:id="rId61"/>
    <p:sldId id="417" r:id="rId62"/>
    <p:sldId id="419" r:id="rId63"/>
    <p:sldId id="309" r:id="rId6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F57"/>
    <a:srgbClr val="176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7AB056-12AB-46E2-941B-C522020C905F}" v="1" dt="2023-11-20T04:44:39.821"/>
  </p1510:revLst>
</p1510:revInfo>
</file>

<file path=ppt/tableStyles.xml><?xml version="1.0" encoding="utf-8"?>
<a:tblStyleLst xmlns:a="http://schemas.openxmlformats.org/drawingml/2006/main" def="{5C22544A-7EE6-4342-B048-85BDC9FD1C3A}">
  <a:tblStyle styleId="{E8B1032C-EA38-4F05-BA0D-38AFFFC7BED3}" styleName="Vaalea tyyli 3 - Korostus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7662" autoAdjust="0"/>
  </p:normalViewPr>
  <p:slideViewPr>
    <p:cSldViewPr snapToGrid="0">
      <p:cViewPr varScale="1">
        <p:scale>
          <a:sx n="100" d="100"/>
          <a:sy n="100" d="100"/>
        </p:scale>
        <p:origin x="158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raahenkaupunki-my.sharepoint.com/personal/petri_merisaari_raahe_fi/Documents/Purkutelakka/RSK%20-%20Purkutelakka%20-%20Kannattavuussimulaati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i-FI"/>
              <a:t>Annual Demolition Sales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spPr>
            <a:solidFill>
              <a:srgbClr val="176D79"/>
            </a:solidFill>
            <a:ln>
              <a:noFill/>
            </a:ln>
            <a:effectLst/>
          </c:spPr>
          <c:invertIfNegative val="0"/>
          <c:cat>
            <c:strRef>
              <c:f>'[RSK - Purkutelakka - Kannattavuussimulaatio.xlsx]Demolition Market'!$B$5:$O$5</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H1/2023</c:v>
                </c:pt>
              </c:strCache>
            </c:strRef>
          </c:cat>
          <c:val>
            <c:numRef>
              <c:f>'[RSK - Purkutelakka - Kannattavuussimulaatio.xlsx]Demolition Market'!$B$6:$O$6</c:f>
              <c:numCache>
                <c:formatCode>General</c:formatCode>
                <c:ptCount val="14"/>
                <c:pt idx="0">
                  <c:v>915</c:v>
                </c:pt>
                <c:pt idx="1">
                  <c:v>1081</c:v>
                </c:pt>
                <c:pt idx="2">
                  <c:v>1372</c:v>
                </c:pt>
                <c:pt idx="3">
                  <c:v>1134</c:v>
                </c:pt>
                <c:pt idx="4">
                  <c:v>955</c:v>
                </c:pt>
                <c:pt idx="5">
                  <c:v>853</c:v>
                </c:pt>
                <c:pt idx="6">
                  <c:v>1013</c:v>
                </c:pt>
                <c:pt idx="7">
                  <c:v>983</c:v>
                </c:pt>
                <c:pt idx="8">
                  <c:v>809</c:v>
                </c:pt>
                <c:pt idx="9">
                  <c:v>831</c:v>
                </c:pt>
                <c:pt idx="10">
                  <c:v>764</c:v>
                </c:pt>
                <c:pt idx="11">
                  <c:v>1018</c:v>
                </c:pt>
                <c:pt idx="12">
                  <c:v>577</c:v>
                </c:pt>
                <c:pt idx="13">
                  <c:v>273</c:v>
                </c:pt>
              </c:numCache>
            </c:numRef>
          </c:val>
          <c:extLst>
            <c:ext xmlns:c16="http://schemas.microsoft.com/office/drawing/2014/chart" uri="{C3380CC4-5D6E-409C-BE32-E72D297353CC}">
              <c16:uniqueId val="{00000000-3A61-4C64-9799-7B515560971C}"/>
            </c:ext>
          </c:extLst>
        </c:ser>
        <c:dLbls>
          <c:showLegendKey val="0"/>
          <c:showVal val="0"/>
          <c:showCatName val="0"/>
          <c:showSerName val="0"/>
          <c:showPercent val="0"/>
          <c:showBubbleSize val="0"/>
        </c:dLbls>
        <c:gapWidth val="219"/>
        <c:overlap val="-27"/>
        <c:axId val="935287056"/>
        <c:axId val="939851456"/>
      </c:barChart>
      <c:catAx>
        <c:axId val="9352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939851456"/>
        <c:crosses val="autoZero"/>
        <c:auto val="1"/>
        <c:lblAlgn val="ctr"/>
        <c:lblOffset val="100"/>
        <c:noMultiLvlLbl val="0"/>
      </c:catAx>
      <c:valAx>
        <c:axId val="93985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935287056"/>
        <c:crosses val="autoZero"/>
        <c:crossBetween val="between"/>
      </c:valAx>
      <c:spPr>
        <a:noFill/>
        <a:ln>
          <a:noFill/>
        </a:ln>
        <a:effectLst/>
      </c:spPr>
    </c:plotArea>
    <c:plotVisOnly val="1"/>
    <c:dispBlanksAs val="gap"/>
    <c:showDLblsOverMax val="0"/>
  </c:chart>
  <c:spPr>
    <a:noFill/>
    <a:ln>
      <a:solidFill>
        <a:srgbClr val="176D79"/>
      </a:solidFill>
    </a:ln>
    <a:effectLst/>
  </c:spPr>
  <c:txPr>
    <a:bodyPr/>
    <a:lstStyle/>
    <a:p>
      <a:pPr>
        <a:defRPr/>
      </a:pPr>
      <a:endParaRPr lang="fi-FI"/>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r>
              <a:rPr lang="en-US"/>
              <a:t>SHIP RECYCLING COMPANY - VASTATTAVAA</a:t>
            </a:r>
          </a:p>
        </c:rich>
      </c:tx>
      <c:layout>
        <c:manualLayout>
          <c:xMode val="edge"/>
          <c:yMode val="edge"/>
          <c:x val="0.24587271206452518"/>
          <c:y val="1.9312704446201902E-2"/>
        </c:manualLayout>
      </c:layout>
      <c:overlay val="0"/>
      <c:spPr>
        <a:noFill/>
        <a:ln>
          <a:noFill/>
        </a:ln>
        <a:effectLst/>
      </c:spPr>
      <c:txPr>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762404238215612E-2"/>
          <c:y val="6.699089577536621E-2"/>
          <c:w val="0.87531568701513784"/>
          <c:h val="0.7793588534343685"/>
        </c:manualLayout>
      </c:layout>
      <c:barChart>
        <c:barDir val="col"/>
        <c:grouping val="clustered"/>
        <c:varyColors val="0"/>
        <c:ser>
          <c:idx val="5"/>
          <c:order val="5"/>
          <c:tx>
            <c:strRef>
              <c:f>'[RSK - Purkutelakka - Kannattavuussimulaatio.xlsx]Yhteenveto'!$B$202</c:f>
              <c:strCache>
                <c:ptCount val="1"/>
                <c:pt idx="0">
                  <c:v>OMA PÄÄOMA YHTEENSÄ</c:v>
                </c:pt>
              </c:strCache>
            </c:strRef>
          </c:tx>
          <c:spPr>
            <a:solidFill>
              <a:schemeClr val="accent6"/>
            </a:solidFill>
            <a:ln>
              <a:noFill/>
            </a:ln>
            <a:effectLst/>
          </c:spPr>
          <c:invertIfNegative val="0"/>
          <c:cat>
            <c:strRef>
              <c:f>'[RSK - Purkutelakka - Kannattavuussimulaatio.xlsx]Yhteenveto'!$C$196:$L$196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Kannattavuussimulaatio.xlsx]Yhteenveto'!$C$202:$L$202</c:f>
              <c:numCache>
                <c:formatCode>#,##0</c:formatCode>
                <c:ptCount val="10"/>
                <c:pt idx="0">
                  <c:v>23523.010865444554</c:v>
                </c:pt>
                <c:pt idx="1">
                  <c:v>21332.247910889109</c:v>
                </c:pt>
                <c:pt idx="2">
                  <c:v>19704.855303733668</c:v>
                </c:pt>
                <c:pt idx="3">
                  <c:v>18611.381119660222</c:v>
                </c:pt>
                <c:pt idx="4">
                  <c:v>18026.806269053035</c:v>
                </c:pt>
                <c:pt idx="5">
                  <c:v>17929.759958569473</c:v>
                </c:pt>
                <c:pt idx="6">
                  <c:v>18227.459926434596</c:v>
                </c:pt>
                <c:pt idx="7">
                  <c:v>18887.810345334055</c:v>
                </c:pt>
                <c:pt idx="8">
                  <c:v>19899.789704431452</c:v>
                </c:pt>
                <c:pt idx="9">
                  <c:v>21253.769594501722</c:v>
                </c:pt>
              </c:numCache>
            </c:numRef>
          </c:val>
          <c:extLst>
            <c:ext xmlns:c16="http://schemas.microsoft.com/office/drawing/2014/chart" uri="{C3380CC4-5D6E-409C-BE32-E72D297353CC}">
              <c16:uniqueId val="{00000000-1414-4953-A732-466F61B26E0C}"/>
            </c:ext>
          </c:extLst>
        </c:ser>
        <c:ser>
          <c:idx val="16"/>
          <c:order val="16"/>
          <c:tx>
            <c:strRef>
              <c:f>'[RSK - Purkutelakka - Kannattavuussimulaatio.xlsx]Yhteenveto'!$B$213</c:f>
              <c:strCache>
                <c:ptCount val="1"/>
                <c:pt idx="0">
                  <c:v>Vieras pääoma yhteensä</c:v>
                </c:pt>
              </c:strCache>
            </c:strRef>
          </c:tx>
          <c:spPr>
            <a:solidFill>
              <a:schemeClr val="accent5">
                <a:lumMod val="80000"/>
                <a:lumOff val="20000"/>
              </a:schemeClr>
            </a:solidFill>
            <a:ln>
              <a:noFill/>
            </a:ln>
            <a:effectLst/>
          </c:spPr>
          <c:invertIfNegative val="0"/>
          <c:cat>
            <c:strRef>
              <c:f>'[RSK - Purkutelakka - Kannattavuussimulaatio.xlsx]Yhteenveto'!$C$196:$L$196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Kannattavuussimulaatio.xlsx]Yhteenveto'!$C$213:$L$213</c:f>
              <c:numCache>
                <c:formatCode>#,##0</c:formatCode>
                <c:ptCount val="10"/>
                <c:pt idx="0">
                  <c:v>43739.23805739927</c:v>
                </c:pt>
                <c:pt idx="1">
                  <c:v>43739.23805739927</c:v>
                </c:pt>
                <c:pt idx="2">
                  <c:v>39839.23805739927</c:v>
                </c:pt>
                <c:pt idx="3">
                  <c:v>35939.23805739927</c:v>
                </c:pt>
                <c:pt idx="4">
                  <c:v>32039.23805739927</c:v>
                </c:pt>
                <c:pt idx="5">
                  <c:v>28139.23805739927</c:v>
                </c:pt>
                <c:pt idx="6">
                  <c:v>24239.23805739927</c:v>
                </c:pt>
                <c:pt idx="7">
                  <c:v>20339.23805739927</c:v>
                </c:pt>
                <c:pt idx="8">
                  <c:v>16439.23805739927</c:v>
                </c:pt>
                <c:pt idx="9">
                  <c:v>12539.238057399272</c:v>
                </c:pt>
              </c:numCache>
            </c:numRef>
          </c:val>
          <c:extLst>
            <c:ext xmlns:c16="http://schemas.microsoft.com/office/drawing/2014/chart" uri="{C3380CC4-5D6E-409C-BE32-E72D297353CC}">
              <c16:uniqueId val="{00000001-1414-4953-A732-466F61B26E0C}"/>
            </c:ext>
          </c:extLst>
        </c:ser>
        <c:ser>
          <c:idx val="17"/>
          <c:order val="17"/>
          <c:tx>
            <c:strRef>
              <c:f>'[RSK - Purkutelakka - Kannattavuussimulaatio.xlsx]Yhteenveto'!$B$214</c:f>
              <c:strCache>
                <c:ptCount val="1"/>
                <c:pt idx="0">
                  <c:v>VASTATTAVAA YHTEENSÄ</c:v>
                </c:pt>
              </c:strCache>
            </c:strRef>
          </c:tx>
          <c:spPr>
            <a:solidFill>
              <a:schemeClr val="accent6">
                <a:lumMod val="80000"/>
                <a:lumOff val="20000"/>
              </a:schemeClr>
            </a:solidFill>
            <a:ln>
              <a:noFill/>
            </a:ln>
            <a:effectLst/>
          </c:spPr>
          <c:invertIfNegative val="0"/>
          <c:cat>
            <c:strRef>
              <c:f>'[RSK - Purkutelakka - Kannattavuussimulaatio.xlsx]Yhteenveto'!$C$196:$L$196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Kannattavuussimulaatio.xlsx]Yhteenveto'!$C$214:$L$214</c:f>
              <c:numCache>
                <c:formatCode>#,##0</c:formatCode>
                <c:ptCount val="10"/>
                <c:pt idx="0">
                  <c:v>67262.248922843821</c:v>
                </c:pt>
                <c:pt idx="1">
                  <c:v>65071.485968288383</c:v>
                </c:pt>
                <c:pt idx="2">
                  <c:v>59544.093361132938</c:v>
                </c:pt>
                <c:pt idx="3">
                  <c:v>54550.619177059489</c:v>
                </c:pt>
                <c:pt idx="4">
                  <c:v>50066.044326452306</c:v>
                </c:pt>
                <c:pt idx="5">
                  <c:v>46068.99801596874</c:v>
                </c:pt>
                <c:pt idx="6">
                  <c:v>42466.697983833867</c:v>
                </c:pt>
                <c:pt idx="7">
                  <c:v>39227.04840273333</c:v>
                </c:pt>
                <c:pt idx="8">
                  <c:v>36339.027761830723</c:v>
                </c:pt>
                <c:pt idx="9">
                  <c:v>33793.007651900996</c:v>
                </c:pt>
              </c:numCache>
            </c:numRef>
          </c:val>
          <c:extLst>
            <c:ext xmlns:c16="http://schemas.microsoft.com/office/drawing/2014/chart" uri="{C3380CC4-5D6E-409C-BE32-E72D297353CC}">
              <c16:uniqueId val="{00000002-1414-4953-A732-466F61B26E0C}"/>
            </c:ext>
          </c:extLst>
        </c:ser>
        <c:dLbls>
          <c:showLegendKey val="0"/>
          <c:showVal val="0"/>
          <c:showCatName val="0"/>
          <c:showSerName val="0"/>
          <c:showPercent val="0"/>
          <c:showBubbleSize val="0"/>
        </c:dLbls>
        <c:gapWidth val="219"/>
        <c:overlap val="-27"/>
        <c:axId val="1312088768"/>
        <c:axId val="1579175072"/>
        <c:extLst>
          <c:ext xmlns:c15="http://schemas.microsoft.com/office/drawing/2012/chart" uri="{02D57815-91ED-43cb-92C2-25804820EDAC}">
            <c15:filteredBarSeries>
              <c15:ser>
                <c:idx val="0"/>
                <c:order val="0"/>
                <c:tx>
                  <c:strRef>
                    <c:extLst>
                      <c:ext uri="{02D57815-91ED-43cb-92C2-25804820EDAC}">
                        <c15:formulaRef>
                          <c15:sqref>'[RSK - Purkutelakka - Kannattavuussimulaatio.xlsx]Yhteenveto'!$B$197</c15:sqref>
                        </c15:formulaRef>
                      </c:ext>
                    </c:extLst>
                    <c:strCache>
                      <c:ptCount val="1"/>
                      <c:pt idx="0">
                        <c:v>OMA PÄÄOMA</c:v>
                      </c:pt>
                    </c:strCache>
                  </c:strRef>
                </c:tx>
                <c:spPr>
                  <a:solidFill>
                    <a:schemeClr val="accent1"/>
                  </a:solidFill>
                  <a:ln>
                    <a:noFill/>
                  </a:ln>
                  <a:effectLst/>
                </c:spPr>
                <c:invertIfNegative val="0"/>
                <c:cat>
                  <c:strRef>
                    <c:extLst>
                      <c:ex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c:ext uri="{02D57815-91ED-43cb-92C2-25804820EDAC}">
                        <c15:formulaRef>
                          <c15:sqref>'[RSK - Purkutelakka - Kannattavuussimulaatio.xlsx]Yhteenveto'!$C$197:$L$197</c15:sqref>
                        </c15:formulaRef>
                      </c:ext>
                    </c:extLst>
                    <c:numCache>
                      <c:formatCode>General</c:formatCode>
                      <c:ptCount val="10"/>
                    </c:numCache>
                  </c:numRef>
                </c:val>
                <c:extLst>
                  <c:ext xmlns:c16="http://schemas.microsoft.com/office/drawing/2014/chart" uri="{C3380CC4-5D6E-409C-BE32-E72D297353CC}">
                    <c16:uniqueId val="{00000003-1414-4953-A732-466F61B26E0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'[RSK - Purkutelakka - Kannattavuussimulaatio.xlsx]Yhteenveto'!$B$198</c15:sqref>
                        </c15:formulaRef>
                      </c:ext>
                    </c:extLst>
                    <c:strCache>
                      <c:ptCount val="1"/>
                      <c:pt idx="0">
                        <c:v>Osakepääoma</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Kannattavuussimulaatio.xlsx]Yhteenveto'!$C$198:$L$198</c15:sqref>
                        </c15:formulaRef>
                      </c:ext>
                    </c:extLst>
                    <c:numCache>
                      <c:formatCode>#,##0</c:formatCode>
                      <c:ptCount val="10"/>
                      <c:pt idx="0">
                        <c:v>10000</c:v>
                      </c:pt>
                      <c:pt idx="1">
                        <c:v>10000</c:v>
                      </c:pt>
                      <c:pt idx="2">
                        <c:v>10000</c:v>
                      </c:pt>
                      <c:pt idx="3">
                        <c:v>10000</c:v>
                      </c:pt>
                      <c:pt idx="4">
                        <c:v>10000</c:v>
                      </c:pt>
                      <c:pt idx="5">
                        <c:v>10000</c:v>
                      </c:pt>
                      <c:pt idx="6">
                        <c:v>10000</c:v>
                      </c:pt>
                      <c:pt idx="7">
                        <c:v>10000</c:v>
                      </c:pt>
                      <c:pt idx="8">
                        <c:v>10000</c:v>
                      </c:pt>
                      <c:pt idx="9">
                        <c:v>10000</c:v>
                      </c:pt>
                    </c:numCache>
                  </c:numRef>
                </c:val>
                <c:extLst xmlns:c15="http://schemas.microsoft.com/office/drawing/2012/chart">
                  <c:ext xmlns:c16="http://schemas.microsoft.com/office/drawing/2014/chart" uri="{C3380CC4-5D6E-409C-BE32-E72D297353CC}">
                    <c16:uniqueId val="{00000004-1414-4953-A732-466F61B26E0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Kannattavuussimulaatio.xlsx]Yhteenveto'!$B$199</c15:sqref>
                        </c15:formulaRef>
                      </c:ext>
                    </c:extLst>
                    <c:strCache>
                      <c:ptCount val="1"/>
                      <c:pt idx="0">
                        <c:v>Muut rahastot</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Kannattavuussimulaatio.xlsx]Yhteenveto'!$C$199:$L$199</c15:sqref>
                        </c15:formulaRef>
                      </c:ext>
                    </c:extLst>
                    <c:numCache>
                      <c:formatCode>#,##0</c:formatCode>
                      <c:ptCount val="10"/>
                      <c:pt idx="0">
                        <c:v>16000</c:v>
                      </c:pt>
                      <c:pt idx="1">
                        <c:v>16000</c:v>
                      </c:pt>
                      <c:pt idx="2">
                        <c:v>16000</c:v>
                      </c:pt>
                      <c:pt idx="3">
                        <c:v>16000</c:v>
                      </c:pt>
                      <c:pt idx="4">
                        <c:v>16000</c:v>
                      </c:pt>
                      <c:pt idx="5">
                        <c:v>16000</c:v>
                      </c:pt>
                      <c:pt idx="6">
                        <c:v>16000</c:v>
                      </c:pt>
                      <c:pt idx="7">
                        <c:v>16000</c:v>
                      </c:pt>
                      <c:pt idx="8">
                        <c:v>16000</c:v>
                      </c:pt>
                      <c:pt idx="9">
                        <c:v>16000</c:v>
                      </c:pt>
                    </c:numCache>
                  </c:numRef>
                </c:val>
                <c:extLst xmlns:c15="http://schemas.microsoft.com/office/drawing/2012/chart">
                  <c:ext xmlns:c16="http://schemas.microsoft.com/office/drawing/2014/chart" uri="{C3380CC4-5D6E-409C-BE32-E72D297353CC}">
                    <c16:uniqueId val="{00000005-1414-4953-A732-466F61B26E0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Kannattavuussimulaatio.xlsx]Yhteenveto'!$B$200</c15:sqref>
                        </c15:formulaRef>
                      </c:ext>
                    </c:extLst>
                    <c:strCache>
                      <c:ptCount val="1"/>
                      <c:pt idx="0">
                        <c:v>Edellisten tilikausien tulos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Kannattavuussimulaatio.xlsx]Yhteenveto'!$C$200:$L$200</c15:sqref>
                        </c15:formulaRef>
                      </c:ext>
                    </c:extLst>
                    <c:numCache>
                      <c:formatCode>#,##0</c:formatCode>
                      <c:ptCount val="10"/>
                      <c:pt idx="0">
                        <c:v>0</c:v>
                      </c:pt>
                      <c:pt idx="1">
                        <c:v>-2476.9891345554447</c:v>
                      </c:pt>
                      <c:pt idx="2">
                        <c:v>-4667.7520891108888</c:v>
                      </c:pt>
                      <c:pt idx="3">
                        <c:v>-6295.1446962663331</c:v>
                      </c:pt>
                      <c:pt idx="4">
                        <c:v>-7388.6188803397781</c:v>
                      </c:pt>
                      <c:pt idx="5">
                        <c:v>-7973.1937309469631</c:v>
                      </c:pt>
                      <c:pt idx="6">
                        <c:v>-8070.2400414305266</c:v>
                      </c:pt>
                      <c:pt idx="7">
                        <c:v>-7772.5400735654021</c:v>
                      </c:pt>
                      <c:pt idx="8">
                        <c:v>-7112.1896546659409</c:v>
                      </c:pt>
                      <c:pt idx="9">
                        <c:v>-6100.2102955685477</c:v>
                      </c:pt>
                    </c:numCache>
                  </c:numRef>
                </c:val>
                <c:extLst xmlns:c15="http://schemas.microsoft.com/office/drawing/2012/chart">
                  <c:ext xmlns:c16="http://schemas.microsoft.com/office/drawing/2014/chart" uri="{C3380CC4-5D6E-409C-BE32-E72D297353CC}">
                    <c16:uniqueId val="{00000006-1414-4953-A732-466F61B26E0C}"/>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Kannattavuussimulaatio.xlsx]Yhteenveto'!$B$201</c15:sqref>
                        </c15:formulaRef>
                      </c:ext>
                    </c:extLst>
                    <c:strCache>
                      <c:ptCount val="1"/>
                      <c:pt idx="0">
                        <c:v>Tilikauden tulos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Kannattavuussimulaatio.xlsx]Yhteenveto'!$C$201:$L$201</c15:sqref>
                        </c15:formulaRef>
                      </c:ext>
                    </c:extLst>
                    <c:numCache>
                      <c:formatCode>#,##0</c:formatCode>
                      <c:ptCount val="10"/>
                      <c:pt idx="0">
                        <c:v>-2476.9891345554447</c:v>
                      </c:pt>
                      <c:pt idx="1">
                        <c:v>-2190.7629545554446</c:v>
                      </c:pt>
                      <c:pt idx="2">
                        <c:v>-1627.3926071554442</c:v>
                      </c:pt>
                      <c:pt idx="3">
                        <c:v>-1093.4741840734446</c:v>
                      </c:pt>
                      <c:pt idx="4">
                        <c:v>-584.574850607185</c:v>
                      </c:pt>
                      <c:pt idx="5">
                        <c:v>-97.046310483563047</c:v>
                      </c:pt>
                      <c:pt idx="6">
                        <c:v>297.69996786512422</c:v>
                      </c:pt>
                      <c:pt idx="7">
                        <c:v>660.35041889946081</c:v>
                      </c:pt>
                      <c:pt idx="8">
                        <c:v>1011.9793590973932</c:v>
                      </c:pt>
                      <c:pt idx="9">
                        <c:v>1353.979890070271</c:v>
                      </c:pt>
                    </c:numCache>
                  </c:numRef>
                </c:val>
                <c:extLst xmlns:c15="http://schemas.microsoft.com/office/drawing/2012/chart">
                  <c:ext xmlns:c16="http://schemas.microsoft.com/office/drawing/2014/chart" uri="{C3380CC4-5D6E-409C-BE32-E72D297353CC}">
                    <c16:uniqueId val="{00000007-1414-4953-A732-466F61B26E0C}"/>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Kannattavuussimulaatio.xlsx]Yhteenveto'!$B$203</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Kannattavuussimulaatio.xlsx]Yhteenveto'!$C$203:$L$203</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8-1414-4953-A732-466F61B26E0C}"/>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Kannattavuussimulaatio.xlsx]Yhteenveto'!$B$204</c15:sqref>
                        </c15:formulaRef>
                      </c:ext>
                    </c:extLst>
                    <c:strCache>
                      <c:ptCount val="1"/>
                      <c:pt idx="0">
                        <c:v>VIERAS PÄÄOMA</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Kannattavuussimulaatio.xlsx]Yhteenveto'!$C$204:$L$204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9-1414-4953-A732-466F61B26E0C}"/>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Kannattavuussimulaatio.xlsx]Yhteenveto'!$B$205</c15:sqref>
                        </c15:formulaRef>
                      </c:ext>
                    </c:extLst>
                    <c:strCache>
                      <c:ptCount val="1"/>
                      <c:pt idx="0">
                        <c:v>Pitkäaikainen</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Kannattavuussimulaatio.xlsx]Yhteenveto'!$C$205:$L$205</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A-1414-4953-A732-466F61B26E0C}"/>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Kannattavuussimulaatio.xlsx]Yhteenveto'!$B$206</c15:sqref>
                        </c15:formulaRef>
                      </c:ext>
                    </c:extLst>
                    <c:strCache>
                      <c:ptCount val="1"/>
                      <c:pt idx="0">
                        <c:v> Lainat rahoituslaitoksilta</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Kannattavuussimulaatio.xlsx]Yhteenveto'!$C$206:$L$206</c15:sqref>
                        </c15:formulaRef>
                      </c:ext>
                    </c:extLst>
                    <c:numCache>
                      <c:formatCode>#,##0</c:formatCode>
                      <c:ptCount val="10"/>
                      <c:pt idx="0">
                        <c:v>39000</c:v>
                      </c:pt>
                      <c:pt idx="1">
                        <c:v>35100</c:v>
                      </c:pt>
                      <c:pt idx="2">
                        <c:v>31200</c:v>
                      </c:pt>
                      <c:pt idx="3">
                        <c:v>27300</c:v>
                      </c:pt>
                      <c:pt idx="4">
                        <c:v>23400</c:v>
                      </c:pt>
                      <c:pt idx="5">
                        <c:v>19500</c:v>
                      </c:pt>
                      <c:pt idx="6">
                        <c:v>15600</c:v>
                      </c:pt>
                      <c:pt idx="7">
                        <c:v>11700</c:v>
                      </c:pt>
                      <c:pt idx="8">
                        <c:v>7800</c:v>
                      </c:pt>
                      <c:pt idx="9">
                        <c:v>3900</c:v>
                      </c:pt>
                    </c:numCache>
                  </c:numRef>
                </c:val>
                <c:extLst xmlns:c15="http://schemas.microsoft.com/office/drawing/2012/chart">
                  <c:ext xmlns:c16="http://schemas.microsoft.com/office/drawing/2014/chart" uri="{C3380CC4-5D6E-409C-BE32-E72D297353CC}">
                    <c16:uniqueId val="{0000000B-1414-4953-A732-466F61B26E0C}"/>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Kannattavuussimulaatio.xlsx]Yhteenveto'!$B$207</c15:sqref>
                        </c15:formulaRef>
                      </c:ext>
                    </c:extLst>
                    <c:strCache>
                      <c:ptCount val="1"/>
                      <c:pt idx="0">
                        <c:v>Pitkäaikainen yhteensä</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Kannattavuussimulaatio.xlsx]Yhteenveto'!$C$207:$L$207</c15:sqref>
                        </c15:formulaRef>
                      </c:ext>
                    </c:extLst>
                    <c:numCache>
                      <c:formatCode>#,##0</c:formatCode>
                      <c:ptCount val="10"/>
                      <c:pt idx="0">
                        <c:v>39000</c:v>
                      </c:pt>
                      <c:pt idx="1">
                        <c:v>35100</c:v>
                      </c:pt>
                      <c:pt idx="2">
                        <c:v>31200</c:v>
                      </c:pt>
                      <c:pt idx="3">
                        <c:v>27300</c:v>
                      </c:pt>
                      <c:pt idx="4">
                        <c:v>23400</c:v>
                      </c:pt>
                      <c:pt idx="5">
                        <c:v>19500</c:v>
                      </c:pt>
                      <c:pt idx="6">
                        <c:v>15600</c:v>
                      </c:pt>
                      <c:pt idx="7">
                        <c:v>11700</c:v>
                      </c:pt>
                      <c:pt idx="8">
                        <c:v>7800</c:v>
                      </c:pt>
                      <c:pt idx="9">
                        <c:v>3900</c:v>
                      </c:pt>
                    </c:numCache>
                  </c:numRef>
                </c:val>
                <c:extLst xmlns:c15="http://schemas.microsoft.com/office/drawing/2012/chart">
                  <c:ext xmlns:c16="http://schemas.microsoft.com/office/drawing/2014/chart" uri="{C3380CC4-5D6E-409C-BE32-E72D297353CC}">
                    <c16:uniqueId val="{0000000C-1414-4953-A732-466F61B26E0C}"/>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'[RSK - Purkutelakka - Kannattavuussimulaatio.xlsx]Yhteenveto'!$B$208</c15:sqref>
                        </c15:formulaRef>
                      </c:ext>
                    </c:extLst>
                    <c:strCache>
                      <c:ptCount val="1"/>
                      <c:pt idx="0">
                        <c:v>Lyhytaikainen</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Kannattavuussimulaatio.xlsx]Yhteenveto'!$C$208:$L$208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D-1414-4953-A732-466F61B26E0C}"/>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'[RSK - Purkutelakka - Kannattavuussimulaatio.xlsx]Yhteenveto'!$B$209</c15:sqref>
                        </c15:formulaRef>
                      </c:ext>
                    </c:extLst>
                    <c:strCache>
                      <c:ptCount val="1"/>
                      <c:pt idx="0">
                        <c:v> Lainat rahoituslaitoksilta </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Kannattavuussimulaatio.xlsx]Yhteenveto'!$C$209:$L$209</c15:sqref>
                        </c15:formulaRef>
                      </c:ext>
                    </c:extLst>
                    <c:numCache>
                      <c:formatCode>#,##0</c:formatCode>
                      <c:ptCount val="10"/>
                      <c:pt idx="0">
                        <c:v>0</c:v>
                      </c:pt>
                      <c:pt idx="1">
                        <c:v>3900</c:v>
                      </c:pt>
                      <c:pt idx="2">
                        <c:v>3900</c:v>
                      </c:pt>
                      <c:pt idx="3">
                        <c:v>3900</c:v>
                      </c:pt>
                      <c:pt idx="4">
                        <c:v>3900</c:v>
                      </c:pt>
                      <c:pt idx="5">
                        <c:v>3900</c:v>
                      </c:pt>
                      <c:pt idx="6">
                        <c:v>3900</c:v>
                      </c:pt>
                      <c:pt idx="7">
                        <c:v>3900</c:v>
                      </c:pt>
                      <c:pt idx="8">
                        <c:v>3900</c:v>
                      </c:pt>
                      <c:pt idx="9">
                        <c:v>3900</c:v>
                      </c:pt>
                    </c:numCache>
                  </c:numRef>
                </c:val>
                <c:extLst xmlns:c15="http://schemas.microsoft.com/office/drawing/2012/chart">
                  <c:ext xmlns:c16="http://schemas.microsoft.com/office/drawing/2014/chart" uri="{C3380CC4-5D6E-409C-BE32-E72D297353CC}">
                    <c16:uniqueId val="{0000000E-1414-4953-A732-466F61B26E0C}"/>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'[RSK - Purkutelakka - Kannattavuussimulaatio.xlsx]Yhteenveto'!$B$210</c15:sqref>
                        </c15:formulaRef>
                      </c:ext>
                    </c:extLst>
                    <c:strCache>
                      <c:ptCount val="1"/>
                      <c:pt idx="0">
                        <c:v> Ostovelat</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Kannattavuussimulaatio.xlsx]Yhteenveto'!$C$210:$L$210</c15:sqref>
                        </c15:formulaRef>
                      </c:ext>
                    </c:extLst>
                    <c:numCache>
                      <c:formatCode>#,##0</c:formatCode>
                      <c:ptCount val="10"/>
                      <c:pt idx="0">
                        <c:v>4621.786482191269</c:v>
                      </c:pt>
                      <c:pt idx="1">
                        <c:v>4621.786482191269</c:v>
                      </c:pt>
                      <c:pt idx="2">
                        <c:v>4621.786482191269</c:v>
                      </c:pt>
                      <c:pt idx="3">
                        <c:v>4621.786482191269</c:v>
                      </c:pt>
                      <c:pt idx="4">
                        <c:v>4621.786482191269</c:v>
                      </c:pt>
                      <c:pt idx="5">
                        <c:v>4621.786482191269</c:v>
                      </c:pt>
                      <c:pt idx="6">
                        <c:v>4621.786482191269</c:v>
                      </c:pt>
                      <c:pt idx="7">
                        <c:v>4621.786482191269</c:v>
                      </c:pt>
                      <c:pt idx="8">
                        <c:v>4621.786482191269</c:v>
                      </c:pt>
                      <c:pt idx="9">
                        <c:v>4621.786482191269</c:v>
                      </c:pt>
                    </c:numCache>
                  </c:numRef>
                </c:val>
                <c:extLst xmlns:c15="http://schemas.microsoft.com/office/drawing/2012/chart">
                  <c:ext xmlns:c16="http://schemas.microsoft.com/office/drawing/2014/chart" uri="{C3380CC4-5D6E-409C-BE32-E72D297353CC}">
                    <c16:uniqueId val="{0000000F-1414-4953-A732-466F61B26E0C}"/>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'[RSK - Purkutelakka - Kannattavuussimulaatio.xlsx]Yhteenveto'!$B$211</c15:sqref>
                        </c15:formulaRef>
                      </c:ext>
                    </c:extLst>
                    <c:strCache>
                      <c:ptCount val="1"/>
                      <c:pt idx="0">
                        <c:v> Siirtovelat</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Kannattavuussimulaatio.xlsx]Yhteenveto'!$C$211:$L$211</c15:sqref>
                        </c15:formulaRef>
                      </c:ext>
                    </c:extLst>
                    <c:numCache>
                      <c:formatCode>#,##0</c:formatCode>
                      <c:ptCount val="10"/>
                      <c:pt idx="0">
                        <c:v>117.45157520800227</c:v>
                      </c:pt>
                      <c:pt idx="1">
                        <c:v>117.45157520800227</c:v>
                      </c:pt>
                      <c:pt idx="2">
                        <c:v>117.45157520800227</c:v>
                      </c:pt>
                      <c:pt idx="3">
                        <c:v>117.45157520800227</c:v>
                      </c:pt>
                      <c:pt idx="4">
                        <c:v>117.45157520800227</c:v>
                      </c:pt>
                      <c:pt idx="5">
                        <c:v>117.45157520800227</c:v>
                      </c:pt>
                      <c:pt idx="6">
                        <c:v>117.45157520800227</c:v>
                      </c:pt>
                      <c:pt idx="7">
                        <c:v>117.45157520800227</c:v>
                      </c:pt>
                      <c:pt idx="8">
                        <c:v>117.45157520800227</c:v>
                      </c:pt>
                      <c:pt idx="9">
                        <c:v>117.45157520800227</c:v>
                      </c:pt>
                    </c:numCache>
                  </c:numRef>
                </c:val>
                <c:extLst xmlns:c15="http://schemas.microsoft.com/office/drawing/2012/chart">
                  <c:ext xmlns:c16="http://schemas.microsoft.com/office/drawing/2014/chart" uri="{C3380CC4-5D6E-409C-BE32-E72D297353CC}">
                    <c16:uniqueId val="{00000010-1414-4953-A732-466F61B26E0C}"/>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'[RSK - Purkutelakka - Kannattavuussimulaatio.xlsx]Yhteenveto'!$B$212</c15:sqref>
                        </c15:formulaRef>
                      </c:ext>
                    </c:extLst>
                    <c:strCache>
                      <c:ptCount val="1"/>
                      <c:pt idx="0">
                        <c:v>Lyhytaikainen yhteensä</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Kannattavuussimulaatio.xlsx]Yhteenveto'!$C$196:$L$196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Kannattavuussimulaatio.xlsx]Yhteenveto'!$C$212:$L$212</c15:sqref>
                        </c15:formulaRef>
                      </c:ext>
                    </c:extLst>
                    <c:numCache>
                      <c:formatCode>#,##0</c:formatCode>
                      <c:ptCount val="10"/>
                      <c:pt idx="0">
                        <c:v>4739.2380573992714</c:v>
                      </c:pt>
                      <c:pt idx="1">
                        <c:v>8639.2380573992723</c:v>
                      </c:pt>
                      <c:pt idx="2">
                        <c:v>8639.2380573992723</c:v>
                      </c:pt>
                      <c:pt idx="3">
                        <c:v>8639.2380573992723</c:v>
                      </c:pt>
                      <c:pt idx="4">
                        <c:v>8639.2380573992723</c:v>
                      </c:pt>
                      <c:pt idx="5">
                        <c:v>8639.2380573992723</c:v>
                      </c:pt>
                      <c:pt idx="6">
                        <c:v>8639.2380573992723</c:v>
                      </c:pt>
                      <c:pt idx="7">
                        <c:v>8639.2380573992723</c:v>
                      </c:pt>
                      <c:pt idx="8">
                        <c:v>8639.2380573992723</c:v>
                      </c:pt>
                      <c:pt idx="9">
                        <c:v>8639.2380573992723</c:v>
                      </c:pt>
                    </c:numCache>
                  </c:numRef>
                </c:val>
                <c:extLst xmlns:c15="http://schemas.microsoft.com/office/drawing/2012/chart">
                  <c:ext xmlns:c16="http://schemas.microsoft.com/office/drawing/2014/chart" uri="{C3380CC4-5D6E-409C-BE32-E72D297353CC}">
                    <c16:uniqueId val="{00000011-1414-4953-A732-466F61B26E0C}"/>
                  </c:ext>
                </c:extLst>
              </c15:ser>
            </c15:filteredBarSeries>
          </c:ext>
        </c:extLst>
      </c:barChart>
      <c:catAx>
        <c:axId val="13120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579175072"/>
        <c:crosses val="autoZero"/>
        <c:auto val="1"/>
        <c:lblAlgn val="ctr"/>
        <c:lblOffset val="100"/>
        <c:noMultiLvlLbl val="0"/>
      </c:catAx>
      <c:valAx>
        <c:axId val="157917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312088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600"/>
      </a:pPr>
      <a:endParaRPr lang="fi-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a:t>PURKUTELAKKA</a:t>
            </a:r>
          </a:p>
        </c:rich>
      </c:tx>
      <c:overlay val="0"/>
      <c:spPr>
        <a:noFill/>
        <a:ln>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'[RSK - Purkutelakka - Kannattavuussimulaatio.xlsx]Yhteenveto'!$B$20</c:f>
              <c:strCache>
                <c:ptCount val="1"/>
                <c:pt idx="0">
                  <c:v>LIIKEVAIHTO</c:v>
                </c:pt>
              </c:strCache>
            </c:strRef>
          </c:tx>
          <c:spPr>
            <a:solidFill>
              <a:schemeClr val="accent1"/>
            </a:solidFill>
            <a:ln>
              <a:noFill/>
            </a:ln>
            <a:effectLst/>
          </c:spPr>
          <c:invertIfNegative val="0"/>
          <c:cat>
            <c:multiLvlStrRef>
              <c:f>'[RSK - Purkutelakka - Kannattavuussimulaatio.xlsx]Yhteenveto'!$C$18:$L$19</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Kannattavuussimulaatio.xlsx]Yhteenveto'!$C$20:$L$20</c:f>
              <c:numCache>
                <c:formatCode>#,##0</c:formatCode>
                <c:ptCount val="10"/>
                <c:pt idx="0">
                  <c:v>12000</c:v>
                </c:pt>
                <c:pt idx="1">
                  <c:v>12000</c:v>
                </c:pt>
                <c:pt idx="2">
                  <c:v>12000</c:v>
                </c:pt>
                <c:pt idx="3">
                  <c:v>12000</c:v>
                </c:pt>
                <c:pt idx="4">
                  <c:v>12000</c:v>
                </c:pt>
                <c:pt idx="5">
                  <c:v>12000</c:v>
                </c:pt>
                <c:pt idx="6">
                  <c:v>12000</c:v>
                </c:pt>
                <c:pt idx="7">
                  <c:v>12000</c:v>
                </c:pt>
                <c:pt idx="8">
                  <c:v>12000</c:v>
                </c:pt>
                <c:pt idx="9">
                  <c:v>12000</c:v>
                </c:pt>
              </c:numCache>
            </c:numRef>
          </c:val>
          <c:extLst>
            <c:ext xmlns:c16="http://schemas.microsoft.com/office/drawing/2014/chart" uri="{C3380CC4-5D6E-409C-BE32-E72D297353CC}">
              <c16:uniqueId val="{00000000-7AC8-4E73-9C27-C57532AA19D7}"/>
            </c:ext>
          </c:extLst>
        </c:ser>
        <c:ser>
          <c:idx val="16"/>
          <c:order val="16"/>
          <c:tx>
            <c:strRef>
              <c:f>'[RSK - Purkutelakka - Kannattavuussimulaatio.xlsx]Yhteenveto'!$B$36</c:f>
              <c:strCache>
                <c:ptCount val="1"/>
                <c:pt idx="0">
                  <c:v>LIIKEVOITTO</c:v>
                </c:pt>
              </c:strCache>
            </c:strRef>
          </c:tx>
          <c:spPr>
            <a:solidFill>
              <a:schemeClr val="accent5">
                <a:lumMod val="80000"/>
                <a:lumOff val="20000"/>
              </a:schemeClr>
            </a:solidFill>
            <a:ln>
              <a:noFill/>
            </a:ln>
            <a:effectLst/>
          </c:spPr>
          <c:invertIfNegative val="0"/>
          <c:cat>
            <c:multiLvlStrRef>
              <c:f>'[RSK - Purkutelakka - Kannattavuussimulaatio.xlsx]Yhteenveto'!$C$18:$L$19</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Kannattavuussimulaatio.xlsx]Yhteenveto'!$C$36:$L$36</c:f>
              <c:numCache>
                <c:formatCode>#,##0</c:formatCode>
                <c:ptCount val="10"/>
                <c:pt idx="0">
                  <c:v>431.74416397120649</c:v>
                </c:pt>
                <c:pt idx="1">
                  <c:v>717.9703439712066</c:v>
                </c:pt>
                <c:pt idx="2">
                  <c:v>969.34069137120696</c:v>
                </c:pt>
                <c:pt idx="3">
                  <c:v>1191.2591144532066</c:v>
                </c:pt>
                <c:pt idx="4">
                  <c:v>1388.1584479194662</c:v>
                </c:pt>
                <c:pt idx="5">
                  <c:v>1563.6869880430881</c:v>
                </c:pt>
                <c:pt idx="6">
                  <c:v>1720.8582583580564</c:v>
                </c:pt>
                <c:pt idx="7">
                  <c:v>1862.1713221509772</c:v>
                </c:pt>
                <c:pt idx="8">
                  <c:v>1989.7074973983927</c:v>
                </c:pt>
                <c:pt idx="9">
                  <c:v>2105.2081611144899</c:v>
                </c:pt>
              </c:numCache>
            </c:numRef>
          </c:val>
          <c:extLst>
            <c:ext xmlns:c16="http://schemas.microsoft.com/office/drawing/2014/chart" uri="{C3380CC4-5D6E-409C-BE32-E72D297353CC}">
              <c16:uniqueId val="{00000001-7AC8-4E73-9C27-C57532AA19D7}"/>
            </c:ext>
          </c:extLst>
        </c:ser>
        <c:ser>
          <c:idx val="23"/>
          <c:order val="23"/>
          <c:tx>
            <c:strRef>
              <c:f>'[RSK - Purkutelakka - Kannattavuussimulaatio.xlsx]Yhteenveto'!$B$43</c:f>
              <c:strCache>
                <c:ptCount val="1"/>
                <c:pt idx="0">
                  <c:v>TILIKAUDEN VOITTO</c:v>
                </c:pt>
              </c:strCache>
            </c:strRef>
          </c:tx>
          <c:spPr>
            <a:solidFill>
              <a:schemeClr val="accent6">
                <a:lumMod val="80000"/>
              </a:schemeClr>
            </a:solidFill>
            <a:ln>
              <a:noFill/>
            </a:ln>
            <a:effectLst/>
          </c:spPr>
          <c:invertIfNegative val="0"/>
          <c:cat>
            <c:multiLvlStrRef>
              <c:f>'[RSK - Purkutelakka - Kannattavuussimulaatio.xlsx]Yhteenveto'!$C$18:$L$19</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Kannattavuussimulaatio.xlsx]Yhteenveto'!$C$43:$L$43</c:f>
              <c:numCache>
                <c:formatCode>#,##0</c:formatCode>
                <c:ptCount val="10"/>
                <c:pt idx="0">
                  <c:v>-1968.2558360287935</c:v>
                </c:pt>
                <c:pt idx="1">
                  <c:v>-1682.0296560287934</c:v>
                </c:pt>
                <c:pt idx="2">
                  <c:v>-1190.659308628793</c:v>
                </c:pt>
                <c:pt idx="3">
                  <c:v>-728.74088554679338</c:v>
                </c:pt>
                <c:pt idx="4">
                  <c:v>-291.8415520805338</c:v>
                </c:pt>
                <c:pt idx="5">
                  <c:v>98.949590434470522</c:v>
                </c:pt>
                <c:pt idx="6">
                  <c:v>416.68660668644515</c:v>
                </c:pt>
                <c:pt idx="7">
                  <c:v>721.73705772078176</c:v>
                </c:pt>
                <c:pt idx="8">
                  <c:v>1015.7659979187141</c:v>
                </c:pt>
                <c:pt idx="9">
                  <c:v>1300.166528891592</c:v>
                </c:pt>
              </c:numCache>
            </c:numRef>
          </c:val>
          <c:extLst>
            <c:ext xmlns:c16="http://schemas.microsoft.com/office/drawing/2014/chart" uri="{C3380CC4-5D6E-409C-BE32-E72D297353CC}">
              <c16:uniqueId val="{00000002-7AC8-4E73-9C27-C57532AA19D7}"/>
            </c:ext>
          </c:extLst>
        </c:ser>
        <c:dLbls>
          <c:showLegendKey val="0"/>
          <c:showVal val="0"/>
          <c:showCatName val="0"/>
          <c:showSerName val="0"/>
          <c:showPercent val="0"/>
          <c:showBubbleSize val="0"/>
        </c:dLbls>
        <c:gapWidth val="219"/>
        <c:axId val="952753920"/>
        <c:axId val="1281746800"/>
        <c:extLst>
          <c:ext xmlns:c15="http://schemas.microsoft.com/office/drawing/2012/chart" uri="{02D57815-91ED-43cb-92C2-25804820EDAC}">
            <c15:filteredBarSeries>
              <c15:ser>
                <c:idx val="1"/>
                <c:order val="1"/>
                <c:tx>
                  <c:strRef>
                    <c:extLst>
                      <c:ext uri="{02D57815-91ED-43cb-92C2-25804820EDAC}">
                        <c15:formulaRef>
                          <c15:sqref>'[RSK - Purkutelakka - Kannattavuussimulaatio.xlsx]Yhteenveto'!$B$21</c15:sqref>
                        </c15:formulaRef>
                      </c:ext>
                    </c:extLst>
                    <c:strCache>
                      <c:ptCount val="1"/>
                      <c:pt idx="0">
                        <c:v>Materiaalit ja palvelut</c:v>
                      </c:pt>
                    </c:strCache>
                  </c:strRef>
                </c:tx>
                <c:spPr>
                  <a:solidFill>
                    <a:schemeClr val="accent2"/>
                  </a:solidFill>
                  <a:ln>
                    <a:noFill/>
                  </a:ln>
                  <a:effectLst/>
                </c:spPr>
                <c:invertIfNegative val="0"/>
                <c:cat>
                  <c:multiLvlStrRef>
                    <c:extLst>
                      <c:ex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c:ext uri="{02D57815-91ED-43cb-92C2-25804820EDAC}">
                        <c15:formulaRef>
                          <c15:sqref>'[RSK - Purkutelakka - Kannattavuussimulaatio.xlsx]Yhteenveto'!$C$21:$L$21</c15:sqref>
                        </c15:formulaRef>
                      </c:ext>
                    </c:extLst>
                    <c:numCache>
                      <c:formatCode>General</c:formatCode>
                      <c:ptCount val="10"/>
                    </c:numCache>
                  </c:numRef>
                </c:val>
                <c:extLst>
                  <c:ext xmlns:c16="http://schemas.microsoft.com/office/drawing/2014/chart" uri="{C3380CC4-5D6E-409C-BE32-E72D297353CC}">
                    <c16:uniqueId val="{00000005-7AC8-4E73-9C27-C57532AA19D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Kannattavuussimulaatio.xlsx]Yhteenveto'!$B$22</c15:sqref>
                        </c15:formulaRef>
                      </c:ext>
                    </c:extLst>
                    <c:strCache>
                      <c:ptCount val="1"/>
                      <c:pt idx="0">
                        <c:v> Ostot, aineet ja tarvikkeet</c:v>
                      </c:pt>
                    </c:strCache>
                  </c:strRef>
                </c:tx>
                <c:spPr>
                  <a:solidFill>
                    <a:schemeClr val="accent3"/>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Kannattavuussimulaatio.xlsx]Yhteenveto'!$C$22:$L$22</c15:sqref>
                        </c15:formulaRef>
                      </c:ext>
                    </c:extLst>
                    <c:numCache>
                      <c:formatCode>#,##0</c:formatCode>
                      <c:ptCount val="10"/>
                      <c:pt idx="0">
                        <c:v>-1000</c:v>
                      </c:pt>
                      <c:pt idx="1">
                        <c:v>-1000</c:v>
                      </c:pt>
                      <c:pt idx="2">
                        <c:v>-1000</c:v>
                      </c:pt>
                      <c:pt idx="3">
                        <c:v>-1000</c:v>
                      </c:pt>
                      <c:pt idx="4">
                        <c:v>-1000</c:v>
                      </c:pt>
                      <c:pt idx="5">
                        <c:v>-1000</c:v>
                      </c:pt>
                      <c:pt idx="6">
                        <c:v>-1000</c:v>
                      </c:pt>
                      <c:pt idx="7">
                        <c:v>-1000</c:v>
                      </c:pt>
                      <c:pt idx="8">
                        <c:v>-1000</c:v>
                      </c:pt>
                      <c:pt idx="9">
                        <c:v>-1000</c:v>
                      </c:pt>
                    </c:numCache>
                  </c:numRef>
                </c:val>
                <c:extLst xmlns:c15="http://schemas.microsoft.com/office/drawing/2012/chart">
                  <c:ext xmlns:c16="http://schemas.microsoft.com/office/drawing/2014/chart" uri="{C3380CC4-5D6E-409C-BE32-E72D297353CC}">
                    <c16:uniqueId val="{00000006-7AC8-4E73-9C27-C57532AA19D7}"/>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Kannattavuussimulaatio.xlsx]Yhteenveto'!$B$23</c15:sqref>
                        </c15:formulaRef>
                      </c:ext>
                    </c:extLst>
                    <c:strCache>
                      <c:ptCount val="1"/>
                      <c:pt idx="0">
                        <c:v> Ulkopuoliset palvelut (=konetyöt)</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Kannattavuussimulaatio.xlsx]Yhteenveto'!$C$23:$L$23</c15:sqref>
                        </c15:formulaRef>
                      </c:ext>
                    </c:extLst>
                    <c:numCache>
                      <c:formatCode>#,##0</c:formatCode>
                      <c:ptCount val="10"/>
                      <c:pt idx="0">
                        <c:v>-4772.3660839487702</c:v>
                      </c:pt>
                      <c:pt idx="1">
                        <c:v>-4772.3660839487702</c:v>
                      </c:pt>
                      <c:pt idx="2">
                        <c:v>-4772.3660839487702</c:v>
                      </c:pt>
                      <c:pt idx="3">
                        <c:v>-4772.3660839487702</c:v>
                      </c:pt>
                      <c:pt idx="4">
                        <c:v>-4772.3660839487702</c:v>
                      </c:pt>
                      <c:pt idx="5">
                        <c:v>-4772.3660839487702</c:v>
                      </c:pt>
                      <c:pt idx="6">
                        <c:v>-4772.3660839487702</c:v>
                      </c:pt>
                      <c:pt idx="7">
                        <c:v>-4772.3660839487702</c:v>
                      </c:pt>
                      <c:pt idx="8">
                        <c:v>-4772.3660839487702</c:v>
                      </c:pt>
                      <c:pt idx="9">
                        <c:v>-4772.3660839487702</c:v>
                      </c:pt>
                    </c:numCache>
                  </c:numRef>
                </c:val>
                <c:extLst xmlns:c15="http://schemas.microsoft.com/office/drawing/2012/chart">
                  <c:ext xmlns:c16="http://schemas.microsoft.com/office/drawing/2014/chart" uri="{C3380CC4-5D6E-409C-BE32-E72D297353CC}">
                    <c16:uniqueId val="{00000007-7AC8-4E73-9C27-C57532AA19D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Kannattavuussimulaatio.xlsx]Yhteenveto'!$B$24</c15:sqref>
                        </c15:formulaRef>
                      </c:ext>
                    </c:extLst>
                    <c:strCache>
                      <c:ptCount val="1"/>
                      <c:pt idx="0">
                        <c:v>Materiaalit ja palvelut yht.</c:v>
                      </c:pt>
                    </c:strCache>
                  </c:strRef>
                </c:tx>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Kannattavuussimulaatio.xlsx]Yhteenveto'!$C$24:$L$24</c15:sqref>
                        </c15:formulaRef>
                      </c:ext>
                    </c:extLst>
                    <c:numCache>
                      <c:formatCode>#,##0</c:formatCode>
                      <c:ptCount val="10"/>
                      <c:pt idx="0">
                        <c:v>-5772.3660839487702</c:v>
                      </c:pt>
                      <c:pt idx="1">
                        <c:v>-5772.3660839487702</c:v>
                      </c:pt>
                      <c:pt idx="2">
                        <c:v>-5772.3660839487702</c:v>
                      </c:pt>
                      <c:pt idx="3">
                        <c:v>-5772.3660839487702</c:v>
                      </c:pt>
                      <c:pt idx="4">
                        <c:v>-5772.3660839487702</c:v>
                      </c:pt>
                      <c:pt idx="5">
                        <c:v>-5772.3660839487702</c:v>
                      </c:pt>
                      <c:pt idx="6">
                        <c:v>-5772.3660839487702</c:v>
                      </c:pt>
                      <c:pt idx="7">
                        <c:v>-5772.3660839487702</c:v>
                      </c:pt>
                      <c:pt idx="8">
                        <c:v>-5772.3660839487702</c:v>
                      </c:pt>
                      <c:pt idx="9">
                        <c:v>-5772.3660839487702</c:v>
                      </c:pt>
                    </c:numCache>
                  </c:numRef>
                </c:val>
                <c:extLst xmlns:c15="http://schemas.microsoft.com/office/drawing/2012/chart">
                  <c:ext xmlns:c16="http://schemas.microsoft.com/office/drawing/2014/chart" uri="{C3380CC4-5D6E-409C-BE32-E72D297353CC}">
                    <c16:uniqueId val="{00000008-7AC8-4E73-9C27-C57532AA19D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'[RSK - Purkutelakka - Kannattavuussimulaatio.xlsx]Yhteenveto'!$B$25</c15:sqref>
                        </c15:formulaRef>
                      </c:ext>
                    </c:extLst>
                    <c:strCache>
                      <c:ptCount val="1"/>
                      <c:pt idx="0">
                        <c:v>MYYNTIKATE</c:v>
                      </c:pt>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Kannattavuussimulaatio.xlsx]Yhteenveto'!$C$25:$L$25</c15:sqref>
                        </c15:formulaRef>
                      </c:ext>
                    </c:extLst>
                    <c:numCache>
                      <c:formatCode>#,##0</c:formatCode>
                      <c:ptCount val="10"/>
                      <c:pt idx="0">
                        <c:v>6227.6339160512298</c:v>
                      </c:pt>
                      <c:pt idx="1">
                        <c:v>6227.6339160512298</c:v>
                      </c:pt>
                      <c:pt idx="2">
                        <c:v>6227.6339160512298</c:v>
                      </c:pt>
                      <c:pt idx="3">
                        <c:v>6227.6339160512298</c:v>
                      </c:pt>
                      <c:pt idx="4">
                        <c:v>6227.6339160512298</c:v>
                      </c:pt>
                      <c:pt idx="5">
                        <c:v>6227.6339160512298</c:v>
                      </c:pt>
                      <c:pt idx="6">
                        <c:v>6227.6339160512298</c:v>
                      </c:pt>
                      <c:pt idx="7">
                        <c:v>6227.6339160512298</c:v>
                      </c:pt>
                      <c:pt idx="8">
                        <c:v>6227.6339160512298</c:v>
                      </c:pt>
                      <c:pt idx="9">
                        <c:v>6227.6339160512298</c:v>
                      </c:pt>
                    </c:numCache>
                  </c:numRef>
                </c:val>
                <c:extLst xmlns:c15="http://schemas.microsoft.com/office/drawing/2012/chart">
                  <c:ext xmlns:c16="http://schemas.microsoft.com/office/drawing/2014/chart" uri="{C3380CC4-5D6E-409C-BE32-E72D297353CC}">
                    <c16:uniqueId val="{00000009-7AC8-4E73-9C27-C57532AA19D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Kannattavuussimulaatio.xlsx]Yhteenveto'!$B$26</c15:sqref>
                        </c15:formulaRef>
                      </c:ext>
                    </c:extLst>
                    <c:strCache>
                      <c:ptCount val="1"/>
                      <c:pt idx="0">
                        <c:v>MYYNTIKATE %</c:v>
                      </c:pt>
                    </c:strCache>
                  </c:strRef>
                </c:tx>
                <c:spPr>
                  <a:solidFill>
                    <a:schemeClr val="accent1">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Kannattavuussimulaatio.xlsx]Yhteenveto'!$C$26:$L$26</c15:sqref>
                        </c15:formulaRef>
                      </c:ext>
                    </c:extLst>
                    <c:numCache>
                      <c:formatCode>0.0\ %</c:formatCode>
                      <c:ptCount val="10"/>
                      <c:pt idx="0">
                        <c:v>0.5189694930042692</c:v>
                      </c:pt>
                      <c:pt idx="1">
                        <c:v>0.5189694930042692</c:v>
                      </c:pt>
                      <c:pt idx="2">
                        <c:v>0.5189694930042692</c:v>
                      </c:pt>
                      <c:pt idx="3">
                        <c:v>0.5189694930042692</c:v>
                      </c:pt>
                      <c:pt idx="4">
                        <c:v>0.5189694930042692</c:v>
                      </c:pt>
                      <c:pt idx="5">
                        <c:v>0.5189694930042692</c:v>
                      </c:pt>
                      <c:pt idx="6">
                        <c:v>0.5189694930042692</c:v>
                      </c:pt>
                      <c:pt idx="7">
                        <c:v>0.5189694930042692</c:v>
                      </c:pt>
                      <c:pt idx="8">
                        <c:v>0.5189694930042692</c:v>
                      </c:pt>
                      <c:pt idx="9">
                        <c:v>0.5189694930042692</c:v>
                      </c:pt>
                    </c:numCache>
                  </c:numRef>
                </c:val>
                <c:extLst xmlns:c15="http://schemas.microsoft.com/office/drawing/2012/chart">
                  <c:ext xmlns:c16="http://schemas.microsoft.com/office/drawing/2014/chart" uri="{C3380CC4-5D6E-409C-BE32-E72D297353CC}">
                    <c16:uniqueId val="{0000000A-7AC8-4E73-9C27-C57532AA19D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Kannattavuussimulaatio.xlsx]Yhteenveto'!$B$27</c15:sqref>
                        </c15:formulaRef>
                      </c:ext>
                    </c:extLst>
                    <c:strCache>
                      <c:ptCount val="1"/>
                      <c:pt idx="0">
                        <c:v>Henkilöstökulut </c:v>
                      </c:pt>
                    </c:strCache>
                  </c:strRef>
                </c:tx>
                <c:spPr>
                  <a:solidFill>
                    <a:schemeClr val="accent2">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Kannattavuussimulaatio.xlsx]Yhteenveto'!$C$27:$L$27</c15:sqref>
                        </c15:formulaRef>
                      </c:ext>
                    </c:extLst>
                    <c:numCache>
                      <c:formatCode>#,##0</c:formatCode>
                      <c:ptCount val="10"/>
                      <c:pt idx="0">
                        <c:v>-1079.5157520800226</c:v>
                      </c:pt>
                      <c:pt idx="1">
                        <c:v>-1079.5157520800226</c:v>
                      </c:pt>
                      <c:pt idx="2">
                        <c:v>-1079.5157520800226</c:v>
                      </c:pt>
                      <c:pt idx="3">
                        <c:v>-1079.5157520800226</c:v>
                      </c:pt>
                      <c:pt idx="4">
                        <c:v>-1079.5157520800226</c:v>
                      </c:pt>
                      <c:pt idx="5">
                        <c:v>-1079.5157520800226</c:v>
                      </c:pt>
                      <c:pt idx="6">
                        <c:v>-1079.5157520800226</c:v>
                      </c:pt>
                      <c:pt idx="7">
                        <c:v>-1079.5157520800226</c:v>
                      </c:pt>
                      <c:pt idx="8">
                        <c:v>-1079.5157520800226</c:v>
                      </c:pt>
                      <c:pt idx="9">
                        <c:v>-1079.5157520800226</c:v>
                      </c:pt>
                    </c:numCache>
                  </c:numRef>
                </c:val>
                <c:extLst xmlns:c15="http://schemas.microsoft.com/office/drawing/2012/chart">
                  <c:ext xmlns:c16="http://schemas.microsoft.com/office/drawing/2014/chart" uri="{C3380CC4-5D6E-409C-BE32-E72D297353CC}">
                    <c16:uniqueId val="{0000000B-7AC8-4E73-9C27-C57532AA19D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Kannattavuussimulaatio.xlsx]Yhteenveto'!$B$28</c15:sqref>
                        </c15:formulaRef>
                      </c:ext>
                    </c:extLst>
                    <c:strCache>
                      <c:ptCount val="1"/>
                      <c:pt idx="0">
                        <c:v>Liiketoiminnan muut kulut</c:v>
                      </c:pt>
                    </c:strCache>
                  </c:strRef>
                </c:tx>
                <c:spPr>
                  <a:solidFill>
                    <a:schemeClr val="accent3">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Kannattavuussimulaatio.xlsx]Yhteenveto'!$C$28:$L$28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C-7AC8-4E73-9C27-C57532AA19D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Kannattavuussimulaatio.xlsx]Yhteenveto'!$B$29</c15:sqref>
                        </c15:formulaRef>
                      </c:ext>
                    </c:extLst>
                    <c:strCache>
                      <c:ptCount val="1"/>
                      <c:pt idx="0">
                        <c:v> Vuokrat</c:v>
                      </c:pt>
                    </c:strCache>
                  </c:strRef>
                </c:tx>
                <c:spPr>
                  <a:solidFill>
                    <a:schemeClr val="accent4">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Kannattavuussimulaatio.xlsx]Yhteenveto'!$C$29:$L$29</c15:sqref>
                        </c15:formulaRef>
                      </c:ext>
                    </c:extLst>
                    <c:numCache>
                      <c:formatCode>#,##0</c:formatCode>
                      <c:ptCount val="10"/>
                      <c:pt idx="0">
                        <c:v>-140</c:v>
                      </c:pt>
                      <c:pt idx="1">
                        <c:v>-140</c:v>
                      </c:pt>
                      <c:pt idx="2">
                        <c:v>-140</c:v>
                      </c:pt>
                      <c:pt idx="3">
                        <c:v>-140</c:v>
                      </c:pt>
                      <c:pt idx="4">
                        <c:v>-140</c:v>
                      </c:pt>
                      <c:pt idx="5">
                        <c:v>-140</c:v>
                      </c:pt>
                      <c:pt idx="6">
                        <c:v>-140</c:v>
                      </c:pt>
                      <c:pt idx="7">
                        <c:v>-140</c:v>
                      </c:pt>
                      <c:pt idx="8">
                        <c:v>-140</c:v>
                      </c:pt>
                      <c:pt idx="9">
                        <c:v>-140</c:v>
                      </c:pt>
                    </c:numCache>
                  </c:numRef>
                </c:val>
                <c:extLst xmlns:c15="http://schemas.microsoft.com/office/drawing/2012/chart">
                  <c:ext xmlns:c16="http://schemas.microsoft.com/office/drawing/2014/chart" uri="{C3380CC4-5D6E-409C-BE32-E72D297353CC}">
                    <c16:uniqueId val="{0000000D-7AC8-4E73-9C27-C57532AA19D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Kannattavuussimulaatio.xlsx]Yhteenveto'!$B$30</c15:sqref>
                        </c15:formulaRef>
                      </c:ext>
                    </c:extLst>
                    <c:strCache>
                      <c:ptCount val="1"/>
                      <c:pt idx="0">
                        <c:v> Muut liikekulut </c:v>
                      </c:pt>
                    </c:strCache>
                  </c:strRef>
                </c:tx>
                <c:spPr>
                  <a:solidFill>
                    <a:schemeClr val="accent5">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Kannattavuussimulaatio.xlsx]Yhteenveto'!$C$30:$L$30</c15:sqref>
                        </c15:formulaRef>
                      </c:ext>
                    </c:extLst>
                    <c:numCache>
                      <c:formatCode>#,##0</c:formatCode>
                      <c:ptCount val="10"/>
                      <c:pt idx="0">
                        <c:v>-600</c:v>
                      </c:pt>
                      <c:pt idx="1">
                        <c:v>-600</c:v>
                      </c:pt>
                      <c:pt idx="2">
                        <c:v>-600</c:v>
                      </c:pt>
                      <c:pt idx="3">
                        <c:v>-600</c:v>
                      </c:pt>
                      <c:pt idx="4">
                        <c:v>-600</c:v>
                      </c:pt>
                      <c:pt idx="5">
                        <c:v>-600</c:v>
                      </c:pt>
                      <c:pt idx="6">
                        <c:v>-600</c:v>
                      </c:pt>
                      <c:pt idx="7">
                        <c:v>-600</c:v>
                      </c:pt>
                      <c:pt idx="8">
                        <c:v>-600</c:v>
                      </c:pt>
                      <c:pt idx="9">
                        <c:v>-600</c:v>
                      </c:pt>
                    </c:numCache>
                  </c:numRef>
                </c:val>
                <c:extLst xmlns:c15="http://schemas.microsoft.com/office/drawing/2012/chart">
                  <c:ext xmlns:c16="http://schemas.microsoft.com/office/drawing/2014/chart" uri="{C3380CC4-5D6E-409C-BE32-E72D297353CC}">
                    <c16:uniqueId val="{0000000E-7AC8-4E73-9C27-C57532AA19D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'[RSK - Purkutelakka - Kannattavuussimulaatio.xlsx]Yhteenveto'!$B$31</c15:sqref>
                        </c15:formulaRef>
                      </c:ext>
                    </c:extLst>
                    <c:strCache>
                      <c:ptCount val="1"/>
                      <c:pt idx="0">
                        <c:v>Liiketoiminnan muut kulut </c:v>
                      </c:pt>
                    </c:strCache>
                  </c:strRef>
                </c:tx>
                <c:spPr>
                  <a:solidFill>
                    <a:schemeClr val="accent6">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Kannattavuussimulaatio.xlsx]Yhteenveto'!$C$31:$L$31</c15:sqref>
                        </c15:formulaRef>
                      </c:ext>
                    </c:extLst>
                    <c:numCache>
                      <c:formatCode>#,##0</c:formatCode>
                      <c:ptCount val="10"/>
                      <c:pt idx="0">
                        <c:v>-740</c:v>
                      </c:pt>
                      <c:pt idx="1">
                        <c:v>-740</c:v>
                      </c:pt>
                      <c:pt idx="2">
                        <c:v>-740</c:v>
                      </c:pt>
                      <c:pt idx="3">
                        <c:v>-740</c:v>
                      </c:pt>
                      <c:pt idx="4">
                        <c:v>-740</c:v>
                      </c:pt>
                      <c:pt idx="5">
                        <c:v>-740</c:v>
                      </c:pt>
                      <c:pt idx="6">
                        <c:v>-740</c:v>
                      </c:pt>
                      <c:pt idx="7">
                        <c:v>-740</c:v>
                      </c:pt>
                      <c:pt idx="8">
                        <c:v>-740</c:v>
                      </c:pt>
                      <c:pt idx="9">
                        <c:v>-740</c:v>
                      </c:pt>
                    </c:numCache>
                  </c:numRef>
                </c:val>
                <c:extLst xmlns:c15="http://schemas.microsoft.com/office/drawing/2012/chart">
                  <c:ext xmlns:c16="http://schemas.microsoft.com/office/drawing/2014/chart" uri="{C3380CC4-5D6E-409C-BE32-E72D297353CC}">
                    <c16:uniqueId val="{0000000F-7AC8-4E73-9C27-C57532AA19D7}"/>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'[RSK - Purkutelakka - Kannattavuussimulaatio.xlsx]Yhteenveto'!$B$32</c15:sqref>
                        </c15:formulaRef>
                      </c:ext>
                    </c:extLst>
                    <c:strCache>
                      <c:ptCount val="1"/>
                      <c:pt idx="0">
                        <c:v>KÄYTTÖKATE</c:v>
                      </c:pt>
                    </c:strCache>
                  </c:strRef>
                </c:tx>
                <c:spPr>
                  <a:solidFill>
                    <a:schemeClr val="accent1">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Kannattavuussimulaatio.xlsx]Yhteenveto'!$C$32:$L$32</c15:sqref>
                        </c15:formulaRef>
                      </c:ext>
                    </c:extLst>
                    <c:numCache>
                      <c:formatCode>#,##0</c:formatCode>
                      <c:ptCount val="10"/>
                      <c:pt idx="0">
                        <c:v>4408.1181639712067</c:v>
                      </c:pt>
                      <c:pt idx="1">
                        <c:v>4408.1181639712067</c:v>
                      </c:pt>
                      <c:pt idx="2">
                        <c:v>4408.1181639712067</c:v>
                      </c:pt>
                      <c:pt idx="3">
                        <c:v>4408.1181639712067</c:v>
                      </c:pt>
                      <c:pt idx="4">
                        <c:v>4408.1181639712067</c:v>
                      </c:pt>
                      <c:pt idx="5">
                        <c:v>4408.1181639712067</c:v>
                      </c:pt>
                      <c:pt idx="6">
                        <c:v>4408.1181639712067</c:v>
                      </c:pt>
                      <c:pt idx="7">
                        <c:v>4408.1181639712067</c:v>
                      </c:pt>
                      <c:pt idx="8">
                        <c:v>4408.1181639712067</c:v>
                      </c:pt>
                      <c:pt idx="9">
                        <c:v>4408.1181639712067</c:v>
                      </c:pt>
                    </c:numCache>
                  </c:numRef>
                </c:val>
                <c:extLst xmlns:c15="http://schemas.microsoft.com/office/drawing/2012/chart">
                  <c:ext xmlns:c16="http://schemas.microsoft.com/office/drawing/2014/chart" uri="{C3380CC4-5D6E-409C-BE32-E72D297353CC}">
                    <c16:uniqueId val="{00000010-7AC8-4E73-9C27-C57532AA19D7}"/>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'[RSK - Purkutelakka - Kannattavuussimulaatio.xlsx]Yhteenveto'!$B$33</c15:sqref>
                        </c15:formulaRef>
                      </c:ext>
                    </c:extLst>
                    <c:strCache>
                      <c:ptCount val="1"/>
                      <c:pt idx="0">
                        <c:v>KÄYTTÖKATE %</c:v>
                      </c:pt>
                    </c:strCache>
                  </c:strRef>
                </c:tx>
                <c:spPr>
                  <a:solidFill>
                    <a:schemeClr val="accent2">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Kannattavuussimulaatio.xlsx]Yhteenveto'!$C$33:$L$33</c15:sqref>
                        </c15:formulaRef>
                      </c:ext>
                    </c:extLst>
                    <c:numCache>
                      <c:formatCode>0.0\ %</c:formatCode>
                      <c:ptCount val="10"/>
                      <c:pt idx="0">
                        <c:v>0.36734318033093388</c:v>
                      </c:pt>
                      <c:pt idx="1">
                        <c:v>0.36734318033093388</c:v>
                      </c:pt>
                      <c:pt idx="2">
                        <c:v>0.36734318033093388</c:v>
                      </c:pt>
                      <c:pt idx="3">
                        <c:v>0.36734318033093388</c:v>
                      </c:pt>
                      <c:pt idx="4">
                        <c:v>0.36734318033093388</c:v>
                      </c:pt>
                      <c:pt idx="5">
                        <c:v>0.36734318033093388</c:v>
                      </c:pt>
                      <c:pt idx="6">
                        <c:v>0.36734318033093388</c:v>
                      </c:pt>
                      <c:pt idx="7">
                        <c:v>0.36734318033093388</c:v>
                      </c:pt>
                      <c:pt idx="8">
                        <c:v>0.36734318033093388</c:v>
                      </c:pt>
                      <c:pt idx="9">
                        <c:v>0.36734318033093388</c:v>
                      </c:pt>
                    </c:numCache>
                  </c:numRef>
                </c:val>
                <c:extLst xmlns:c15="http://schemas.microsoft.com/office/drawing/2012/chart">
                  <c:ext xmlns:c16="http://schemas.microsoft.com/office/drawing/2014/chart" uri="{C3380CC4-5D6E-409C-BE32-E72D297353CC}">
                    <c16:uniqueId val="{00000011-7AC8-4E73-9C27-C57532AA19D7}"/>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'[RSK - Purkutelakka - Kannattavuussimulaatio.xlsx]Yhteenveto'!$B$34</c15:sqref>
                        </c15:formulaRef>
                      </c:ext>
                    </c:extLst>
                    <c:strCache>
                      <c:ptCount val="1"/>
                      <c:pt idx="0">
                        <c:v>Poistot</c:v>
                      </c:pt>
                    </c:strCache>
                  </c:strRef>
                </c:tx>
                <c:spPr>
                  <a:solidFill>
                    <a:schemeClr val="accent3">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Kannattavuussimulaatio.xlsx]Yhteenveto'!$C$34:$L$34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12-7AC8-4E73-9C27-C57532AA19D7}"/>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'[RSK - Purkutelakka - Kannattavuussimulaatio.xlsx]Yhteenveto'!$B$37</c15:sqref>
                        </c15:formulaRef>
                      </c:ext>
                    </c:extLst>
                    <c:strCache>
                      <c:ptCount val="1"/>
                      <c:pt idx="0">
                        <c:v>LIIKEVOITTO %</c:v>
                      </c:pt>
                    </c:strCache>
                  </c:strRef>
                </c:tx>
                <c:spPr>
                  <a:solidFill>
                    <a:schemeClr val="accent6">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Kannattavuussimulaatio.xlsx]Yhteenveto'!$C$37:$L$37</c15:sqref>
                        </c15:formulaRef>
                      </c:ext>
                    </c:extLst>
                    <c:numCache>
                      <c:formatCode>0.0\ %</c:formatCode>
                      <c:ptCount val="10"/>
                      <c:pt idx="0">
                        <c:v>3.5978680330933877E-2</c:v>
                      </c:pt>
                      <c:pt idx="1">
                        <c:v>5.983086199760055E-2</c:v>
                      </c:pt>
                      <c:pt idx="2">
                        <c:v>8.0778390947600573E-2</c:v>
                      </c:pt>
                      <c:pt idx="3">
                        <c:v>9.9271592871100559E-2</c:v>
                      </c:pt>
                      <c:pt idx="4">
                        <c:v>0.11567987065995551</c:v>
                      </c:pt>
                      <c:pt idx="5">
                        <c:v>0.13030724900359067</c:v>
                      </c:pt>
                      <c:pt idx="6">
                        <c:v>0.14340485486317137</c:v>
                      </c:pt>
                      <c:pt idx="7">
                        <c:v>0.15518094351258144</c:v>
                      </c:pt>
                      <c:pt idx="8">
                        <c:v>0.16580895811653273</c:v>
                      </c:pt>
                      <c:pt idx="9">
                        <c:v>0.17543401342620749</c:v>
                      </c:pt>
                    </c:numCache>
                  </c:numRef>
                </c:val>
                <c:extLst xmlns:c15="http://schemas.microsoft.com/office/drawing/2012/chart">
                  <c:ext xmlns:c16="http://schemas.microsoft.com/office/drawing/2014/chart" uri="{C3380CC4-5D6E-409C-BE32-E72D297353CC}">
                    <c16:uniqueId val="{00000013-7AC8-4E73-9C27-C57532AA19D7}"/>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'[RSK - Purkutelakka - Kannattavuussimulaatio.xlsx]Yhteenveto'!$B$38</c15:sqref>
                        </c15:formulaRef>
                      </c:ext>
                    </c:extLst>
                    <c:strCache>
                      <c:ptCount val="1"/>
                      <c:pt idx="0">
                        <c:v>Rahoitustuotot ja -kulut</c:v>
                      </c:pt>
                    </c:strCache>
                  </c:strRef>
                </c:tx>
                <c:spPr>
                  <a:solidFill>
                    <a:schemeClr val="accent1">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Kannattavuussimulaatio.xlsx]Yhteenveto'!$C$38:$L$38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14-7AC8-4E73-9C27-C57532AA19D7}"/>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'[RSK - Purkutelakka - Kannattavuussimulaatio.xlsx]Yhteenveto'!$B$40</c15:sqref>
                        </c15:formulaRef>
                      </c:ext>
                    </c:extLst>
                    <c:strCache>
                      <c:ptCount val="1"/>
                      <c:pt idx="0">
                        <c:v>Rahoitustuotot ja -kulut yht.</c:v>
                      </c:pt>
                    </c:strCache>
                  </c:strRef>
                </c:tx>
                <c:spPr>
                  <a:solidFill>
                    <a:schemeClr val="accent3">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Kannattavuussimulaatio.xlsx]Yhteenveto'!$C$40:$L$40</c15:sqref>
                        </c15:formulaRef>
                      </c:ext>
                    </c:extLst>
                    <c:numCache>
                      <c:formatCode>#,##0</c:formatCode>
                      <c:ptCount val="10"/>
                      <c:pt idx="0">
                        <c:v>-2400</c:v>
                      </c:pt>
                      <c:pt idx="1">
                        <c:v>-2400</c:v>
                      </c:pt>
                      <c:pt idx="2">
                        <c:v>-2160</c:v>
                      </c:pt>
                      <c:pt idx="3">
                        <c:v>-1920</c:v>
                      </c:pt>
                      <c:pt idx="4">
                        <c:v>-1680</c:v>
                      </c:pt>
                      <c:pt idx="5">
                        <c:v>-1440</c:v>
                      </c:pt>
                      <c:pt idx="6">
                        <c:v>-1200</c:v>
                      </c:pt>
                      <c:pt idx="7">
                        <c:v>-960</c:v>
                      </c:pt>
                      <c:pt idx="8">
                        <c:v>-720</c:v>
                      </c:pt>
                      <c:pt idx="9">
                        <c:v>-480</c:v>
                      </c:pt>
                    </c:numCache>
                  </c:numRef>
                </c:val>
                <c:extLst xmlns:c15="http://schemas.microsoft.com/office/drawing/2012/chart">
                  <c:ext xmlns:c16="http://schemas.microsoft.com/office/drawing/2014/chart" uri="{C3380CC4-5D6E-409C-BE32-E72D297353CC}">
                    <c16:uniqueId val="{00000015-7AC8-4E73-9C27-C57532AA19D7}"/>
                  </c:ext>
                </c:extLst>
              </c15:ser>
            </c15:filteredBarSeries>
            <c15:filteredBarSeries>
              <c15:ser>
                <c:idx val="21"/>
                <c:order val="21"/>
                <c:tx>
                  <c:strRef>
                    <c:extLst xmlns:c15="http://schemas.microsoft.com/office/drawing/2012/chart">
                      <c:ext xmlns:c15="http://schemas.microsoft.com/office/drawing/2012/chart" uri="{02D57815-91ED-43cb-92C2-25804820EDAC}">
                        <c15:formulaRef>
                          <c15:sqref>'[RSK - Purkutelakka - Kannattavuussimulaatio.xlsx]Yhteenveto'!$B$41</c15:sqref>
                        </c15:formulaRef>
                      </c:ext>
                    </c:extLst>
                    <c:strCache>
                      <c:ptCount val="1"/>
                      <c:pt idx="0">
                        <c:v>TULOS RAHOITUSERIEN JÄLKEEN</c:v>
                      </c:pt>
                    </c:strCache>
                  </c:strRef>
                </c:tx>
                <c:spPr>
                  <a:solidFill>
                    <a:schemeClr val="accent4">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Kannattavuussimulaatio.xlsx]Yhteenveto'!$C$41:$L$41</c15:sqref>
                        </c15:formulaRef>
                      </c:ext>
                    </c:extLst>
                    <c:numCache>
                      <c:formatCode>#,##0</c:formatCode>
                      <c:ptCount val="10"/>
                      <c:pt idx="0">
                        <c:v>-1968.2558360287935</c:v>
                      </c:pt>
                      <c:pt idx="1">
                        <c:v>-1682.0296560287934</c:v>
                      </c:pt>
                      <c:pt idx="2">
                        <c:v>-1190.659308628793</c:v>
                      </c:pt>
                      <c:pt idx="3">
                        <c:v>-728.74088554679338</c:v>
                      </c:pt>
                      <c:pt idx="4">
                        <c:v>-291.8415520805338</c:v>
                      </c:pt>
                      <c:pt idx="5">
                        <c:v>123.68698804308815</c:v>
                      </c:pt>
                      <c:pt idx="6">
                        <c:v>520.85825835805645</c:v>
                      </c:pt>
                      <c:pt idx="7">
                        <c:v>902.17132215097718</c:v>
                      </c:pt>
                      <c:pt idx="8">
                        <c:v>1269.7074973983927</c:v>
                      </c:pt>
                      <c:pt idx="9">
                        <c:v>1625.2081611144899</c:v>
                      </c:pt>
                    </c:numCache>
                  </c:numRef>
                </c:val>
                <c:extLst xmlns:c15="http://schemas.microsoft.com/office/drawing/2012/chart">
                  <c:ext xmlns:c16="http://schemas.microsoft.com/office/drawing/2014/chart" uri="{C3380CC4-5D6E-409C-BE32-E72D297353CC}">
                    <c16:uniqueId val="{00000016-7AC8-4E73-9C27-C57532AA19D7}"/>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'[RSK - Purkutelakka - Kannattavuussimulaatio.xlsx]Yhteenveto'!$B$42</c15:sqref>
                        </c15:formulaRef>
                      </c:ext>
                    </c:extLst>
                    <c:strCache>
                      <c:ptCount val="1"/>
                      <c:pt idx="0">
                        <c:v>Tuloverot </c:v>
                      </c:pt>
                    </c:strCache>
                  </c:strRef>
                </c:tx>
                <c:spPr>
                  <a:solidFill>
                    <a:schemeClr val="accent5">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Kannattavuussimulaatio.xlsx]Yhteenveto'!$C$42:$L$42</c15:sqref>
                        </c15:formulaRef>
                      </c:ext>
                    </c:extLst>
                    <c:numCache>
                      <c:formatCode>#,##0</c:formatCode>
                      <c:ptCount val="10"/>
                      <c:pt idx="0">
                        <c:v>0</c:v>
                      </c:pt>
                      <c:pt idx="1">
                        <c:v>0</c:v>
                      </c:pt>
                      <c:pt idx="2">
                        <c:v>0</c:v>
                      </c:pt>
                      <c:pt idx="3">
                        <c:v>0</c:v>
                      </c:pt>
                      <c:pt idx="4">
                        <c:v>0</c:v>
                      </c:pt>
                      <c:pt idx="5">
                        <c:v>-24.737397608617631</c:v>
                      </c:pt>
                      <c:pt idx="6">
                        <c:v>-104.1716516716113</c:v>
                      </c:pt>
                      <c:pt idx="7">
                        <c:v>-180.43426443019544</c:v>
                      </c:pt>
                      <c:pt idx="8">
                        <c:v>-253.94149947967855</c:v>
                      </c:pt>
                      <c:pt idx="9">
                        <c:v>-325.04163222289799</c:v>
                      </c:pt>
                    </c:numCache>
                  </c:numRef>
                </c:val>
                <c:extLst xmlns:c15="http://schemas.microsoft.com/office/drawing/2012/chart">
                  <c:ext xmlns:c16="http://schemas.microsoft.com/office/drawing/2014/chart" uri="{C3380CC4-5D6E-409C-BE32-E72D297353CC}">
                    <c16:uniqueId val="{00000017-7AC8-4E73-9C27-C57532AA19D7}"/>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'[RSK - Purkutelakka - Kannattavuussimulaatio.xlsx]Yhteenveto'!$B$44</c15:sqref>
                        </c15:formulaRef>
                      </c:ext>
                    </c:extLst>
                    <c:strCache>
                      <c:ptCount val="1"/>
                      <c:pt idx="0">
                        <c:v>TILIKAUDEN VOITTO %</c:v>
                      </c:pt>
                    </c:strCache>
                  </c:strRef>
                </c:tx>
                <c:spPr>
                  <a:solidFill>
                    <a:schemeClr val="accent1">
                      <a:lumMod val="60000"/>
                      <a:lumOff val="4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Kannattavuussimulaatio.xlsx]Yhteenveto'!$C$18:$L$19</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Kannattavuussimulaatio.xlsx]Yhteenveto'!$C$44:$L$44</c15:sqref>
                        </c15:formulaRef>
                      </c:ext>
                    </c:extLst>
                    <c:numCache>
                      <c:formatCode>0.0\ %</c:formatCode>
                      <c:ptCount val="10"/>
                      <c:pt idx="0">
                        <c:v>-0.16402131966906613</c:v>
                      </c:pt>
                      <c:pt idx="1">
                        <c:v>-0.14016913800239944</c:v>
                      </c:pt>
                      <c:pt idx="2">
                        <c:v>-9.922160905239942E-2</c:v>
                      </c:pt>
                      <c:pt idx="3">
                        <c:v>-6.0728407128899445E-2</c:v>
                      </c:pt>
                      <c:pt idx="4">
                        <c:v>-2.4320129340044485E-2</c:v>
                      </c:pt>
                      <c:pt idx="5">
                        <c:v>8.2457992028725433E-3</c:v>
                      </c:pt>
                      <c:pt idx="6">
                        <c:v>3.4723883890537093E-2</c:v>
                      </c:pt>
                      <c:pt idx="7">
                        <c:v>6.0144754810065149E-2</c:v>
                      </c:pt>
                      <c:pt idx="8">
                        <c:v>8.4647166493226178E-2</c:v>
                      </c:pt>
                      <c:pt idx="9">
                        <c:v>0.108347210740966</c:v>
                      </c:pt>
                    </c:numCache>
                  </c:numRef>
                </c:val>
                <c:extLst xmlns:c15="http://schemas.microsoft.com/office/drawing/2012/chart">
                  <c:ext xmlns:c16="http://schemas.microsoft.com/office/drawing/2014/chart" uri="{C3380CC4-5D6E-409C-BE32-E72D297353CC}">
                    <c16:uniqueId val="{00000018-7AC8-4E73-9C27-C57532AA19D7}"/>
                  </c:ext>
                </c:extLst>
              </c15:ser>
            </c15:filteredBarSeries>
          </c:ext>
        </c:extLst>
      </c:barChart>
      <c:lineChart>
        <c:grouping val="standard"/>
        <c:varyColors val="0"/>
        <c:ser>
          <c:idx val="15"/>
          <c:order val="15"/>
          <c:tx>
            <c:strRef>
              <c:f>'[RSK - Purkutelakka - Kannattavuussimulaatio.xlsx]Yhteenveto'!$B$35</c:f>
              <c:strCache>
                <c:ptCount val="1"/>
                <c:pt idx="0">
                  <c:v> Suunnitelmapoistot</c:v>
                </c:pt>
              </c:strCache>
            </c:strRef>
          </c:tx>
          <c:spPr>
            <a:ln w="28575" cap="rnd">
              <a:solidFill>
                <a:schemeClr val="accent4">
                  <a:lumMod val="80000"/>
                  <a:lumOff val="20000"/>
                </a:schemeClr>
              </a:solidFill>
              <a:round/>
            </a:ln>
            <a:effectLst/>
          </c:spPr>
          <c:marker>
            <c:symbol val="none"/>
          </c:marker>
          <c:cat>
            <c:multiLvlStrRef>
              <c:f>'[RSK - Purkutelakka - Kannattavuussimulaatio.xlsx]Yhteenveto'!$C$18:$L$19</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Kannattavuussimulaatio.xlsx]Yhteenveto'!$C$35:$L$35</c:f>
              <c:numCache>
                <c:formatCode>#,##0</c:formatCode>
                <c:ptCount val="10"/>
                <c:pt idx="0">
                  <c:v>-3976.3740000000003</c:v>
                </c:pt>
                <c:pt idx="1">
                  <c:v>-3690.1478200000001</c:v>
                </c:pt>
                <c:pt idx="2">
                  <c:v>-3438.7774725999998</c:v>
                </c:pt>
                <c:pt idx="3">
                  <c:v>-3216.8590495180001</c:v>
                </c:pt>
                <c:pt idx="4">
                  <c:v>-3019.9597160517405</c:v>
                </c:pt>
                <c:pt idx="5">
                  <c:v>-2844.4311759281186</c:v>
                </c:pt>
                <c:pt idx="6">
                  <c:v>-2687.2599056131503</c:v>
                </c:pt>
                <c:pt idx="7">
                  <c:v>-2545.9468418202296</c:v>
                </c:pt>
                <c:pt idx="8">
                  <c:v>-2418.4106665728141</c:v>
                </c:pt>
                <c:pt idx="9">
                  <c:v>-2302.9100028567168</c:v>
                </c:pt>
              </c:numCache>
            </c:numRef>
          </c:val>
          <c:smooth val="0"/>
          <c:extLst>
            <c:ext xmlns:c16="http://schemas.microsoft.com/office/drawing/2014/chart" uri="{C3380CC4-5D6E-409C-BE32-E72D297353CC}">
              <c16:uniqueId val="{00000003-7AC8-4E73-9C27-C57532AA19D7}"/>
            </c:ext>
          </c:extLst>
        </c:ser>
        <c:ser>
          <c:idx val="19"/>
          <c:order val="19"/>
          <c:tx>
            <c:strRef>
              <c:f>'[RSK - Purkutelakka - Kannattavuussimulaatio.xlsx]Yhteenveto'!$B$39</c:f>
              <c:strCache>
                <c:ptCount val="1"/>
                <c:pt idx="0">
                  <c:v> Korkokulut ja muut rahoituskulut</c:v>
                </c:pt>
              </c:strCache>
            </c:strRef>
          </c:tx>
          <c:spPr>
            <a:ln w="28575" cap="rnd">
              <a:solidFill>
                <a:schemeClr val="accent2">
                  <a:lumMod val="80000"/>
                </a:schemeClr>
              </a:solidFill>
              <a:round/>
            </a:ln>
            <a:effectLst/>
          </c:spPr>
          <c:marker>
            <c:symbol val="none"/>
          </c:marker>
          <c:cat>
            <c:multiLvlStrRef>
              <c:f>'[RSK - Purkutelakka - Kannattavuussimulaatio.xlsx]Yhteenveto'!$C$18:$L$19</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Kannattavuussimulaatio.xlsx]Yhteenveto'!$C$39:$L$39</c:f>
              <c:numCache>
                <c:formatCode>#,##0</c:formatCode>
                <c:ptCount val="10"/>
                <c:pt idx="0">
                  <c:v>-2400</c:v>
                </c:pt>
                <c:pt idx="1">
                  <c:v>-2400</c:v>
                </c:pt>
                <c:pt idx="2">
                  <c:v>-2160</c:v>
                </c:pt>
                <c:pt idx="3">
                  <c:v>-1920</c:v>
                </c:pt>
                <c:pt idx="4">
                  <c:v>-1680</c:v>
                </c:pt>
                <c:pt idx="5">
                  <c:v>-1440</c:v>
                </c:pt>
                <c:pt idx="6">
                  <c:v>-1200</c:v>
                </c:pt>
                <c:pt idx="7">
                  <c:v>-960</c:v>
                </c:pt>
                <c:pt idx="8">
                  <c:v>-720</c:v>
                </c:pt>
                <c:pt idx="9">
                  <c:v>-480</c:v>
                </c:pt>
              </c:numCache>
            </c:numRef>
          </c:val>
          <c:smooth val="0"/>
          <c:extLst>
            <c:ext xmlns:c16="http://schemas.microsoft.com/office/drawing/2014/chart" uri="{C3380CC4-5D6E-409C-BE32-E72D297353CC}">
              <c16:uniqueId val="{00000004-7AC8-4E73-9C27-C57532AA19D7}"/>
            </c:ext>
          </c:extLst>
        </c:ser>
        <c:dLbls>
          <c:showLegendKey val="0"/>
          <c:showVal val="0"/>
          <c:showCatName val="0"/>
          <c:showSerName val="0"/>
          <c:showPercent val="0"/>
          <c:showBubbleSize val="0"/>
        </c:dLbls>
        <c:marker val="1"/>
        <c:smooth val="0"/>
        <c:axId val="952753920"/>
        <c:axId val="1281746800"/>
      </c:lineChart>
      <c:catAx>
        <c:axId val="952753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281746800"/>
        <c:crosses val="autoZero"/>
        <c:auto val="1"/>
        <c:lblAlgn val="ctr"/>
        <c:lblOffset val="100"/>
        <c:noMultiLvlLbl val="0"/>
      </c:catAx>
      <c:valAx>
        <c:axId val="128174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95275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pPr>
      <a:endParaRPr lang="fi-F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480" b="0" i="0" u="none" strike="noStrike" kern="1200" spc="0" baseline="0">
                <a:solidFill>
                  <a:schemeClr val="tx1">
                    <a:lumMod val="65000"/>
                    <a:lumOff val="35000"/>
                  </a:schemeClr>
                </a:solidFill>
                <a:latin typeface="+mn-lt"/>
                <a:ea typeface="+mn-ea"/>
                <a:cs typeface="+mn-cs"/>
              </a:defRPr>
            </a:pPr>
            <a:r>
              <a:rPr lang="en-US"/>
              <a:t>PURKUTELAKKA - VASTAAVAA</a:t>
            </a:r>
          </a:p>
        </c:rich>
      </c:tx>
      <c:layout>
        <c:manualLayout>
          <c:xMode val="edge"/>
          <c:yMode val="edge"/>
          <c:x val="0.40298652629531323"/>
          <c:y val="1.9138429483226378E-2"/>
        </c:manualLayout>
      </c:layout>
      <c:overlay val="0"/>
      <c:spPr>
        <a:noFill/>
        <a:ln>
          <a:noFill/>
        </a:ln>
        <a:effectLst/>
      </c:spPr>
      <c:txPr>
        <a:bodyPr rot="0" spcFirstLastPara="1" vertOverflow="ellipsis" vert="horz" wrap="square" anchor="ctr" anchorCtr="1"/>
        <a:lstStyle/>
        <a:p>
          <a:pPr algn="ctr">
            <a:defRPr sz="48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762404238215612E-2"/>
          <c:y val="6.699089577536621E-2"/>
          <c:w val="0.87531568701513784"/>
          <c:h val="0.83657407708278597"/>
        </c:manualLayout>
      </c:layout>
      <c:barChart>
        <c:barDir val="col"/>
        <c:grouping val="clustered"/>
        <c:varyColors val="0"/>
        <c:ser>
          <c:idx val="5"/>
          <c:order val="5"/>
          <c:tx>
            <c:strRef>
              <c:f>'[RSK - Purkutelakka - Kannattavuussimulaatio.xlsx]Yhteenveto'!$B$52</c:f>
              <c:strCache>
                <c:ptCount val="1"/>
                <c:pt idx="0">
                  <c:v>PYSYVÄT VASTAAVAT</c:v>
                </c:pt>
              </c:strCache>
            </c:strRef>
          </c:tx>
          <c:spPr>
            <a:solidFill>
              <a:schemeClr val="accent6"/>
            </a:solidFill>
            <a:ln>
              <a:noFill/>
            </a:ln>
            <a:effectLst/>
          </c:spPr>
          <c:invertIfNegative val="0"/>
          <c:cat>
            <c:strRef>
              <c:f>'[RSK - Purkutelakka - Kannattavuussimulaatio.xlsx]Yhteenveto'!$C$46:$L$46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Kannattavuussimulaatio.xlsx]Yhteenveto'!$C$52:$L$52</c:f>
              <c:numCache>
                <c:formatCode>#,##0</c:formatCode>
                <c:ptCount val="10"/>
                <c:pt idx="0">
                  <c:v>43481.826000000001</c:v>
                </c:pt>
                <c:pt idx="1">
                  <c:v>39791.678180000003</c:v>
                </c:pt>
                <c:pt idx="2">
                  <c:v>36352.900707400004</c:v>
                </c:pt>
                <c:pt idx="3">
                  <c:v>33136.041657882</c:v>
                </c:pt>
                <c:pt idx="4">
                  <c:v>30116.08194183026</c:v>
                </c:pt>
                <c:pt idx="5">
                  <c:v>27271.650765902144</c:v>
                </c:pt>
                <c:pt idx="6">
                  <c:v>24584.390860288993</c:v>
                </c:pt>
                <c:pt idx="7">
                  <c:v>22038.444018468766</c:v>
                </c:pt>
                <c:pt idx="8">
                  <c:v>19620.033351895949</c:v>
                </c:pt>
                <c:pt idx="9">
                  <c:v>17317.123349039237</c:v>
                </c:pt>
              </c:numCache>
            </c:numRef>
          </c:val>
          <c:extLst>
            <c:ext xmlns:c16="http://schemas.microsoft.com/office/drawing/2014/chart" uri="{C3380CC4-5D6E-409C-BE32-E72D297353CC}">
              <c16:uniqueId val="{00000000-EFBE-4804-A17B-CD5C37AEAE80}"/>
            </c:ext>
          </c:extLst>
        </c:ser>
        <c:ser>
          <c:idx val="11"/>
          <c:order val="11"/>
          <c:tx>
            <c:strRef>
              <c:f>'[RSK - Purkutelakka - Kannattavuussimulaatio.xlsx]Yhteenveto'!$B$58</c:f>
              <c:strCache>
                <c:ptCount val="1"/>
                <c:pt idx="0">
                  <c:v>VAIHTUVAT VASTAAVAT</c:v>
                </c:pt>
              </c:strCache>
            </c:strRef>
          </c:tx>
          <c:spPr>
            <a:solidFill>
              <a:schemeClr val="accent6">
                <a:lumMod val="60000"/>
              </a:schemeClr>
            </a:solidFill>
            <a:ln>
              <a:noFill/>
            </a:ln>
            <a:effectLst/>
          </c:spPr>
          <c:invertIfNegative val="0"/>
          <c:cat>
            <c:strRef>
              <c:f>'[RSK - Purkutelakka - Kannattavuussimulaatio.xlsx]Yhteenveto'!$C$46:$L$46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Kannattavuussimulaatio.xlsx]Yhteenveto'!$C$58:$L$58</c:f>
              <c:numCache>
                <c:formatCode>#,##0</c:formatCode>
                <c:ptCount val="10"/>
                <c:pt idx="0">
                  <c:v>5857.8697391792084</c:v>
                </c:pt>
                <c:pt idx="1">
                  <c:v>7865.9879031504097</c:v>
                </c:pt>
                <c:pt idx="2">
                  <c:v>7114.1060671216183</c:v>
                </c:pt>
                <c:pt idx="3">
                  <c:v>6602.2242310928268</c:v>
                </c:pt>
                <c:pt idx="4">
                  <c:v>6330.342395064039</c:v>
                </c:pt>
                <c:pt idx="5">
                  <c:v>6273.7231614266202</c:v>
                </c:pt>
                <c:pt idx="6">
                  <c:v>6377.6696737262173</c:v>
                </c:pt>
                <c:pt idx="7">
                  <c:v>6645.3535732672281</c:v>
                </c:pt>
                <c:pt idx="8">
                  <c:v>7079.5302377587614</c:v>
                </c:pt>
                <c:pt idx="9">
                  <c:v>7682.6067695070633</c:v>
                </c:pt>
              </c:numCache>
            </c:numRef>
          </c:val>
          <c:extLst>
            <c:ext xmlns:c16="http://schemas.microsoft.com/office/drawing/2014/chart" uri="{C3380CC4-5D6E-409C-BE32-E72D297353CC}">
              <c16:uniqueId val="{00000001-EFBE-4804-A17B-CD5C37AEAE80}"/>
            </c:ext>
          </c:extLst>
        </c:ser>
        <c:ser>
          <c:idx val="12"/>
          <c:order val="12"/>
          <c:tx>
            <c:strRef>
              <c:f>'[RSK - Purkutelakka - Kannattavuussimulaatio.xlsx]Yhteenveto'!$B$59</c:f>
              <c:strCache>
                <c:ptCount val="1"/>
                <c:pt idx="0">
                  <c:v>VASTAAVA YHTEENSÄ</c:v>
                </c:pt>
              </c:strCache>
            </c:strRef>
          </c:tx>
          <c:spPr>
            <a:solidFill>
              <a:schemeClr val="accent1">
                <a:lumMod val="80000"/>
                <a:lumOff val="20000"/>
              </a:schemeClr>
            </a:solidFill>
            <a:ln>
              <a:noFill/>
            </a:ln>
            <a:effectLst/>
          </c:spPr>
          <c:invertIfNegative val="0"/>
          <c:cat>
            <c:strRef>
              <c:f>'[RSK - Purkutelakka - Kannattavuussimulaatio.xlsx]Yhteenveto'!$C$46:$L$46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Kannattavuussimulaatio.xlsx]Yhteenveto'!$C$59:$L$59</c:f>
              <c:numCache>
                <c:formatCode>#,##0</c:formatCode>
                <c:ptCount val="10"/>
                <c:pt idx="0">
                  <c:v>49339.695739179209</c:v>
                </c:pt>
                <c:pt idx="1">
                  <c:v>47657.666083150412</c:v>
                </c:pt>
                <c:pt idx="2">
                  <c:v>43467.006774521622</c:v>
                </c:pt>
                <c:pt idx="3">
                  <c:v>39738.265888974827</c:v>
                </c:pt>
                <c:pt idx="4">
                  <c:v>36446.424336894299</c:v>
                </c:pt>
                <c:pt idx="5">
                  <c:v>33545.373927328765</c:v>
                </c:pt>
                <c:pt idx="6">
                  <c:v>30962.060534015211</c:v>
                </c:pt>
                <c:pt idx="7">
                  <c:v>28683.797591735995</c:v>
                </c:pt>
                <c:pt idx="8">
                  <c:v>26699.56358965471</c:v>
                </c:pt>
                <c:pt idx="9">
                  <c:v>24999.7301185463</c:v>
                </c:pt>
              </c:numCache>
            </c:numRef>
          </c:val>
          <c:extLst>
            <c:ext xmlns:c16="http://schemas.microsoft.com/office/drawing/2014/chart" uri="{C3380CC4-5D6E-409C-BE32-E72D297353CC}">
              <c16:uniqueId val="{00000002-EFBE-4804-A17B-CD5C37AEAE80}"/>
            </c:ext>
          </c:extLst>
        </c:ser>
        <c:dLbls>
          <c:showLegendKey val="0"/>
          <c:showVal val="0"/>
          <c:showCatName val="0"/>
          <c:showSerName val="0"/>
          <c:showPercent val="0"/>
          <c:showBubbleSize val="0"/>
        </c:dLbls>
        <c:gapWidth val="219"/>
        <c:overlap val="-27"/>
        <c:axId val="1312088768"/>
        <c:axId val="1579175072"/>
        <c:extLst>
          <c:ext xmlns:c15="http://schemas.microsoft.com/office/drawing/2012/chart" uri="{02D57815-91ED-43cb-92C2-25804820EDAC}">
            <c15:filteredBarSeries>
              <c15:ser>
                <c:idx val="0"/>
                <c:order val="0"/>
                <c:tx>
                  <c:strRef>
                    <c:extLst>
                      <c:ext uri="{02D57815-91ED-43cb-92C2-25804820EDAC}">
                        <c15:formulaRef>
                          <c15:sqref>'[RSK - Purkutelakka - Kannattavuussimulaatio.xlsx]Yhteenveto'!$B$47</c15:sqref>
                        </c15:formulaRef>
                      </c:ext>
                    </c:extLst>
                    <c:strCache>
                      <c:ptCount val="1"/>
                      <c:pt idx="0">
                        <c:v>PYSYVÄT VASTAAVAT</c:v>
                      </c:pt>
                    </c:strCache>
                  </c:strRef>
                </c:tx>
                <c:spPr>
                  <a:solidFill>
                    <a:schemeClr val="accent1"/>
                  </a:solidFill>
                  <a:ln>
                    <a:noFill/>
                  </a:ln>
                  <a:effectLst/>
                </c:spPr>
                <c:invertIfNegative val="0"/>
                <c:cat>
                  <c:strRef>
                    <c:extLst>
                      <c:ex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c:ext uri="{02D57815-91ED-43cb-92C2-25804820EDAC}">
                        <c15:formulaRef>
                          <c15:sqref>'[RSK - Purkutelakka - Kannattavuussimulaatio.xlsx]Yhteenveto'!$C$47:$L$47</c15:sqref>
                        </c15:formulaRef>
                      </c:ext>
                    </c:extLst>
                    <c:numCache>
                      <c:formatCode>General</c:formatCode>
                      <c:ptCount val="10"/>
                    </c:numCache>
                  </c:numRef>
                </c:val>
                <c:extLst>
                  <c:ext xmlns:c16="http://schemas.microsoft.com/office/drawing/2014/chart" uri="{C3380CC4-5D6E-409C-BE32-E72D297353CC}">
                    <c16:uniqueId val="{00000003-EFBE-4804-A17B-CD5C37AEAE8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'[RSK - Purkutelakka - Kannattavuussimulaatio.xlsx]Yhteenveto'!$B$48</c15:sqref>
                        </c15:formulaRef>
                      </c:ext>
                    </c:extLst>
                    <c:strCache>
                      <c:ptCount val="1"/>
                      <c:pt idx="0">
                        <c:v>  Rakennukset ja rakennelmat</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Kannattavuussimulaatio.xlsx]Yhteenveto'!$C$48:$L$48</c15:sqref>
                        </c15:formulaRef>
                      </c:ext>
                    </c:extLst>
                    <c:numCache>
                      <c:formatCode>#,##0</c:formatCode>
                      <c:ptCount val="10"/>
                      <c:pt idx="0">
                        <c:v>32687.826000000001</c:v>
                      </c:pt>
                      <c:pt idx="1">
                        <c:v>30399.678179999999</c:v>
                      </c:pt>
                      <c:pt idx="2">
                        <c:v>28271.700707400003</c:v>
                      </c:pt>
                      <c:pt idx="3">
                        <c:v>26292.681657882</c:v>
                      </c:pt>
                      <c:pt idx="4">
                        <c:v>24452.193941830261</c:v>
                      </c:pt>
                      <c:pt idx="5">
                        <c:v>22740.540365902143</c:v>
                      </c:pt>
                      <c:pt idx="6">
                        <c:v>21148.702540288992</c:v>
                      </c:pt>
                      <c:pt idx="7">
                        <c:v>19668.293362468765</c:v>
                      </c:pt>
                      <c:pt idx="8">
                        <c:v>18291.51282709595</c:v>
                      </c:pt>
                      <c:pt idx="9">
                        <c:v>17011.106929199235</c:v>
                      </c:pt>
                    </c:numCache>
                  </c:numRef>
                </c:val>
                <c:extLst xmlns:c15="http://schemas.microsoft.com/office/drawing/2012/chart">
                  <c:ext xmlns:c16="http://schemas.microsoft.com/office/drawing/2014/chart" uri="{C3380CC4-5D6E-409C-BE32-E72D297353CC}">
                    <c16:uniqueId val="{00000004-EFBE-4804-A17B-CD5C37AEAE8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Kannattavuussimulaatio.xlsx]Yhteenveto'!$B$49</c15:sqref>
                        </c15:formulaRef>
                      </c:ext>
                    </c:extLst>
                    <c:strCache>
                      <c:ptCount val="1"/>
                      <c:pt idx="0">
                        <c:v>  Koneet ja kalusto</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Kannattavuussimulaatio.xlsx]Yhteenveto'!$C$49:$L$49</c15:sqref>
                        </c15:formulaRef>
                      </c:ext>
                    </c:extLst>
                    <c:numCache>
                      <c:formatCode>#,##0</c:formatCode>
                      <c:ptCount val="10"/>
                      <c:pt idx="0">
                        <c:v>2280</c:v>
                      </c:pt>
                      <c:pt idx="1">
                        <c:v>1824</c:v>
                      </c:pt>
                      <c:pt idx="2">
                        <c:v>1459.2</c:v>
                      </c:pt>
                      <c:pt idx="3">
                        <c:v>1167.3599999999999</c:v>
                      </c:pt>
                      <c:pt idx="4">
                        <c:v>933.88800000000003</c:v>
                      </c:pt>
                      <c:pt idx="5">
                        <c:v>747.11040000000003</c:v>
                      </c:pt>
                      <c:pt idx="6">
                        <c:v>597.68832000000009</c:v>
                      </c:pt>
                      <c:pt idx="7">
                        <c:v>478.15065600000008</c:v>
                      </c:pt>
                      <c:pt idx="8">
                        <c:v>382.52052480000009</c:v>
                      </c:pt>
                      <c:pt idx="9">
                        <c:v>306.01641984000003</c:v>
                      </c:pt>
                    </c:numCache>
                  </c:numRef>
                </c:val>
                <c:extLst xmlns:c15="http://schemas.microsoft.com/office/drawing/2012/chart">
                  <c:ext xmlns:c16="http://schemas.microsoft.com/office/drawing/2014/chart" uri="{C3380CC4-5D6E-409C-BE32-E72D297353CC}">
                    <c16:uniqueId val="{00000005-EFBE-4804-A17B-CD5C37AEAE8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Kannattavuussimulaatio.xlsx]Yhteenveto'!$B$50</c15:sqref>
                        </c15:formulaRef>
                      </c:ext>
                    </c:extLst>
                    <c:strCache>
                      <c:ptCount val="1"/>
                      <c:pt idx="0">
                        <c:v>  Muut aineelliset hyödykkeet</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Kannattavuussimulaatio.xlsx]Yhteenveto'!$C$50:$L$50</c15:sqref>
                        </c15:formulaRef>
                      </c:ext>
                    </c:extLst>
                    <c:numCache>
                      <c:formatCode>#,##0</c:formatCode>
                      <c:ptCount val="10"/>
                      <c:pt idx="0">
                        <c:v>8514</c:v>
                      </c:pt>
                      <c:pt idx="1">
                        <c:v>7568</c:v>
                      </c:pt>
                      <c:pt idx="2">
                        <c:v>6622</c:v>
                      </c:pt>
                      <c:pt idx="3">
                        <c:v>5676</c:v>
                      </c:pt>
                      <c:pt idx="4">
                        <c:v>4730</c:v>
                      </c:pt>
                      <c:pt idx="5">
                        <c:v>3784</c:v>
                      </c:pt>
                      <c:pt idx="6">
                        <c:v>2838</c:v>
                      </c:pt>
                      <c:pt idx="7">
                        <c:v>1892</c:v>
                      </c:pt>
                      <c:pt idx="8">
                        <c:v>946</c:v>
                      </c:pt>
                      <c:pt idx="9">
                        <c:v>0</c:v>
                      </c:pt>
                    </c:numCache>
                  </c:numRef>
                </c:val>
                <c:extLst xmlns:c15="http://schemas.microsoft.com/office/drawing/2012/chart">
                  <c:ext xmlns:c16="http://schemas.microsoft.com/office/drawing/2014/chart" uri="{C3380CC4-5D6E-409C-BE32-E72D297353CC}">
                    <c16:uniqueId val="{00000006-EFBE-4804-A17B-CD5C37AEAE8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Kannattavuussimulaatio.xlsx]Yhteenveto'!$B$51</c15:sqref>
                        </c15:formulaRef>
                      </c:ext>
                    </c:extLst>
                    <c:strCache>
                      <c:ptCount val="1"/>
                      <c:pt idx="0">
                        <c:v>Aineelliset hyödykkeet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Kannattavuussimulaatio.xlsx]Yhteenveto'!$C$51:$L$51</c15:sqref>
                        </c15:formulaRef>
                      </c:ext>
                    </c:extLst>
                    <c:numCache>
                      <c:formatCode>#,##0</c:formatCode>
                      <c:ptCount val="10"/>
                      <c:pt idx="0">
                        <c:v>43481.826000000001</c:v>
                      </c:pt>
                      <c:pt idx="1">
                        <c:v>39791.678180000003</c:v>
                      </c:pt>
                      <c:pt idx="2">
                        <c:v>36352.900707400004</c:v>
                      </c:pt>
                      <c:pt idx="3">
                        <c:v>33136.041657882</c:v>
                      </c:pt>
                      <c:pt idx="4">
                        <c:v>30116.08194183026</c:v>
                      </c:pt>
                      <c:pt idx="5">
                        <c:v>27271.650765902144</c:v>
                      </c:pt>
                      <c:pt idx="6">
                        <c:v>24584.390860288993</c:v>
                      </c:pt>
                      <c:pt idx="7">
                        <c:v>22038.444018468766</c:v>
                      </c:pt>
                      <c:pt idx="8">
                        <c:v>19620.033351895949</c:v>
                      </c:pt>
                      <c:pt idx="9">
                        <c:v>17317.123349039237</c:v>
                      </c:pt>
                    </c:numCache>
                  </c:numRef>
                </c:val>
                <c:extLst xmlns:c15="http://schemas.microsoft.com/office/drawing/2012/chart">
                  <c:ext xmlns:c16="http://schemas.microsoft.com/office/drawing/2014/chart" uri="{C3380CC4-5D6E-409C-BE32-E72D297353CC}">
                    <c16:uniqueId val="{00000007-EFBE-4804-A17B-CD5C37AEAE80}"/>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Kannattavuussimulaatio.xlsx]Yhteenveto'!$B$53</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Kannattavuussimulaatio.xlsx]Yhteenveto'!$C$53:$L$53</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8-EFBE-4804-A17B-CD5C37AEAE80}"/>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Kannattavuussimulaatio.xlsx]Yhteenveto'!$B$54</c15:sqref>
                        </c15:formulaRef>
                      </c:ext>
                    </c:extLst>
                    <c:strCache>
                      <c:ptCount val="1"/>
                      <c:pt idx="0">
                        <c:v>VAIHTUVAT VASTAAVAT</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Kannattavuussimulaatio.xlsx]Yhteenveto'!$C$54:$L$54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9-EFBE-4804-A17B-CD5C37AEAE80}"/>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Kannattavuussimulaatio.xlsx]Yhteenveto'!$B$55</c15:sqref>
                        </c15:formulaRef>
                      </c:ext>
                    </c:extLst>
                    <c:strCache>
                      <c:ptCount val="1"/>
                      <c:pt idx="0">
                        <c:v>Vaihto-omaisuus</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Kannattavuussimulaatio.xlsx]Yhteenveto'!$C$55:$L$55</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A-EFBE-4804-A17B-CD5C37AEAE80}"/>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Kannattavuussimulaatio.xlsx]Yhteenveto'!$B$56</c15:sqref>
                        </c15:formulaRef>
                      </c:ext>
                    </c:extLst>
                    <c:strCache>
                      <c:ptCount val="1"/>
                      <c:pt idx="0">
                        <c:v>Saamiset</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Kannattavuussimulaatio.xlsx]Yhteenveto'!$C$56:$L$56</c15:sqref>
                        </c15:formulaRef>
                      </c:ext>
                    </c:extLst>
                    <c:numCache>
                      <c:formatCode>#,##0</c:formatCode>
                      <c:ptCount val="10"/>
                      <c:pt idx="0">
                        <c:v>3600</c:v>
                      </c:pt>
                      <c:pt idx="1">
                        <c:v>3600</c:v>
                      </c:pt>
                      <c:pt idx="2">
                        <c:v>3600</c:v>
                      </c:pt>
                      <c:pt idx="3">
                        <c:v>3600</c:v>
                      </c:pt>
                      <c:pt idx="4">
                        <c:v>3600</c:v>
                      </c:pt>
                      <c:pt idx="5">
                        <c:v>3600</c:v>
                      </c:pt>
                      <c:pt idx="6">
                        <c:v>3600</c:v>
                      </c:pt>
                      <c:pt idx="7">
                        <c:v>3600</c:v>
                      </c:pt>
                      <c:pt idx="8">
                        <c:v>3600</c:v>
                      </c:pt>
                      <c:pt idx="9">
                        <c:v>3600</c:v>
                      </c:pt>
                    </c:numCache>
                  </c:numRef>
                </c:val>
                <c:extLst xmlns:c15="http://schemas.microsoft.com/office/drawing/2012/chart">
                  <c:ext xmlns:c16="http://schemas.microsoft.com/office/drawing/2014/chart" uri="{C3380CC4-5D6E-409C-BE32-E72D297353CC}">
                    <c16:uniqueId val="{0000000B-EFBE-4804-A17B-CD5C37AEAE80}"/>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Kannattavuussimulaatio.xlsx]Yhteenveto'!$B$57</c15:sqref>
                        </c15:formulaRef>
                      </c:ext>
                    </c:extLst>
                    <c:strCache>
                      <c:ptCount val="1"/>
                      <c:pt idx="0">
                        <c:v>Rahat ja pankisaamiset</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Kannattavuussimulaatio.xlsx]Yhteenveto'!$C$46:$L$46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Kannattavuussimulaatio.xlsx]Yhteenveto'!$C$57:$L$57</c15:sqref>
                        </c15:formulaRef>
                      </c:ext>
                    </c:extLst>
                    <c:numCache>
                      <c:formatCode>#,##0</c:formatCode>
                      <c:ptCount val="10"/>
                      <c:pt idx="0">
                        <c:v>2257.8697391792084</c:v>
                      </c:pt>
                      <c:pt idx="1">
                        <c:v>4265.9879031504097</c:v>
                      </c:pt>
                      <c:pt idx="2">
                        <c:v>3514.1060671216183</c:v>
                      </c:pt>
                      <c:pt idx="3">
                        <c:v>3002.2242310928268</c:v>
                      </c:pt>
                      <c:pt idx="4">
                        <c:v>2730.342395064039</c:v>
                      </c:pt>
                      <c:pt idx="5">
                        <c:v>2673.7231614266202</c:v>
                      </c:pt>
                      <c:pt idx="6">
                        <c:v>2777.6696737262173</c:v>
                      </c:pt>
                      <c:pt idx="7">
                        <c:v>3045.3535732672281</c:v>
                      </c:pt>
                      <c:pt idx="8">
                        <c:v>3479.5302377587614</c:v>
                      </c:pt>
                      <c:pt idx="9">
                        <c:v>4082.6067695070633</c:v>
                      </c:pt>
                    </c:numCache>
                  </c:numRef>
                </c:val>
                <c:extLst xmlns:c15="http://schemas.microsoft.com/office/drawing/2012/chart">
                  <c:ext xmlns:c16="http://schemas.microsoft.com/office/drawing/2014/chart" uri="{C3380CC4-5D6E-409C-BE32-E72D297353CC}">
                    <c16:uniqueId val="{0000000C-EFBE-4804-A17B-CD5C37AEAE80}"/>
                  </c:ext>
                </c:extLst>
              </c15:ser>
            </c15:filteredBarSeries>
          </c:ext>
        </c:extLst>
      </c:barChart>
      <c:catAx>
        <c:axId val="13120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i-FI"/>
          </a:p>
        </c:txPr>
        <c:crossAx val="1579175072"/>
        <c:crosses val="autoZero"/>
        <c:auto val="1"/>
        <c:lblAlgn val="ctr"/>
        <c:lblOffset val="100"/>
        <c:noMultiLvlLbl val="0"/>
      </c:catAx>
      <c:valAx>
        <c:axId val="157917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i-FI"/>
          </a:p>
        </c:txPr>
        <c:crossAx val="1312088768"/>
        <c:crosses val="autoZero"/>
        <c:crossBetween val="between"/>
      </c:valAx>
      <c:spPr>
        <a:noFill/>
        <a:ln>
          <a:noFill/>
        </a:ln>
        <a:effectLst/>
      </c:spPr>
    </c:plotArea>
    <c:legend>
      <c:legendPos val="b"/>
      <c:layout>
        <c:manualLayout>
          <c:xMode val="edge"/>
          <c:yMode val="edge"/>
          <c:x val="0.22356682547846168"/>
          <c:y val="0.941671763325166"/>
          <c:w val="0.55286634904307663"/>
          <c:h val="5.8328236674834034E-2"/>
        </c:manualLayout>
      </c:layout>
      <c:overlay val="0"/>
      <c:spPr>
        <a:noFill/>
        <a:ln>
          <a:noFill/>
        </a:ln>
        <a:effectLst/>
      </c:spPr>
      <c:txPr>
        <a:bodyPr rot="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400"/>
      </a:pPr>
      <a:endParaRPr lang="fi-F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480" b="0" i="0" u="none" strike="noStrike" kern="1200" spc="0" baseline="0">
                <a:solidFill>
                  <a:schemeClr val="tx1">
                    <a:lumMod val="65000"/>
                    <a:lumOff val="35000"/>
                  </a:schemeClr>
                </a:solidFill>
                <a:latin typeface="+mn-lt"/>
                <a:ea typeface="+mn-ea"/>
                <a:cs typeface="+mn-cs"/>
              </a:defRPr>
            </a:pPr>
            <a:r>
              <a:rPr lang="en-US"/>
              <a:t>PURKUTELAKKA - VASTATTAVAA</a:t>
            </a:r>
          </a:p>
        </c:rich>
      </c:tx>
      <c:layout>
        <c:manualLayout>
          <c:xMode val="edge"/>
          <c:yMode val="edge"/>
          <c:x val="0.39550031610080449"/>
          <c:y val="1.9402294966811454E-2"/>
        </c:manualLayout>
      </c:layout>
      <c:overlay val="0"/>
      <c:spPr>
        <a:noFill/>
        <a:ln>
          <a:noFill/>
        </a:ln>
        <a:effectLst/>
      </c:spPr>
      <c:txPr>
        <a:bodyPr rot="0" spcFirstLastPara="1" vertOverflow="ellipsis" vert="horz" wrap="square" anchor="ctr" anchorCtr="1"/>
        <a:lstStyle/>
        <a:p>
          <a:pPr algn="ctr">
            <a:defRPr sz="48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762404238215612E-2"/>
          <c:y val="6.699089577536621E-2"/>
          <c:w val="0.87531568701513784"/>
          <c:h val="0.83657407708278597"/>
        </c:manualLayout>
      </c:layout>
      <c:barChart>
        <c:barDir val="col"/>
        <c:grouping val="clustered"/>
        <c:varyColors val="0"/>
        <c:ser>
          <c:idx val="5"/>
          <c:order val="5"/>
          <c:tx>
            <c:strRef>
              <c:f>'[RSK - Purkutelakka - Kannattavuussimulaatio.xlsx]Yhteenveto'!$B$67</c:f>
              <c:strCache>
                <c:ptCount val="1"/>
                <c:pt idx="0">
                  <c:v>OMA PÄÄOMA YHTEENSÄ</c:v>
                </c:pt>
              </c:strCache>
            </c:strRef>
          </c:tx>
          <c:spPr>
            <a:solidFill>
              <a:schemeClr val="accent6"/>
            </a:solidFill>
            <a:ln>
              <a:noFill/>
            </a:ln>
            <a:effectLst/>
          </c:spPr>
          <c:invertIfNegative val="0"/>
          <c:cat>
            <c:strRef>
              <c:f>'[RSK - Purkutelakka - Kannattavuussimulaatio.xlsx]Yhteenveto'!$C$61:$L$61</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Kannattavuussimulaatio.xlsx]Yhteenveto'!$C$67:$L$67</c:f>
              <c:numCache>
                <c:formatCode>#,##0</c:formatCode>
                <c:ptCount val="10"/>
                <c:pt idx="0">
                  <c:v>18031.744163971205</c:v>
                </c:pt>
                <c:pt idx="1">
                  <c:v>16349.714507942412</c:v>
                </c:pt>
                <c:pt idx="2">
                  <c:v>15159.055199313621</c:v>
                </c:pt>
                <c:pt idx="3">
                  <c:v>14430.314313766827</c:v>
                </c:pt>
                <c:pt idx="4">
                  <c:v>14138.472761686293</c:v>
                </c:pt>
                <c:pt idx="5">
                  <c:v>14237.422352120764</c:v>
                </c:pt>
                <c:pt idx="6">
                  <c:v>14654.10895880721</c:v>
                </c:pt>
                <c:pt idx="7">
                  <c:v>15375.84601652799</c:v>
                </c:pt>
                <c:pt idx="8">
                  <c:v>16391.612014446706</c:v>
                </c:pt>
                <c:pt idx="9">
                  <c:v>17691.778543338296</c:v>
                </c:pt>
              </c:numCache>
            </c:numRef>
          </c:val>
          <c:extLst>
            <c:ext xmlns:c16="http://schemas.microsoft.com/office/drawing/2014/chart" uri="{C3380CC4-5D6E-409C-BE32-E72D297353CC}">
              <c16:uniqueId val="{00000000-0B92-4957-9838-A3377106EB4D}"/>
            </c:ext>
          </c:extLst>
        </c:ser>
        <c:ser>
          <c:idx val="16"/>
          <c:order val="16"/>
          <c:tx>
            <c:strRef>
              <c:f>'[RSK - Purkutelakka - Kannattavuussimulaatio.xlsx]Yhteenveto'!$B$78</c:f>
              <c:strCache>
                <c:ptCount val="1"/>
                <c:pt idx="0">
                  <c:v>Vieras pääoma yhteensä</c:v>
                </c:pt>
              </c:strCache>
            </c:strRef>
          </c:tx>
          <c:spPr>
            <a:solidFill>
              <a:schemeClr val="accent5">
                <a:lumMod val="80000"/>
                <a:lumOff val="20000"/>
              </a:schemeClr>
            </a:solidFill>
            <a:ln>
              <a:noFill/>
            </a:ln>
            <a:effectLst/>
          </c:spPr>
          <c:invertIfNegative val="0"/>
          <c:cat>
            <c:strRef>
              <c:f>'[RSK - Purkutelakka - Kannattavuussimulaatio.xlsx]Yhteenveto'!$C$61:$L$61</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Kannattavuussimulaatio.xlsx]Yhteenveto'!$C$78:$L$78</c:f>
              <c:numCache>
                <c:formatCode>#,##0</c:formatCode>
                <c:ptCount val="10"/>
                <c:pt idx="0">
                  <c:v>31307.951575208001</c:v>
                </c:pt>
                <c:pt idx="1">
                  <c:v>31307.951575208004</c:v>
                </c:pt>
                <c:pt idx="2">
                  <c:v>28307.951575208004</c:v>
                </c:pt>
                <c:pt idx="3">
                  <c:v>25307.951575208004</c:v>
                </c:pt>
                <c:pt idx="4">
                  <c:v>22307.951575208004</c:v>
                </c:pt>
                <c:pt idx="5">
                  <c:v>19307.951575208004</c:v>
                </c:pt>
                <c:pt idx="6">
                  <c:v>16307.951575208002</c:v>
                </c:pt>
                <c:pt idx="7">
                  <c:v>13307.951575208002</c:v>
                </c:pt>
                <c:pt idx="8">
                  <c:v>10307.951575208002</c:v>
                </c:pt>
                <c:pt idx="9">
                  <c:v>7307.9515752080024</c:v>
                </c:pt>
              </c:numCache>
            </c:numRef>
          </c:val>
          <c:extLst>
            <c:ext xmlns:c16="http://schemas.microsoft.com/office/drawing/2014/chart" uri="{C3380CC4-5D6E-409C-BE32-E72D297353CC}">
              <c16:uniqueId val="{00000001-0B92-4957-9838-A3377106EB4D}"/>
            </c:ext>
          </c:extLst>
        </c:ser>
        <c:ser>
          <c:idx val="17"/>
          <c:order val="17"/>
          <c:tx>
            <c:strRef>
              <c:f>'[RSK - Purkutelakka - Kannattavuussimulaatio.xlsx]Yhteenveto'!$B$79</c:f>
              <c:strCache>
                <c:ptCount val="1"/>
                <c:pt idx="0">
                  <c:v>VASTATTAVAA YHTEENSÄ</c:v>
                </c:pt>
              </c:strCache>
            </c:strRef>
          </c:tx>
          <c:spPr>
            <a:solidFill>
              <a:schemeClr val="accent6">
                <a:lumMod val="80000"/>
                <a:lumOff val="20000"/>
              </a:schemeClr>
            </a:solidFill>
            <a:ln>
              <a:noFill/>
            </a:ln>
            <a:effectLst/>
          </c:spPr>
          <c:invertIfNegative val="0"/>
          <c:cat>
            <c:strRef>
              <c:f>'[RSK - Purkutelakka - Kannattavuussimulaatio.xlsx]Yhteenveto'!$C$61:$L$61</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Kannattavuussimulaatio.xlsx]Yhteenveto'!$C$79:$L$79</c:f>
              <c:numCache>
                <c:formatCode>#,##0</c:formatCode>
                <c:ptCount val="10"/>
                <c:pt idx="0">
                  <c:v>49339.695739179209</c:v>
                </c:pt>
                <c:pt idx="1">
                  <c:v>47657.666083150412</c:v>
                </c:pt>
                <c:pt idx="2">
                  <c:v>43467.006774521622</c:v>
                </c:pt>
                <c:pt idx="3">
                  <c:v>39738.265888974827</c:v>
                </c:pt>
                <c:pt idx="4">
                  <c:v>36446.424336894299</c:v>
                </c:pt>
                <c:pt idx="5">
                  <c:v>33545.373927328765</c:v>
                </c:pt>
                <c:pt idx="6">
                  <c:v>30962.060534015211</c:v>
                </c:pt>
                <c:pt idx="7">
                  <c:v>28683.797591735995</c:v>
                </c:pt>
                <c:pt idx="8">
                  <c:v>26699.56358965471</c:v>
                </c:pt>
                <c:pt idx="9">
                  <c:v>24999.7301185463</c:v>
                </c:pt>
              </c:numCache>
            </c:numRef>
          </c:val>
          <c:extLst>
            <c:ext xmlns:c16="http://schemas.microsoft.com/office/drawing/2014/chart" uri="{C3380CC4-5D6E-409C-BE32-E72D297353CC}">
              <c16:uniqueId val="{00000002-0B92-4957-9838-A3377106EB4D}"/>
            </c:ext>
          </c:extLst>
        </c:ser>
        <c:dLbls>
          <c:showLegendKey val="0"/>
          <c:showVal val="0"/>
          <c:showCatName val="0"/>
          <c:showSerName val="0"/>
          <c:showPercent val="0"/>
          <c:showBubbleSize val="0"/>
        </c:dLbls>
        <c:gapWidth val="219"/>
        <c:overlap val="-27"/>
        <c:axId val="1312088768"/>
        <c:axId val="1579175072"/>
        <c:extLst>
          <c:ext xmlns:c15="http://schemas.microsoft.com/office/drawing/2012/chart" uri="{02D57815-91ED-43cb-92C2-25804820EDAC}">
            <c15:filteredBarSeries>
              <c15:ser>
                <c:idx val="0"/>
                <c:order val="0"/>
                <c:tx>
                  <c:strRef>
                    <c:extLst>
                      <c:ext uri="{02D57815-91ED-43cb-92C2-25804820EDAC}">
                        <c15:formulaRef>
                          <c15:sqref>'[RSK - Purkutelakka - Kannattavuussimulaatio.xlsx]Yhteenveto'!$B$62</c15:sqref>
                        </c15:formulaRef>
                      </c:ext>
                    </c:extLst>
                    <c:strCache>
                      <c:ptCount val="1"/>
                      <c:pt idx="0">
                        <c:v>OMA PÄÄOMA</c:v>
                      </c:pt>
                    </c:strCache>
                  </c:strRef>
                </c:tx>
                <c:spPr>
                  <a:solidFill>
                    <a:schemeClr val="accent1"/>
                  </a:solidFill>
                  <a:ln>
                    <a:noFill/>
                  </a:ln>
                  <a:effectLst/>
                </c:spPr>
                <c:invertIfNegative val="0"/>
                <c:cat>
                  <c:strRef>
                    <c:extLst>
                      <c:ex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c:ext uri="{02D57815-91ED-43cb-92C2-25804820EDAC}">
                        <c15:formulaRef>
                          <c15:sqref>'[RSK - Purkutelakka - Kannattavuussimulaatio.xlsx]Yhteenveto'!$C$62:$L$62</c15:sqref>
                        </c15:formulaRef>
                      </c:ext>
                    </c:extLst>
                    <c:numCache>
                      <c:formatCode>General</c:formatCode>
                      <c:ptCount val="10"/>
                    </c:numCache>
                  </c:numRef>
                </c:val>
                <c:extLst>
                  <c:ext xmlns:c16="http://schemas.microsoft.com/office/drawing/2014/chart" uri="{C3380CC4-5D6E-409C-BE32-E72D297353CC}">
                    <c16:uniqueId val="{00000003-0B92-4957-9838-A3377106EB4D}"/>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'[RSK - Purkutelakka - Kannattavuussimulaatio.xlsx]Yhteenveto'!$B$63</c15:sqref>
                        </c15:formulaRef>
                      </c:ext>
                    </c:extLst>
                    <c:strCache>
                      <c:ptCount val="1"/>
                      <c:pt idx="0">
                        <c:v>Osakepääoma</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Kannattavuussimulaatio.xlsx]Yhteenveto'!$C$63:$L$63</c15:sqref>
                        </c15:formulaRef>
                      </c:ext>
                    </c:extLst>
                    <c:numCache>
                      <c:formatCode>#,##0</c:formatCode>
                      <c:ptCount val="10"/>
                      <c:pt idx="0">
                        <c:v>10000</c:v>
                      </c:pt>
                      <c:pt idx="1">
                        <c:v>10000</c:v>
                      </c:pt>
                      <c:pt idx="2">
                        <c:v>10000</c:v>
                      </c:pt>
                      <c:pt idx="3">
                        <c:v>10000</c:v>
                      </c:pt>
                      <c:pt idx="4">
                        <c:v>10000</c:v>
                      </c:pt>
                      <c:pt idx="5">
                        <c:v>10000</c:v>
                      </c:pt>
                      <c:pt idx="6">
                        <c:v>10000</c:v>
                      </c:pt>
                      <c:pt idx="7">
                        <c:v>10000</c:v>
                      </c:pt>
                      <c:pt idx="8">
                        <c:v>10000</c:v>
                      </c:pt>
                      <c:pt idx="9">
                        <c:v>10000</c:v>
                      </c:pt>
                    </c:numCache>
                  </c:numRef>
                </c:val>
                <c:extLst xmlns:c15="http://schemas.microsoft.com/office/drawing/2012/chart">
                  <c:ext xmlns:c16="http://schemas.microsoft.com/office/drawing/2014/chart" uri="{C3380CC4-5D6E-409C-BE32-E72D297353CC}">
                    <c16:uniqueId val="{00000004-0B92-4957-9838-A3377106EB4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Kannattavuussimulaatio.xlsx]Yhteenveto'!$B$64</c15:sqref>
                        </c15:formulaRef>
                      </c:ext>
                    </c:extLst>
                    <c:strCache>
                      <c:ptCount val="1"/>
                      <c:pt idx="0">
                        <c:v>Muut rahastot</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Kannattavuussimulaatio.xlsx]Yhteenveto'!$C$64:$L$64</c15:sqref>
                        </c15:formulaRef>
                      </c:ext>
                    </c:extLst>
                    <c:numCache>
                      <c:formatCode>#,##0</c:formatCode>
                      <c:ptCount val="10"/>
                      <c:pt idx="0">
                        <c:v>10000</c:v>
                      </c:pt>
                      <c:pt idx="1">
                        <c:v>10000</c:v>
                      </c:pt>
                      <c:pt idx="2">
                        <c:v>10000</c:v>
                      </c:pt>
                      <c:pt idx="3">
                        <c:v>10000</c:v>
                      </c:pt>
                      <c:pt idx="4">
                        <c:v>10000</c:v>
                      </c:pt>
                      <c:pt idx="5">
                        <c:v>10000</c:v>
                      </c:pt>
                      <c:pt idx="6">
                        <c:v>10000</c:v>
                      </c:pt>
                      <c:pt idx="7">
                        <c:v>10000</c:v>
                      </c:pt>
                      <c:pt idx="8">
                        <c:v>10000</c:v>
                      </c:pt>
                      <c:pt idx="9">
                        <c:v>10000</c:v>
                      </c:pt>
                    </c:numCache>
                  </c:numRef>
                </c:val>
                <c:extLst xmlns:c15="http://schemas.microsoft.com/office/drawing/2012/chart">
                  <c:ext xmlns:c16="http://schemas.microsoft.com/office/drawing/2014/chart" uri="{C3380CC4-5D6E-409C-BE32-E72D297353CC}">
                    <c16:uniqueId val="{00000005-0B92-4957-9838-A3377106EB4D}"/>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Kannattavuussimulaatio.xlsx]Yhteenveto'!$B$65</c15:sqref>
                        </c15:formulaRef>
                      </c:ext>
                    </c:extLst>
                    <c:strCache>
                      <c:ptCount val="1"/>
                      <c:pt idx="0">
                        <c:v>Edellisten tilikausien tulos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Kannattavuussimulaatio.xlsx]Yhteenveto'!$C$65:$L$65</c15:sqref>
                        </c15:formulaRef>
                      </c:ext>
                    </c:extLst>
                    <c:numCache>
                      <c:formatCode>#,##0</c:formatCode>
                      <c:ptCount val="10"/>
                      <c:pt idx="0">
                        <c:v>0</c:v>
                      </c:pt>
                      <c:pt idx="1">
                        <c:v>-1968.2558360287935</c:v>
                      </c:pt>
                      <c:pt idx="2">
                        <c:v>-3650.2854920575869</c:v>
                      </c:pt>
                      <c:pt idx="3">
                        <c:v>-4840.9448006863804</c:v>
                      </c:pt>
                      <c:pt idx="4">
                        <c:v>-5569.6856862331733</c:v>
                      </c:pt>
                      <c:pt idx="5">
                        <c:v>-5861.5272383137071</c:v>
                      </c:pt>
                      <c:pt idx="6">
                        <c:v>-5762.5776478792368</c:v>
                      </c:pt>
                      <c:pt idx="7">
                        <c:v>-5345.8910411927918</c:v>
                      </c:pt>
                      <c:pt idx="8">
                        <c:v>-4624.1539834720097</c:v>
                      </c:pt>
                      <c:pt idx="9">
                        <c:v>-3608.3879855532955</c:v>
                      </c:pt>
                    </c:numCache>
                  </c:numRef>
                </c:val>
                <c:extLst xmlns:c15="http://schemas.microsoft.com/office/drawing/2012/chart">
                  <c:ext xmlns:c16="http://schemas.microsoft.com/office/drawing/2014/chart" uri="{C3380CC4-5D6E-409C-BE32-E72D297353CC}">
                    <c16:uniqueId val="{00000006-0B92-4957-9838-A3377106EB4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Kannattavuussimulaatio.xlsx]Yhteenveto'!$B$66</c15:sqref>
                        </c15:formulaRef>
                      </c:ext>
                    </c:extLst>
                    <c:strCache>
                      <c:ptCount val="1"/>
                      <c:pt idx="0">
                        <c:v>Tilikauden tulos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Kannattavuussimulaatio.xlsx]Yhteenveto'!$C$66:$L$66</c15:sqref>
                        </c15:formulaRef>
                      </c:ext>
                    </c:extLst>
                    <c:numCache>
                      <c:formatCode>#,##0</c:formatCode>
                      <c:ptCount val="10"/>
                      <c:pt idx="0">
                        <c:v>-1968.2558360287935</c:v>
                      </c:pt>
                      <c:pt idx="1">
                        <c:v>-1682.0296560287934</c:v>
                      </c:pt>
                      <c:pt idx="2">
                        <c:v>-1190.659308628793</c:v>
                      </c:pt>
                      <c:pt idx="3">
                        <c:v>-728.74088554679338</c:v>
                      </c:pt>
                      <c:pt idx="4">
                        <c:v>-291.8415520805338</c:v>
                      </c:pt>
                      <c:pt idx="5">
                        <c:v>98.949590434470522</c:v>
                      </c:pt>
                      <c:pt idx="6">
                        <c:v>416.68660668644515</c:v>
                      </c:pt>
                      <c:pt idx="7">
                        <c:v>721.73705772078176</c:v>
                      </c:pt>
                      <c:pt idx="8">
                        <c:v>1015.7659979187141</c:v>
                      </c:pt>
                      <c:pt idx="9">
                        <c:v>1300.166528891592</c:v>
                      </c:pt>
                    </c:numCache>
                  </c:numRef>
                </c:val>
                <c:extLst xmlns:c15="http://schemas.microsoft.com/office/drawing/2012/chart">
                  <c:ext xmlns:c16="http://schemas.microsoft.com/office/drawing/2014/chart" uri="{C3380CC4-5D6E-409C-BE32-E72D297353CC}">
                    <c16:uniqueId val="{00000007-0B92-4957-9838-A3377106EB4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Kannattavuussimulaatio.xlsx]Yhteenveto'!$B$68</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Kannattavuussimulaatio.xlsx]Yhteenveto'!$C$68:$L$68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8-0B92-4957-9838-A3377106EB4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Kannattavuussimulaatio.xlsx]Yhteenveto'!$B$69</c15:sqref>
                        </c15:formulaRef>
                      </c:ext>
                    </c:extLst>
                    <c:strCache>
                      <c:ptCount val="1"/>
                      <c:pt idx="0">
                        <c:v>VIERAS PÄÄOMA</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Kannattavuussimulaatio.xlsx]Yhteenveto'!$C$69:$L$69</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9-0B92-4957-9838-A3377106EB4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Kannattavuussimulaatio.xlsx]Yhteenveto'!$B$70</c15:sqref>
                        </c15:formulaRef>
                      </c:ext>
                    </c:extLst>
                    <c:strCache>
                      <c:ptCount val="1"/>
                      <c:pt idx="0">
                        <c:v>Pitkäaikainen</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Kannattavuussimulaatio.xlsx]Yhteenveto'!$C$70:$L$70</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A-0B92-4957-9838-A3377106EB4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Kannattavuussimulaatio.xlsx]Yhteenveto'!$B$71</c15:sqref>
                        </c15:formulaRef>
                      </c:ext>
                    </c:extLst>
                    <c:strCache>
                      <c:ptCount val="1"/>
                      <c:pt idx="0">
                        <c:v> Lainat rahoituslaitoksilta</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Kannattavuussimulaatio.xlsx]Yhteenveto'!$C$71:$L$71</c15:sqref>
                        </c15:formulaRef>
                      </c:ext>
                    </c:extLst>
                    <c:numCache>
                      <c:formatCode>#,##0</c:formatCode>
                      <c:ptCount val="10"/>
                      <c:pt idx="0">
                        <c:v>30000</c:v>
                      </c:pt>
                      <c:pt idx="1">
                        <c:v>27000</c:v>
                      </c:pt>
                      <c:pt idx="2">
                        <c:v>24000</c:v>
                      </c:pt>
                      <c:pt idx="3">
                        <c:v>21000</c:v>
                      </c:pt>
                      <c:pt idx="4">
                        <c:v>18000</c:v>
                      </c:pt>
                      <c:pt idx="5">
                        <c:v>15000</c:v>
                      </c:pt>
                      <c:pt idx="6">
                        <c:v>12000</c:v>
                      </c:pt>
                      <c:pt idx="7">
                        <c:v>9000</c:v>
                      </c:pt>
                      <c:pt idx="8">
                        <c:v>6000</c:v>
                      </c:pt>
                      <c:pt idx="9">
                        <c:v>3000</c:v>
                      </c:pt>
                    </c:numCache>
                  </c:numRef>
                </c:val>
                <c:extLst xmlns:c15="http://schemas.microsoft.com/office/drawing/2012/chart">
                  <c:ext xmlns:c16="http://schemas.microsoft.com/office/drawing/2014/chart" uri="{C3380CC4-5D6E-409C-BE32-E72D297353CC}">
                    <c16:uniqueId val="{0000000B-0B92-4957-9838-A3377106EB4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Kannattavuussimulaatio.xlsx]Yhteenveto'!$B$72</c15:sqref>
                        </c15:formulaRef>
                      </c:ext>
                    </c:extLst>
                    <c:strCache>
                      <c:ptCount val="1"/>
                      <c:pt idx="0">
                        <c:v>Pitkäaikainen yhteensä</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Kannattavuussimulaatio.xlsx]Yhteenveto'!$C$72:$L$72</c15:sqref>
                        </c15:formulaRef>
                      </c:ext>
                    </c:extLst>
                    <c:numCache>
                      <c:formatCode>#,##0</c:formatCode>
                      <c:ptCount val="10"/>
                      <c:pt idx="0">
                        <c:v>30000</c:v>
                      </c:pt>
                      <c:pt idx="1">
                        <c:v>27000</c:v>
                      </c:pt>
                      <c:pt idx="2">
                        <c:v>24000</c:v>
                      </c:pt>
                      <c:pt idx="3">
                        <c:v>21000</c:v>
                      </c:pt>
                      <c:pt idx="4">
                        <c:v>18000</c:v>
                      </c:pt>
                      <c:pt idx="5">
                        <c:v>15000</c:v>
                      </c:pt>
                      <c:pt idx="6">
                        <c:v>12000</c:v>
                      </c:pt>
                      <c:pt idx="7">
                        <c:v>9000</c:v>
                      </c:pt>
                      <c:pt idx="8">
                        <c:v>6000</c:v>
                      </c:pt>
                      <c:pt idx="9">
                        <c:v>3000</c:v>
                      </c:pt>
                    </c:numCache>
                  </c:numRef>
                </c:val>
                <c:extLst xmlns:c15="http://schemas.microsoft.com/office/drawing/2012/chart">
                  <c:ext xmlns:c16="http://schemas.microsoft.com/office/drawing/2014/chart" uri="{C3380CC4-5D6E-409C-BE32-E72D297353CC}">
                    <c16:uniqueId val="{0000000C-0B92-4957-9838-A3377106EB4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'[RSK - Purkutelakka - Kannattavuussimulaatio.xlsx]Yhteenveto'!$B$73</c15:sqref>
                        </c15:formulaRef>
                      </c:ext>
                    </c:extLst>
                    <c:strCache>
                      <c:ptCount val="1"/>
                      <c:pt idx="0">
                        <c:v>Lyhytaikainen</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Kannattavuussimulaatio.xlsx]Yhteenveto'!$C$73:$L$73</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D-0B92-4957-9838-A3377106EB4D}"/>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'[RSK - Purkutelakka - Kannattavuussimulaatio.xlsx]Yhteenveto'!$B$74</c15:sqref>
                        </c15:formulaRef>
                      </c:ext>
                    </c:extLst>
                    <c:strCache>
                      <c:ptCount val="1"/>
                      <c:pt idx="0">
                        <c:v> Lainat rahoituslaitoksilta </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Kannattavuussimulaatio.xlsx]Yhteenveto'!$C$74:$L$74</c15:sqref>
                        </c15:formulaRef>
                      </c:ext>
                    </c:extLst>
                    <c:numCache>
                      <c:formatCode>#,##0</c:formatCode>
                      <c:ptCount val="10"/>
                      <c:pt idx="0">
                        <c:v>0</c:v>
                      </c:pt>
                      <c:pt idx="1">
                        <c:v>3000</c:v>
                      </c:pt>
                      <c:pt idx="2">
                        <c:v>3000</c:v>
                      </c:pt>
                      <c:pt idx="3">
                        <c:v>3000</c:v>
                      </c:pt>
                      <c:pt idx="4">
                        <c:v>3000</c:v>
                      </c:pt>
                      <c:pt idx="5">
                        <c:v>3000</c:v>
                      </c:pt>
                      <c:pt idx="6">
                        <c:v>3000</c:v>
                      </c:pt>
                      <c:pt idx="7">
                        <c:v>3000</c:v>
                      </c:pt>
                      <c:pt idx="8">
                        <c:v>3000</c:v>
                      </c:pt>
                      <c:pt idx="9">
                        <c:v>3000</c:v>
                      </c:pt>
                    </c:numCache>
                  </c:numRef>
                </c:val>
                <c:extLst xmlns:c15="http://schemas.microsoft.com/office/drawing/2012/chart">
                  <c:ext xmlns:c16="http://schemas.microsoft.com/office/drawing/2014/chart" uri="{C3380CC4-5D6E-409C-BE32-E72D297353CC}">
                    <c16:uniqueId val="{0000000E-0B92-4957-9838-A3377106EB4D}"/>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'[RSK - Purkutelakka - Kannattavuussimulaatio.xlsx]Yhteenveto'!$B$75</c15:sqref>
                        </c15:formulaRef>
                      </c:ext>
                    </c:extLst>
                    <c:strCache>
                      <c:ptCount val="1"/>
                      <c:pt idx="0">
                        <c:v> Ostovelat</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Kannattavuussimulaatio.xlsx]Yhteenveto'!$C$75:$L$75</c15:sqref>
                        </c15:formulaRef>
                      </c:ext>
                    </c:extLst>
                    <c:numCache>
                      <c:formatCode>#,##0</c:formatCode>
                      <c:ptCount val="10"/>
                      <c:pt idx="0">
                        <c:v>1200</c:v>
                      </c:pt>
                      <c:pt idx="1">
                        <c:v>1200</c:v>
                      </c:pt>
                      <c:pt idx="2">
                        <c:v>1200</c:v>
                      </c:pt>
                      <c:pt idx="3">
                        <c:v>1200</c:v>
                      </c:pt>
                      <c:pt idx="4">
                        <c:v>1200</c:v>
                      </c:pt>
                      <c:pt idx="5">
                        <c:v>1200</c:v>
                      </c:pt>
                      <c:pt idx="6">
                        <c:v>1200</c:v>
                      </c:pt>
                      <c:pt idx="7">
                        <c:v>1200</c:v>
                      </c:pt>
                      <c:pt idx="8">
                        <c:v>1200</c:v>
                      </c:pt>
                      <c:pt idx="9">
                        <c:v>1200</c:v>
                      </c:pt>
                    </c:numCache>
                  </c:numRef>
                </c:val>
                <c:extLst xmlns:c15="http://schemas.microsoft.com/office/drawing/2012/chart">
                  <c:ext xmlns:c16="http://schemas.microsoft.com/office/drawing/2014/chart" uri="{C3380CC4-5D6E-409C-BE32-E72D297353CC}">
                    <c16:uniqueId val="{0000000F-0B92-4957-9838-A3377106EB4D}"/>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'[RSK - Purkutelakka - Kannattavuussimulaatio.xlsx]Yhteenveto'!$B$76</c15:sqref>
                        </c15:formulaRef>
                      </c:ext>
                    </c:extLst>
                    <c:strCache>
                      <c:ptCount val="1"/>
                      <c:pt idx="0">
                        <c:v> Siirtovelat</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Kannattavuussimulaatio.xlsx]Yhteenveto'!$C$76:$L$76</c15:sqref>
                        </c15:formulaRef>
                      </c:ext>
                    </c:extLst>
                    <c:numCache>
                      <c:formatCode>#,##0</c:formatCode>
                      <c:ptCount val="10"/>
                      <c:pt idx="0">
                        <c:v>107.95157520800227</c:v>
                      </c:pt>
                      <c:pt idx="1">
                        <c:v>107.95157520800227</c:v>
                      </c:pt>
                      <c:pt idx="2">
                        <c:v>107.95157520800227</c:v>
                      </c:pt>
                      <c:pt idx="3">
                        <c:v>107.95157520800227</c:v>
                      </c:pt>
                      <c:pt idx="4">
                        <c:v>107.95157520800227</c:v>
                      </c:pt>
                      <c:pt idx="5">
                        <c:v>107.95157520800227</c:v>
                      </c:pt>
                      <c:pt idx="6">
                        <c:v>107.95157520800227</c:v>
                      </c:pt>
                      <c:pt idx="7">
                        <c:v>107.95157520800227</c:v>
                      </c:pt>
                      <c:pt idx="8">
                        <c:v>107.95157520800227</c:v>
                      </c:pt>
                      <c:pt idx="9">
                        <c:v>107.95157520800227</c:v>
                      </c:pt>
                    </c:numCache>
                  </c:numRef>
                </c:val>
                <c:extLst xmlns:c15="http://schemas.microsoft.com/office/drawing/2012/chart">
                  <c:ext xmlns:c16="http://schemas.microsoft.com/office/drawing/2014/chart" uri="{C3380CC4-5D6E-409C-BE32-E72D297353CC}">
                    <c16:uniqueId val="{00000010-0B92-4957-9838-A3377106EB4D}"/>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'[RSK - Purkutelakka - Kannattavuussimulaatio.xlsx]Yhteenveto'!$B$77</c15:sqref>
                        </c15:formulaRef>
                      </c:ext>
                    </c:extLst>
                    <c:strCache>
                      <c:ptCount val="1"/>
                      <c:pt idx="0">
                        <c:v>Lyhytaikainen yhteensä</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Kannattavuussimulaatio.xlsx]Yhteenveto'!$C$61:$L$61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Kannattavuussimulaatio.xlsx]Yhteenveto'!$C$77:$L$77</c15:sqref>
                        </c15:formulaRef>
                      </c:ext>
                    </c:extLst>
                    <c:numCache>
                      <c:formatCode>#,##0</c:formatCode>
                      <c:ptCount val="10"/>
                      <c:pt idx="0">
                        <c:v>1307.9515752080022</c:v>
                      </c:pt>
                      <c:pt idx="1">
                        <c:v>4307.9515752080024</c:v>
                      </c:pt>
                      <c:pt idx="2">
                        <c:v>4307.9515752080024</c:v>
                      </c:pt>
                      <c:pt idx="3">
                        <c:v>4307.9515752080024</c:v>
                      </c:pt>
                      <c:pt idx="4">
                        <c:v>4307.9515752080024</c:v>
                      </c:pt>
                      <c:pt idx="5">
                        <c:v>4307.9515752080024</c:v>
                      </c:pt>
                      <c:pt idx="6">
                        <c:v>4307.9515752080024</c:v>
                      </c:pt>
                      <c:pt idx="7">
                        <c:v>4307.9515752080024</c:v>
                      </c:pt>
                      <c:pt idx="8">
                        <c:v>4307.9515752080024</c:v>
                      </c:pt>
                      <c:pt idx="9">
                        <c:v>4307.9515752080024</c:v>
                      </c:pt>
                    </c:numCache>
                  </c:numRef>
                </c:val>
                <c:extLst xmlns:c15="http://schemas.microsoft.com/office/drawing/2012/chart">
                  <c:ext xmlns:c16="http://schemas.microsoft.com/office/drawing/2014/chart" uri="{C3380CC4-5D6E-409C-BE32-E72D297353CC}">
                    <c16:uniqueId val="{00000011-0B92-4957-9838-A3377106EB4D}"/>
                  </c:ext>
                </c:extLst>
              </c15:ser>
            </c15:filteredBarSeries>
          </c:ext>
        </c:extLst>
      </c:barChart>
      <c:catAx>
        <c:axId val="13120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i-FI"/>
          </a:p>
        </c:txPr>
        <c:crossAx val="1579175072"/>
        <c:crosses val="autoZero"/>
        <c:auto val="1"/>
        <c:lblAlgn val="ctr"/>
        <c:lblOffset val="100"/>
        <c:noMultiLvlLbl val="0"/>
      </c:catAx>
      <c:valAx>
        <c:axId val="157917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i-FI"/>
          </a:p>
        </c:txPr>
        <c:crossAx val="1312088768"/>
        <c:crosses val="autoZero"/>
        <c:crossBetween val="between"/>
      </c:valAx>
      <c:spPr>
        <a:noFill/>
        <a:ln>
          <a:noFill/>
        </a:ln>
        <a:effectLst/>
      </c:spPr>
    </c:plotArea>
    <c:legend>
      <c:legendPos val="b"/>
      <c:layout>
        <c:manualLayout>
          <c:xMode val="edge"/>
          <c:yMode val="edge"/>
          <c:x val="0.19215775272222477"/>
          <c:y val="0.93881614923953105"/>
          <c:w val="0.61568419982286571"/>
          <c:h val="6.118385076046895E-2"/>
        </c:manualLayout>
      </c:layout>
      <c:overlay val="0"/>
      <c:spPr>
        <a:noFill/>
        <a:ln>
          <a:noFill/>
        </a:ln>
        <a:effectLst/>
      </c:spPr>
      <c:txPr>
        <a:bodyPr rot="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400"/>
      </a:pPr>
      <a:endParaRPr lang="fi-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a:t>KIERRÄTYSYRITYS</a:t>
            </a:r>
          </a:p>
        </c:rich>
      </c:tx>
      <c:overlay val="0"/>
      <c:spPr>
        <a:noFill/>
        <a:ln>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'[RSK - Purkutelakka - Kannattavuussimulaatio.xlsx]Yhteenveto'!$B$88</c:f>
              <c:strCache>
                <c:ptCount val="1"/>
                <c:pt idx="0">
                  <c:v>LIIKEVAIHTO</c:v>
                </c:pt>
              </c:strCache>
            </c:strRef>
          </c:tx>
          <c:spPr>
            <a:solidFill>
              <a:schemeClr val="accent1"/>
            </a:solidFill>
            <a:ln>
              <a:noFill/>
            </a:ln>
            <a:effectLst/>
          </c:spPr>
          <c:invertIfNegative val="0"/>
          <c:cat>
            <c:multiLvlStrRef>
              <c:f>'[RSK - Purkutelakka - Kannattavuussimulaatio.xlsx]Yhteenveto'!$C$86:$L$87</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Kannattavuussimulaatio.xlsx]Yhteenveto'!$C$88:$L$88</c:f>
              <c:numCache>
                <c:formatCode>#,##0</c:formatCode>
                <c:ptCount val="10"/>
                <c:pt idx="0">
                  <c:v>30811.909881275125</c:v>
                </c:pt>
                <c:pt idx="1">
                  <c:v>30811.909881275125</c:v>
                </c:pt>
                <c:pt idx="2">
                  <c:v>30811.909881275125</c:v>
                </c:pt>
                <c:pt idx="3">
                  <c:v>30811.909881275125</c:v>
                </c:pt>
                <c:pt idx="4">
                  <c:v>30811.909881275125</c:v>
                </c:pt>
                <c:pt idx="5">
                  <c:v>30811.909881275125</c:v>
                </c:pt>
                <c:pt idx="6">
                  <c:v>30811.909881275125</c:v>
                </c:pt>
                <c:pt idx="7">
                  <c:v>30811.909881275125</c:v>
                </c:pt>
                <c:pt idx="8">
                  <c:v>30811.909881275125</c:v>
                </c:pt>
                <c:pt idx="9">
                  <c:v>30811.909881275125</c:v>
                </c:pt>
              </c:numCache>
            </c:numRef>
          </c:val>
          <c:extLst>
            <c:ext xmlns:c16="http://schemas.microsoft.com/office/drawing/2014/chart" uri="{C3380CC4-5D6E-409C-BE32-E72D297353CC}">
              <c16:uniqueId val="{00000000-ED00-434C-B729-7D9B4A54AD3A}"/>
            </c:ext>
          </c:extLst>
        </c:ser>
        <c:ser>
          <c:idx val="14"/>
          <c:order val="14"/>
          <c:tx>
            <c:strRef>
              <c:f>'[RSK - Purkutelakka - Kannattavuussimulaatio.xlsx]Yhteenveto'!$B$102</c:f>
              <c:strCache>
                <c:ptCount val="1"/>
                <c:pt idx="0">
                  <c:v>LIIKEVOITTO</c:v>
                </c:pt>
              </c:strCache>
            </c:strRef>
          </c:tx>
          <c:spPr>
            <a:solidFill>
              <a:schemeClr val="accent3">
                <a:lumMod val="80000"/>
                <a:lumOff val="20000"/>
              </a:schemeClr>
            </a:solidFill>
            <a:ln>
              <a:noFill/>
            </a:ln>
            <a:effectLst/>
          </c:spPr>
          <c:invertIfNegative val="0"/>
          <c:cat>
            <c:multiLvlStrRef>
              <c:f>'[RSK - Purkutelakka - Kannattavuussimulaatio.xlsx]Yhteenveto'!$C$86:$L$87</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Kannattavuussimulaatio.xlsx]Yhteenveto'!$C$102:$L$102</c:f>
              <c:numCache>
                <c:formatCode>#,##0</c:formatCode>
                <c:ptCount val="10"/>
                <c:pt idx="0">
                  <c:v>1016.862195537105</c:v>
                </c:pt>
                <c:pt idx="1">
                  <c:v>1016.862195537105</c:v>
                </c:pt>
                <c:pt idx="2">
                  <c:v>1016.862195537105</c:v>
                </c:pt>
                <c:pt idx="3">
                  <c:v>1016.862195537105</c:v>
                </c:pt>
                <c:pt idx="4">
                  <c:v>1016.862195537105</c:v>
                </c:pt>
                <c:pt idx="5">
                  <c:v>1016.862195537105</c:v>
                </c:pt>
                <c:pt idx="6">
                  <c:v>1016.862195537105</c:v>
                </c:pt>
                <c:pt idx="7">
                  <c:v>1016.862195537105</c:v>
                </c:pt>
                <c:pt idx="8">
                  <c:v>1016.862195537105</c:v>
                </c:pt>
                <c:pt idx="9">
                  <c:v>1016.862195537105</c:v>
                </c:pt>
              </c:numCache>
            </c:numRef>
          </c:val>
          <c:extLst xmlns:c15="http://schemas.microsoft.com/office/drawing/2012/chart">
            <c:ext xmlns:c16="http://schemas.microsoft.com/office/drawing/2014/chart" uri="{C3380CC4-5D6E-409C-BE32-E72D297353CC}">
              <c16:uniqueId val="{00000001-ED00-434C-B729-7D9B4A54AD3A}"/>
            </c:ext>
          </c:extLst>
        </c:ser>
        <c:ser>
          <c:idx val="21"/>
          <c:order val="21"/>
          <c:tx>
            <c:strRef>
              <c:f>'[RSK - Purkutelakka - Kannattavuussimulaatio.xlsx]Yhteenveto'!$B$109</c:f>
              <c:strCache>
                <c:ptCount val="1"/>
                <c:pt idx="0">
                  <c:v>TILIKAUDEN VOITTO</c:v>
                </c:pt>
              </c:strCache>
            </c:strRef>
          </c:tx>
          <c:spPr>
            <a:solidFill>
              <a:schemeClr val="accent4">
                <a:lumMod val="80000"/>
              </a:schemeClr>
            </a:solidFill>
            <a:ln>
              <a:noFill/>
            </a:ln>
            <a:effectLst/>
          </c:spPr>
          <c:invertIfNegative val="0"/>
          <c:cat>
            <c:multiLvlStrRef>
              <c:f>'[RSK - Purkutelakka - Kannattavuussimulaatio.xlsx]Yhteenveto'!$C$86:$L$87</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Kannattavuussimulaatio.xlsx]Yhteenveto'!$C$109:$L$109</c:f>
              <c:numCache>
                <c:formatCode>#,##0</c:formatCode>
                <c:ptCount val="10"/>
                <c:pt idx="0">
                  <c:v>429.48975642968401</c:v>
                </c:pt>
                <c:pt idx="1">
                  <c:v>429.48975642968401</c:v>
                </c:pt>
                <c:pt idx="2">
                  <c:v>467.88975642968398</c:v>
                </c:pt>
                <c:pt idx="3">
                  <c:v>506.28975642968396</c:v>
                </c:pt>
                <c:pt idx="4">
                  <c:v>544.68975642968394</c:v>
                </c:pt>
                <c:pt idx="5">
                  <c:v>583.08975642968403</c:v>
                </c:pt>
                <c:pt idx="6">
                  <c:v>621.48975642968401</c:v>
                </c:pt>
                <c:pt idx="7">
                  <c:v>659.88975642968398</c:v>
                </c:pt>
                <c:pt idx="8">
                  <c:v>698.28975642968396</c:v>
                </c:pt>
                <c:pt idx="9">
                  <c:v>736.68975642968394</c:v>
                </c:pt>
              </c:numCache>
            </c:numRef>
          </c:val>
          <c:extLst xmlns:c15="http://schemas.microsoft.com/office/drawing/2012/chart">
            <c:ext xmlns:c16="http://schemas.microsoft.com/office/drawing/2014/chart" uri="{C3380CC4-5D6E-409C-BE32-E72D297353CC}">
              <c16:uniqueId val="{00000002-ED00-434C-B729-7D9B4A54AD3A}"/>
            </c:ext>
          </c:extLst>
        </c:ser>
        <c:dLbls>
          <c:showLegendKey val="0"/>
          <c:showVal val="0"/>
          <c:showCatName val="0"/>
          <c:showSerName val="0"/>
          <c:showPercent val="0"/>
          <c:showBubbleSize val="0"/>
        </c:dLbls>
        <c:gapWidth val="219"/>
        <c:axId val="952753920"/>
        <c:axId val="1281746800"/>
        <c:extLst>
          <c:ext xmlns:c15="http://schemas.microsoft.com/office/drawing/2012/chart" uri="{02D57815-91ED-43cb-92C2-25804820EDAC}">
            <c15:filteredBarSeries>
              <c15:ser>
                <c:idx val="1"/>
                <c:order val="1"/>
                <c:tx>
                  <c:strRef>
                    <c:extLst>
                      <c:ext uri="{02D57815-91ED-43cb-92C2-25804820EDAC}">
                        <c15:formulaRef>
                          <c15:sqref>'[RSK - Purkutelakka - Kannattavuussimulaatio.xlsx]Yhteenveto'!$B$89</c15:sqref>
                        </c15:formulaRef>
                      </c:ext>
                    </c:extLst>
                    <c:strCache>
                      <c:ptCount val="1"/>
                      <c:pt idx="0">
                        <c:v>Materiaalit ja palvelut</c:v>
                      </c:pt>
                    </c:strCache>
                  </c:strRef>
                </c:tx>
                <c:spPr>
                  <a:solidFill>
                    <a:schemeClr val="accent2"/>
                  </a:solidFill>
                  <a:ln>
                    <a:noFill/>
                  </a:ln>
                  <a:effectLst/>
                </c:spPr>
                <c:invertIfNegative val="0"/>
                <c:cat>
                  <c:multiLvlStrRef>
                    <c:extLst>
                      <c:ex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c:ext uri="{02D57815-91ED-43cb-92C2-25804820EDAC}">
                        <c15:formulaRef>
                          <c15:sqref>'[RSK - Purkutelakka - Kannattavuussimulaatio.xlsx]Yhteenveto'!$C$89:$L$89</c15:sqref>
                        </c15:formulaRef>
                      </c:ext>
                    </c:extLst>
                    <c:numCache>
                      <c:formatCode>General</c:formatCode>
                      <c:ptCount val="10"/>
                    </c:numCache>
                  </c:numRef>
                </c:val>
                <c:extLst>
                  <c:ext xmlns:c16="http://schemas.microsoft.com/office/drawing/2014/chart" uri="{C3380CC4-5D6E-409C-BE32-E72D297353CC}">
                    <c16:uniqueId val="{00000003-ED00-434C-B729-7D9B4A54AD3A}"/>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Kannattavuussimulaatio.xlsx]Yhteenveto'!$B$90</c15:sqref>
                        </c15:formulaRef>
                      </c:ext>
                    </c:extLst>
                    <c:strCache>
                      <c:ptCount val="1"/>
                      <c:pt idx="0">
                        <c:v> Ostot (purettavien laivojen osto)</c:v>
                      </c:pt>
                    </c:strCache>
                  </c:strRef>
                </c:tx>
                <c:spPr>
                  <a:solidFill>
                    <a:schemeClr val="accent3"/>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Kannattavuussimulaatio.xlsx]Yhteenveto'!$C$90:$L$90</c15:sqref>
                        </c15:formulaRef>
                      </c:ext>
                    </c:extLst>
                    <c:numCache>
                      <c:formatCode>#,##0</c:formatCode>
                      <c:ptCount val="10"/>
                      <c:pt idx="0">
                        <c:v>-16509.433962264149</c:v>
                      </c:pt>
                      <c:pt idx="1">
                        <c:v>-16509.433962264149</c:v>
                      </c:pt>
                      <c:pt idx="2">
                        <c:v>-16509.433962264149</c:v>
                      </c:pt>
                      <c:pt idx="3">
                        <c:v>-16509.433962264149</c:v>
                      </c:pt>
                      <c:pt idx="4">
                        <c:v>-16509.433962264149</c:v>
                      </c:pt>
                      <c:pt idx="5">
                        <c:v>-16509.433962264149</c:v>
                      </c:pt>
                      <c:pt idx="6">
                        <c:v>-16509.433962264149</c:v>
                      </c:pt>
                      <c:pt idx="7">
                        <c:v>-16509.433962264149</c:v>
                      </c:pt>
                      <c:pt idx="8">
                        <c:v>-16509.433962264149</c:v>
                      </c:pt>
                      <c:pt idx="9">
                        <c:v>-16509.433962264149</c:v>
                      </c:pt>
                    </c:numCache>
                  </c:numRef>
                </c:val>
                <c:extLst xmlns:c15="http://schemas.microsoft.com/office/drawing/2012/chart">
                  <c:ext xmlns:c16="http://schemas.microsoft.com/office/drawing/2014/chart" uri="{C3380CC4-5D6E-409C-BE32-E72D297353CC}">
                    <c16:uniqueId val="{00000004-ED00-434C-B729-7D9B4A54AD3A}"/>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Kannattavuussimulaatio.xlsx]Yhteenveto'!$B$91</c15:sqref>
                        </c15:formulaRef>
                      </c:ext>
                    </c:extLst>
                    <c:strCache>
                      <c:ptCount val="1"/>
                      <c:pt idx="0">
                        <c:v> Ulkopuoliset palvelut (purkupalvelu)</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Kannattavuussimulaatio.xlsx]Yhteenveto'!$C$91:$L$91</c15:sqref>
                        </c15:formulaRef>
                      </c:ext>
                    </c:extLst>
                    <c:numCache>
                      <c:formatCode>#,##0</c:formatCode>
                      <c:ptCount val="10"/>
                      <c:pt idx="0">
                        <c:v>-12000</c:v>
                      </c:pt>
                      <c:pt idx="1">
                        <c:v>-12000</c:v>
                      </c:pt>
                      <c:pt idx="2">
                        <c:v>-12000</c:v>
                      </c:pt>
                      <c:pt idx="3">
                        <c:v>-12000</c:v>
                      </c:pt>
                      <c:pt idx="4">
                        <c:v>-12000</c:v>
                      </c:pt>
                      <c:pt idx="5">
                        <c:v>-12000</c:v>
                      </c:pt>
                      <c:pt idx="6">
                        <c:v>-12000</c:v>
                      </c:pt>
                      <c:pt idx="7">
                        <c:v>-12000</c:v>
                      </c:pt>
                      <c:pt idx="8">
                        <c:v>-12000</c:v>
                      </c:pt>
                      <c:pt idx="9">
                        <c:v>-12000</c:v>
                      </c:pt>
                    </c:numCache>
                  </c:numRef>
                </c:val>
                <c:extLst xmlns:c15="http://schemas.microsoft.com/office/drawing/2012/chart">
                  <c:ext xmlns:c16="http://schemas.microsoft.com/office/drawing/2014/chart" uri="{C3380CC4-5D6E-409C-BE32-E72D297353CC}">
                    <c16:uniqueId val="{00000005-ED00-434C-B729-7D9B4A54AD3A}"/>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Kannattavuussimulaatio.xlsx]Yhteenveto'!$B$92</c15:sqref>
                        </c15:formulaRef>
                      </c:ext>
                    </c:extLst>
                    <c:strCache>
                      <c:ptCount val="1"/>
                      <c:pt idx="0">
                        <c:v> Ulkopuoliset palvelut (SER, rakennusjäte, pesujäte)</c:v>
                      </c:pt>
                    </c:strCache>
                  </c:strRef>
                </c:tx>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Kannattavuussimulaatio.xlsx]Yhteenveto'!$C$92:$L$92</c15:sqref>
                        </c15:formulaRef>
                      </c:ext>
                    </c:extLst>
                    <c:numCache>
                      <c:formatCode>#,##0</c:formatCode>
                      <c:ptCount val="10"/>
                      <c:pt idx="0">
                        <c:v>-439.37552584836874</c:v>
                      </c:pt>
                      <c:pt idx="1">
                        <c:v>-439.37552584836874</c:v>
                      </c:pt>
                      <c:pt idx="2">
                        <c:v>-439.37552584836874</c:v>
                      </c:pt>
                      <c:pt idx="3">
                        <c:v>-439.37552584836874</c:v>
                      </c:pt>
                      <c:pt idx="4">
                        <c:v>-439.37552584836874</c:v>
                      </c:pt>
                      <c:pt idx="5">
                        <c:v>-439.37552584836874</c:v>
                      </c:pt>
                      <c:pt idx="6">
                        <c:v>-439.37552584836874</c:v>
                      </c:pt>
                      <c:pt idx="7">
                        <c:v>-439.37552584836874</c:v>
                      </c:pt>
                      <c:pt idx="8">
                        <c:v>-439.37552584836874</c:v>
                      </c:pt>
                      <c:pt idx="9">
                        <c:v>-439.37552584836874</c:v>
                      </c:pt>
                    </c:numCache>
                  </c:numRef>
                </c:val>
                <c:extLst xmlns:c15="http://schemas.microsoft.com/office/drawing/2012/chart">
                  <c:ext xmlns:c16="http://schemas.microsoft.com/office/drawing/2014/chart" uri="{C3380CC4-5D6E-409C-BE32-E72D297353CC}">
                    <c16:uniqueId val="{00000006-ED00-434C-B729-7D9B4A54AD3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'[RSK - Purkutelakka - Kannattavuussimulaatio.xlsx]Yhteenveto'!$B$93</c15:sqref>
                        </c15:formulaRef>
                      </c:ext>
                    </c:extLst>
                    <c:strCache>
                      <c:ptCount val="1"/>
                      <c:pt idx="0">
                        <c:v>Materiaalit ja palvelut yht.</c:v>
                      </c:pt>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Kannattavuussimulaatio.xlsx]Yhteenveto'!$C$93:$L$93</c15:sqref>
                        </c15:formulaRef>
                      </c:ext>
                    </c:extLst>
                    <c:numCache>
                      <c:formatCode>#,##0</c:formatCode>
                      <c:ptCount val="10"/>
                      <c:pt idx="0">
                        <c:v>-28948.809488112518</c:v>
                      </c:pt>
                      <c:pt idx="1">
                        <c:v>-28948.809488112518</c:v>
                      </c:pt>
                      <c:pt idx="2">
                        <c:v>-28948.809488112518</c:v>
                      </c:pt>
                      <c:pt idx="3">
                        <c:v>-28948.809488112518</c:v>
                      </c:pt>
                      <c:pt idx="4">
                        <c:v>-28948.809488112518</c:v>
                      </c:pt>
                      <c:pt idx="5">
                        <c:v>-28948.809488112518</c:v>
                      </c:pt>
                      <c:pt idx="6">
                        <c:v>-28948.809488112518</c:v>
                      </c:pt>
                      <c:pt idx="7">
                        <c:v>-28948.809488112518</c:v>
                      </c:pt>
                      <c:pt idx="8">
                        <c:v>-28948.809488112518</c:v>
                      </c:pt>
                      <c:pt idx="9">
                        <c:v>-28948.809488112518</c:v>
                      </c:pt>
                    </c:numCache>
                  </c:numRef>
                </c:val>
                <c:extLst xmlns:c15="http://schemas.microsoft.com/office/drawing/2012/chart">
                  <c:ext xmlns:c16="http://schemas.microsoft.com/office/drawing/2014/chart" uri="{C3380CC4-5D6E-409C-BE32-E72D297353CC}">
                    <c16:uniqueId val="{00000007-ED00-434C-B729-7D9B4A54AD3A}"/>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Kannattavuussimulaatio.xlsx]Yhteenveto'!$B$94</c15:sqref>
                        </c15:formulaRef>
                      </c:ext>
                    </c:extLst>
                    <c:strCache>
                      <c:ptCount val="1"/>
                      <c:pt idx="0">
                        <c:v>MYYNTIKATE</c:v>
                      </c:pt>
                    </c:strCache>
                  </c:strRef>
                </c:tx>
                <c:spPr>
                  <a:solidFill>
                    <a:schemeClr val="accent1">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Kannattavuussimulaatio.xlsx]Yhteenveto'!$C$94:$L$94</c15:sqref>
                        </c15:formulaRef>
                      </c:ext>
                    </c:extLst>
                    <c:numCache>
                      <c:formatCode>#,##0</c:formatCode>
                      <c:ptCount val="10"/>
                      <c:pt idx="0">
                        <c:v>1863.1003931626074</c:v>
                      </c:pt>
                      <c:pt idx="1">
                        <c:v>1863.1003931626074</c:v>
                      </c:pt>
                      <c:pt idx="2">
                        <c:v>1863.1003931626074</c:v>
                      </c:pt>
                      <c:pt idx="3">
                        <c:v>1863.1003931626074</c:v>
                      </c:pt>
                      <c:pt idx="4">
                        <c:v>1863.1003931626074</c:v>
                      </c:pt>
                      <c:pt idx="5">
                        <c:v>1863.1003931626074</c:v>
                      </c:pt>
                      <c:pt idx="6">
                        <c:v>1863.1003931626074</c:v>
                      </c:pt>
                      <c:pt idx="7">
                        <c:v>1863.1003931626074</c:v>
                      </c:pt>
                      <c:pt idx="8">
                        <c:v>1863.1003931626074</c:v>
                      </c:pt>
                      <c:pt idx="9">
                        <c:v>1863.1003931626074</c:v>
                      </c:pt>
                    </c:numCache>
                  </c:numRef>
                </c:val>
                <c:extLst xmlns:c15="http://schemas.microsoft.com/office/drawing/2012/chart">
                  <c:ext xmlns:c16="http://schemas.microsoft.com/office/drawing/2014/chart" uri="{C3380CC4-5D6E-409C-BE32-E72D297353CC}">
                    <c16:uniqueId val="{00000008-ED00-434C-B729-7D9B4A54AD3A}"/>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Kannattavuussimulaatio.xlsx]Yhteenveto'!$B$95</c15:sqref>
                        </c15:formulaRef>
                      </c:ext>
                    </c:extLst>
                    <c:strCache>
                      <c:ptCount val="1"/>
                      <c:pt idx="0">
                        <c:v>MYYNTIKATE %</c:v>
                      </c:pt>
                    </c:strCache>
                  </c:strRef>
                </c:tx>
                <c:spPr>
                  <a:solidFill>
                    <a:schemeClr val="accent2">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Kannattavuussimulaatio.xlsx]Yhteenveto'!$C$95:$L$95</c15:sqref>
                        </c15:formulaRef>
                      </c:ext>
                    </c:extLst>
                    <c:numCache>
                      <c:formatCode>0.0\ %</c:formatCode>
                      <c:ptCount val="10"/>
                      <c:pt idx="0">
                        <c:v>6.0466890898406865E-2</c:v>
                      </c:pt>
                      <c:pt idx="1">
                        <c:v>6.0466890898406865E-2</c:v>
                      </c:pt>
                      <c:pt idx="2">
                        <c:v>6.0466890898406865E-2</c:v>
                      </c:pt>
                      <c:pt idx="3">
                        <c:v>6.0466890898406865E-2</c:v>
                      </c:pt>
                      <c:pt idx="4">
                        <c:v>6.0466890898406865E-2</c:v>
                      </c:pt>
                      <c:pt idx="5">
                        <c:v>6.0466890898406865E-2</c:v>
                      </c:pt>
                      <c:pt idx="6">
                        <c:v>6.0466890898406865E-2</c:v>
                      </c:pt>
                      <c:pt idx="7">
                        <c:v>6.0466890898406865E-2</c:v>
                      </c:pt>
                      <c:pt idx="8">
                        <c:v>6.0466890898406865E-2</c:v>
                      </c:pt>
                      <c:pt idx="9">
                        <c:v>6.0466890898406865E-2</c:v>
                      </c:pt>
                    </c:numCache>
                  </c:numRef>
                </c:val>
                <c:extLst xmlns:c15="http://schemas.microsoft.com/office/drawing/2012/chart">
                  <c:ext xmlns:c16="http://schemas.microsoft.com/office/drawing/2014/chart" uri="{C3380CC4-5D6E-409C-BE32-E72D297353CC}">
                    <c16:uniqueId val="{00000009-ED00-434C-B729-7D9B4A54AD3A}"/>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Kannattavuussimulaatio.xlsx]Yhteenveto'!$B$96</c15:sqref>
                        </c15:formulaRef>
                      </c:ext>
                    </c:extLst>
                    <c:strCache>
                      <c:ptCount val="1"/>
                      <c:pt idx="0">
                        <c:v>Henkilöstökulut </c:v>
                      </c:pt>
                    </c:strCache>
                  </c:strRef>
                </c:tx>
                <c:spPr>
                  <a:solidFill>
                    <a:schemeClr val="accent3">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Kannattavuussimulaatio.xlsx]Yhteenveto'!$C$96:$L$96</c15:sqref>
                        </c15:formulaRef>
                      </c:ext>
                    </c:extLst>
                    <c:numCache>
                      <c:formatCode>#,##0</c:formatCode>
                      <c:ptCount val="10"/>
                      <c:pt idx="0">
                        <c:v>-230</c:v>
                      </c:pt>
                      <c:pt idx="1">
                        <c:v>-230</c:v>
                      </c:pt>
                      <c:pt idx="2">
                        <c:v>-230</c:v>
                      </c:pt>
                      <c:pt idx="3">
                        <c:v>-230</c:v>
                      </c:pt>
                      <c:pt idx="4">
                        <c:v>-230</c:v>
                      </c:pt>
                      <c:pt idx="5">
                        <c:v>-230</c:v>
                      </c:pt>
                      <c:pt idx="6">
                        <c:v>-230</c:v>
                      </c:pt>
                      <c:pt idx="7">
                        <c:v>-230</c:v>
                      </c:pt>
                      <c:pt idx="8">
                        <c:v>-230</c:v>
                      </c:pt>
                      <c:pt idx="9">
                        <c:v>-230</c:v>
                      </c:pt>
                    </c:numCache>
                  </c:numRef>
                </c:val>
                <c:extLst xmlns:c15="http://schemas.microsoft.com/office/drawing/2012/chart">
                  <c:ext xmlns:c16="http://schemas.microsoft.com/office/drawing/2014/chart" uri="{C3380CC4-5D6E-409C-BE32-E72D297353CC}">
                    <c16:uniqueId val="{0000000A-ED00-434C-B729-7D9B4A54AD3A}"/>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Kannattavuussimulaatio.xlsx]Yhteenveto'!$B$97</c15:sqref>
                        </c15:formulaRef>
                      </c:ext>
                    </c:extLst>
                    <c:strCache>
                      <c:ptCount val="1"/>
                      <c:pt idx="0">
                        <c:v>Liiketoiminnan muut kulut </c:v>
                      </c:pt>
                    </c:strCache>
                  </c:strRef>
                </c:tx>
                <c:spPr>
                  <a:solidFill>
                    <a:schemeClr val="accent4">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Kannattavuussimulaatio.xlsx]Yhteenveto'!$C$97:$L$97</c15:sqref>
                        </c15:formulaRef>
                      </c:ext>
                    </c:extLst>
                    <c:numCache>
                      <c:formatCode>#,##0</c:formatCode>
                      <c:ptCount val="10"/>
                      <c:pt idx="0">
                        <c:v>-616.23819762550249</c:v>
                      </c:pt>
                      <c:pt idx="1">
                        <c:v>-616.23819762550249</c:v>
                      </c:pt>
                      <c:pt idx="2">
                        <c:v>-616.23819762550249</c:v>
                      </c:pt>
                      <c:pt idx="3">
                        <c:v>-616.23819762550249</c:v>
                      </c:pt>
                      <c:pt idx="4">
                        <c:v>-616.23819762550249</c:v>
                      </c:pt>
                      <c:pt idx="5">
                        <c:v>-616.23819762550249</c:v>
                      </c:pt>
                      <c:pt idx="6">
                        <c:v>-616.23819762550249</c:v>
                      </c:pt>
                      <c:pt idx="7">
                        <c:v>-616.23819762550249</c:v>
                      </c:pt>
                      <c:pt idx="8">
                        <c:v>-616.23819762550249</c:v>
                      </c:pt>
                      <c:pt idx="9">
                        <c:v>-616.23819762550249</c:v>
                      </c:pt>
                    </c:numCache>
                  </c:numRef>
                </c:val>
                <c:extLst xmlns:c15="http://schemas.microsoft.com/office/drawing/2012/chart">
                  <c:ext xmlns:c16="http://schemas.microsoft.com/office/drawing/2014/chart" uri="{C3380CC4-5D6E-409C-BE32-E72D297353CC}">
                    <c16:uniqueId val="{0000000B-ED00-434C-B729-7D9B4A54AD3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Kannattavuussimulaatio.xlsx]Yhteenveto'!$B$98</c15:sqref>
                        </c15:formulaRef>
                      </c:ext>
                    </c:extLst>
                    <c:strCache>
                      <c:ptCount val="1"/>
                      <c:pt idx="0">
                        <c:v>KÄYTTÖKATE</c:v>
                      </c:pt>
                    </c:strCache>
                  </c:strRef>
                </c:tx>
                <c:spPr>
                  <a:solidFill>
                    <a:schemeClr val="accent5">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Kannattavuussimulaatio.xlsx]Yhteenveto'!$C$98:$L$98</c15:sqref>
                        </c15:formulaRef>
                      </c:ext>
                    </c:extLst>
                    <c:numCache>
                      <c:formatCode>#,##0</c:formatCode>
                      <c:ptCount val="10"/>
                      <c:pt idx="0">
                        <c:v>1016.862195537105</c:v>
                      </c:pt>
                      <c:pt idx="1">
                        <c:v>1016.862195537105</c:v>
                      </c:pt>
                      <c:pt idx="2">
                        <c:v>1016.862195537105</c:v>
                      </c:pt>
                      <c:pt idx="3">
                        <c:v>1016.862195537105</c:v>
                      </c:pt>
                      <c:pt idx="4">
                        <c:v>1016.862195537105</c:v>
                      </c:pt>
                      <c:pt idx="5">
                        <c:v>1016.862195537105</c:v>
                      </c:pt>
                      <c:pt idx="6">
                        <c:v>1016.862195537105</c:v>
                      </c:pt>
                      <c:pt idx="7">
                        <c:v>1016.862195537105</c:v>
                      </c:pt>
                      <c:pt idx="8">
                        <c:v>1016.862195537105</c:v>
                      </c:pt>
                      <c:pt idx="9">
                        <c:v>1016.862195537105</c:v>
                      </c:pt>
                    </c:numCache>
                  </c:numRef>
                </c:val>
                <c:extLst xmlns:c15="http://schemas.microsoft.com/office/drawing/2012/chart">
                  <c:ext xmlns:c16="http://schemas.microsoft.com/office/drawing/2014/chart" uri="{C3380CC4-5D6E-409C-BE32-E72D297353CC}">
                    <c16:uniqueId val="{0000000C-ED00-434C-B729-7D9B4A54AD3A}"/>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'[RSK - Purkutelakka - Kannattavuussimulaatio.xlsx]Yhteenveto'!$B$99</c15:sqref>
                        </c15:formulaRef>
                      </c:ext>
                    </c:extLst>
                    <c:strCache>
                      <c:ptCount val="1"/>
                      <c:pt idx="0">
                        <c:v>KÄYTTÖKATE %</c:v>
                      </c:pt>
                    </c:strCache>
                  </c:strRef>
                </c:tx>
                <c:spPr>
                  <a:solidFill>
                    <a:schemeClr val="accent6">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Kannattavuussimulaatio.xlsx]Yhteenveto'!$C$99:$L$99</c15:sqref>
                        </c15:formulaRef>
                      </c:ext>
                    </c:extLst>
                    <c:numCache>
                      <c:formatCode>0.0\ %</c:formatCode>
                      <c:ptCount val="10"/>
                      <c:pt idx="0">
                        <c:v>3.3002244893461402E-2</c:v>
                      </c:pt>
                      <c:pt idx="1">
                        <c:v>3.3002244893461402E-2</c:v>
                      </c:pt>
                      <c:pt idx="2">
                        <c:v>3.3002244893461402E-2</c:v>
                      </c:pt>
                      <c:pt idx="3">
                        <c:v>3.3002244893461402E-2</c:v>
                      </c:pt>
                      <c:pt idx="4">
                        <c:v>3.3002244893461402E-2</c:v>
                      </c:pt>
                      <c:pt idx="5">
                        <c:v>3.3002244893461402E-2</c:v>
                      </c:pt>
                      <c:pt idx="6">
                        <c:v>3.3002244893461402E-2</c:v>
                      </c:pt>
                      <c:pt idx="7">
                        <c:v>3.3002244893461402E-2</c:v>
                      </c:pt>
                      <c:pt idx="8">
                        <c:v>3.3002244893461402E-2</c:v>
                      </c:pt>
                      <c:pt idx="9">
                        <c:v>3.3002244893461402E-2</c:v>
                      </c:pt>
                    </c:numCache>
                  </c:numRef>
                </c:val>
                <c:extLst xmlns:c15="http://schemas.microsoft.com/office/drawing/2012/chart">
                  <c:ext xmlns:c16="http://schemas.microsoft.com/office/drawing/2014/chart" uri="{C3380CC4-5D6E-409C-BE32-E72D297353CC}">
                    <c16:uniqueId val="{0000000D-ED00-434C-B729-7D9B4A54AD3A}"/>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'[RSK - Purkutelakka - Kannattavuussimulaatio.xlsx]Yhteenveto'!$B$100</c15:sqref>
                        </c15:formulaRef>
                      </c:ext>
                    </c:extLst>
                    <c:strCache>
                      <c:ptCount val="1"/>
                      <c:pt idx="0">
                        <c:v>Poistot</c:v>
                      </c:pt>
                    </c:strCache>
                  </c:strRef>
                </c:tx>
                <c:spPr>
                  <a:solidFill>
                    <a:schemeClr val="accent1">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Kannattavuussimulaatio.xlsx]Yhteenveto'!$C$100:$L$100</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E-ED00-434C-B729-7D9B4A54AD3A}"/>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'[RSK - Purkutelakka - Kannattavuussimulaatio.xlsx]Yhteenveto'!$B$101</c15:sqref>
                        </c15:formulaRef>
                      </c:ext>
                    </c:extLst>
                    <c:strCache>
                      <c:ptCount val="1"/>
                      <c:pt idx="0">
                        <c:v> Suunnitelmapoistot</c:v>
                      </c:pt>
                    </c:strCache>
                  </c:strRef>
                </c:tx>
                <c:spPr>
                  <a:solidFill>
                    <a:schemeClr val="accent2">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Kannattavuussimulaatio.xlsx]Yhteenveto'!$C$101:$L$101</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F-ED00-434C-B729-7D9B4A54AD3A}"/>
                  </c:ext>
                </c:extLst>
              </c15:ser>
            </c15:filteredBarSeries>
            <c15:filteredBarSeries>
              <c15:ser>
                <c:idx val="16"/>
                <c:order val="16"/>
                <c:tx>
                  <c:strRef>
                    <c:extLst xmlns:c15="http://schemas.microsoft.com/office/drawing/2012/chart">
                      <c:ext xmlns:c15="http://schemas.microsoft.com/office/drawing/2012/chart" uri="{02D57815-91ED-43cb-92C2-25804820EDAC}">
                        <c15:formulaRef>
                          <c15:sqref>'[RSK - Purkutelakka - Kannattavuussimulaatio.xlsx]Yhteenveto'!$B$104</c15:sqref>
                        </c15:formulaRef>
                      </c:ext>
                    </c:extLst>
                    <c:strCache>
                      <c:ptCount val="1"/>
                      <c:pt idx="0">
                        <c:v>Rahoitustuotot ja -kulut</c:v>
                      </c:pt>
                    </c:strCache>
                  </c:strRef>
                </c:tx>
                <c:spPr>
                  <a:solidFill>
                    <a:schemeClr val="accent5">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Kannattavuussimulaatio.xlsx]Yhteenveto'!$C$104:$L$104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11-ED00-434C-B729-7D9B4A54AD3A}"/>
                  </c:ext>
                </c:extLst>
              </c15:ser>
            </c15:filteredBarSeries>
            <c15:filteredBarSeries>
              <c15:ser>
                <c:idx val="17"/>
                <c:order val="17"/>
                <c:tx>
                  <c:strRef>
                    <c:extLst xmlns:c15="http://schemas.microsoft.com/office/drawing/2012/chart">
                      <c:ext xmlns:c15="http://schemas.microsoft.com/office/drawing/2012/chart" uri="{02D57815-91ED-43cb-92C2-25804820EDAC}">
                        <c15:formulaRef>
                          <c15:sqref>'[RSK - Purkutelakka - Kannattavuussimulaatio.xlsx]Yhteenveto'!$B$105</c15:sqref>
                        </c15:formulaRef>
                      </c:ext>
                    </c:extLst>
                    <c:strCache>
                      <c:ptCount val="1"/>
                      <c:pt idx="0">
                        <c:v> Korkokulut ja muut rahoituskulut</c:v>
                      </c:pt>
                    </c:strCache>
                  </c:strRef>
                </c:tx>
                <c:spPr>
                  <a:solidFill>
                    <a:schemeClr val="accent6">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Kannattavuussimulaatio.xlsx]Yhteenveto'!$C$105:$L$105</c15:sqref>
                        </c15:formulaRef>
                      </c:ext>
                    </c:extLst>
                    <c:numCache>
                      <c:formatCode>#,##0</c:formatCode>
                      <c:ptCount val="10"/>
                      <c:pt idx="0">
                        <c:v>-480</c:v>
                      </c:pt>
                      <c:pt idx="1">
                        <c:v>-480</c:v>
                      </c:pt>
                      <c:pt idx="2">
                        <c:v>-432</c:v>
                      </c:pt>
                      <c:pt idx="3">
                        <c:v>-384</c:v>
                      </c:pt>
                      <c:pt idx="4">
                        <c:v>-336</c:v>
                      </c:pt>
                      <c:pt idx="5">
                        <c:v>-288</c:v>
                      </c:pt>
                      <c:pt idx="6">
                        <c:v>-240</c:v>
                      </c:pt>
                      <c:pt idx="7">
                        <c:v>-192</c:v>
                      </c:pt>
                      <c:pt idx="8">
                        <c:v>-144</c:v>
                      </c:pt>
                      <c:pt idx="9">
                        <c:v>-96</c:v>
                      </c:pt>
                    </c:numCache>
                  </c:numRef>
                </c:val>
                <c:extLst xmlns:c15="http://schemas.microsoft.com/office/drawing/2012/chart">
                  <c:ext xmlns:c16="http://schemas.microsoft.com/office/drawing/2014/chart" uri="{C3380CC4-5D6E-409C-BE32-E72D297353CC}">
                    <c16:uniqueId val="{00000012-ED00-434C-B729-7D9B4A54AD3A}"/>
                  </c:ext>
                </c:extLst>
              </c15:ser>
            </c15:filteredBarSeries>
            <c15:filteredBarSeries>
              <c15:ser>
                <c:idx val="18"/>
                <c:order val="18"/>
                <c:tx>
                  <c:strRef>
                    <c:extLst xmlns:c15="http://schemas.microsoft.com/office/drawing/2012/chart">
                      <c:ext xmlns:c15="http://schemas.microsoft.com/office/drawing/2012/chart" uri="{02D57815-91ED-43cb-92C2-25804820EDAC}">
                        <c15:formulaRef>
                          <c15:sqref>'[RSK - Purkutelakka - Kannattavuussimulaatio.xlsx]Yhteenveto'!$B$106</c15:sqref>
                        </c15:formulaRef>
                      </c:ext>
                    </c:extLst>
                    <c:strCache>
                      <c:ptCount val="1"/>
                      <c:pt idx="0">
                        <c:v>Rahoitustuotot ja -kulut yht.</c:v>
                      </c:pt>
                    </c:strCache>
                  </c:strRef>
                </c:tx>
                <c:spPr>
                  <a:solidFill>
                    <a:schemeClr val="accent1">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Kannattavuussimulaatio.xlsx]Yhteenveto'!$C$106:$L$106</c15:sqref>
                        </c15:formulaRef>
                      </c:ext>
                    </c:extLst>
                    <c:numCache>
                      <c:formatCode>#,##0</c:formatCode>
                      <c:ptCount val="10"/>
                      <c:pt idx="0">
                        <c:v>-480</c:v>
                      </c:pt>
                      <c:pt idx="1">
                        <c:v>-480</c:v>
                      </c:pt>
                      <c:pt idx="2">
                        <c:v>-432</c:v>
                      </c:pt>
                      <c:pt idx="3">
                        <c:v>-384</c:v>
                      </c:pt>
                      <c:pt idx="4">
                        <c:v>-336</c:v>
                      </c:pt>
                      <c:pt idx="5">
                        <c:v>-288</c:v>
                      </c:pt>
                      <c:pt idx="6">
                        <c:v>-240</c:v>
                      </c:pt>
                      <c:pt idx="7">
                        <c:v>-192</c:v>
                      </c:pt>
                      <c:pt idx="8">
                        <c:v>-144</c:v>
                      </c:pt>
                      <c:pt idx="9">
                        <c:v>-96</c:v>
                      </c:pt>
                    </c:numCache>
                  </c:numRef>
                </c:val>
                <c:extLst xmlns:c15="http://schemas.microsoft.com/office/drawing/2012/chart">
                  <c:ext xmlns:c16="http://schemas.microsoft.com/office/drawing/2014/chart" uri="{C3380CC4-5D6E-409C-BE32-E72D297353CC}">
                    <c16:uniqueId val="{00000013-ED00-434C-B729-7D9B4A54AD3A}"/>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'[RSK - Purkutelakka - Kannattavuussimulaatio.xlsx]Yhteenveto'!$B$108</c15:sqref>
                        </c15:formulaRef>
                      </c:ext>
                    </c:extLst>
                    <c:strCache>
                      <c:ptCount val="1"/>
                      <c:pt idx="0">
                        <c:v>Tuloverot </c:v>
                      </c:pt>
                    </c:strCache>
                  </c:strRef>
                </c:tx>
                <c:spPr>
                  <a:solidFill>
                    <a:schemeClr val="accent3">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Kannattavuussimulaatio.xlsx]Yhteenveto'!$C$108:$L$108</c15:sqref>
                        </c15:formulaRef>
                      </c:ext>
                    </c:extLst>
                    <c:numCache>
                      <c:formatCode>#,##0</c:formatCode>
                      <c:ptCount val="10"/>
                      <c:pt idx="0">
                        <c:v>-107.372439107421</c:v>
                      </c:pt>
                      <c:pt idx="1">
                        <c:v>-107.372439107421</c:v>
                      </c:pt>
                      <c:pt idx="2">
                        <c:v>-116.972439107421</c:v>
                      </c:pt>
                      <c:pt idx="3">
                        <c:v>-126.572439107421</c:v>
                      </c:pt>
                      <c:pt idx="4">
                        <c:v>-136.17243910742101</c:v>
                      </c:pt>
                      <c:pt idx="5">
                        <c:v>-145.77243910742101</c:v>
                      </c:pt>
                      <c:pt idx="6">
                        <c:v>-155.372439107421</c:v>
                      </c:pt>
                      <c:pt idx="7">
                        <c:v>-164.972439107421</c:v>
                      </c:pt>
                      <c:pt idx="8">
                        <c:v>-174.57243910742102</c:v>
                      </c:pt>
                      <c:pt idx="9">
                        <c:v>-184.17243910742101</c:v>
                      </c:pt>
                    </c:numCache>
                  </c:numRef>
                </c:val>
                <c:extLst xmlns:c15="http://schemas.microsoft.com/office/drawing/2012/chart">
                  <c:ext xmlns:c16="http://schemas.microsoft.com/office/drawing/2014/chart" uri="{C3380CC4-5D6E-409C-BE32-E72D297353CC}">
                    <c16:uniqueId val="{00000015-ED00-434C-B729-7D9B4A54AD3A}"/>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'[RSK - Purkutelakka - Kannattavuussimulaatio.xlsx]Yhteenveto'!$B$110</c15:sqref>
                        </c15:formulaRef>
                      </c:ext>
                    </c:extLst>
                    <c:strCache>
                      <c:ptCount val="1"/>
                      <c:pt idx="0">
                        <c:v>TILIKAUDEN VOITTO %</c:v>
                      </c:pt>
                    </c:strCache>
                  </c:strRef>
                </c:tx>
                <c:spPr>
                  <a:solidFill>
                    <a:schemeClr val="accent5">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Kannattavuussimulaatio.xlsx]Yhteenveto'!$C$110:$L$110</c15:sqref>
                        </c15:formulaRef>
                      </c:ext>
                    </c:extLst>
                    <c:numCache>
                      <c:formatCode>0.0\ %</c:formatCode>
                      <c:ptCount val="10"/>
                      <c:pt idx="0">
                        <c:v>1.393908258477322E-2</c:v>
                      </c:pt>
                      <c:pt idx="1">
                        <c:v>1.393908258477322E-2</c:v>
                      </c:pt>
                      <c:pt idx="2">
                        <c:v>1.518535391777281E-2</c:v>
                      </c:pt>
                      <c:pt idx="3">
                        <c:v>1.6431625250772401E-2</c:v>
                      </c:pt>
                      <c:pt idx="4">
                        <c:v>1.7677896583771988E-2</c:v>
                      </c:pt>
                      <c:pt idx="5">
                        <c:v>1.8924167916771581E-2</c:v>
                      </c:pt>
                      <c:pt idx="6">
                        <c:v>2.0170439249771171E-2</c:v>
                      </c:pt>
                      <c:pt idx="7">
                        <c:v>2.1416710582770761E-2</c:v>
                      </c:pt>
                      <c:pt idx="8">
                        <c:v>2.2662981915770351E-2</c:v>
                      </c:pt>
                      <c:pt idx="9">
                        <c:v>2.3909253248769941E-2</c:v>
                      </c:pt>
                    </c:numCache>
                  </c:numRef>
                </c:val>
                <c:extLst xmlns:c15="http://schemas.microsoft.com/office/drawing/2012/chart">
                  <c:ext xmlns:c16="http://schemas.microsoft.com/office/drawing/2014/chart" uri="{C3380CC4-5D6E-409C-BE32-E72D297353CC}">
                    <c16:uniqueId val="{00000016-ED00-434C-B729-7D9B4A54AD3A}"/>
                  </c:ext>
                </c:extLst>
              </c15:ser>
            </c15:filteredBarSeries>
          </c:ext>
        </c:extLst>
      </c:barChart>
      <c:lineChart>
        <c:grouping val="standard"/>
        <c:varyColors val="0"/>
        <c:dLbls>
          <c:showLegendKey val="0"/>
          <c:showVal val="0"/>
          <c:showCatName val="0"/>
          <c:showSerName val="0"/>
          <c:showPercent val="0"/>
          <c:showBubbleSize val="0"/>
        </c:dLbls>
        <c:marker val="1"/>
        <c:smooth val="0"/>
        <c:axId val="952753920"/>
        <c:axId val="1281746800"/>
        <c:extLst>
          <c:ext xmlns:c15="http://schemas.microsoft.com/office/drawing/2012/chart" uri="{02D57815-91ED-43cb-92C2-25804820EDAC}">
            <c15:filteredLineSeries>
              <c15:ser>
                <c:idx val="15"/>
                <c:order val="15"/>
                <c:tx>
                  <c:strRef>
                    <c:extLst>
                      <c:ext uri="{02D57815-91ED-43cb-92C2-25804820EDAC}">
                        <c15:formulaRef>
                          <c15:sqref>'[RSK - Purkutelakka - Kannattavuussimulaatio.xlsx]Yhteenveto'!$B$103</c15:sqref>
                        </c15:formulaRef>
                      </c:ext>
                    </c:extLst>
                    <c:strCache>
                      <c:ptCount val="1"/>
                      <c:pt idx="0">
                        <c:v>LIIKEVOITTO %</c:v>
                      </c:pt>
                    </c:strCache>
                  </c:strRef>
                </c:tx>
                <c:spPr>
                  <a:ln w="28575" cap="rnd">
                    <a:solidFill>
                      <a:schemeClr val="accent4">
                        <a:lumMod val="80000"/>
                        <a:lumOff val="20000"/>
                      </a:schemeClr>
                    </a:solidFill>
                    <a:round/>
                  </a:ln>
                  <a:effectLst/>
                </c:spPr>
                <c:marker>
                  <c:symbol val="none"/>
                </c:marker>
                <c:cat>
                  <c:multiLvlStrRef>
                    <c:extLst>
                      <c:ex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c:ext uri="{02D57815-91ED-43cb-92C2-25804820EDAC}">
                        <c15:formulaRef>
                          <c15:sqref>'[RSK - Purkutelakka - Kannattavuussimulaatio.xlsx]Yhteenveto'!$C$103:$L$103</c15:sqref>
                        </c15:formulaRef>
                      </c:ext>
                    </c:extLst>
                    <c:numCache>
                      <c:formatCode>0.0\ %</c:formatCode>
                      <c:ptCount val="10"/>
                      <c:pt idx="0">
                        <c:v>3.3002244893461402E-2</c:v>
                      </c:pt>
                      <c:pt idx="1">
                        <c:v>3.3002244893461402E-2</c:v>
                      </c:pt>
                      <c:pt idx="2">
                        <c:v>3.3002244893461402E-2</c:v>
                      </c:pt>
                      <c:pt idx="3">
                        <c:v>3.3002244893461402E-2</c:v>
                      </c:pt>
                      <c:pt idx="4">
                        <c:v>3.3002244893461402E-2</c:v>
                      </c:pt>
                      <c:pt idx="5">
                        <c:v>3.3002244893461402E-2</c:v>
                      </c:pt>
                      <c:pt idx="6">
                        <c:v>3.3002244893461402E-2</c:v>
                      </c:pt>
                      <c:pt idx="7">
                        <c:v>3.3002244893461402E-2</c:v>
                      </c:pt>
                      <c:pt idx="8">
                        <c:v>3.3002244893461402E-2</c:v>
                      </c:pt>
                      <c:pt idx="9">
                        <c:v>3.3002244893461402E-2</c:v>
                      </c:pt>
                    </c:numCache>
                  </c:numRef>
                </c:val>
                <c:smooth val="0"/>
                <c:extLst>
                  <c:ext xmlns:c16="http://schemas.microsoft.com/office/drawing/2014/chart" uri="{C3380CC4-5D6E-409C-BE32-E72D297353CC}">
                    <c16:uniqueId val="{00000010-ED00-434C-B729-7D9B4A54AD3A}"/>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'[RSK - Purkutelakka - Kannattavuussimulaatio.xlsx]Yhteenveto'!$B$107</c15:sqref>
                        </c15:formulaRef>
                      </c:ext>
                    </c:extLst>
                    <c:strCache>
                      <c:ptCount val="1"/>
                      <c:pt idx="0">
                        <c:v>TULOS RAHOITUSERIEN JÄLKEEN</c:v>
                      </c:pt>
                    </c:strCache>
                  </c:strRef>
                </c:tx>
                <c:spPr>
                  <a:ln w="28575" cap="rnd">
                    <a:solidFill>
                      <a:schemeClr val="accent2">
                        <a:lumMod val="80000"/>
                      </a:schemeClr>
                    </a:solidFill>
                    <a:round/>
                  </a:ln>
                  <a:effectLst/>
                </c:spPr>
                <c:marker>
                  <c:symbol val="none"/>
                </c:marker>
                <c:cat>
                  <c:multiLvlStrRef>
                    <c:extLst xmlns:c15="http://schemas.microsoft.com/office/drawing/2012/chart">
                      <c:ext xmlns:c15="http://schemas.microsoft.com/office/drawing/2012/chart" uri="{02D57815-91ED-43cb-92C2-25804820EDAC}">
                        <c15:formulaRef>
                          <c15:sqref>'[RSK - Purkutelakka - Kannattavuussimulaatio.xlsx]Yhteenveto'!$C$86:$L$87</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Kannattavuussimulaatio.xlsx]Yhteenveto'!$C$107:$L$107</c15:sqref>
                        </c15:formulaRef>
                      </c:ext>
                    </c:extLst>
                    <c:numCache>
                      <c:formatCode>#,##0</c:formatCode>
                      <c:ptCount val="10"/>
                      <c:pt idx="0">
                        <c:v>536.86219553710498</c:v>
                      </c:pt>
                      <c:pt idx="1">
                        <c:v>536.86219553710498</c:v>
                      </c:pt>
                      <c:pt idx="2">
                        <c:v>584.86219553710498</c:v>
                      </c:pt>
                      <c:pt idx="3">
                        <c:v>632.86219553710498</c:v>
                      </c:pt>
                      <c:pt idx="4">
                        <c:v>680.86219553710498</c:v>
                      </c:pt>
                      <c:pt idx="5">
                        <c:v>728.86219553710498</c:v>
                      </c:pt>
                      <c:pt idx="6">
                        <c:v>776.86219553710498</c:v>
                      </c:pt>
                      <c:pt idx="7">
                        <c:v>824.86219553710498</c:v>
                      </c:pt>
                      <c:pt idx="8">
                        <c:v>872.86219553710498</c:v>
                      </c:pt>
                      <c:pt idx="9">
                        <c:v>920.86219553710498</c:v>
                      </c:pt>
                    </c:numCache>
                  </c:numRef>
                </c:val>
                <c:smooth val="0"/>
                <c:extLst xmlns:c15="http://schemas.microsoft.com/office/drawing/2012/chart">
                  <c:ext xmlns:c16="http://schemas.microsoft.com/office/drawing/2014/chart" uri="{C3380CC4-5D6E-409C-BE32-E72D297353CC}">
                    <c16:uniqueId val="{00000014-ED00-434C-B729-7D9B4A54AD3A}"/>
                  </c:ext>
                </c:extLst>
              </c15:ser>
            </c15:filteredLineSeries>
          </c:ext>
        </c:extLst>
      </c:lineChart>
      <c:catAx>
        <c:axId val="952753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281746800"/>
        <c:crosses val="autoZero"/>
        <c:auto val="1"/>
        <c:lblAlgn val="ctr"/>
        <c:lblOffset val="100"/>
        <c:noMultiLvlLbl val="0"/>
      </c:catAx>
      <c:valAx>
        <c:axId val="128174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95275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pPr>
      <a:endParaRPr lang="fi-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r>
              <a:rPr lang="en-US"/>
              <a:t>KIERRÄTYSYRITYS - VASTAAVAA</a:t>
            </a:r>
          </a:p>
        </c:rich>
      </c:tx>
      <c:layout>
        <c:manualLayout>
          <c:xMode val="edge"/>
          <c:yMode val="edge"/>
          <c:x val="0.29817958179581794"/>
          <c:y val="1.3755830754695319E-2"/>
        </c:manualLayout>
      </c:layout>
      <c:overlay val="0"/>
      <c:spPr>
        <a:noFill/>
        <a:ln>
          <a:noFill/>
        </a:ln>
        <a:effectLst/>
      </c:spPr>
      <c:txPr>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762404238215612E-2"/>
          <c:y val="6.699089577536621E-2"/>
          <c:w val="0.87531568701513784"/>
          <c:h val="0.77970271334223784"/>
        </c:manualLayout>
      </c:layout>
      <c:barChart>
        <c:barDir val="col"/>
        <c:grouping val="clustered"/>
        <c:varyColors val="0"/>
        <c:ser>
          <c:idx val="2"/>
          <c:order val="2"/>
          <c:tx>
            <c:strRef>
              <c:f>'[RSK - Purkutelakka - Kannattavuussimulaatio.xlsx]Yhteenveto'!$B$117</c:f>
              <c:strCache>
                <c:ptCount val="1"/>
                <c:pt idx="0">
                  <c:v>PYSYVÄT VASTAAVAT</c:v>
                </c:pt>
              </c:strCache>
            </c:strRef>
          </c:tx>
          <c:spPr>
            <a:solidFill>
              <a:schemeClr val="accent3"/>
            </a:solidFill>
            <a:ln>
              <a:noFill/>
            </a:ln>
            <a:effectLst/>
          </c:spPr>
          <c:invertIfNegative val="0"/>
          <c:cat>
            <c:strRef>
              <c:f>'[RSK - Purkutelakka - Kannattavuussimulaatio.xlsx]Yhteenveto'!$C$114:$L$114</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Kannattavuussimulaatio.xlsx]Yhteenveto'!$C$117:$L$117</c:f>
              <c:numCache>
                <c:formatCode>#,##0</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0-CEBB-4F41-BF11-074E72C8CBF5}"/>
            </c:ext>
          </c:extLst>
        </c:ser>
        <c:ser>
          <c:idx val="8"/>
          <c:order val="8"/>
          <c:tx>
            <c:strRef>
              <c:f>'[RSK - Purkutelakka - Kannattavuussimulaatio.xlsx]Yhteenveto'!$B$123</c:f>
              <c:strCache>
                <c:ptCount val="1"/>
                <c:pt idx="0">
                  <c:v>VAIHTUVAT VASTAAVAT</c:v>
                </c:pt>
              </c:strCache>
            </c:strRef>
          </c:tx>
          <c:spPr>
            <a:solidFill>
              <a:schemeClr val="accent3">
                <a:lumMod val="60000"/>
              </a:schemeClr>
            </a:solidFill>
            <a:ln>
              <a:noFill/>
            </a:ln>
            <a:effectLst/>
          </c:spPr>
          <c:invertIfNegative val="0"/>
          <c:cat>
            <c:strRef>
              <c:f>'[RSK - Purkutelakka - Kannattavuussimulaatio.xlsx]Yhteenveto'!$C$114:$L$114</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Kannattavuussimulaatio.xlsx]Yhteenveto'!$C$123:$L$123</c:f>
              <c:numCache>
                <c:formatCode>#,##0</c:formatCode>
                <c:ptCount val="10"/>
                <c:pt idx="0">
                  <c:v>13533.680744557198</c:v>
                </c:pt>
                <c:pt idx="1">
                  <c:v>13963.170500986882</c:v>
                </c:pt>
                <c:pt idx="2">
                  <c:v>13831.060257416564</c:v>
                </c:pt>
                <c:pt idx="3">
                  <c:v>13737.350013846248</c:v>
                </c:pt>
                <c:pt idx="4">
                  <c:v>13682.039770275933</c:v>
                </c:pt>
                <c:pt idx="5">
                  <c:v>13665.129526705616</c:v>
                </c:pt>
                <c:pt idx="6">
                  <c:v>13686.6192831353</c:v>
                </c:pt>
                <c:pt idx="7">
                  <c:v>13746.509039564984</c:v>
                </c:pt>
                <c:pt idx="8">
                  <c:v>13844.798795994668</c:v>
                </c:pt>
                <c:pt idx="9">
                  <c:v>13981.488552424351</c:v>
                </c:pt>
              </c:numCache>
            </c:numRef>
          </c:val>
          <c:extLst xmlns:c15="http://schemas.microsoft.com/office/drawing/2012/chart">
            <c:ext xmlns:c16="http://schemas.microsoft.com/office/drawing/2014/chart" uri="{C3380CC4-5D6E-409C-BE32-E72D297353CC}">
              <c16:uniqueId val="{00000001-CEBB-4F41-BF11-074E72C8CBF5}"/>
            </c:ext>
          </c:extLst>
        </c:ser>
        <c:ser>
          <c:idx val="9"/>
          <c:order val="9"/>
          <c:tx>
            <c:strRef>
              <c:f>'[RSK - Purkutelakka - Kannattavuussimulaatio.xlsx]Yhteenveto'!$B$124</c:f>
              <c:strCache>
                <c:ptCount val="1"/>
                <c:pt idx="0">
                  <c:v>VASTAAVA YHTEENSÄ</c:v>
                </c:pt>
              </c:strCache>
            </c:strRef>
          </c:tx>
          <c:spPr>
            <a:solidFill>
              <a:schemeClr val="accent4">
                <a:lumMod val="60000"/>
              </a:schemeClr>
            </a:solidFill>
            <a:ln>
              <a:noFill/>
            </a:ln>
            <a:effectLst/>
          </c:spPr>
          <c:invertIfNegative val="0"/>
          <c:cat>
            <c:strRef>
              <c:f>'[RSK - Purkutelakka - Kannattavuussimulaatio.xlsx]Yhteenveto'!$C$114:$L$114</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Kannattavuussimulaatio.xlsx]Yhteenveto'!$C$124:$L$124</c:f>
              <c:numCache>
                <c:formatCode>#,##0</c:formatCode>
                <c:ptCount val="10"/>
                <c:pt idx="0">
                  <c:v>13533.680744557198</c:v>
                </c:pt>
                <c:pt idx="1">
                  <c:v>13963.170500986882</c:v>
                </c:pt>
                <c:pt idx="2">
                  <c:v>13831.060257416564</c:v>
                </c:pt>
                <c:pt idx="3">
                  <c:v>13737.350013846248</c:v>
                </c:pt>
                <c:pt idx="4">
                  <c:v>13682.039770275933</c:v>
                </c:pt>
                <c:pt idx="5">
                  <c:v>13665.129526705616</c:v>
                </c:pt>
                <c:pt idx="6">
                  <c:v>13686.6192831353</c:v>
                </c:pt>
                <c:pt idx="7">
                  <c:v>13746.509039564984</c:v>
                </c:pt>
                <c:pt idx="8">
                  <c:v>13844.798795994668</c:v>
                </c:pt>
                <c:pt idx="9">
                  <c:v>13981.488552424351</c:v>
                </c:pt>
              </c:numCache>
            </c:numRef>
          </c:val>
          <c:extLst xmlns:c15="http://schemas.microsoft.com/office/drawing/2012/chart">
            <c:ext xmlns:c16="http://schemas.microsoft.com/office/drawing/2014/chart" uri="{C3380CC4-5D6E-409C-BE32-E72D297353CC}">
              <c16:uniqueId val="{00000002-CEBB-4F41-BF11-074E72C8CBF5}"/>
            </c:ext>
          </c:extLst>
        </c:ser>
        <c:dLbls>
          <c:showLegendKey val="0"/>
          <c:showVal val="0"/>
          <c:showCatName val="0"/>
          <c:showSerName val="0"/>
          <c:showPercent val="0"/>
          <c:showBubbleSize val="0"/>
        </c:dLbls>
        <c:gapWidth val="219"/>
        <c:overlap val="-27"/>
        <c:axId val="1312088768"/>
        <c:axId val="1579175072"/>
        <c:extLst>
          <c:ext xmlns:c15="http://schemas.microsoft.com/office/drawing/2012/chart" uri="{02D57815-91ED-43cb-92C2-25804820EDAC}">
            <c15:filteredBarSeries>
              <c15:ser>
                <c:idx val="0"/>
                <c:order val="0"/>
                <c:tx>
                  <c:strRef>
                    <c:extLst>
                      <c:ext uri="{02D57815-91ED-43cb-92C2-25804820EDAC}">
                        <c15:formulaRef>
                          <c15:sqref>'[RSK - Purkutelakka - Kannattavuussimulaatio.xlsx]Yhteenveto'!$B$115</c15:sqref>
                        </c15:formulaRef>
                      </c:ext>
                    </c:extLst>
                    <c:strCache>
                      <c:ptCount val="1"/>
                      <c:pt idx="0">
                        <c:v>PYSYVÄT VASTAAVAT</c:v>
                      </c:pt>
                    </c:strCache>
                  </c:strRef>
                </c:tx>
                <c:spPr>
                  <a:solidFill>
                    <a:schemeClr val="accent1"/>
                  </a:solidFill>
                  <a:ln>
                    <a:noFill/>
                  </a:ln>
                  <a:effectLst/>
                </c:spPr>
                <c:invertIfNegative val="0"/>
                <c:cat>
                  <c:strRef>
                    <c:extLst>
                      <c:ex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c:ext uri="{02D57815-91ED-43cb-92C2-25804820EDAC}">
                        <c15:formulaRef>
                          <c15:sqref>'[RSK - Purkutelakka - Kannattavuussimulaatio.xlsx]Yhteenveto'!$C$115:$L$115</c15:sqref>
                        </c15:formulaRef>
                      </c:ext>
                    </c:extLst>
                    <c:numCache>
                      <c:formatCode>General</c:formatCode>
                      <c:ptCount val="10"/>
                    </c:numCache>
                  </c:numRef>
                </c:val>
                <c:extLst>
                  <c:ext xmlns:c16="http://schemas.microsoft.com/office/drawing/2014/chart" uri="{C3380CC4-5D6E-409C-BE32-E72D297353CC}">
                    <c16:uniqueId val="{00000003-CEBB-4F41-BF11-074E72C8CBF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'[RSK - Purkutelakka - Kannattavuussimulaatio.xlsx]Yhteenveto'!$B$116</c15:sqref>
                        </c15:formulaRef>
                      </c:ext>
                    </c:extLst>
                    <c:strCache>
                      <c:ptCount val="1"/>
                      <c:pt idx="0">
                        <c:v>Aineelliset hyödykkeet </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Kannattavuussimulaatio.xlsx]Yhteenveto'!$C$116:$L$116</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4-CEBB-4F41-BF11-074E72C8CBF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Kannattavuussimulaatio.xlsx]Yhteenveto'!$B$118</c15:sqref>
                        </c15:formulaRef>
                      </c:ext>
                    </c:extLst>
                    <c:strCache>
                      <c:ptCount val="1"/>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Kannattavuussimulaatio.xlsx]Yhteenveto'!$C$118:$L$118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5-CEBB-4F41-BF11-074E72C8CBF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Kannattavuussimulaatio.xlsx]Yhteenveto'!$B$119</c15:sqref>
                        </c15:formulaRef>
                      </c:ext>
                    </c:extLst>
                    <c:strCache>
                      <c:ptCount val="1"/>
                      <c:pt idx="0">
                        <c:v>VAIHTUVAT VASTAAVAT</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Kannattavuussimulaatio.xlsx]Yhteenveto'!$C$119:$L$119</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6-CEBB-4F41-BF11-074E72C8CBF5}"/>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'[RSK - Purkutelakka - Kannattavuussimulaatio.xlsx]Yhteenveto'!$B$120</c15:sqref>
                        </c15:formulaRef>
                      </c:ext>
                    </c:extLst>
                    <c:strCache>
                      <c:ptCount val="1"/>
                      <c:pt idx="0">
                        <c:v>Vaihto-omaisuus</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Kannattavuussimulaatio.xlsx]Yhteenveto'!$C$120:$L$120</c15:sqref>
                        </c15:formulaRef>
                      </c:ext>
                    </c:extLst>
                    <c:numCache>
                      <c:formatCode>#,##0</c:formatCode>
                      <c:ptCount val="10"/>
                      <c:pt idx="0">
                        <c:v>4127.3584905660373</c:v>
                      </c:pt>
                      <c:pt idx="1">
                        <c:v>4127.3584905660373</c:v>
                      </c:pt>
                      <c:pt idx="2">
                        <c:v>4127.3584905660373</c:v>
                      </c:pt>
                      <c:pt idx="3">
                        <c:v>4127.3584905660373</c:v>
                      </c:pt>
                      <c:pt idx="4">
                        <c:v>4127.3584905660373</c:v>
                      </c:pt>
                      <c:pt idx="5">
                        <c:v>4127.3584905660373</c:v>
                      </c:pt>
                      <c:pt idx="6">
                        <c:v>4127.3584905660373</c:v>
                      </c:pt>
                      <c:pt idx="7">
                        <c:v>4127.3584905660373</c:v>
                      </c:pt>
                      <c:pt idx="8">
                        <c:v>4127.3584905660373</c:v>
                      </c:pt>
                      <c:pt idx="9">
                        <c:v>4127.3584905660373</c:v>
                      </c:pt>
                    </c:numCache>
                  </c:numRef>
                </c:val>
                <c:extLst xmlns:c15="http://schemas.microsoft.com/office/drawing/2012/chart">
                  <c:ext xmlns:c16="http://schemas.microsoft.com/office/drawing/2014/chart" uri="{C3380CC4-5D6E-409C-BE32-E72D297353CC}">
                    <c16:uniqueId val="{00000007-CEBB-4F41-BF11-074E72C8CBF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Kannattavuussimulaatio.xlsx]Yhteenveto'!$B$121</c15:sqref>
                        </c15:formulaRef>
                      </c:ext>
                    </c:extLst>
                    <c:strCache>
                      <c:ptCount val="1"/>
                      <c:pt idx="0">
                        <c:v>Saamiset</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Kannattavuussimulaatio.xlsx]Yhteenveto'!$C$121:$L$121</c15:sqref>
                        </c15:formulaRef>
                      </c:ext>
                    </c:extLst>
                    <c:numCache>
                      <c:formatCode>#,##0</c:formatCode>
                      <c:ptCount val="10"/>
                      <c:pt idx="0">
                        <c:v>9243.572964382538</c:v>
                      </c:pt>
                      <c:pt idx="1">
                        <c:v>9243.572964382538</c:v>
                      </c:pt>
                      <c:pt idx="2">
                        <c:v>9243.572964382538</c:v>
                      </c:pt>
                      <c:pt idx="3">
                        <c:v>9243.572964382538</c:v>
                      </c:pt>
                      <c:pt idx="4">
                        <c:v>9243.572964382538</c:v>
                      </c:pt>
                      <c:pt idx="5">
                        <c:v>9243.572964382538</c:v>
                      </c:pt>
                      <c:pt idx="6">
                        <c:v>9243.572964382538</c:v>
                      </c:pt>
                      <c:pt idx="7">
                        <c:v>9243.572964382538</c:v>
                      </c:pt>
                      <c:pt idx="8">
                        <c:v>9243.572964382538</c:v>
                      </c:pt>
                      <c:pt idx="9">
                        <c:v>9243.572964382538</c:v>
                      </c:pt>
                    </c:numCache>
                  </c:numRef>
                </c:val>
                <c:extLst xmlns:c15="http://schemas.microsoft.com/office/drawing/2012/chart">
                  <c:ext xmlns:c16="http://schemas.microsoft.com/office/drawing/2014/chart" uri="{C3380CC4-5D6E-409C-BE32-E72D297353CC}">
                    <c16:uniqueId val="{00000008-CEBB-4F41-BF11-074E72C8CBF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Kannattavuussimulaatio.xlsx]Yhteenveto'!$B$122</c15:sqref>
                        </c15:formulaRef>
                      </c:ext>
                    </c:extLst>
                    <c:strCache>
                      <c:ptCount val="1"/>
                      <c:pt idx="0">
                        <c:v>Rahat ja pankisaamiset</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Kannattavuussimulaatio.xlsx]Yhteenveto'!$C$114:$L$114</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Kannattavuussimulaatio.xlsx]Yhteenveto'!$C$122:$L$122</c15:sqref>
                        </c15:formulaRef>
                      </c:ext>
                    </c:extLst>
                    <c:numCache>
                      <c:formatCode>#,##0</c:formatCode>
                      <c:ptCount val="10"/>
                      <c:pt idx="0">
                        <c:v>162.74928960862235</c:v>
                      </c:pt>
                      <c:pt idx="1">
                        <c:v>592.2390460383067</c:v>
                      </c:pt>
                      <c:pt idx="2">
                        <c:v>460.12880246798886</c:v>
                      </c:pt>
                      <c:pt idx="3">
                        <c:v>366.41855889767248</c:v>
                      </c:pt>
                      <c:pt idx="4">
                        <c:v>311.10831532735756</c:v>
                      </c:pt>
                      <c:pt idx="5">
                        <c:v>294.19807175704045</c:v>
                      </c:pt>
                      <c:pt idx="6">
                        <c:v>315.6878281867248</c:v>
                      </c:pt>
                      <c:pt idx="7">
                        <c:v>375.57758461640879</c:v>
                      </c:pt>
                      <c:pt idx="8">
                        <c:v>473.86734104609241</c:v>
                      </c:pt>
                      <c:pt idx="9">
                        <c:v>610.55709747577566</c:v>
                      </c:pt>
                    </c:numCache>
                  </c:numRef>
                </c:val>
                <c:extLst xmlns:c15="http://schemas.microsoft.com/office/drawing/2012/chart">
                  <c:ext xmlns:c16="http://schemas.microsoft.com/office/drawing/2014/chart" uri="{C3380CC4-5D6E-409C-BE32-E72D297353CC}">
                    <c16:uniqueId val="{00000009-CEBB-4F41-BF11-074E72C8CBF5}"/>
                  </c:ext>
                </c:extLst>
              </c15:ser>
            </c15:filteredBarSeries>
          </c:ext>
        </c:extLst>
      </c:barChart>
      <c:catAx>
        <c:axId val="13120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579175072"/>
        <c:crosses val="autoZero"/>
        <c:auto val="1"/>
        <c:lblAlgn val="ctr"/>
        <c:lblOffset val="100"/>
        <c:noMultiLvlLbl val="0"/>
      </c:catAx>
      <c:valAx>
        <c:axId val="157917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312088768"/>
        <c:crosses val="autoZero"/>
        <c:crossBetween val="between"/>
      </c:valAx>
      <c:spPr>
        <a:noFill/>
        <a:ln>
          <a:noFill/>
        </a:ln>
        <a:effectLst/>
      </c:spPr>
    </c:plotArea>
    <c:legend>
      <c:legendPos val="b"/>
      <c:layout>
        <c:manualLayout>
          <c:xMode val="edge"/>
          <c:yMode val="edge"/>
          <c:x val="9.5255981939152426E-2"/>
          <c:y val="0.91597639977251422"/>
          <c:w val="0.83982433610231688"/>
          <c:h val="6.8513204394856406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600"/>
      </a:pPr>
      <a:endParaRPr lang="fi-FI"/>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r>
              <a:rPr lang="en-US"/>
              <a:t>KIERRÄTYSYRITYS - VASTATTAVAA</a:t>
            </a:r>
          </a:p>
        </c:rich>
      </c:tx>
      <c:layout>
        <c:manualLayout>
          <c:xMode val="edge"/>
          <c:yMode val="edge"/>
          <c:x val="0.29325953259532594"/>
          <c:y val="1.1677354651695632E-2"/>
        </c:manualLayout>
      </c:layout>
      <c:overlay val="0"/>
      <c:spPr>
        <a:noFill/>
        <a:ln>
          <a:noFill/>
        </a:ln>
        <a:effectLst/>
      </c:spPr>
      <c:txPr>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762404238215612E-2"/>
          <c:y val="6.699089577536621E-2"/>
          <c:w val="0.87531568701513784"/>
          <c:h val="0.76753436020191868"/>
        </c:manualLayout>
      </c:layout>
      <c:barChart>
        <c:barDir val="col"/>
        <c:grouping val="clustered"/>
        <c:varyColors val="0"/>
        <c:ser>
          <c:idx val="5"/>
          <c:order val="5"/>
          <c:tx>
            <c:strRef>
              <c:f>'[RSK - Purkutelakka - Kannattavuussimulaatio.xlsx]Yhteenveto'!$B$132</c:f>
              <c:strCache>
                <c:ptCount val="1"/>
                <c:pt idx="0">
                  <c:v>OMA PÄÄOMA YHTEENSÄ</c:v>
                </c:pt>
              </c:strCache>
            </c:strRef>
          </c:tx>
          <c:spPr>
            <a:solidFill>
              <a:schemeClr val="accent6"/>
            </a:solidFill>
            <a:ln>
              <a:noFill/>
            </a:ln>
            <a:effectLst/>
          </c:spPr>
          <c:invertIfNegative val="0"/>
          <c:cat>
            <c:strRef>
              <c:f>'[RSK - Purkutelakka - Kannattavuussimulaatio.xlsx]Yhteenveto'!$C$126:$L$126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Kannattavuussimulaatio.xlsx]Yhteenveto'!$C$132:$L$132</c:f>
              <c:numCache>
                <c:formatCode>#,##0</c:formatCode>
                <c:ptCount val="10"/>
                <c:pt idx="0">
                  <c:v>4429.4897564296843</c:v>
                </c:pt>
                <c:pt idx="1">
                  <c:v>4858.9795128593687</c:v>
                </c:pt>
                <c:pt idx="2">
                  <c:v>5326.8692692890518</c:v>
                </c:pt>
                <c:pt idx="3">
                  <c:v>5833.1590257187354</c:v>
                </c:pt>
                <c:pt idx="4">
                  <c:v>6377.8487821484205</c:v>
                </c:pt>
                <c:pt idx="5">
                  <c:v>6960.9385385781034</c:v>
                </c:pt>
                <c:pt idx="6">
                  <c:v>7582.4282950077877</c:v>
                </c:pt>
                <c:pt idx="7">
                  <c:v>8242.3180514374708</c:v>
                </c:pt>
                <c:pt idx="8">
                  <c:v>8940.6078078671544</c:v>
                </c:pt>
                <c:pt idx="9">
                  <c:v>9677.2975642968377</c:v>
                </c:pt>
              </c:numCache>
            </c:numRef>
          </c:val>
          <c:extLst>
            <c:ext xmlns:c16="http://schemas.microsoft.com/office/drawing/2014/chart" uri="{C3380CC4-5D6E-409C-BE32-E72D297353CC}">
              <c16:uniqueId val="{00000000-97DA-4CF2-BA93-CEBE0F865BB5}"/>
            </c:ext>
          </c:extLst>
        </c:ser>
        <c:ser>
          <c:idx val="16"/>
          <c:order val="16"/>
          <c:tx>
            <c:strRef>
              <c:f>'[RSK - Purkutelakka - Kannattavuussimulaatio.xlsx]Yhteenveto'!$B$143</c:f>
              <c:strCache>
                <c:ptCount val="1"/>
                <c:pt idx="0">
                  <c:v>Vieras pääoma yhteensä</c:v>
                </c:pt>
              </c:strCache>
            </c:strRef>
          </c:tx>
          <c:spPr>
            <a:solidFill>
              <a:schemeClr val="accent5">
                <a:lumMod val="80000"/>
                <a:lumOff val="20000"/>
              </a:schemeClr>
            </a:solidFill>
            <a:ln>
              <a:noFill/>
            </a:ln>
            <a:effectLst/>
          </c:spPr>
          <c:invertIfNegative val="0"/>
          <c:cat>
            <c:strRef>
              <c:f>'[RSK - Purkutelakka - Kannattavuussimulaatio.xlsx]Yhteenveto'!$C$126:$L$126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Kannattavuussimulaatio.xlsx]Yhteenveto'!$C$143:$L$143</c:f>
              <c:numCache>
                <c:formatCode>#,##0</c:formatCode>
                <c:ptCount val="10"/>
                <c:pt idx="0">
                  <c:v>9104.1909881275133</c:v>
                </c:pt>
                <c:pt idx="1">
                  <c:v>9104.1909881275133</c:v>
                </c:pt>
                <c:pt idx="2">
                  <c:v>8504.1909881275133</c:v>
                </c:pt>
                <c:pt idx="3">
                  <c:v>7904.1909881275133</c:v>
                </c:pt>
                <c:pt idx="4">
                  <c:v>7304.1909881275133</c:v>
                </c:pt>
                <c:pt idx="5">
                  <c:v>6704.1909881275133</c:v>
                </c:pt>
                <c:pt idx="6">
                  <c:v>6104.1909881275133</c:v>
                </c:pt>
                <c:pt idx="7">
                  <c:v>5504.1909881275133</c:v>
                </c:pt>
                <c:pt idx="8">
                  <c:v>4904.1909881275133</c:v>
                </c:pt>
                <c:pt idx="9">
                  <c:v>4304.1909881275133</c:v>
                </c:pt>
              </c:numCache>
            </c:numRef>
          </c:val>
          <c:extLst>
            <c:ext xmlns:c16="http://schemas.microsoft.com/office/drawing/2014/chart" uri="{C3380CC4-5D6E-409C-BE32-E72D297353CC}">
              <c16:uniqueId val="{00000001-97DA-4CF2-BA93-CEBE0F865BB5}"/>
            </c:ext>
          </c:extLst>
        </c:ser>
        <c:ser>
          <c:idx val="17"/>
          <c:order val="17"/>
          <c:tx>
            <c:strRef>
              <c:f>'[RSK - Purkutelakka - Kannattavuussimulaatio.xlsx]Yhteenveto'!$B$144</c:f>
              <c:strCache>
                <c:ptCount val="1"/>
                <c:pt idx="0">
                  <c:v>VASTATTAVAA YHTEENSÄ</c:v>
                </c:pt>
              </c:strCache>
            </c:strRef>
          </c:tx>
          <c:spPr>
            <a:solidFill>
              <a:schemeClr val="accent6">
                <a:lumMod val="80000"/>
                <a:lumOff val="20000"/>
              </a:schemeClr>
            </a:solidFill>
            <a:ln>
              <a:noFill/>
            </a:ln>
            <a:effectLst/>
          </c:spPr>
          <c:invertIfNegative val="0"/>
          <c:cat>
            <c:strRef>
              <c:f>'[RSK - Purkutelakka - Kannattavuussimulaatio.xlsx]Yhteenveto'!$C$126:$L$126</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Kannattavuussimulaatio.xlsx]Yhteenveto'!$C$144:$L$144</c:f>
              <c:numCache>
                <c:formatCode>#,##0</c:formatCode>
                <c:ptCount val="10"/>
                <c:pt idx="0">
                  <c:v>13533.680744557198</c:v>
                </c:pt>
                <c:pt idx="1">
                  <c:v>13963.170500986882</c:v>
                </c:pt>
                <c:pt idx="2">
                  <c:v>13831.060257416564</c:v>
                </c:pt>
                <c:pt idx="3">
                  <c:v>13737.350013846248</c:v>
                </c:pt>
                <c:pt idx="4">
                  <c:v>13682.039770275933</c:v>
                </c:pt>
                <c:pt idx="5">
                  <c:v>13665.129526705616</c:v>
                </c:pt>
                <c:pt idx="6">
                  <c:v>13686.6192831353</c:v>
                </c:pt>
                <c:pt idx="7">
                  <c:v>13746.509039564984</c:v>
                </c:pt>
                <c:pt idx="8">
                  <c:v>13844.798795994668</c:v>
                </c:pt>
                <c:pt idx="9">
                  <c:v>13981.488552424351</c:v>
                </c:pt>
              </c:numCache>
            </c:numRef>
          </c:val>
          <c:extLst>
            <c:ext xmlns:c16="http://schemas.microsoft.com/office/drawing/2014/chart" uri="{C3380CC4-5D6E-409C-BE32-E72D297353CC}">
              <c16:uniqueId val="{00000002-97DA-4CF2-BA93-CEBE0F865BB5}"/>
            </c:ext>
          </c:extLst>
        </c:ser>
        <c:dLbls>
          <c:showLegendKey val="0"/>
          <c:showVal val="0"/>
          <c:showCatName val="0"/>
          <c:showSerName val="0"/>
          <c:showPercent val="0"/>
          <c:showBubbleSize val="0"/>
        </c:dLbls>
        <c:gapWidth val="219"/>
        <c:overlap val="-27"/>
        <c:axId val="1312088768"/>
        <c:axId val="1579175072"/>
        <c:extLst>
          <c:ext xmlns:c15="http://schemas.microsoft.com/office/drawing/2012/chart" uri="{02D57815-91ED-43cb-92C2-25804820EDAC}">
            <c15:filteredBarSeries>
              <c15:ser>
                <c:idx val="0"/>
                <c:order val="0"/>
                <c:tx>
                  <c:strRef>
                    <c:extLst>
                      <c:ext uri="{02D57815-91ED-43cb-92C2-25804820EDAC}">
                        <c15:formulaRef>
                          <c15:sqref>'[RSK - Purkutelakka - Kannattavuussimulaatio.xlsx]Yhteenveto'!$B$127</c15:sqref>
                        </c15:formulaRef>
                      </c:ext>
                    </c:extLst>
                    <c:strCache>
                      <c:ptCount val="1"/>
                      <c:pt idx="0">
                        <c:v>OMA PÄÄOMA</c:v>
                      </c:pt>
                    </c:strCache>
                  </c:strRef>
                </c:tx>
                <c:spPr>
                  <a:solidFill>
                    <a:schemeClr val="accent1"/>
                  </a:solidFill>
                  <a:ln>
                    <a:noFill/>
                  </a:ln>
                  <a:effectLst/>
                </c:spPr>
                <c:invertIfNegative val="0"/>
                <c:cat>
                  <c:strRef>
                    <c:extLst>
                      <c:ex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c:ext uri="{02D57815-91ED-43cb-92C2-25804820EDAC}">
                        <c15:formulaRef>
                          <c15:sqref>'[RSK - Purkutelakka - Kannattavuussimulaatio.xlsx]Yhteenveto'!$C$127:$L$127</c15:sqref>
                        </c15:formulaRef>
                      </c:ext>
                    </c:extLst>
                    <c:numCache>
                      <c:formatCode>General</c:formatCode>
                      <c:ptCount val="10"/>
                    </c:numCache>
                  </c:numRef>
                </c:val>
                <c:extLst>
                  <c:ext xmlns:c16="http://schemas.microsoft.com/office/drawing/2014/chart" uri="{C3380CC4-5D6E-409C-BE32-E72D297353CC}">
                    <c16:uniqueId val="{00000003-97DA-4CF2-BA93-CEBE0F865BB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'[RSK - Purkutelakka - Kannattavuussimulaatio.xlsx]Yhteenveto'!$B$128</c15:sqref>
                        </c15:formulaRef>
                      </c:ext>
                    </c:extLst>
                    <c:strCache>
                      <c:ptCount val="1"/>
                      <c:pt idx="0">
                        <c:v>Osakepääoma</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Kannattavuussimulaatio.xlsx]Yhteenveto'!$C$128:$L$128</c15:sqref>
                        </c15:formulaRef>
                      </c:ext>
                    </c:extLst>
                    <c:numCache>
                      <c:formatCode>#,##0</c:formatCode>
                      <c:ptCount val="10"/>
                      <c:pt idx="0">
                        <c:v>4000</c:v>
                      </c:pt>
                      <c:pt idx="1">
                        <c:v>4000</c:v>
                      </c:pt>
                      <c:pt idx="2">
                        <c:v>4000</c:v>
                      </c:pt>
                      <c:pt idx="3">
                        <c:v>4000</c:v>
                      </c:pt>
                      <c:pt idx="4">
                        <c:v>4000</c:v>
                      </c:pt>
                      <c:pt idx="5">
                        <c:v>4000</c:v>
                      </c:pt>
                      <c:pt idx="6">
                        <c:v>4000</c:v>
                      </c:pt>
                      <c:pt idx="7">
                        <c:v>4000</c:v>
                      </c:pt>
                      <c:pt idx="8">
                        <c:v>4000</c:v>
                      </c:pt>
                      <c:pt idx="9">
                        <c:v>4000</c:v>
                      </c:pt>
                    </c:numCache>
                  </c:numRef>
                </c:val>
                <c:extLst xmlns:c15="http://schemas.microsoft.com/office/drawing/2012/chart">
                  <c:ext xmlns:c16="http://schemas.microsoft.com/office/drawing/2014/chart" uri="{C3380CC4-5D6E-409C-BE32-E72D297353CC}">
                    <c16:uniqueId val="{00000004-97DA-4CF2-BA93-CEBE0F865BB5}"/>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Kannattavuussimulaatio.xlsx]Yhteenveto'!$B$129</c15:sqref>
                        </c15:formulaRef>
                      </c:ext>
                    </c:extLst>
                    <c:strCache>
                      <c:ptCount val="1"/>
                      <c:pt idx="0">
                        <c:v>Muut rahastot</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Kannattavuussimulaatio.xlsx]Yhteenveto'!$C$129:$L$129</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05-97DA-4CF2-BA93-CEBE0F865BB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Kannattavuussimulaatio.xlsx]Yhteenveto'!$B$130</c15:sqref>
                        </c15:formulaRef>
                      </c:ext>
                    </c:extLst>
                    <c:strCache>
                      <c:ptCount val="1"/>
                      <c:pt idx="0">
                        <c:v>Edellisten tilikausien tulos</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Kannattavuussimulaatio.xlsx]Yhteenveto'!$C$130:$L$130</c15:sqref>
                        </c15:formulaRef>
                      </c:ext>
                    </c:extLst>
                    <c:numCache>
                      <c:formatCode>#,##0</c:formatCode>
                      <c:ptCount val="10"/>
                      <c:pt idx="0">
                        <c:v>0</c:v>
                      </c:pt>
                      <c:pt idx="1">
                        <c:v>429.48975642968401</c:v>
                      </c:pt>
                      <c:pt idx="2">
                        <c:v>858.97951285936801</c:v>
                      </c:pt>
                      <c:pt idx="3">
                        <c:v>1326.869269289052</c:v>
                      </c:pt>
                      <c:pt idx="4">
                        <c:v>1833.1590257187358</c:v>
                      </c:pt>
                      <c:pt idx="5">
                        <c:v>2377.8487821484196</c:v>
                      </c:pt>
                      <c:pt idx="6">
                        <c:v>2960.9385385781034</c:v>
                      </c:pt>
                      <c:pt idx="7">
                        <c:v>3582.4282950077873</c:v>
                      </c:pt>
                      <c:pt idx="8">
                        <c:v>4242.3180514374708</c:v>
                      </c:pt>
                      <c:pt idx="9">
                        <c:v>4940.6078078671544</c:v>
                      </c:pt>
                    </c:numCache>
                  </c:numRef>
                </c:val>
                <c:extLst xmlns:c15="http://schemas.microsoft.com/office/drawing/2012/chart">
                  <c:ext xmlns:c16="http://schemas.microsoft.com/office/drawing/2014/chart" uri="{C3380CC4-5D6E-409C-BE32-E72D297353CC}">
                    <c16:uniqueId val="{00000006-97DA-4CF2-BA93-CEBE0F865BB5}"/>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Kannattavuussimulaatio.xlsx]Yhteenveto'!$B$131</c15:sqref>
                        </c15:formulaRef>
                      </c:ext>
                    </c:extLst>
                    <c:strCache>
                      <c:ptCount val="1"/>
                      <c:pt idx="0">
                        <c:v>Tilikauden tulos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Kannattavuussimulaatio.xlsx]Yhteenveto'!$C$131:$L$131</c15:sqref>
                        </c15:formulaRef>
                      </c:ext>
                    </c:extLst>
                    <c:numCache>
                      <c:formatCode>#,##0</c:formatCode>
                      <c:ptCount val="10"/>
                      <c:pt idx="0">
                        <c:v>429.48975642968401</c:v>
                      </c:pt>
                      <c:pt idx="1">
                        <c:v>429.48975642968401</c:v>
                      </c:pt>
                      <c:pt idx="2">
                        <c:v>467.88975642968398</c:v>
                      </c:pt>
                      <c:pt idx="3">
                        <c:v>506.28975642968396</c:v>
                      </c:pt>
                      <c:pt idx="4">
                        <c:v>544.68975642968394</c:v>
                      </c:pt>
                      <c:pt idx="5">
                        <c:v>583.08975642968403</c:v>
                      </c:pt>
                      <c:pt idx="6">
                        <c:v>621.48975642968401</c:v>
                      </c:pt>
                      <c:pt idx="7">
                        <c:v>659.88975642968398</c:v>
                      </c:pt>
                      <c:pt idx="8">
                        <c:v>698.28975642968396</c:v>
                      </c:pt>
                      <c:pt idx="9">
                        <c:v>736.68975642968394</c:v>
                      </c:pt>
                    </c:numCache>
                  </c:numRef>
                </c:val>
                <c:extLst xmlns:c15="http://schemas.microsoft.com/office/drawing/2012/chart">
                  <c:ext xmlns:c16="http://schemas.microsoft.com/office/drawing/2014/chart" uri="{C3380CC4-5D6E-409C-BE32-E72D297353CC}">
                    <c16:uniqueId val="{00000007-97DA-4CF2-BA93-CEBE0F865BB5}"/>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Kannattavuussimulaatio.xlsx]Yhteenveto'!$B$133</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Kannattavuussimulaatio.xlsx]Yhteenveto'!$C$133:$L$133</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8-97DA-4CF2-BA93-CEBE0F865BB5}"/>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Kannattavuussimulaatio.xlsx]Yhteenveto'!$B$134</c15:sqref>
                        </c15:formulaRef>
                      </c:ext>
                    </c:extLst>
                    <c:strCache>
                      <c:ptCount val="1"/>
                      <c:pt idx="0">
                        <c:v>VIERAS PÄÄOMA</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Kannattavuussimulaatio.xlsx]Yhteenveto'!$C$134:$L$134</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9-97DA-4CF2-BA93-CEBE0F865BB5}"/>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Kannattavuussimulaatio.xlsx]Yhteenveto'!$B$135</c15:sqref>
                        </c15:formulaRef>
                      </c:ext>
                    </c:extLst>
                    <c:strCache>
                      <c:ptCount val="1"/>
                      <c:pt idx="0">
                        <c:v>Pitkäaikainen</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Kannattavuussimulaatio.xlsx]Yhteenveto'!$C$135:$L$135</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A-97DA-4CF2-BA93-CEBE0F865BB5}"/>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Kannattavuussimulaatio.xlsx]Yhteenveto'!$B$136</c15:sqref>
                        </c15:formulaRef>
                      </c:ext>
                    </c:extLst>
                    <c:strCache>
                      <c:ptCount val="1"/>
                      <c:pt idx="0">
                        <c:v> Lainat rahoituslaitoksilta</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Kannattavuussimulaatio.xlsx]Yhteenveto'!$C$136:$L$136</c15:sqref>
                        </c15:formulaRef>
                      </c:ext>
                    </c:extLst>
                    <c:numCache>
                      <c:formatCode>#,##0</c:formatCode>
                      <c:ptCount val="10"/>
                      <c:pt idx="0">
                        <c:v>6000</c:v>
                      </c:pt>
                      <c:pt idx="1">
                        <c:v>5400</c:v>
                      </c:pt>
                      <c:pt idx="2">
                        <c:v>4800</c:v>
                      </c:pt>
                      <c:pt idx="3">
                        <c:v>4200</c:v>
                      </c:pt>
                      <c:pt idx="4">
                        <c:v>3600</c:v>
                      </c:pt>
                      <c:pt idx="5">
                        <c:v>3000</c:v>
                      </c:pt>
                      <c:pt idx="6">
                        <c:v>2400</c:v>
                      </c:pt>
                      <c:pt idx="7">
                        <c:v>1800</c:v>
                      </c:pt>
                      <c:pt idx="8">
                        <c:v>1200</c:v>
                      </c:pt>
                      <c:pt idx="9">
                        <c:v>600</c:v>
                      </c:pt>
                    </c:numCache>
                  </c:numRef>
                </c:val>
                <c:extLst xmlns:c15="http://schemas.microsoft.com/office/drawing/2012/chart">
                  <c:ext xmlns:c16="http://schemas.microsoft.com/office/drawing/2014/chart" uri="{C3380CC4-5D6E-409C-BE32-E72D297353CC}">
                    <c16:uniqueId val="{0000000B-97DA-4CF2-BA93-CEBE0F865BB5}"/>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Kannattavuussimulaatio.xlsx]Yhteenveto'!$B$137</c15:sqref>
                        </c15:formulaRef>
                      </c:ext>
                    </c:extLst>
                    <c:strCache>
                      <c:ptCount val="1"/>
                      <c:pt idx="0">
                        <c:v>Pitkäaikainen yhteensä</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Kannattavuussimulaatio.xlsx]Yhteenveto'!$C$137:$L$137</c15:sqref>
                        </c15:formulaRef>
                      </c:ext>
                    </c:extLst>
                    <c:numCache>
                      <c:formatCode>#,##0</c:formatCode>
                      <c:ptCount val="10"/>
                      <c:pt idx="0">
                        <c:v>6000</c:v>
                      </c:pt>
                      <c:pt idx="1">
                        <c:v>5400</c:v>
                      </c:pt>
                      <c:pt idx="2">
                        <c:v>4800</c:v>
                      </c:pt>
                      <c:pt idx="3">
                        <c:v>4200</c:v>
                      </c:pt>
                      <c:pt idx="4">
                        <c:v>3600</c:v>
                      </c:pt>
                      <c:pt idx="5">
                        <c:v>3000</c:v>
                      </c:pt>
                      <c:pt idx="6">
                        <c:v>2400</c:v>
                      </c:pt>
                      <c:pt idx="7">
                        <c:v>1800</c:v>
                      </c:pt>
                      <c:pt idx="8">
                        <c:v>1200</c:v>
                      </c:pt>
                      <c:pt idx="9">
                        <c:v>600</c:v>
                      </c:pt>
                    </c:numCache>
                  </c:numRef>
                </c:val>
                <c:extLst xmlns:c15="http://schemas.microsoft.com/office/drawing/2012/chart">
                  <c:ext xmlns:c16="http://schemas.microsoft.com/office/drawing/2014/chart" uri="{C3380CC4-5D6E-409C-BE32-E72D297353CC}">
                    <c16:uniqueId val="{0000000C-97DA-4CF2-BA93-CEBE0F865BB5}"/>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'[RSK - Purkutelakka - Kannattavuussimulaatio.xlsx]Yhteenveto'!$B$138</c15:sqref>
                        </c15:formulaRef>
                      </c:ext>
                    </c:extLst>
                    <c:strCache>
                      <c:ptCount val="1"/>
                      <c:pt idx="0">
                        <c:v>Lyhytaikainen</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Kannattavuussimulaatio.xlsx]Yhteenveto'!$C$138:$L$138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D-97DA-4CF2-BA93-CEBE0F865BB5}"/>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'[RSK - Purkutelakka - Kannattavuussimulaatio.xlsx]Yhteenveto'!$B$139</c15:sqref>
                        </c15:formulaRef>
                      </c:ext>
                    </c:extLst>
                    <c:strCache>
                      <c:ptCount val="1"/>
                      <c:pt idx="0">
                        <c:v> Lainat rahoituslaitoksilta </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Kannattavuussimulaatio.xlsx]Yhteenveto'!$C$139:$L$139</c15:sqref>
                        </c15:formulaRef>
                      </c:ext>
                    </c:extLst>
                    <c:numCache>
                      <c:formatCode>#,##0</c:formatCode>
                      <c:ptCount val="10"/>
                      <c:pt idx="0">
                        <c:v>0</c:v>
                      </c:pt>
                      <c:pt idx="1">
                        <c:v>600</c:v>
                      </c:pt>
                      <c:pt idx="2">
                        <c:v>600</c:v>
                      </c:pt>
                      <c:pt idx="3">
                        <c:v>600</c:v>
                      </c:pt>
                      <c:pt idx="4">
                        <c:v>600</c:v>
                      </c:pt>
                      <c:pt idx="5">
                        <c:v>600</c:v>
                      </c:pt>
                      <c:pt idx="6">
                        <c:v>600</c:v>
                      </c:pt>
                      <c:pt idx="7">
                        <c:v>600</c:v>
                      </c:pt>
                      <c:pt idx="8">
                        <c:v>600</c:v>
                      </c:pt>
                      <c:pt idx="9">
                        <c:v>600</c:v>
                      </c:pt>
                    </c:numCache>
                  </c:numRef>
                </c:val>
                <c:extLst xmlns:c15="http://schemas.microsoft.com/office/drawing/2012/chart">
                  <c:ext xmlns:c16="http://schemas.microsoft.com/office/drawing/2014/chart" uri="{C3380CC4-5D6E-409C-BE32-E72D297353CC}">
                    <c16:uniqueId val="{0000000E-97DA-4CF2-BA93-CEBE0F865BB5}"/>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'[RSK - Purkutelakka - Kannattavuussimulaatio.xlsx]Yhteenveto'!$B$140</c15:sqref>
                        </c15:formulaRef>
                      </c:ext>
                    </c:extLst>
                    <c:strCache>
                      <c:ptCount val="1"/>
                      <c:pt idx="0">
                        <c:v> Ostovelat</c:v>
                      </c:pt>
                    </c:strCache>
                  </c:strRef>
                </c:tx>
                <c:spPr>
                  <a:solidFill>
                    <a:schemeClr val="accent2">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Kannattavuussimulaatio.xlsx]Yhteenveto'!$C$140:$L$140</c15:sqref>
                        </c15:formulaRef>
                      </c:ext>
                    </c:extLst>
                    <c:numCache>
                      <c:formatCode>#,##0</c:formatCode>
                      <c:ptCount val="10"/>
                      <c:pt idx="0">
                        <c:v>3081.1909881275128</c:v>
                      </c:pt>
                      <c:pt idx="1">
                        <c:v>3081.1909881275128</c:v>
                      </c:pt>
                      <c:pt idx="2">
                        <c:v>3081.1909881275128</c:v>
                      </c:pt>
                      <c:pt idx="3">
                        <c:v>3081.1909881275128</c:v>
                      </c:pt>
                      <c:pt idx="4">
                        <c:v>3081.1909881275128</c:v>
                      </c:pt>
                      <c:pt idx="5">
                        <c:v>3081.1909881275128</c:v>
                      </c:pt>
                      <c:pt idx="6">
                        <c:v>3081.1909881275128</c:v>
                      </c:pt>
                      <c:pt idx="7">
                        <c:v>3081.1909881275128</c:v>
                      </c:pt>
                      <c:pt idx="8">
                        <c:v>3081.1909881275128</c:v>
                      </c:pt>
                      <c:pt idx="9">
                        <c:v>3081.1909881275128</c:v>
                      </c:pt>
                    </c:numCache>
                  </c:numRef>
                </c:val>
                <c:extLst xmlns:c15="http://schemas.microsoft.com/office/drawing/2012/chart">
                  <c:ext xmlns:c16="http://schemas.microsoft.com/office/drawing/2014/chart" uri="{C3380CC4-5D6E-409C-BE32-E72D297353CC}">
                    <c16:uniqueId val="{0000000F-97DA-4CF2-BA93-CEBE0F865BB5}"/>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'[RSK - Purkutelakka - Kannattavuussimulaatio.xlsx]Yhteenveto'!$B$141</c15:sqref>
                        </c15:formulaRef>
                      </c:ext>
                    </c:extLst>
                    <c:strCache>
                      <c:ptCount val="1"/>
                      <c:pt idx="0">
                        <c:v> Siirtovelat</c:v>
                      </c:pt>
                    </c:strCache>
                  </c:strRef>
                </c:tx>
                <c:spPr>
                  <a:solidFill>
                    <a:schemeClr val="accent3">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Kannattavuussimulaatio.xlsx]Yhteenveto'!$C$141:$L$141</c15:sqref>
                        </c15:formulaRef>
                      </c:ext>
                    </c:extLst>
                    <c:numCache>
                      <c:formatCode>#,##0</c:formatCode>
                      <c:ptCount val="10"/>
                      <c:pt idx="0">
                        <c:v>23</c:v>
                      </c:pt>
                      <c:pt idx="1">
                        <c:v>23</c:v>
                      </c:pt>
                      <c:pt idx="2">
                        <c:v>23</c:v>
                      </c:pt>
                      <c:pt idx="3">
                        <c:v>23</c:v>
                      </c:pt>
                      <c:pt idx="4">
                        <c:v>23</c:v>
                      </c:pt>
                      <c:pt idx="5">
                        <c:v>23</c:v>
                      </c:pt>
                      <c:pt idx="6">
                        <c:v>23</c:v>
                      </c:pt>
                      <c:pt idx="7">
                        <c:v>23</c:v>
                      </c:pt>
                      <c:pt idx="8">
                        <c:v>23</c:v>
                      </c:pt>
                      <c:pt idx="9">
                        <c:v>23</c:v>
                      </c:pt>
                    </c:numCache>
                  </c:numRef>
                </c:val>
                <c:extLst xmlns:c15="http://schemas.microsoft.com/office/drawing/2012/chart">
                  <c:ext xmlns:c16="http://schemas.microsoft.com/office/drawing/2014/chart" uri="{C3380CC4-5D6E-409C-BE32-E72D297353CC}">
                    <c16:uniqueId val="{00000010-97DA-4CF2-BA93-CEBE0F865BB5}"/>
                  </c:ext>
                </c:extLst>
              </c15:ser>
            </c15:filteredBarSeries>
            <c15:filteredBarSeries>
              <c15:ser>
                <c:idx val="15"/>
                <c:order val="15"/>
                <c:tx>
                  <c:strRef>
                    <c:extLst xmlns:c15="http://schemas.microsoft.com/office/drawing/2012/chart">
                      <c:ext xmlns:c15="http://schemas.microsoft.com/office/drawing/2012/chart" uri="{02D57815-91ED-43cb-92C2-25804820EDAC}">
                        <c15:formulaRef>
                          <c15:sqref>'[RSK - Purkutelakka - Kannattavuussimulaatio.xlsx]Yhteenveto'!$B$142</c15:sqref>
                        </c15:formulaRef>
                      </c:ext>
                    </c:extLst>
                    <c:strCache>
                      <c:ptCount val="1"/>
                      <c:pt idx="0">
                        <c:v>Lyhytaikainen yhteensä</c:v>
                      </c:pt>
                    </c:strCache>
                  </c:strRef>
                </c:tx>
                <c:spPr>
                  <a:solidFill>
                    <a:schemeClr val="accent4">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Kannattavuussimulaatio.xlsx]Yhteenveto'!$C$126:$L$126</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Kannattavuussimulaatio.xlsx]Yhteenveto'!$C$142:$L$142</c15:sqref>
                        </c15:formulaRef>
                      </c:ext>
                    </c:extLst>
                    <c:numCache>
                      <c:formatCode>#,##0</c:formatCode>
                      <c:ptCount val="10"/>
                      <c:pt idx="0">
                        <c:v>3104.1909881275128</c:v>
                      </c:pt>
                      <c:pt idx="1">
                        <c:v>3704.1909881275128</c:v>
                      </c:pt>
                      <c:pt idx="2">
                        <c:v>3704.1909881275128</c:v>
                      </c:pt>
                      <c:pt idx="3">
                        <c:v>3704.1909881275128</c:v>
                      </c:pt>
                      <c:pt idx="4">
                        <c:v>3704.1909881275128</c:v>
                      </c:pt>
                      <c:pt idx="5">
                        <c:v>3704.1909881275128</c:v>
                      </c:pt>
                      <c:pt idx="6">
                        <c:v>3704.1909881275128</c:v>
                      </c:pt>
                      <c:pt idx="7">
                        <c:v>3704.1909881275128</c:v>
                      </c:pt>
                      <c:pt idx="8">
                        <c:v>3704.1909881275128</c:v>
                      </c:pt>
                      <c:pt idx="9">
                        <c:v>3704.1909881275128</c:v>
                      </c:pt>
                    </c:numCache>
                  </c:numRef>
                </c:val>
                <c:extLst xmlns:c15="http://schemas.microsoft.com/office/drawing/2012/chart">
                  <c:ext xmlns:c16="http://schemas.microsoft.com/office/drawing/2014/chart" uri="{C3380CC4-5D6E-409C-BE32-E72D297353CC}">
                    <c16:uniqueId val="{00000011-97DA-4CF2-BA93-CEBE0F865BB5}"/>
                  </c:ext>
                </c:extLst>
              </c15:ser>
            </c15:filteredBarSeries>
          </c:ext>
        </c:extLst>
      </c:barChart>
      <c:catAx>
        <c:axId val="13120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579175072"/>
        <c:crosses val="autoZero"/>
        <c:auto val="1"/>
        <c:lblAlgn val="ctr"/>
        <c:lblOffset val="100"/>
        <c:noMultiLvlLbl val="0"/>
      </c:catAx>
      <c:valAx>
        <c:axId val="157917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312088768"/>
        <c:crosses val="autoZero"/>
        <c:crossBetween val="between"/>
      </c:valAx>
      <c:spPr>
        <a:noFill/>
        <a:ln>
          <a:noFill/>
        </a:ln>
        <a:effectLst/>
      </c:spPr>
    </c:plotArea>
    <c:legend>
      <c:legendPos val="b"/>
      <c:layout>
        <c:manualLayout>
          <c:xMode val="edge"/>
          <c:yMode val="edge"/>
          <c:x val="4.9999926316828786E-2"/>
          <c:y val="0.91373508679906124"/>
          <c:w val="0.89999985263365756"/>
          <c:h val="7.0340780616861609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600"/>
      </a:pPr>
      <a:endParaRPr lang="fi-FI"/>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a:t>SHIP RECYCLING COMPANY</a:t>
            </a:r>
          </a:p>
        </c:rich>
      </c:tx>
      <c:overlay val="0"/>
      <c:spPr>
        <a:noFill/>
        <a:ln>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'[RSK - Purkutelakka - Kannattavuussimulaatio.xlsx]Yhteenveto'!$B$151</c:f>
              <c:strCache>
                <c:ptCount val="1"/>
                <c:pt idx="0">
                  <c:v>LIIKEVAIHTO</c:v>
                </c:pt>
              </c:strCache>
            </c:strRef>
          </c:tx>
          <c:spPr>
            <a:solidFill>
              <a:schemeClr val="accent1"/>
            </a:solidFill>
            <a:ln>
              <a:noFill/>
            </a:ln>
            <a:effectLst/>
          </c:spPr>
          <c:invertIfNegative val="0"/>
          <c:cat>
            <c:multiLvlStrRef>
              <c:f>'[RSK - Purkutelakka - Kannattavuussimulaatio.xlsx]Yhteenveto'!$C$149:$L$150</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Kannattavuussimulaatio.xlsx]Yhteenveto'!$C$151:$L$151</c:f>
              <c:numCache>
                <c:formatCode>#,##0</c:formatCode>
                <c:ptCount val="10"/>
                <c:pt idx="0">
                  <c:v>30811.909881275125</c:v>
                </c:pt>
                <c:pt idx="1">
                  <c:v>30811.909881275125</c:v>
                </c:pt>
                <c:pt idx="2">
                  <c:v>30811.909881275125</c:v>
                </c:pt>
                <c:pt idx="3">
                  <c:v>30811.909881275125</c:v>
                </c:pt>
                <c:pt idx="4">
                  <c:v>30811.909881275125</c:v>
                </c:pt>
                <c:pt idx="5">
                  <c:v>30811.909881275125</c:v>
                </c:pt>
                <c:pt idx="6">
                  <c:v>30811.909881275125</c:v>
                </c:pt>
                <c:pt idx="7">
                  <c:v>30811.909881275125</c:v>
                </c:pt>
                <c:pt idx="8">
                  <c:v>30811.909881275125</c:v>
                </c:pt>
                <c:pt idx="9">
                  <c:v>30811.909881275125</c:v>
                </c:pt>
              </c:numCache>
            </c:numRef>
          </c:val>
          <c:extLst>
            <c:ext xmlns:c16="http://schemas.microsoft.com/office/drawing/2014/chart" uri="{C3380CC4-5D6E-409C-BE32-E72D297353CC}">
              <c16:uniqueId val="{00000000-1DE4-4A60-9AC6-C18353E47ED3}"/>
            </c:ext>
          </c:extLst>
        </c:ser>
        <c:ser>
          <c:idx val="18"/>
          <c:order val="18"/>
          <c:tx>
            <c:strRef>
              <c:f>'[RSK - Purkutelakka - Kannattavuussimulaatio.xlsx]Yhteenveto'!$B$169</c:f>
              <c:strCache>
                <c:ptCount val="1"/>
                <c:pt idx="0">
                  <c:v>LIIKEVOITTO</c:v>
                </c:pt>
              </c:strCache>
            </c:strRef>
          </c:tx>
          <c:spPr>
            <a:solidFill>
              <a:schemeClr val="accent1">
                <a:lumMod val="80000"/>
              </a:schemeClr>
            </a:solidFill>
            <a:ln>
              <a:noFill/>
            </a:ln>
            <a:effectLst/>
          </c:spPr>
          <c:invertIfNegative val="0"/>
          <c:cat>
            <c:multiLvlStrRef>
              <c:f>'[RSK - Purkutelakka - Kannattavuussimulaatio.xlsx]Yhteenveto'!$C$149:$L$150</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Kannattavuussimulaatio.xlsx]Yhteenveto'!$C$169:$L$169</c:f>
              <c:numCache>
                <c:formatCode>#,##0</c:formatCode>
                <c:ptCount val="10"/>
                <c:pt idx="0">
                  <c:v>643.01086544455529</c:v>
                </c:pt>
                <c:pt idx="1">
                  <c:v>929.23704544455541</c:v>
                </c:pt>
                <c:pt idx="2">
                  <c:v>1180.6073928445558</c:v>
                </c:pt>
                <c:pt idx="3">
                  <c:v>1402.5258159265554</c:v>
                </c:pt>
                <c:pt idx="4">
                  <c:v>1599.425149392815</c:v>
                </c:pt>
                <c:pt idx="5">
                  <c:v>1774.953689516437</c:v>
                </c:pt>
                <c:pt idx="6">
                  <c:v>1932.1249598314052</c:v>
                </c:pt>
                <c:pt idx="7">
                  <c:v>2073.438023624326</c:v>
                </c:pt>
                <c:pt idx="8">
                  <c:v>2200.9741988717415</c:v>
                </c:pt>
                <c:pt idx="9">
                  <c:v>2316.4748625878387</c:v>
                </c:pt>
              </c:numCache>
            </c:numRef>
          </c:val>
          <c:extLst xmlns:c15="http://schemas.microsoft.com/office/drawing/2012/chart">
            <c:ext xmlns:c16="http://schemas.microsoft.com/office/drawing/2014/chart" uri="{C3380CC4-5D6E-409C-BE32-E72D297353CC}">
              <c16:uniqueId val="{00000001-1DE4-4A60-9AC6-C18353E47ED3}"/>
            </c:ext>
          </c:extLst>
        </c:ser>
        <c:ser>
          <c:idx val="25"/>
          <c:order val="25"/>
          <c:tx>
            <c:strRef>
              <c:f>'[RSK - Purkutelakka - Kannattavuussimulaatio.xlsx]Yhteenveto'!$B$176</c:f>
              <c:strCache>
                <c:ptCount val="1"/>
                <c:pt idx="0">
                  <c:v>TILIKAUDEN VOITTO</c:v>
                </c:pt>
              </c:strCache>
            </c:strRef>
          </c:tx>
          <c:spPr>
            <a:solidFill>
              <a:schemeClr val="accent2">
                <a:lumMod val="60000"/>
                <a:lumOff val="40000"/>
              </a:schemeClr>
            </a:solidFill>
            <a:ln>
              <a:noFill/>
            </a:ln>
            <a:effectLst/>
          </c:spPr>
          <c:invertIfNegative val="0"/>
          <c:cat>
            <c:multiLvlStrRef>
              <c:f>'[RSK - Purkutelakka - Kannattavuussimulaatio.xlsx]Yhteenveto'!$C$149:$L$150</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Kannattavuussimulaatio.xlsx]Yhteenveto'!$C$176:$L$176</c:f>
              <c:numCache>
                <c:formatCode>#,##0</c:formatCode>
                <c:ptCount val="10"/>
                <c:pt idx="0">
                  <c:v>-2476.9891345554447</c:v>
                </c:pt>
                <c:pt idx="1">
                  <c:v>-2190.7629545554446</c:v>
                </c:pt>
                <c:pt idx="2">
                  <c:v>-1627.3926071554442</c:v>
                </c:pt>
                <c:pt idx="3">
                  <c:v>-1093.4741840734446</c:v>
                </c:pt>
                <c:pt idx="4">
                  <c:v>-584.574850607185</c:v>
                </c:pt>
                <c:pt idx="5">
                  <c:v>-97.046310483563047</c:v>
                </c:pt>
                <c:pt idx="6">
                  <c:v>372.12495983140525</c:v>
                </c:pt>
                <c:pt idx="7">
                  <c:v>825.43802362432598</c:v>
                </c:pt>
                <c:pt idx="8">
                  <c:v>1264.9741988717415</c:v>
                </c:pt>
                <c:pt idx="9">
                  <c:v>1692.4748625878387</c:v>
                </c:pt>
              </c:numCache>
            </c:numRef>
          </c:val>
          <c:extLst>
            <c:ext xmlns:c16="http://schemas.microsoft.com/office/drawing/2014/chart" uri="{C3380CC4-5D6E-409C-BE32-E72D297353CC}">
              <c16:uniqueId val="{00000002-1DE4-4A60-9AC6-C18353E47ED3}"/>
            </c:ext>
          </c:extLst>
        </c:ser>
        <c:dLbls>
          <c:showLegendKey val="0"/>
          <c:showVal val="0"/>
          <c:showCatName val="0"/>
          <c:showSerName val="0"/>
          <c:showPercent val="0"/>
          <c:showBubbleSize val="0"/>
        </c:dLbls>
        <c:gapWidth val="219"/>
        <c:axId val="952753920"/>
        <c:axId val="1281746800"/>
        <c:extLst>
          <c:ext xmlns:c15="http://schemas.microsoft.com/office/drawing/2012/chart" uri="{02D57815-91ED-43cb-92C2-25804820EDAC}">
            <c15:filteredBarSeries>
              <c15:ser>
                <c:idx val="1"/>
                <c:order val="1"/>
                <c:tx>
                  <c:strRef>
                    <c:extLst>
                      <c:ext uri="{02D57815-91ED-43cb-92C2-25804820EDAC}">
                        <c15:formulaRef>
                          <c15:sqref>'[RSK - Purkutelakka - Kannattavuussimulaatio.xlsx]Yhteenveto'!$B$152</c15:sqref>
                        </c15:formulaRef>
                      </c:ext>
                    </c:extLst>
                    <c:strCache>
                      <c:ptCount val="1"/>
                      <c:pt idx="0">
                        <c:v>Materiaalit ja palvelut</c:v>
                      </c:pt>
                    </c:strCache>
                  </c:strRef>
                </c:tx>
                <c:spPr>
                  <a:solidFill>
                    <a:schemeClr val="accent2"/>
                  </a:solidFill>
                  <a:ln>
                    <a:noFill/>
                  </a:ln>
                  <a:effectLst/>
                </c:spPr>
                <c:invertIfNegative val="0"/>
                <c:cat>
                  <c:multiLvlStrRef>
                    <c:extLst>
                      <c:ex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c:ext uri="{02D57815-91ED-43cb-92C2-25804820EDAC}">
                        <c15:formulaRef>
                          <c15:sqref>'[RSK - Purkutelakka - Kannattavuussimulaatio.xlsx]Yhteenveto'!$C$152:$L$152</c15:sqref>
                        </c15:formulaRef>
                      </c:ext>
                    </c:extLst>
                    <c:numCache>
                      <c:formatCode>General</c:formatCode>
                      <c:ptCount val="10"/>
                    </c:numCache>
                  </c:numRef>
                </c:val>
                <c:extLst>
                  <c:ext xmlns:c16="http://schemas.microsoft.com/office/drawing/2014/chart" uri="{C3380CC4-5D6E-409C-BE32-E72D297353CC}">
                    <c16:uniqueId val="{00000005-1DE4-4A60-9AC6-C18353E47ED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Kannattavuussimulaatio.xlsx]Yhteenveto'!$B$153</c15:sqref>
                        </c15:formulaRef>
                      </c:ext>
                    </c:extLst>
                    <c:strCache>
                      <c:ptCount val="1"/>
                      <c:pt idx="0">
                        <c:v> Ostot, aineet ja tarvikkeet</c:v>
                      </c:pt>
                    </c:strCache>
                  </c:strRef>
                </c:tx>
                <c:spPr>
                  <a:solidFill>
                    <a:schemeClr val="accent3"/>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Kannattavuussimulaatio.xlsx]Yhteenveto'!$C$153:$L$153</c15:sqref>
                        </c15:formulaRef>
                      </c:ext>
                    </c:extLst>
                    <c:numCache>
                      <c:formatCode>#,##0</c:formatCode>
                      <c:ptCount val="10"/>
                      <c:pt idx="0">
                        <c:v>-1000</c:v>
                      </c:pt>
                      <c:pt idx="1">
                        <c:v>-1000</c:v>
                      </c:pt>
                      <c:pt idx="2">
                        <c:v>-1000</c:v>
                      </c:pt>
                      <c:pt idx="3">
                        <c:v>-1000</c:v>
                      </c:pt>
                      <c:pt idx="4">
                        <c:v>-1000</c:v>
                      </c:pt>
                      <c:pt idx="5">
                        <c:v>-1000</c:v>
                      </c:pt>
                      <c:pt idx="6">
                        <c:v>-1000</c:v>
                      </c:pt>
                      <c:pt idx="7">
                        <c:v>-1000</c:v>
                      </c:pt>
                      <c:pt idx="8">
                        <c:v>-1000</c:v>
                      </c:pt>
                      <c:pt idx="9">
                        <c:v>-1000</c:v>
                      </c:pt>
                    </c:numCache>
                  </c:numRef>
                </c:val>
                <c:extLst xmlns:c15="http://schemas.microsoft.com/office/drawing/2012/chart">
                  <c:ext xmlns:c16="http://schemas.microsoft.com/office/drawing/2014/chart" uri="{C3380CC4-5D6E-409C-BE32-E72D297353CC}">
                    <c16:uniqueId val="{00000006-1DE4-4A60-9AC6-C18353E47ED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Kannattavuussimulaatio.xlsx]Yhteenveto'!$B$154</c15:sqref>
                        </c15:formulaRef>
                      </c:ext>
                    </c:extLst>
                    <c:strCache>
                      <c:ptCount val="1"/>
                      <c:pt idx="0">
                        <c:v> Ostot (purettavien laivojen osto)</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Kannattavuussimulaatio.xlsx]Yhteenveto'!$C$154:$L$154</c15:sqref>
                        </c15:formulaRef>
                      </c:ext>
                    </c:extLst>
                    <c:numCache>
                      <c:formatCode>#,##0</c:formatCode>
                      <c:ptCount val="10"/>
                      <c:pt idx="0">
                        <c:v>-16509.433962264149</c:v>
                      </c:pt>
                      <c:pt idx="1">
                        <c:v>-16509.433962264149</c:v>
                      </c:pt>
                      <c:pt idx="2">
                        <c:v>-16509.433962264149</c:v>
                      </c:pt>
                      <c:pt idx="3">
                        <c:v>-16509.433962264149</c:v>
                      </c:pt>
                      <c:pt idx="4">
                        <c:v>-16509.433962264149</c:v>
                      </c:pt>
                      <c:pt idx="5">
                        <c:v>-16509.433962264149</c:v>
                      </c:pt>
                      <c:pt idx="6">
                        <c:v>-16509.433962264149</c:v>
                      </c:pt>
                      <c:pt idx="7">
                        <c:v>-16509.433962264149</c:v>
                      </c:pt>
                      <c:pt idx="8">
                        <c:v>-16509.433962264149</c:v>
                      </c:pt>
                      <c:pt idx="9">
                        <c:v>-16509.433962264149</c:v>
                      </c:pt>
                    </c:numCache>
                  </c:numRef>
                </c:val>
                <c:extLst xmlns:c15="http://schemas.microsoft.com/office/drawing/2012/chart">
                  <c:ext xmlns:c16="http://schemas.microsoft.com/office/drawing/2014/chart" uri="{C3380CC4-5D6E-409C-BE32-E72D297353CC}">
                    <c16:uniqueId val="{00000007-1DE4-4A60-9AC6-C18353E47ED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Kannattavuussimulaatio.xlsx]Yhteenveto'!$B$155</c15:sqref>
                        </c15:formulaRef>
                      </c:ext>
                    </c:extLst>
                    <c:strCache>
                      <c:ptCount val="1"/>
                      <c:pt idx="0">
                        <c:v> Ulkopuoliset palvelut (SER, rakennusjäte, pesujäte)</c:v>
                      </c:pt>
                    </c:strCache>
                  </c:strRef>
                </c:tx>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Kannattavuussimulaatio.xlsx]Yhteenveto'!$C$155:$L$155</c15:sqref>
                        </c15:formulaRef>
                      </c:ext>
                    </c:extLst>
                    <c:numCache>
                      <c:formatCode>#,##0</c:formatCode>
                      <c:ptCount val="10"/>
                      <c:pt idx="0">
                        <c:v>-439.37552584836874</c:v>
                      </c:pt>
                      <c:pt idx="1">
                        <c:v>-439.37552584836874</c:v>
                      </c:pt>
                      <c:pt idx="2">
                        <c:v>-439.37552584836874</c:v>
                      </c:pt>
                      <c:pt idx="3">
                        <c:v>-439.37552584836874</c:v>
                      </c:pt>
                      <c:pt idx="4">
                        <c:v>-439.37552584836874</c:v>
                      </c:pt>
                      <c:pt idx="5">
                        <c:v>-439.37552584836874</c:v>
                      </c:pt>
                      <c:pt idx="6">
                        <c:v>-439.37552584836874</c:v>
                      </c:pt>
                      <c:pt idx="7">
                        <c:v>-439.37552584836874</c:v>
                      </c:pt>
                      <c:pt idx="8">
                        <c:v>-439.37552584836874</c:v>
                      </c:pt>
                      <c:pt idx="9">
                        <c:v>-439.37552584836874</c:v>
                      </c:pt>
                    </c:numCache>
                  </c:numRef>
                </c:val>
                <c:extLst xmlns:c15="http://schemas.microsoft.com/office/drawing/2012/chart">
                  <c:ext xmlns:c16="http://schemas.microsoft.com/office/drawing/2014/chart" uri="{C3380CC4-5D6E-409C-BE32-E72D297353CC}">
                    <c16:uniqueId val="{00000008-1DE4-4A60-9AC6-C18353E47ED3}"/>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'[RSK - Purkutelakka - Kannattavuussimulaatio.xlsx]Yhteenveto'!$B$156</c15:sqref>
                        </c15:formulaRef>
                      </c:ext>
                    </c:extLst>
                    <c:strCache>
                      <c:ptCount val="1"/>
                      <c:pt idx="0">
                        <c:v> Ulkopuoliset palvelut (=konetyöt)</c:v>
                      </c:pt>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Kannattavuussimulaatio.xlsx]Yhteenveto'!$C$156:$L$156</c15:sqref>
                        </c15:formulaRef>
                      </c:ext>
                    </c:extLst>
                    <c:numCache>
                      <c:formatCode>#,##0</c:formatCode>
                      <c:ptCount val="10"/>
                      <c:pt idx="0">
                        <c:v>-4772.3660839487702</c:v>
                      </c:pt>
                      <c:pt idx="1">
                        <c:v>-4772.3660839487702</c:v>
                      </c:pt>
                      <c:pt idx="2">
                        <c:v>-4772.3660839487702</c:v>
                      </c:pt>
                      <c:pt idx="3">
                        <c:v>-4772.3660839487702</c:v>
                      </c:pt>
                      <c:pt idx="4">
                        <c:v>-4772.3660839487702</c:v>
                      </c:pt>
                      <c:pt idx="5">
                        <c:v>-4772.3660839487702</c:v>
                      </c:pt>
                      <c:pt idx="6">
                        <c:v>-4772.3660839487702</c:v>
                      </c:pt>
                      <c:pt idx="7">
                        <c:v>-4772.3660839487702</c:v>
                      </c:pt>
                      <c:pt idx="8">
                        <c:v>-4772.3660839487702</c:v>
                      </c:pt>
                      <c:pt idx="9">
                        <c:v>-4772.3660839487702</c:v>
                      </c:pt>
                    </c:numCache>
                  </c:numRef>
                </c:val>
                <c:extLst xmlns:c15="http://schemas.microsoft.com/office/drawing/2012/chart">
                  <c:ext xmlns:c16="http://schemas.microsoft.com/office/drawing/2014/chart" uri="{C3380CC4-5D6E-409C-BE32-E72D297353CC}">
                    <c16:uniqueId val="{00000009-1DE4-4A60-9AC6-C18353E47ED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Kannattavuussimulaatio.xlsx]Yhteenveto'!$B$157</c15:sqref>
                        </c15:formulaRef>
                      </c:ext>
                    </c:extLst>
                    <c:strCache>
                      <c:ptCount val="1"/>
                      <c:pt idx="0">
                        <c:v>Materiaalit ja palvelut yht.</c:v>
                      </c:pt>
                    </c:strCache>
                  </c:strRef>
                </c:tx>
                <c:spPr>
                  <a:solidFill>
                    <a:schemeClr val="accent1">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Kannattavuussimulaatio.xlsx]Yhteenveto'!$C$157:$L$157</c15:sqref>
                        </c15:formulaRef>
                      </c:ext>
                    </c:extLst>
                    <c:numCache>
                      <c:formatCode>#,##0</c:formatCode>
                      <c:ptCount val="10"/>
                      <c:pt idx="0">
                        <c:v>-22721.175572061289</c:v>
                      </c:pt>
                      <c:pt idx="1">
                        <c:v>-22721.175572061289</c:v>
                      </c:pt>
                      <c:pt idx="2">
                        <c:v>-22721.175572061289</c:v>
                      </c:pt>
                      <c:pt idx="3">
                        <c:v>-22721.175572061289</c:v>
                      </c:pt>
                      <c:pt idx="4">
                        <c:v>-22721.175572061289</c:v>
                      </c:pt>
                      <c:pt idx="5">
                        <c:v>-22721.175572061289</c:v>
                      </c:pt>
                      <c:pt idx="6">
                        <c:v>-22721.175572061289</c:v>
                      </c:pt>
                      <c:pt idx="7">
                        <c:v>-22721.175572061289</c:v>
                      </c:pt>
                      <c:pt idx="8">
                        <c:v>-22721.175572061289</c:v>
                      </c:pt>
                      <c:pt idx="9">
                        <c:v>-22721.175572061289</c:v>
                      </c:pt>
                    </c:numCache>
                  </c:numRef>
                </c:val>
                <c:extLst xmlns:c15="http://schemas.microsoft.com/office/drawing/2012/chart">
                  <c:ext xmlns:c16="http://schemas.microsoft.com/office/drawing/2014/chart" uri="{C3380CC4-5D6E-409C-BE32-E72D297353CC}">
                    <c16:uniqueId val="{0000000A-1DE4-4A60-9AC6-C18353E47ED3}"/>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Kannattavuussimulaatio.xlsx]Yhteenveto'!$B$158</c15:sqref>
                        </c15:formulaRef>
                      </c:ext>
                    </c:extLst>
                    <c:strCache>
                      <c:ptCount val="1"/>
                      <c:pt idx="0">
                        <c:v>MYYNTIKATE</c:v>
                      </c:pt>
                    </c:strCache>
                  </c:strRef>
                </c:tx>
                <c:spPr>
                  <a:solidFill>
                    <a:schemeClr val="accent2">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Kannattavuussimulaatio.xlsx]Yhteenveto'!$C$158:$L$158</c15:sqref>
                        </c15:formulaRef>
                      </c:ext>
                    </c:extLst>
                    <c:numCache>
                      <c:formatCode>#,##0</c:formatCode>
                      <c:ptCount val="10"/>
                      <c:pt idx="0">
                        <c:v>8090.7343092138362</c:v>
                      </c:pt>
                      <c:pt idx="1">
                        <c:v>8090.7343092138362</c:v>
                      </c:pt>
                      <c:pt idx="2">
                        <c:v>8090.7343092138362</c:v>
                      </c:pt>
                      <c:pt idx="3">
                        <c:v>8090.7343092138362</c:v>
                      </c:pt>
                      <c:pt idx="4">
                        <c:v>8090.7343092138362</c:v>
                      </c:pt>
                      <c:pt idx="5">
                        <c:v>8090.7343092138362</c:v>
                      </c:pt>
                      <c:pt idx="6">
                        <c:v>8090.7343092138362</c:v>
                      </c:pt>
                      <c:pt idx="7">
                        <c:v>8090.7343092138362</c:v>
                      </c:pt>
                      <c:pt idx="8">
                        <c:v>8090.7343092138362</c:v>
                      </c:pt>
                      <c:pt idx="9">
                        <c:v>8090.7343092138362</c:v>
                      </c:pt>
                    </c:numCache>
                  </c:numRef>
                </c:val>
                <c:extLst xmlns:c15="http://schemas.microsoft.com/office/drawing/2012/chart">
                  <c:ext xmlns:c16="http://schemas.microsoft.com/office/drawing/2014/chart" uri="{C3380CC4-5D6E-409C-BE32-E72D297353CC}">
                    <c16:uniqueId val="{0000000B-1DE4-4A60-9AC6-C18353E47ED3}"/>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Kannattavuussimulaatio.xlsx]Yhteenveto'!$B$159</c15:sqref>
                        </c15:formulaRef>
                      </c:ext>
                    </c:extLst>
                    <c:strCache>
                      <c:ptCount val="1"/>
                      <c:pt idx="0">
                        <c:v>MYYNTIKATE %</c:v>
                      </c:pt>
                    </c:strCache>
                  </c:strRef>
                </c:tx>
                <c:spPr>
                  <a:solidFill>
                    <a:schemeClr val="accent3">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Kannattavuussimulaatio.xlsx]Yhteenveto'!$C$159:$L$159</c15:sqref>
                        </c15:formulaRef>
                      </c:ext>
                    </c:extLst>
                    <c:numCache>
                      <c:formatCode>0.0\ %</c:formatCode>
                      <c:ptCount val="10"/>
                      <c:pt idx="0">
                        <c:v>0.26258464147107935</c:v>
                      </c:pt>
                      <c:pt idx="1">
                        <c:v>0.26258464147107935</c:v>
                      </c:pt>
                      <c:pt idx="2">
                        <c:v>0.26258464147107935</c:v>
                      </c:pt>
                      <c:pt idx="3">
                        <c:v>0.26258464147107935</c:v>
                      </c:pt>
                      <c:pt idx="4">
                        <c:v>0.26258464147107935</c:v>
                      </c:pt>
                      <c:pt idx="5">
                        <c:v>0.26258464147107935</c:v>
                      </c:pt>
                      <c:pt idx="6">
                        <c:v>0.26258464147107935</c:v>
                      </c:pt>
                      <c:pt idx="7">
                        <c:v>0.26258464147107935</c:v>
                      </c:pt>
                      <c:pt idx="8">
                        <c:v>0.26258464147107935</c:v>
                      </c:pt>
                      <c:pt idx="9">
                        <c:v>0.26258464147107935</c:v>
                      </c:pt>
                    </c:numCache>
                  </c:numRef>
                </c:val>
                <c:extLst xmlns:c15="http://schemas.microsoft.com/office/drawing/2012/chart">
                  <c:ext xmlns:c16="http://schemas.microsoft.com/office/drawing/2014/chart" uri="{C3380CC4-5D6E-409C-BE32-E72D297353CC}">
                    <c16:uniqueId val="{0000000C-1DE4-4A60-9AC6-C18353E47ED3}"/>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Kannattavuussimulaatio.xlsx]Yhteenveto'!$B$160</c15:sqref>
                        </c15:formulaRef>
                      </c:ext>
                    </c:extLst>
                    <c:strCache>
                      <c:ptCount val="1"/>
                      <c:pt idx="0">
                        <c:v>Henkilöstökulut </c:v>
                      </c:pt>
                    </c:strCache>
                  </c:strRef>
                </c:tx>
                <c:spPr>
                  <a:solidFill>
                    <a:schemeClr val="accent4">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Kannattavuussimulaatio.xlsx]Yhteenveto'!$C$160:$L$160</c15:sqref>
                        </c15:formulaRef>
                      </c:ext>
                    </c:extLst>
                    <c:numCache>
                      <c:formatCode>#,##0</c:formatCode>
                      <c:ptCount val="10"/>
                      <c:pt idx="0">
                        <c:v>-1174.5157520800226</c:v>
                      </c:pt>
                      <c:pt idx="1">
                        <c:v>-1174.5157520800226</c:v>
                      </c:pt>
                      <c:pt idx="2">
                        <c:v>-1174.5157520800226</c:v>
                      </c:pt>
                      <c:pt idx="3">
                        <c:v>-1174.5157520800226</c:v>
                      </c:pt>
                      <c:pt idx="4">
                        <c:v>-1174.5157520800226</c:v>
                      </c:pt>
                      <c:pt idx="5">
                        <c:v>-1174.5157520800226</c:v>
                      </c:pt>
                      <c:pt idx="6">
                        <c:v>-1174.5157520800226</c:v>
                      </c:pt>
                      <c:pt idx="7">
                        <c:v>-1174.5157520800226</c:v>
                      </c:pt>
                      <c:pt idx="8">
                        <c:v>-1174.5157520800226</c:v>
                      </c:pt>
                      <c:pt idx="9">
                        <c:v>-1174.5157520800226</c:v>
                      </c:pt>
                    </c:numCache>
                  </c:numRef>
                </c:val>
                <c:extLst xmlns:c15="http://schemas.microsoft.com/office/drawing/2012/chart">
                  <c:ext xmlns:c16="http://schemas.microsoft.com/office/drawing/2014/chart" uri="{C3380CC4-5D6E-409C-BE32-E72D297353CC}">
                    <c16:uniqueId val="{0000000D-1DE4-4A60-9AC6-C18353E47ED3}"/>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Kannattavuussimulaatio.xlsx]Yhteenveto'!$B$161</c15:sqref>
                        </c15:formulaRef>
                      </c:ext>
                    </c:extLst>
                    <c:strCache>
                      <c:ptCount val="1"/>
                      <c:pt idx="0">
                        <c:v>Liiketoiminnan muut kulut</c:v>
                      </c:pt>
                    </c:strCache>
                  </c:strRef>
                </c:tx>
                <c:spPr>
                  <a:solidFill>
                    <a:schemeClr val="accent5">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Kannattavuussimulaatio.xlsx]Yhteenveto'!$C$161:$L$161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E-1DE4-4A60-9AC6-C18353E47ED3}"/>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'[RSK - Purkutelakka - Kannattavuussimulaatio.xlsx]Yhteenveto'!$B$162</c15:sqref>
                        </c15:formulaRef>
                      </c:ext>
                    </c:extLst>
                    <c:strCache>
                      <c:ptCount val="1"/>
                      <c:pt idx="0">
                        <c:v> Vuokrat</c:v>
                      </c:pt>
                    </c:strCache>
                  </c:strRef>
                </c:tx>
                <c:spPr>
                  <a:solidFill>
                    <a:schemeClr val="accent6">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Kannattavuussimulaatio.xlsx]Yhteenveto'!$C$162:$L$162</c15:sqref>
                        </c15:formulaRef>
                      </c:ext>
                    </c:extLst>
                    <c:numCache>
                      <c:formatCode>#,##0</c:formatCode>
                      <c:ptCount val="10"/>
                      <c:pt idx="0">
                        <c:v>-140</c:v>
                      </c:pt>
                      <c:pt idx="1">
                        <c:v>-140</c:v>
                      </c:pt>
                      <c:pt idx="2">
                        <c:v>-140</c:v>
                      </c:pt>
                      <c:pt idx="3">
                        <c:v>-140</c:v>
                      </c:pt>
                      <c:pt idx="4">
                        <c:v>-140</c:v>
                      </c:pt>
                      <c:pt idx="5">
                        <c:v>-140</c:v>
                      </c:pt>
                      <c:pt idx="6">
                        <c:v>-140</c:v>
                      </c:pt>
                      <c:pt idx="7">
                        <c:v>-140</c:v>
                      </c:pt>
                      <c:pt idx="8">
                        <c:v>-140</c:v>
                      </c:pt>
                      <c:pt idx="9">
                        <c:v>-140</c:v>
                      </c:pt>
                    </c:numCache>
                  </c:numRef>
                </c:val>
                <c:extLst xmlns:c15="http://schemas.microsoft.com/office/drawing/2012/chart">
                  <c:ext xmlns:c16="http://schemas.microsoft.com/office/drawing/2014/chart" uri="{C3380CC4-5D6E-409C-BE32-E72D297353CC}">
                    <c16:uniqueId val="{0000000F-1DE4-4A60-9AC6-C18353E47ED3}"/>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'[RSK - Purkutelakka - Kannattavuussimulaatio.xlsx]Yhteenveto'!$B$163</c15:sqref>
                        </c15:formulaRef>
                      </c:ext>
                    </c:extLst>
                    <c:strCache>
                      <c:ptCount val="1"/>
                      <c:pt idx="0">
                        <c:v> Muut liikekulut </c:v>
                      </c:pt>
                    </c:strCache>
                  </c:strRef>
                </c:tx>
                <c:spPr>
                  <a:solidFill>
                    <a:schemeClr val="accent1">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Kannattavuussimulaatio.xlsx]Yhteenveto'!$C$163:$L$163</c15:sqref>
                        </c15:formulaRef>
                      </c:ext>
                    </c:extLst>
                    <c:numCache>
                      <c:formatCode>#,##0</c:formatCode>
                      <c:ptCount val="10"/>
                      <c:pt idx="0">
                        <c:v>-2156.833691689259</c:v>
                      </c:pt>
                      <c:pt idx="1">
                        <c:v>-2156.833691689259</c:v>
                      </c:pt>
                      <c:pt idx="2">
                        <c:v>-2156.833691689259</c:v>
                      </c:pt>
                      <c:pt idx="3">
                        <c:v>-2156.833691689259</c:v>
                      </c:pt>
                      <c:pt idx="4">
                        <c:v>-2156.833691689259</c:v>
                      </c:pt>
                      <c:pt idx="5">
                        <c:v>-2156.833691689259</c:v>
                      </c:pt>
                      <c:pt idx="6">
                        <c:v>-2156.833691689259</c:v>
                      </c:pt>
                      <c:pt idx="7">
                        <c:v>-2156.833691689259</c:v>
                      </c:pt>
                      <c:pt idx="8">
                        <c:v>-2156.833691689259</c:v>
                      </c:pt>
                      <c:pt idx="9">
                        <c:v>-2156.833691689259</c:v>
                      </c:pt>
                    </c:numCache>
                  </c:numRef>
                </c:val>
                <c:extLst xmlns:c15="http://schemas.microsoft.com/office/drawing/2012/chart">
                  <c:ext xmlns:c16="http://schemas.microsoft.com/office/drawing/2014/chart" uri="{C3380CC4-5D6E-409C-BE32-E72D297353CC}">
                    <c16:uniqueId val="{00000010-1DE4-4A60-9AC6-C18353E47ED3}"/>
                  </c:ext>
                </c:extLst>
              </c15:ser>
            </c15:filteredBarSeries>
            <c15:filteredBarSeries>
              <c15:ser>
                <c:idx val="13"/>
                <c:order val="13"/>
                <c:tx>
                  <c:strRef>
                    <c:extLst xmlns:c15="http://schemas.microsoft.com/office/drawing/2012/chart">
                      <c:ext xmlns:c15="http://schemas.microsoft.com/office/drawing/2012/chart" uri="{02D57815-91ED-43cb-92C2-25804820EDAC}">
                        <c15:formulaRef>
                          <c15:sqref>'[RSK - Purkutelakka - Kannattavuussimulaatio.xlsx]Yhteenveto'!$B$164</c15:sqref>
                        </c15:formulaRef>
                      </c:ext>
                    </c:extLst>
                    <c:strCache>
                      <c:ptCount val="1"/>
                      <c:pt idx="0">
                        <c:v>Liiketoiminnan muut kulut </c:v>
                      </c:pt>
                    </c:strCache>
                  </c:strRef>
                </c:tx>
                <c:spPr>
                  <a:solidFill>
                    <a:schemeClr val="accent2">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Kannattavuussimulaatio.xlsx]Yhteenveto'!$C$164:$L$164</c15:sqref>
                        </c15:formulaRef>
                      </c:ext>
                    </c:extLst>
                    <c:numCache>
                      <c:formatCode>#,##0</c:formatCode>
                      <c:ptCount val="10"/>
                      <c:pt idx="0">
                        <c:v>-2296.833691689259</c:v>
                      </c:pt>
                      <c:pt idx="1">
                        <c:v>-2296.833691689259</c:v>
                      </c:pt>
                      <c:pt idx="2">
                        <c:v>-2296.833691689259</c:v>
                      </c:pt>
                      <c:pt idx="3">
                        <c:v>-2296.833691689259</c:v>
                      </c:pt>
                      <c:pt idx="4">
                        <c:v>-2296.833691689259</c:v>
                      </c:pt>
                      <c:pt idx="5">
                        <c:v>-2296.833691689259</c:v>
                      </c:pt>
                      <c:pt idx="6">
                        <c:v>-2296.833691689259</c:v>
                      </c:pt>
                      <c:pt idx="7">
                        <c:v>-2296.833691689259</c:v>
                      </c:pt>
                      <c:pt idx="8">
                        <c:v>-2296.833691689259</c:v>
                      </c:pt>
                      <c:pt idx="9">
                        <c:v>-2296.833691689259</c:v>
                      </c:pt>
                    </c:numCache>
                  </c:numRef>
                </c:val>
                <c:extLst xmlns:c15="http://schemas.microsoft.com/office/drawing/2012/chart">
                  <c:ext xmlns:c16="http://schemas.microsoft.com/office/drawing/2014/chart" uri="{C3380CC4-5D6E-409C-BE32-E72D297353CC}">
                    <c16:uniqueId val="{00000011-1DE4-4A60-9AC6-C18353E47ED3}"/>
                  </c:ext>
                </c:extLst>
              </c15:ser>
            </c15:filteredBarSeries>
            <c15:filteredBarSeries>
              <c15:ser>
                <c:idx val="14"/>
                <c:order val="14"/>
                <c:tx>
                  <c:strRef>
                    <c:extLst xmlns:c15="http://schemas.microsoft.com/office/drawing/2012/chart">
                      <c:ext xmlns:c15="http://schemas.microsoft.com/office/drawing/2012/chart" uri="{02D57815-91ED-43cb-92C2-25804820EDAC}">
                        <c15:formulaRef>
                          <c15:sqref>'[RSK - Purkutelakka - Kannattavuussimulaatio.xlsx]Yhteenveto'!$B$165</c15:sqref>
                        </c15:formulaRef>
                      </c:ext>
                    </c:extLst>
                    <c:strCache>
                      <c:ptCount val="1"/>
                      <c:pt idx="0">
                        <c:v>KÄYTTÖKATE</c:v>
                      </c:pt>
                    </c:strCache>
                  </c:strRef>
                </c:tx>
                <c:spPr>
                  <a:solidFill>
                    <a:schemeClr val="accent3">
                      <a:lumMod val="80000"/>
                      <a:lumOff val="2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Kannattavuussimulaatio.xlsx]Yhteenveto'!$C$165:$L$165</c15:sqref>
                        </c15:formulaRef>
                      </c:ext>
                    </c:extLst>
                    <c:numCache>
                      <c:formatCode>#,##0</c:formatCode>
                      <c:ptCount val="10"/>
                      <c:pt idx="0">
                        <c:v>4619.3848654445555</c:v>
                      </c:pt>
                      <c:pt idx="1">
                        <c:v>4619.3848654445555</c:v>
                      </c:pt>
                      <c:pt idx="2">
                        <c:v>4619.3848654445555</c:v>
                      </c:pt>
                      <c:pt idx="3">
                        <c:v>4619.3848654445555</c:v>
                      </c:pt>
                      <c:pt idx="4">
                        <c:v>4619.3848654445555</c:v>
                      </c:pt>
                      <c:pt idx="5">
                        <c:v>4619.3848654445555</c:v>
                      </c:pt>
                      <c:pt idx="6">
                        <c:v>4619.3848654445555</c:v>
                      </c:pt>
                      <c:pt idx="7">
                        <c:v>4619.3848654445555</c:v>
                      </c:pt>
                      <c:pt idx="8">
                        <c:v>4619.3848654445555</c:v>
                      </c:pt>
                      <c:pt idx="9">
                        <c:v>4619.3848654445555</c:v>
                      </c:pt>
                    </c:numCache>
                  </c:numRef>
                </c:val>
                <c:extLst xmlns:c15="http://schemas.microsoft.com/office/drawing/2012/chart">
                  <c:ext xmlns:c16="http://schemas.microsoft.com/office/drawing/2014/chart" uri="{C3380CC4-5D6E-409C-BE32-E72D297353CC}">
                    <c16:uniqueId val="{00000012-1DE4-4A60-9AC6-C18353E47ED3}"/>
                  </c:ext>
                </c:extLst>
              </c15:ser>
            </c15:filteredBarSeries>
            <c15:filteredBarSeries>
              <c15:ser>
                <c:idx val="20"/>
                <c:order val="20"/>
                <c:tx>
                  <c:strRef>
                    <c:extLst xmlns:c15="http://schemas.microsoft.com/office/drawing/2012/chart">
                      <c:ext xmlns:c15="http://schemas.microsoft.com/office/drawing/2012/chart" uri="{02D57815-91ED-43cb-92C2-25804820EDAC}">
                        <c15:formulaRef>
                          <c15:sqref>'[RSK - Purkutelakka - Kannattavuussimulaatio.xlsx]Yhteenveto'!$B$171</c15:sqref>
                        </c15:formulaRef>
                      </c:ext>
                    </c:extLst>
                    <c:strCache>
                      <c:ptCount val="1"/>
                      <c:pt idx="0">
                        <c:v>Rahoitustuotot ja -kulut</c:v>
                      </c:pt>
                    </c:strCache>
                  </c:strRef>
                </c:tx>
                <c:spPr>
                  <a:solidFill>
                    <a:schemeClr val="accent3">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Kannattavuussimulaatio.xlsx]Yhteenveto'!$C$171:$L$171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16-1DE4-4A60-9AC6-C18353E47ED3}"/>
                  </c:ext>
                </c:extLst>
              </c15:ser>
            </c15:filteredBarSeries>
            <c15:filteredBarSeries>
              <c15:ser>
                <c:idx val="22"/>
                <c:order val="22"/>
                <c:tx>
                  <c:strRef>
                    <c:extLst xmlns:c15="http://schemas.microsoft.com/office/drawing/2012/chart">
                      <c:ext xmlns:c15="http://schemas.microsoft.com/office/drawing/2012/chart" uri="{02D57815-91ED-43cb-92C2-25804820EDAC}">
                        <c15:formulaRef>
                          <c15:sqref>'[RSK - Purkutelakka - Kannattavuussimulaatio.xlsx]Yhteenveto'!$B$173</c15:sqref>
                        </c15:formulaRef>
                      </c:ext>
                    </c:extLst>
                    <c:strCache>
                      <c:ptCount val="1"/>
                      <c:pt idx="0">
                        <c:v>Rahoitustuotot ja -kulut yht.</c:v>
                      </c:pt>
                    </c:strCache>
                  </c:strRef>
                </c:tx>
                <c:spPr>
                  <a:solidFill>
                    <a:schemeClr val="accent5">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Kannattavuussimulaatio.xlsx]Yhteenveto'!$C$173:$L$173</c15:sqref>
                        </c15:formulaRef>
                      </c:ext>
                    </c:extLst>
                    <c:numCache>
                      <c:formatCode>#,##0</c:formatCode>
                      <c:ptCount val="10"/>
                      <c:pt idx="0">
                        <c:v>-3120</c:v>
                      </c:pt>
                      <c:pt idx="1">
                        <c:v>-3120</c:v>
                      </c:pt>
                      <c:pt idx="2">
                        <c:v>-2808</c:v>
                      </c:pt>
                      <c:pt idx="3">
                        <c:v>-2496</c:v>
                      </c:pt>
                      <c:pt idx="4">
                        <c:v>-2184</c:v>
                      </c:pt>
                      <c:pt idx="5">
                        <c:v>-1872</c:v>
                      </c:pt>
                      <c:pt idx="6">
                        <c:v>-1560</c:v>
                      </c:pt>
                      <c:pt idx="7">
                        <c:v>-1248</c:v>
                      </c:pt>
                      <c:pt idx="8">
                        <c:v>-936</c:v>
                      </c:pt>
                      <c:pt idx="9">
                        <c:v>-624</c:v>
                      </c:pt>
                    </c:numCache>
                  </c:numRef>
                </c:val>
                <c:extLst xmlns:c15="http://schemas.microsoft.com/office/drawing/2012/chart">
                  <c:ext xmlns:c16="http://schemas.microsoft.com/office/drawing/2014/chart" uri="{C3380CC4-5D6E-409C-BE32-E72D297353CC}">
                    <c16:uniqueId val="{00000017-1DE4-4A60-9AC6-C18353E47ED3}"/>
                  </c:ext>
                </c:extLst>
              </c15:ser>
            </c15:filteredBarSeries>
            <c15:filteredBarSeries>
              <c15:ser>
                <c:idx val="23"/>
                <c:order val="23"/>
                <c:tx>
                  <c:strRef>
                    <c:extLst xmlns:c15="http://schemas.microsoft.com/office/drawing/2012/chart">
                      <c:ext xmlns:c15="http://schemas.microsoft.com/office/drawing/2012/chart" uri="{02D57815-91ED-43cb-92C2-25804820EDAC}">
                        <c15:formulaRef>
                          <c15:sqref>'[RSK - Purkutelakka - Kannattavuussimulaatio.xlsx]Yhteenveto'!$B$174</c15:sqref>
                        </c15:formulaRef>
                      </c:ext>
                    </c:extLst>
                    <c:strCache>
                      <c:ptCount val="1"/>
                      <c:pt idx="0">
                        <c:v>TULOS RAHOITUSERIEN JÄLKEEN</c:v>
                      </c:pt>
                    </c:strCache>
                  </c:strRef>
                </c:tx>
                <c:spPr>
                  <a:solidFill>
                    <a:schemeClr val="accent6">
                      <a:lumMod val="8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Kannattavuussimulaatio.xlsx]Yhteenveto'!$C$174:$L$174</c15:sqref>
                        </c15:formulaRef>
                      </c:ext>
                    </c:extLst>
                    <c:numCache>
                      <c:formatCode>#,##0</c:formatCode>
                      <c:ptCount val="10"/>
                      <c:pt idx="0">
                        <c:v>-2476.9891345554447</c:v>
                      </c:pt>
                      <c:pt idx="1">
                        <c:v>-2190.7629545554446</c:v>
                      </c:pt>
                      <c:pt idx="2">
                        <c:v>-1627.3926071554442</c:v>
                      </c:pt>
                      <c:pt idx="3">
                        <c:v>-1093.4741840734446</c:v>
                      </c:pt>
                      <c:pt idx="4">
                        <c:v>-584.574850607185</c:v>
                      </c:pt>
                      <c:pt idx="5">
                        <c:v>-97.046310483563047</c:v>
                      </c:pt>
                      <c:pt idx="6">
                        <c:v>372.12495983140525</c:v>
                      </c:pt>
                      <c:pt idx="7">
                        <c:v>825.43802362432598</c:v>
                      </c:pt>
                      <c:pt idx="8">
                        <c:v>1264.9741988717415</c:v>
                      </c:pt>
                      <c:pt idx="9">
                        <c:v>1692.4748625878387</c:v>
                      </c:pt>
                    </c:numCache>
                  </c:numRef>
                </c:val>
                <c:extLst xmlns:c15="http://schemas.microsoft.com/office/drawing/2012/chart">
                  <c:ext xmlns:c16="http://schemas.microsoft.com/office/drawing/2014/chart" uri="{C3380CC4-5D6E-409C-BE32-E72D297353CC}">
                    <c16:uniqueId val="{00000018-1DE4-4A60-9AC6-C18353E47ED3}"/>
                  </c:ext>
                </c:extLst>
              </c15:ser>
            </c15:filteredBarSeries>
            <c15:filteredBarSeries>
              <c15:ser>
                <c:idx val="24"/>
                <c:order val="24"/>
                <c:tx>
                  <c:strRef>
                    <c:extLst xmlns:c15="http://schemas.microsoft.com/office/drawing/2012/chart">
                      <c:ext xmlns:c15="http://schemas.microsoft.com/office/drawing/2012/chart" uri="{02D57815-91ED-43cb-92C2-25804820EDAC}">
                        <c15:formulaRef>
                          <c15:sqref>'[RSK - Purkutelakka - Kannattavuussimulaatio.xlsx]Yhteenveto'!$B$175</c15:sqref>
                        </c15:formulaRef>
                      </c:ext>
                    </c:extLst>
                    <c:strCache>
                      <c:ptCount val="1"/>
                      <c:pt idx="0">
                        <c:v>Tuloverot </c:v>
                      </c:pt>
                    </c:strCache>
                  </c:strRef>
                </c:tx>
                <c:spPr>
                  <a:solidFill>
                    <a:schemeClr val="accent1">
                      <a:lumMod val="60000"/>
                      <a:lumOff val="4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Kannattavuussimulaatio.xlsx]Yhteenveto'!$C$175:$L$175</c15:sqref>
                        </c15:formulaRef>
                      </c:ext>
                    </c:extLst>
                    <c:numCache>
                      <c:formatCode>#,##0</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9-1DE4-4A60-9AC6-C18353E47ED3}"/>
                  </c:ext>
                </c:extLst>
              </c15:ser>
            </c15:filteredBarSeries>
          </c:ext>
        </c:extLst>
      </c:barChart>
      <c:lineChart>
        <c:grouping val="standard"/>
        <c:varyColors val="0"/>
        <c:ser>
          <c:idx val="17"/>
          <c:order val="17"/>
          <c:tx>
            <c:strRef>
              <c:f>'[RSK - Purkutelakka - Kannattavuussimulaatio.xlsx]Yhteenveto'!$B$168</c:f>
              <c:strCache>
                <c:ptCount val="1"/>
                <c:pt idx="0">
                  <c:v> Suunnitelmapoistot</c:v>
                </c:pt>
              </c:strCache>
            </c:strRef>
          </c:tx>
          <c:spPr>
            <a:ln w="28575" cap="rnd">
              <a:solidFill>
                <a:schemeClr val="accent6">
                  <a:lumMod val="80000"/>
                  <a:lumOff val="20000"/>
                </a:schemeClr>
              </a:solidFill>
              <a:round/>
            </a:ln>
            <a:effectLst/>
          </c:spPr>
          <c:marker>
            <c:symbol val="none"/>
          </c:marker>
          <c:cat>
            <c:multiLvlStrRef>
              <c:f>'[RSK - Purkutelakka - Kannattavuussimulaatio.xlsx]Yhteenveto'!$C$149:$L$150</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Kannattavuussimulaatio.xlsx]Yhteenveto'!$C$168:$L$168</c:f>
              <c:numCache>
                <c:formatCode>#,##0</c:formatCode>
                <c:ptCount val="10"/>
                <c:pt idx="0">
                  <c:v>-3976.3740000000003</c:v>
                </c:pt>
                <c:pt idx="1">
                  <c:v>-3690.1478200000001</c:v>
                </c:pt>
                <c:pt idx="2">
                  <c:v>-3438.7774725999998</c:v>
                </c:pt>
                <c:pt idx="3">
                  <c:v>-3216.8590495180001</c:v>
                </c:pt>
                <c:pt idx="4">
                  <c:v>-3019.9597160517405</c:v>
                </c:pt>
                <c:pt idx="5">
                  <c:v>-2844.4311759281186</c:v>
                </c:pt>
                <c:pt idx="6">
                  <c:v>-2687.2599056131503</c:v>
                </c:pt>
                <c:pt idx="7">
                  <c:v>-2545.9468418202296</c:v>
                </c:pt>
                <c:pt idx="8">
                  <c:v>-2418.4106665728141</c:v>
                </c:pt>
                <c:pt idx="9">
                  <c:v>-2302.9100028567168</c:v>
                </c:pt>
              </c:numCache>
            </c:numRef>
          </c:val>
          <c:smooth val="0"/>
          <c:extLst xmlns:c15="http://schemas.microsoft.com/office/drawing/2012/chart">
            <c:ext xmlns:c16="http://schemas.microsoft.com/office/drawing/2014/chart" uri="{C3380CC4-5D6E-409C-BE32-E72D297353CC}">
              <c16:uniqueId val="{00000003-1DE4-4A60-9AC6-C18353E47ED3}"/>
            </c:ext>
          </c:extLst>
        </c:ser>
        <c:ser>
          <c:idx val="21"/>
          <c:order val="21"/>
          <c:tx>
            <c:strRef>
              <c:f>'[RSK - Purkutelakka - Kannattavuussimulaatio.xlsx]Yhteenveto'!$B$172</c:f>
              <c:strCache>
                <c:ptCount val="1"/>
                <c:pt idx="0">
                  <c:v> Korkokulut ja muut rahoituskulut</c:v>
                </c:pt>
              </c:strCache>
            </c:strRef>
          </c:tx>
          <c:spPr>
            <a:ln w="28575" cap="rnd">
              <a:solidFill>
                <a:schemeClr val="accent4">
                  <a:lumMod val="80000"/>
                </a:schemeClr>
              </a:solidFill>
              <a:round/>
            </a:ln>
            <a:effectLst/>
          </c:spPr>
          <c:marker>
            <c:symbol val="none"/>
          </c:marker>
          <c:cat>
            <c:multiLvlStrRef>
              <c:f>'[RSK - Purkutelakka - Kannattavuussimulaatio.xlsx]Yhteenveto'!$C$149:$L$150</c:f>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f>'[RSK - Purkutelakka - Kannattavuussimulaatio.xlsx]Yhteenveto'!$C$172:$L$172</c:f>
              <c:numCache>
                <c:formatCode>#,##0</c:formatCode>
                <c:ptCount val="10"/>
                <c:pt idx="0">
                  <c:v>-3120</c:v>
                </c:pt>
                <c:pt idx="1">
                  <c:v>-3120</c:v>
                </c:pt>
                <c:pt idx="2">
                  <c:v>-2808</c:v>
                </c:pt>
                <c:pt idx="3">
                  <c:v>-2496</c:v>
                </c:pt>
                <c:pt idx="4">
                  <c:v>-2184</c:v>
                </c:pt>
                <c:pt idx="5">
                  <c:v>-1872</c:v>
                </c:pt>
                <c:pt idx="6">
                  <c:v>-1560</c:v>
                </c:pt>
                <c:pt idx="7">
                  <c:v>-1248</c:v>
                </c:pt>
                <c:pt idx="8">
                  <c:v>-936</c:v>
                </c:pt>
                <c:pt idx="9">
                  <c:v>-624</c:v>
                </c:pt>
              </c:numCache>
            </c:numRef>
          </c:val>
          <c:smooth val="0"/>
          <c:extLst xmlns:c15="http://schemas.microsoft.com/office/drawing/2012/chart">
            <c:ext xmlns:c16="http://schemas.microsoft.com/office/drawing/2014/chart" uri="{C3380CC4-5D6E-409C-BE32-E72D297353CC}">
              <c16:uniqueId val="{00000004-1DE4-4A60-9AC6-C18353E47ED3}"/>
            </c:ext>
          </c:extLst>
        </c:ser>
        <c:dLbls>
          <c:showLegendKey val="0"/>
          <c:showVal val="0"/>
          <c:showCatName val="0"/>
          <c:showSerName val="0"/>
          <c:showPercent val="0"/>
          <c:showBubbleSize val="0"/>
        </c:dLbls>
        <c:marker val="1"/>
        <c:smooth val="0"/>
        <c:axId val="952753920"/>
        <c:axId val="1281746800"/>
        <c:extLst>
          <c:ext xmlns:c15="http://schemas.microsoft.com/office/drawing/2012/chart" uri="{02D57815-91ED-43cb-92C2-25804820EDAC}">
            <c15:filteredLineSeries>
              <c15:ser>
                <c:idx val="15"/>
                <c:order val="15"/>
                <c:tx>
                  <c:strRef>
                    <c:extLst>
                      <c:ext uri="{02D57815-91ED-43cb-92C2-25804820EDAC}">
                        <c15:formulaRef>
                          <c15:sqref>'[RSK - Purkutelakka - Kannattavuussimulaatio.xlsx]Yhteenveto'!$B$166</c15:sqref>
                        </c15:formulaRef>
                      </c:ext>
                    </c:extLst>
                    <c:strCache>
                      <c:ptCount val="1"/>
                      <c:pt idx="0">
                        <c:v>KÄYTTÖKATE %</c:v>
                      </c:pt>
                    </c:strCache>
                  </c:strRef>
                </c:tx>
                <c:spPr>
                  <a:ln w="28575" cap="rnd">
                    <a:solidFill>
                      <a:schemeClr val="accent4">
                        <a:lumMod val="80000"/>
                        <a:lumOff val="20000"/>
                      </a:schemeClr>
                    </a:solidFill>
                    <a:round/>
                  </a:ln>
                  <a:effectLst/>
                </c:spPr>
                <c:marker>
                  <c:symbol val="none"/>
                </c:marker>
                <c:cat>
                  <c:multiLvlStrRef>
                    <c:extLst>
                      <c:ex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c:ext uri="{02D57815-91ED-43cb-92C2-25804820EDAC}">
                        <c15:formulaRef>
                          <c15:sqref>'[RSK - Purkutelakka - Kannattavuussimulaatio.xlsx]Yhteenveto'!$C$166:$L$166</c15:sqref>
                        </c15:formulaRef>
                      </c:ext>
                    </c:extLst>
                    <c:numCache>
                      <c:formatCode>0.0\ %</c:formatCode>
                      <c:ptCount val="10"/>
                      <c:pt idx="0">
                        <c:v>0.14992205557020102</c:v>
                      </c:pt>
                      <c:pt idx="1">
                        <c:v>0.14992205557020102</c:v>
                      </c:pt>
                      <c:pt idx="2">
                        <c:v>0.14992205557020102</c:v>
                      </c:pt>
                      <c:pt idx="3">
                        <c:v>0.14992205557020102</c:v>
                      </c:pt>
                      <c:pt idx="4">
                        <c:v>0.14992205557020102</c:v>
                      </c:pt>
                      <c:pt idx="5">
                        <c:v>0.14992205557020102</c:v>
                      </c:pt>
                      <c:pt idx="6">
                        <c:v>0.14992205557020102</c:v>
                      </c:pt>
                      <c:pt idx="7">
                        <c:v>0.14992205557020102</c:v>
                      </c:pt>
                      <c:pt idx="8">
                        <c:v>0.14992205557020102</c:v>
                      </c:pt>
                      <c:pt idx="9">
                        <c:v>0.14992205557020102</c:v>
                      </c:pt>
                    </c:numCache>
                  </c:numRef>
                </c:val>
                <c:smooth val="0"/>
                <c:extLst>
                  <c:ext xmlns:c16="http://schemas.microsoft.com/office/drawing/2014/chart" uri="{C3380CC4-5D6E-409C-BE32-E72D297353CC}">
                    <c16:uniqueId val="{00000013-1DE4-4A60-9AC6-C18353E47ED3}"/>
                  </c:ext>
                </c:extLst>
              </c15:ser>
            </c15:filteredLineSeries>
            <c15:filteredLineSeries>
              <c15:ser>
                <c:idx val="16"/>
                <c:order val="16"/>
                <c:tx>
                  <c:strRef>
                    <c:extLst xmlns:c15="http://schemas.microsoft.com/office/drawing/2012/chart">
                      <c:ext xmlns:c15="http://schemas.microsoft.com/office/drawing/2012/chart" uri="{02D57815-91ED-43cb-92C2-25804820EDAC}">
                        <c15:formulaRef>
                          <c15:sqref>'[RSK - Purkutelakka - Kannattavuussimulaatio.xlsx]Yhteenveto'!$B$167</c15:sqref>
                        </c15:formulaRef>
                      </c:ext>
                    </c:extLst>
                    <c:strCache>
                      <c:ptCount val="1"/>
                      <c:pt idx="0">
                        <c:v>Poistot</c:v>
                      </c:pt>
                    </c:strCache>
                  </c:strRef>
                </c:tx>
                <c:spPr>
                  <a:ln w="28575" cap="rnd">
                    <a:solidFill>
                      <a:schemeClr val="accent5">
                        <a:lumMod val="80000"/>
                        <a:lumOff val="20000"/>
                      </a:schemeClr>
                    </a:solidFill>
                    <a:round/>
                  </a:ln>
                  <a:effectLst/>
                </c:spPr>
                <c:marker>
                  <c:symbol val="none"/>
                </c:marker>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Kannattavuussimulaatio.xlsx]Yhteenveto'!$C$167:$L$167</c15:sqref>
                        </c15:formulaRef>
                      </c:ext>
                    </c:extLst>
                    <c:numCache>
                      <c:formatCode>General</c:formatCode>
                      <c:ptCount val="10"/>
                    </c:numCache>
                  </c:numRef>
                </c:val>
                <c:smooth val="0"/>
                <c:extLst xmlns:c15="http://schemas.microsoft.com/office/drawing/2012/chart">
                  <c:ext xmlns:c16="http://schemas.microsoft.com/office/drawing/2014/chart" uri="{C3380CC4-5D6E-409C-BE32-E72D297353CC}">
                    <c16:uniqueId val="{00000014-1DE4-4A60-9AC6-C18353E47ED3}"/>
                  </c:ext>
                </c:extLst>
              </c15:ser>
            </c15:filteredLineSeries>
            <c15:filteredLineSeries>
              <c15:ser>
                <c:idx val="19"/>
                <c:order val="19"/>
                <c:tx>
                  <c:strRef>
                    <c:extLst xmlns:c15="http://schemas.microsoft.com/office/drawing/2012/chart">
                      <c:ext xmlns:c15="http://schemas.microsoft.com/office/drawing/2012/chart" uri="{02D57815-91ED-43cb-92C2-25804820EDAC}">
                        <c15:formulaRef>
                          <c15:sqref>'[RSK - Purkutelakka - Kannattavuussimulaatio.xlsx]Yhteenveto'!$B$170</c15:sqref>
                        </c15:formulaRef>
                      </c:ext>
                    </c:extLst>
                    <c:strCache>
                      <c:ptCount val="1"/>
                      <c:pt idx="0">
                        <c:v>LIIKEVOITTO %</c:v>
                      </c:pt>
                    </c:strCache>
                  </c:strRef>
                </c:tx>
                <c:spPr>
                  <a:ln w="28575" cap="rnd">
                    <a:solidFill>
                      <a:schemeClr val="accent2">
                        <a:lumMod val="80000"/>
                      </a:schemeClr>
                    </a:solidFill>
                    <a:round/>
                  </a:ln>
                  <a:effectLst/>
                </c:spPr>
                <c:marker>
                  <c:symbol val="none"/>
                </c:marker>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Kannattavuussimulaatio.xlsx]Yhteenveto'!$C$170:$L$170</c15:sqref>
                        </c15:formulaRef>
                      </c:ext>
                    </c:extLst>
                    <c:numCache>
                      <c:formatCode>0.0\ %</c:formatCode>
                      <c:ptCount val="10"/>
                      <c:pt idx="0">
                        <c:v>2.086890646903141E-2</c:v>
                      </c:pt>
                      <c:pt idx="1">
                        <c:v>3.0158372169239243E-2</c:v>
                      </c:pt>
                      <c:pt idx="2">
                        <c:v>3.8316592427853007E-2</c:v>
                      </c:pt>
                      <c:pt idx="3">
                        <c:v>4.5518950994300166E-2</c:v>
                      </c:pt>
                      <c:pt idx="4">
                        <c:v>5.1909315441845114E-2</c:v>
                      </c:pt>
                      <c:pt idx="5">
                        <c:v>5.7606091162661223E-2</c:v>
                      </c:pt>
                      <c:pt idx="6">
                        <c:v>6.2707082010699619E-2</c:v>
                      </c:pt>
                      <c:pt idx="7">
                        <c:v>6.7293395041518878E-2</c:v>
                      </c:pt>
                      <c:pt idx="8">
                        <c:v>7.1432579393895593E-2</c:v>
                      </c:pt>
                      <c:pt idx="9">
                        <c:v>7.5181151428577828E-2</c:v>
                      </c:pt>
                    </c:numCache>
                  </c:numRef>
                </c:val>
                <c:smooth val="0"/>
                <c:extLst xmlns:c15="http://schemas.microsoft.com/office/drawing/2012/chart">
                  <c:ext xmlns:c16="http://schemas.microsoft.com/office/drawing/2014/chart" uri="{C3380CC4-5D6E-409C-BE32-E72D297353CC}">
                    <c16:uniqueId val="{00000015-1DE4-4A60-9AC6-C18353E47ED3}"/>
                  </c:ext>
                </c:extLst>
              </c15:ser>
            </c15:filteredLineSeries>
            <c15:filteredLineSeries>
              <c15:ser>
                <c:idx val="26"/>
                <c:order val="26"/>
                <c:tx>
                  <c:strRef>
                    <c:extLst xmlns:c15="http://schemas.microsoft.com/office/drawing/2012/chart">
                      <c:ext xmlns:c15="http://schemas.microsoft.com/office/drawing/2012/chart" uri="{02D57815-91ED-43cb-92C2-25804820EDAC}">
                        <c15:formulaRef>
                          <c15:sqref>'[RSK - Purkutelakka - Kannattavuussimulaatio.xlsx]Yhteenveto'!$B$177</c15:sqref>
                        </c15:formulaRef>
                      </c:ext>
                    </c:extLst>
                    <c:strCache>
                      <c:ptCount val="1"/>
                      <c:pt idx="0">
                        <c:v>TILIKAUDEN VOITTO %</c:v>
                      </c:pt>
                    </c:strCache>
                  </c:strRef>
                </c:tx>
                <c:spPr>
                  <a:ln w="28575" cap="rnd">
                    <a:solidFill>
                      <a:schemeClr val="accent3">
                        <a:lumMod val="60000"/>
                        <a:lumOff val="40000"/>
                      </a:schemeClr>
                    </a:solidFill>
                    <a:round/>
                  </a:ln>
                  <a:effectLst/>
                </c:spPr>
                <c:marker>
                  <c:symbol val="none"/>
                </c:marker>
                <c:cat>
                  <c:multiLvlStrRef>
                    <c:extLst xmlns:c15="http://schemas.microsoft.com/office/drawing/2012/chart">
                      <c:ext xmlns:c15="http://schemas.microsoft.com/office/drawing/2012/chart" uri="{02D57815-91ED-43cb-92C2-25804820EDAC}">
                        <c15:formulaRef>
                          <c15:sqref>'[RSK - Purkutelakka - Kannattavuussimulaatio.xlsx]Yhteenveto'!$C$149:$L$150</c15:sqref>
                        </c15:formulaRef>
                      </c:ext>
                    </c:extLst>
                    <c:multiLvlStrCache>
                      <c:ptCount val="10"/>
                      <c:lvl>
                        <c:pt idx="0">
                          <c:v>12 kk</c:v>
                        </c:pt>
                        <c:pt idx="1">
                          <c:v>12 kk</c:v>
                        </c:pt>
                        <c:pt idx="2">
                          <c:v>12 kk</c:v>
                        </c:pt>
                        <c:pt idx="3">
                          <c:v>12 kk</c:v>
                        </c:pt>
                        <c:pt idx="4">
                          <c:v>12 kk</c:v>
                        </c:pt>
                        <c:pt idx="5">
                          <c:v>12 kk</c:v>
                        </c:pt>
                        <c:pt idx="6">
                          <c:v>12 kk</c:v>
                        </c:pt>
                        <c:pt idx="7">
                          <c:v>12 kk</c:v>
                        </c:pt>
                        <c:pt idx="8">
                          <c:v>12 kk</c:v>
                        </c:pt>
                        <c:pt idx="9">
                          <c:v>12 kk</c:v>
                        </c:pt>
                      </c:lvl>
                      <c:lvl>
                        <c:pt idx="0">
                          <c:v>Vuosi1</c:v>
                        </c:pt>
                        <c:pt idx="1">
                          <c:v>Vuosi2</c:v>
                        </c:pt>
                        <c:pt idx="2">
                          <c:v>Vuosi3</c:v>
                        </c:pt>
                        <c:pt idx="3">
                          <c:v>Vuosi4</c:v>
                        </c:pt>
                        <c:pt idx="4">
                          <c:v>Vuosi5</c:v>
                        </c:pt>
                        <c:pt idx="5">
                          <c:v>Vuosi6</c:v>
                        </c:pt>
                        <c:pt idx="6">
                          <c:v>Vuosi7</c:v>
                        </c:pt>
                        <c:pt idx="7">
                          <c:v>Vuosi8</c:v>
                        </c:pt>
                        <c:pt idx="8">
                          <c:v>Vuosi9</c:v>
                        </c:pt>
                        <c:pt idx="9">
                          <c:v>Vuosi10</c:v>
                        </c:pt>
                      </c:lvl>
                    </c:multiLvlStrCache>
                  </c:multiLvlStrRef>
                </c:cat>
                <c:val>
                  <c:numRef>
                    <c:extLst xmlns:c15="http://schemas.microsoft.com/office/drawing/2012/chart">
                      <c:ext xmlns:c15="http://schemas.microsoft.com/office/drawing/2012/chart" uri="{02D57815-91ED-43cb-92C2-25804820EDAC}">
                        <c15:formulaRef>
                          <c15:sqref>'[RSK - Purkutelakka - Kannattavuussimulaatio.xlsx]Yhteenveto'!$C$177:$L$177</c15:sqref>
                        </c15:formulaRef>
                      </c:ext>
                    </c:extLst>
                    <c:numCache>
                      <c:formatCode>0.0\ %</c:formatCode>
                      <c:ptCount val="10"/>
                      <c:pt idx="0">
                        <c:v>-8.0390639337185307E-2</c:v>
                      </c:pt>
                      <c:pt idx="1">
                        <c:v>-7.1101173636977474E-2</c:v>
                      </c:pt>
                      <c:pt idx="2">
                        <c:v>-5.2816998797742036E-2</c:v>
                      </c:pt>
                      <c:pt idx="3">
                        <c:v>-3.5488685650673209E-2</c:v>
                      </c:pt>
                      <c:pt idx="4">
                        <c:v>-1.8972366622506585E-2</c:v>
                      </c:pt>
                      <c:pt idx="5">
                        <c:v>-3.1496363210688082E-3</c:v>
                      </c:pt>
                      <c:pt idx="6">
                        <c:v>1.2077309107591262E-2</c:v>
                      </c:pt>
                      <c:pt idx="7">
                        <c:v>2.678957671903219E-2</c:v>
                      </c:pt>
                      <c:pt idx="8">
                        <c:v>4.1054715652030574E-2</c:v>
                      </c:pt>
                      <c:pt idx="9">
                        <c:v>5.4929242267334484E-2</c:v>
                      </c:pt>
                    </c:numCache>
                  </c:numRef>
                </c:val>
                <c:smooth val="0"/>
                <c:extLst xmlns:c15="http://schemas.microsoft.com/office/drawing/2012/chart">
                  <c:ext xmlns:c16="http://schemas.microsoft.com/office/drawing/2014/chart" uri="{C3380CC4-5D6E-409C-BE32-E72D297353CC}">
                    <c16:uniqueId val="{0000001A-1DE4-4A60-9AC6-C18353E47ED3}"/>
                  </c:ext>
                </c:extLst>
              </c15:ser>
            </c15:filteredLineSeries>
          </c:ext>
        </c:extLst>
      </c:lineChart>
      <c:catAx>
        <c:axId val="952753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281746800"/>
        <c:crosses val="autoZero"/>
        <c:auto val="1"/>
        <c:lblAlgn val="ctr"/>
        <c:lblOffset val="100"/>
        <c:noMultiLvlLbl val="0"/>
      </c:catAx>
      <c:valAx>
        <c:axId val="128174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952753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600"/>
      </a:pPr>
      <a:endParaRPr lang="fi-FI"/>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r>
              <a:rPr lang="en-US"/>
              <a:t>SHIP RECYCLING COMPANY - VASTAAVAA</a:t>
            </a:r>
          </a:p>
        </c:rich>
      </c:tx>
      <c:layout>
        <c:manualLayout>
          <c:xMode val="edge"/>
          <c:yMode val="edge"/>
          <c:x val="0.2606329205701543"/>
          <c:y val="3.8944880032240397E-3"/>
        </c:manualLayout>
      </c:layout>
      <c:overlay val="0"/>
      <c:spPr>
        <a:noFill/>
        <a:ln>
          <a:noFill/>
        </a:ln>
        <a:effectLst/>
      </c:spPr>
      <c:txPr>
        <a:bodyPr rot="0" spcFirstLastPara="1" vertOverflow="ellipsis" vert="horz" wrap="square" anchor="ctr" anchorCtr="1"/>
        <a:lstStyle/>
        <a:p>
          <a:pPr algn="ctr">
            <a:defRPr sz="72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9.762404238215612E-2"/>
          <c:y val="6.699089577536621E-2"/>
          <c:w val="0.87531568701513784"/>
          <c:h val="0.76895598724799885"/>
        </c:manualLayout>
      </c:layout>
      <c:barChart>
        <c:barDir val="col"/>
        <c:grouping val="clustered"/>
        <c:varyColors val="0"/>
        <c:ser>
          <c:idx val="5"/>
          <c:order val="5"/>
          <c:tx>
            <c:strRef>
              <c:f>'[RSK - Purkutelakka - Kannattavuussimulaatio.xlsx]Yhteenveto'!$B$187</c:f>
              <c:strCache>
                <c:ptCount val="1"/>
                <c:pt idx="0">
                  <c:v>PYSYVÄT VASTAAVAT</c:v>
                </c:pt>
              </c:strCache>
            </c:strRef>
          </c:tx>
          <c:spPr>
            <a:solidFill>
              <a:schemeClr val="accent6"/>
            </a:solidFill>
            <a:ln>
              <a:noFill/>
            </a:ln>
            <a:effectLst/>
          </c:spPr>
          <c:invertIfNegative val="0"/>
          <c:cat>
            <c:strRef>
              <c:f>'[RSK - Purkutelakka - Kannattavuussimulaatio.xlsx]Yhteenveto'!$C$181:$L$181</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Kannattavuussimulaatio.xlsx]Yhteenveto'!$C$187:$L$187</c:f>
              <c:numCache>
                <c:formatCode>#,##0</c:formatCode>
                <c:ptCount val="10"/>
                <c:pt idx="0">
                  <c:v>43481.826000000001</c:v>
                </c:pt>
                <c:pt idx="1">
                  <c:v>39791.678180000003</c:v>
                </c:pt>
                <c:pt idx="2">
                  <c:v>36352.900707400004</c:v>
                </c:pt>
                <c:pt idx="3">
                  <c:v>33136.041657882</c:v>
                </c:pt>
                <c:pt idx="4">
                  <c:v>30116.08194183026</c:v>
                </c:pt>
                <c:pt idx="5">
                  <c:v>27271.650765902144</c:v>
                </c:pt>
                <c:pt idx="6">
                  <c:v>24584.390860288993</c:v>
                </c:pt>
                <c:pt idx="7">
                  <c:v>22038.444018468766</c:v>
                </c:pt>
                <c:pt idx="8">
                  <c:v>19620.033351895949</c:v>
                </c:pt>
                <c:pt idx="9">
                  <c:v>17317.123349039237</c:v>
                </c:pt>
              </c:numCache>
            </c:numRef>
          </c:val>
          <c:extLst xmlns:c15="http://schemas.microsoft.com/office/drawing/2012/chart">
            <c:ext xmlns:c16="http://schemas.microsoft.com/office/drawing/2014/chart" uri="{C3380CC4-5D6E-409C-BE32-E72D297353CC}">
              <c16:uniqueId val="{00000000-2B31-4974-AFFC-2C8047561469}"/>
            </c:ext>
          </c:extLst>
        </c:ser>
        <c:ser>
          <c:idx val="11"/>
          <c:order val="11"/>
          <c:tx>
            <c:strRef>
              <c:f>'[RSK - Purkutelakka - Kannattavuussimulaatio.xlsx]Yhteenveto'!$B$193</c:f>
              <c:strCache>
                <c:ptCount val="1"/>
                <c:pt idx="0">
                  <c:v>VAIHTUVAT VASTAAVAT</c:v>
                </c:pt>
              </c:strCache>
            </c:strRef>
          </c:tx>
          <c:spPr>
            <a:solidFill>
              <a:schemeClr val="accent6">
                <a:lumMod val="60000"/>
              </a:schemeClr>
            </a:solidFill>
            <a:ln>
              <a:noFill/>
            </a:ln>
            <a:effectLst/>
          </c:spPr>
          <c:invertIfNegative val="0"/>
          <c:cat>
            <c:strRef>
              <c:f>'[RSK - Purkutelakka - Kannattavuussimulaatio.xlsx]Yhteenveto'!$C$181:$L$181</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Kannattavuussimulaatio.xlsx]Yhteenveto'!$C$193:$L$193</c:f>
              <c:numCache>
                <c:formatCode>#,##0</c:formatCode>
                <c:ptCount val="10"/>
                <c:pt idx="0">
                  <c:v>23780.42292284382</c:v>
                </c:pt>
                <c:pt idx="1">
                  <c:v>25279.807788288381</c:v>
                </c:pt>
                <c:pt idx="2">
                  <c:v>23191.192653732935</c:v>
                </c:pt>
                <c:pt idx="3">
                  <c:v>21414.577519177488</c:v>
                </c:pt>
                <c:pt idx="4">
                  <c:v>19949.962384622046</c:v>
                </c:pt>
                <c:pt idx="5">
                  <c:v>18797.347250066596</c:v>
                </c:pt>
                <c:pt idx="6">
                  <c:v>17882.307123544873</c:v>
                </c:pt>
                <c:pt idx="7">
                  <c:v>17188.604384264563</c:v>
                </c:pt>
                <c:pt idx="8">
                  <c:v>16718.994409934774</c:v>
                </c:pt>
                <c:pt idx="9">
                  <c:v>16475.884302861759</c:v>
                </c:pt>
              </c:numCache>
            </c:numRef>
          </c:val>
          <c:extLst>
            <c:ext xmlns:c16="http://schemas.microsoft.com/office/drawing/2014/chart" uri="{C3380CC4-5D6E-409C-BE32-E72D297353CC}">
              <c16:uniqueId val="{00000001-2B31-4974-AFFC-2C8047561469}"/>
            </c:ext>
          </c:extLst>
        </c:ser>
        <c:ser>
          <c:idx val="12"/>
          <c:order val="12"/>
          <c:tx>
            <c:strRef>
              <c:f>'[RSK - Purkutelakka - Kannattavuussimulaatio.xlsx]Yhteenveto'!$B$194</c:f>
              <c:strCache>
                <c:ptCount val="1"/>
                <c:pt idx="0">
                  <c:v>VASTAAVA YHTEENSÄ</c:v>
                </c:pt>
              </c:strCache>
            </c:strRef>
          </c:tx>
          <c:spPr>
            <a:solidFill>
              <a:schemeClr val="accent1">
                <a:lumMod val="80000"/>
                <a:lumOff val="20000"/>
              </a:schemeClr>
            </a:solidFill>
            <a:ln>
              <a:noFill/>
            </a:ln>
            <a:effectLst/>
          </c:spPr>
          <c:invertIfNegative val="0"/>
          <c:cat>
            <c:strRef>
              <c:f>'[RSK - Purkutelakka - Kannattavuussimulaatio.xlsx]Yhteenveto'!$C$181:$L$181</c:f>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f>'[RSK - Purkutelakka - Kannattavuussimulaatio.xlsx]Yhteenveto'!$C$194:$L$194</c:f>
              <c:numCache>
                <c:formatCode>#,##0</c:formatCode>
                <c:ptCount val="10"/>
                <c:pt idx="0">
                  <c:v>67262.248922843821</c:v>
                </c:pt>
                <c:pt idx="1">
                  <c:v>65071.485968288383</c:v>
                </c:pt>
                <c:pt idx="2">
                  <c:v>59544.093361132938</c:v>
                </c:pt>
                <c:pt idx="3">
                  <c:v>54550.619177059489</c:v>
                </c:pt>
                <c:pt idx="4">
                  <c:v>50066.044326452306</c:v>
                </c:pt>
                <c:pt idx="5">
                  <c:v>46068.99801596874</c:v>
                </c:pt>
                <c:pt idx="6">
                  <c:v>42466.697983833867</c:v>
                </c:pt>
                <c:pt idx="7">
                  <c:v>39227.04840273333</c:v>
                </c:pt>
                <c:pt idx="8">
                  <c:v>36339.027761830723</c:v>
                </c:pt>
                <c:pt idx="9">
                  <c:v>33793.007651900996</c:v>
                </c:pt>
              </c:numCache>
            </c:numRef>
          </c:val>
          <c:extLst>
            <c:ext xmlns:c16="http://schemas.microsoft.com/office/drawing/2014/chart" uri="{C3380CC4-5D6E-409C-BE32-E72D297353CC}">
              <c16:uniqueId val="{00000002-2B31-4974-AFFC-2C8047561469}"/>
            </c:ext>
          </c:extLst>
        </c:ser>
        <c:dLbls>
          <c:showLegendKey val="0"/>
          <c:showVal val="0"/>
          <c:showCatName val="0"/>
          <c:showSerName val="0"/>
          <c:showPercent val="0"/>
          <c:showBubbleSize val="0"/>
        </c:dLbls>
        <c:gapWidth val="219"/>
        <c:overlap val="-27"/>
        <c:axId val="1312088768"/>
        <c:axId val="1579175072"/>
        <c:extLst>
          <c:ext xmlns:c15="http://schemas.microsoft.com/office/drawing/2012/chart" uri="{02D57815-91ED-43cb-92C2-25804820EDAC}">
            <c15:filteredBarSeries>
              <c15:ser>
                <c:idx val="0"/>
                <c:order val="0"/>
                <c:tx>
                  <c:strRef>
                    <c:extLst>
                      <c:ext uri="{02D57815-91ED-43cb-92C2-25804820EDAC}">
                        <c15:formulaRef>
                          <c15:sqref>'[RSK - Purkutelakka - Kannattavuussimulaatio.xlsx]Yhteenveto'!$B$182</c15:sqref>
                        </c15:formulaRef>
                      </c:ext>
                    </c:extLst>
                    <c:strCache>
                      <c:ptCount val="1"/>
                      <c:pt idx="0">
                        <c:v>PYSYVÄT VASTAAVAT</c:v>
                      </c:pt>
                    </c:strCache>
                  </c:strRef>
                </c:tx>
                <c:spPr>
                  <a:solidFill>
                    <a:schemeClr val="accent1"/>
                  </a:solidFill>
                  <a:ln>
                    <a:noFill/>
                  </a:ln>
                  <a:effectLst/>
                </c:spPr>
                <c:invertIfNegative val="0"/>
                <c:cat>
                  <c:strRef>
                    <c:extLst>
                      <c:ex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c:ext uri="{02D57815-91ED-43cb-92C2-25804820EDAC}">
                        <c15:formulaRef>
                          <c15:sqref>'[RSK - Purkutelakka - Kannattavuussimulaatio.xlsx]Yhteenveto'!$C$182:$L$182</c15:sqref>
                        </c15:formulaRef>
                      </c:ext>
                    </c:extLst>
                    <c:numCache>
                      <c:formatCode>General</c:formatCode>
                      <c:ptCount val="10"/>
                    </c:numCache>
                  </c:numRef>
                </c:val>
                <c:extLst>
                  <c:ext xmlns:c16="http://schemas.microsoft.com/office/drawing/2014/chart" uri="{C3380CC4-5D6E-409C-BE32-E72D297353CC}">
                    <c16:uniqueId val="{00000003-2B31-4974-AFFC-2C804756146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'[RSK - Purkutelakka - Kannattavuussimulaatio.xlsx]Yhteenveto'!$B$183</c15:sqref>
                        </c15:formulaRef>
                      </c:ext>
                    </c:extLst>
                    <c:strCache>
                      <c:ptCount val="1"/>
                      <c:pt idx="0">
                        <c:v>  Rakennukset ja rakennelmat</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Kannattavuussimulaatio.xlsx]Yhteenveto'!$C$183:$L$183</c15:sqref>
                        </c15:formulaRef>
                      </c:ext>
                    </c:extLst>
                    <c:numCache>
                      <c:formatCode>#,##0</c:formatCode>
                      <c:ptCount val="10"/>
                      <c:pt idx="0">
                        <c:v>32687.826000000001</c:v>
                      </c:pt>
                      <c:pt idx="1">
                        <c:v>30399.678179999999</c:v>
                      </c:pt>
                      <c:pt idx="2">
                        <c:v>28271.700707400003</c:v>
                      </c:pt>
                      <c:pt idx="3">
                        <c:v>26292.681657882</c:v>
                      </c:pt>
                      <c:pt idx="4">
                        <c:v>24452.193941830261</c:v>
                      </c:pt>
                      <c:pt idx="5">
                        <c:v>22740.540365902143</c:v>
                      </c:pt>
                      <c:pt idx="6">
                        <c:v>21148.702540288992</c:v>
                      </c:pt>
                      <c:pt idx="7">
                        <c:v>19668.293362468765</c:v>
                      </c:pt>
                      <c:pt idx="8">
                        <c:v>18291.51282709595</c:v>
                      </c:pt>
                      <c:pt idx="9">
                        <c:v>17011.106929199235</c:v>
                      </c:pt>
                    </c:numCache>
                  </c:numRef>
                </c:val>
                <c:extLst xmlns:c15="http://schemas.microsoft.com/office/drawing/2012/chart">
                  <c:ext xmlns:c16="http://schemas.microsoft.com/office/drawing/2014/chart" uri="{C3380CC4-5D6E-409C-BE32-E72D297353CC}">
                    <c16:uniqueId val="{00000004-2B31-4974-AFFC-2C804756146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'[RSK - Purkutelakka - Kannattavuussimulaatio.xlsx]Yhteenveto'!$B$184</c15:sqref>
                        </c15:formulaRef>
                      </c:ext>
                    </c:extLst>
                    <c:strCache>
                      <c:ptCount val="1"/>
                      <c:pt idx="0">
                        <c:v>  Koneet ja kalusto</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Kannattavuussimulaatio.xlsx]Yhteenveto'!$C$184:$L$184</c15:sqref>
                        </c15:formulaRef>
                      </c:ext>
                    </c:extLst>
                    <c:numCache>
                      <c:formatCode>#,##0</c:formatCode>
                      <c:ptCount val="10"/>
                      <c:pt idx="0">
                        <c:v>2280</c:v>
                      </c:pt>
                      <c:pt idx="1">
                        <c:v>1824</c:v>
                      </c:pt>
                      <c:pt idx="2">
                        <c:v>1459.2</c:v>
                      </c:pt>
                      <c:pt idx="3">
                        <c:v>1167.3599999999999</c:v>
                      </c:pt>
                      <c:pt idx="4">
                        <c:v>933.88800000000003</c:v>
                      </c:pt>
                      <c:pt idx="5">
                        <c:v>747.11040000000003</c:v>
                      </c:pt>
                      <c:pt idx="6">
                        <c:v>597.68832000000009</c:v>
                      </c:pt>
                      <c:pt idx="7">
                        <c:v>478.15065600000008</c:v>
                      </c:pt>
                      <c:pt idx="8">
                        <c:v>382.52052480000009</c:v>
                      </c:pt>
                      <c:pt idx="9">
                        <c:v>306.01641984000003</c:v>
                      </c:pt>
                    </c:numCache>
                  </c:numRef>
                </c:val>
                <c:extLst xmlns:c15="http://schemas.microsoft.com/office/drawing/2012/chart">
                  <c:ext xmlns:c16="http://schemas.microsoft.com/office/drawing/2014/chart" uri="{C3380CC4-5D6E-409C-BE32-E72D297353CC}">
                    <c16:uniqueId val="{00000005-2B31-4974-AFFC-2C8047561469}"/>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'[RSK - Purkutelakka - Kannattavuussimulaatio.xlsx]Yhteenveto'!$B$185</c15:sqref>
                        </c15:formulaRef>
                      </c:ext>
                    </c:extLst>
                    <c:strCache>
                      <c:ptCount val="1"/>
                      <c:pt idx="0">
                        <c:v>  Muut aineelliset hyödykkeet</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Kannattavuussimulaatio.xlsx]Yhteenveto'!$C$185:$L$185</c15:sqref>
                        </c15:formulaRef>
                      </c:ext>
                    </c:extLst>
                    <c:numCache>
                      <c:formatCode>#,##0</c:formatCode>
                      <c:ptCount val="10"/>
                      <c:pt idx="0">
                        <c:v>8514</c:v>
                      </c:pt>
                      <c:pt idx="1">
                        <c:v>7568</c:v>
                      </c:pt>
                      <c:pt idx="2">
                        <c:v>6622</c:v>
                      </c:pt>
                      <c:pt idx="3">
                        <c:v>5676</c:v>
                      </c:pt>
                      <c:pt idx="4">
                        <c:v>4730</c:v>
                      </c:pt>
                      <c:pt idx="5">
                        <c:v>3784</c:v>
                      </c:pt>
                      <c:pt idx="6">
                        <c:v>2838</c:v>
                      </c:pt>
                      <c:pt idx="7">
                        <c:v>1892</c:v>
                      </c:pt>
                      <c:pt idx="8">
                        <c:v>946</c:v>
                      </c:pt>
                      <c:pt idx="9">
                        <c:v>0</c:v>
                      </c:pt>
                    </c:numCache>
                  </c:numRef>
                </c:val>
                <c:extLst xmlns:c15="http://schemas.microsoft.com/office/drawing/2012/chart">
                  <c:ext xmlns:c16="http://schemas.microsoft.com/office/drawing/2014/chart" uri="{C3380CC4-5D6E-409C-BE32-E72D297353CC}">
                    <c16:uniqueId val="{00000006-2B31-4974-AFFC-2C8047561469}"/>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'[RSK - Purkutelakka - Kannattavuussimulaatio.xlsx]Yhteenveto'!$B$186</c15:sqref>
                        </c15:formulaRef>
                      </c:ext>
                    </c:extLst>
                    <c:strCache>
                      <c:ptCount val="1"/>
                      <c:pt idx="0">
                        <c:v>Aineelliset hyödykkeet </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Kannattavuussimulaatio.xlsx]Yhteenveto'!$C$186:$L$186</c15:sqref>
                        </c15:formulaRef>
                      </c:ext>
                    </c:extLst>
                    <c:numCache>
                      <c:formatCode>#,##0</c:formatCode>
                      <c:ptCount val="10"/>
                      <c:pt idx="0">
                        <c:v>43481.826000000001</c:v>
                      </c:pt>
                      <c:pt idx="1">
                        <c:v>39791.678180000003</c:v>
                      </c:pt>
                      <c:pt idx="2">
                        <c:v>36352.900707400004</c:v>
                      </c:pt>
                      <c:pt idx="3">
                        <c:v>33136.041657882</c:v>
                      </c:pt>
                      <c:pt idx="4">
                        <c:v>30116.08194183026</c:v>
                      </c:pt>
                      <c:pt idx="5">
                        <c:v>27271.650765902144</c:v>
                      </c:pt>
                      <c:pt idx="6">
                        <c:v>24584.390860288993</c:v>
                      </c:pt>
                      <c:pt idx="7">
                        <c:v>22038.444018468766</c:v>
                      </c:pt>
                      <c:pt idx="8">
                        <c:v>19620.033351895949</c:v>
                      </c:pt>
                      <c:pt idx="9">
                        <c:v>17317.123349039237</c:v>
                      </c:pt>
                    </c:numCache>
                  </c:numRef>
                </c:val>
                <c:extLst xmlns:c15="http://schemas.microsoft.com/office/drawing/2012/chart">
                  <c:ext xmlns:c16="http://schemas.microsoft.com/office/drawing/2014/chart" uri="{C3380CC4-5D6E-409C-BE32-E72D297353CC}">
                    <c16:uniqueId val="{00000007-2B31-4974-AFFC-2C8047561469}"/>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'[RSK - Purkutelakka - Kannattavuussimulaatio.xlsx]Yhteenveto'!$B$188</c15:sqref>
                        </c15:formulaRef>
                      </c:ext>
                    </c:extLst>
                    <c:strCache>
                      <c:ptCount val="1"/>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Kannattavuussimulaatio.xlsx]Yhteenveto'!$C$188:$L$188</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8-2B31-4974-AFFC-2C8047561469}"/>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'[RSK - Purkutelakka - Kannattavuussimulaatio.xlsx]Yhteenveto'!$B$189</c15:sqref>
                        </c15:formulaRef>
                      </c:ext>
                    </c:extLst>
                    <c:strCache>
                      <c:ptCount val="1"/>
                      <c:pt idx="0">
                        <c:v>VAIHTUVAT VASTAAVAT</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Kannattavuussimulaatio.xlsx]Yhteenveto'!$C$189:$L$189</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9-2B31-4974-AFFC-2C8047561469}"/>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'[RSK - Purkutelakka - Kannattavuussimulaatio.xlsx]Yhteenveto'!$B$190</c15:sqref>
                        </c15:formulaRef>
                      </c:ext>
                    </c:extLst>
                    <c:strCache>
                      <c:ptCount val="1"/>
                      <c:pt idx="0">
                        <c:v>Vaihto-omaisuus</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Kannattavuussimulaatio.xlsx]Yhteenveto'!$C$190:$L$190</c15:sqref>
                        </c15:formulaRef>
                      </c:ext>
                    </c:extLst>
                    <c:numCache>
                      <c:formatCode>#,##0</c:formatCode>
                      <c:ptCount val="10"/>
                      <c:pt idx="0">
                        <c:v>4127.3584905660373</c:v>
                      </c:pt>
                      <c:pt idx="1">
                        <c:v>4127.3584905660373</c:v>
                      </c:pt>
                      <c:pt idx="2">
                        <c:v>4127.3584905660373</c:v>
                      </c:pt>
                      <c:pt idx="3">
                        <c:v>4127.3584905660373</c:v>
                      </c:pt>
                      <c:pt idx="4">
                        <c:v>4127.3584905660373</c:v>
                      </c:pt>
                      <c:pt idx="5">
                        <c:v>4127.3584905660373</c:v>
                      </c:pt>
                      <c:pt idx="6">
                        <c:v>4127.3584905660373</c:v>
                      </c:pt>
                      <c:pt idx="7">
                        <c:v>4127.3584905660373</c:v>
                      </c:pt>
                      <c:pt idx="8">
                        <c:v>4127.3584905660373</c:v>
                      </c:pt>
                      <c:pt idx="9">
                        <c:v>4127.3584905660373</c:v>
                      </c:pt>
                    </c:numCache>
                  </c:numRef>
                </c:val>
                <c:extLst xmlns:c15="http://schemas.microsoft.com/office/drawing/2012/chart">
                  <c:ext xmlns:c16="http://schemas.microsoft.com/office/drawing/2014/chart" uri="{C3380CC4-5D6E-409C-BE32-E72D297353CC}">
                    <c16:uniqueId val="{0000000A-2B31-4974-AFFC-2C8047561469}"/>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'[RSK - Purkutelakka - Kannattavuussimulaatio.xlsx]Yhteenveto'!$B$191</c15:sqref>
                        </c15:formulaRef>
                      </c:ext>
                    </c:extLst>
                    <c:strCache>
                      <c:ptCount val="1"/>
                      <c:pt idx="0">
                        <c:v>Saamiset</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Kannattavuussimulaatio.xlsx]Yhteenveto'!$C$191:$L$191</c15:sqref>
                        </c15:formulaRef>
                      </c:ext>
                    </c:extLst>
                    <c:numCache>
                      <c:formatCode>#,##0</c:formatCode>
                      <c:ptCount val="10"/>
                      <c:pt idx="0">
                        <c:v>9243.572964382538</c:v>
                      </c:pt>
                      <c:pt idx="1">
                        <c:v>9243.572964382538</c:v>
                      </c:pt>
                      <c:pt idx="2">
                        <c:v>9243.572964382538</c:v>
                      </c:pt>
                      <c:pt idx="3">
                        <c:v>9243.572964382538</c:v>
                      </c:pt>
                      <c:pt idx="4">
                        <c:v>9243.572964382538</c:v>
                      </c:pt>
                      <c:pt idx="5">
                        <c:v>9243.572964382538</c:v>
                      </c:pt>
                      <c:pt idx="6">
                        <c:v>9243.572964382538</c:v>
                      </c:pt>
                      <c:pt idx="7">
                        <c:v>9243.572964382538</c:v>
                      </c:pt>
                      <c:pt idx="8">
                        <c:v>9243.572964382538</c:v>
                      </c:pt>
                      <c:pt idx="9">
                        <c:v>9243.572964382538</c:v>
                      </c:pt>
                    </c:numCache>
                  </c:numRef>
                </c:val>
                <c:extLst xmlns:c15="http://schemas.microsoft.com/office/drawing/2012/chart">
                  <c:ext xmlns:c16="http://schemas.microsoft.com/office/drawing/2014/chart" uri="{C3380CC4-5D6E-409C-BE32-E72D297353CC}">
                    <c16:uniqueId val="{0000000B-2B31-4974-AFFC-2C8047561469}"/>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'[RSK - Purkutelakka - Kannattavuussimulaatio.xlsx]Yhteenveto'!$B$192</c15:sqref>
                        </c15:formulaRef>
                      </c:ext>
                    </c:extLst>
                    <c:strCache>
                      <c:ptCount val="1"/>
                      <c:pt idx="0">
                        <c:v>Rahat ja pankisaamiset</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'[RSK - Purkutelakka - Kannattavuussimulaatio.xlsx]Yhteenveto'!$C$181:$L$181</c15:sqref>
                        </c15:formulaRef>
                      </c:ext>
                    </c:extLst>
                    <c:strCache>
                      <c:ptCount val="10"/>
                      <c:pt idx="0">
                        <c:v>Vuosi1</c:v>
                      </c:pt>
                      <c:pt idx="1">
                        <c:v>Vuosi2</c:v>
                      </c:pt>
                      <c:pt idx="2">
                        <c:v>Vuosi3</c:v>
                      </c:pt>
                      <c:pt idx="3">
                        <c:v>Vuosi4</c:v>
                      </c:pt>
                      <c:pt idx="4">
                        <c:v>Vuosi5</c:v>
                      </c:pt>
                      <c:pt idx="5">
                        <c:v>Vuosi6</c:v>
                      </c:pt>
                      <c:pt idx="6">
                        <c:v>Vuosi7</c:v>
                      </c:pt>
                      <c:pt idx="7">
                        <c:v>Vuosi8</c:v>
                      </c:pt>
                      <c:pt idx="8">
                        <c:v>Vuosi9</c:v>
                      </c:pt>
                      <c:pt idx="9">
                        <c:v>Vuosi10</c:v>
                      </c:pt>
                    </c:strCache>
                  </c:strRef>
                </c:cat>
                <c:val>
                  <c:numRef>
                    <c:extLst xmlns:c15="http://schemas.microsoft.com/office/drawing/2012/chart">
                      <c:ext xmlns:c15="http://schemas.microsoft.com/office/drawing/2012/chart" uri="{02D57815-91ED-43cb-92C2-25804820EDAC}">
                        <c15:formulaRef>
                          <c15:sqref>'[RSK - Purkutelakka - Kannattavuussimulaatio.xlsx]Yhteenveto'!$C$192:$L$192</c15:sqref>
                        </c15:formulaRef>
                      </c:ext>
                    </c:extLst>
                    <c:numCache>
                      <c:formatCode>#,##0</c:formatCode>
                      <c:ptCount val="10"/>
                      <c:pt idx="0">
                        <c:v>10409.491467895243</c:v>
                      </c:pt>
                      <c:pt idx="1">
                        <c:v>11908.876333339804</c:v>
                      </c:pt>
                      <c:pt idx="2">
                        <c:v>9820.2611987843575</c:v>
                      </c:pt>
                      <c:pt idx="3">
                        <c:v>8043.6460642289112</c:v>
                      </c:pt>
                      <c:pt idx="4">
                        <c:v>6579.0309296734704</c:v>
                      </c:pt>
                      <c:pt idx="5">
                        <c:v>5426.4157951180205</c:v>
                      </c:pt>
                      <c:pt idx="6">
                        <c:v>4511.3756685962981</c:v>
                      </c:pt>
                      <c:pt idx="7">
                        <c:v>3817.6729293159879</c:v>
                      </c:pt>
                      <c:pt idx="8">
                        <c:v>3348.0629549861987</c:v>
                      </c:pt>
                      <c:pt idx="9">
                        <c:v>3104.9528479131841</c:v>
                      </c:pt>
                    </c:numCache>
                  </c:numRef>
                </c:val>
                <c:extLst xmlns:c15="http://schemas.microsoft.com/office/drawing/2012/chart">
                  <c:ext xmlns:c16="http://schemas.microsoft.com/office/drawing/2014/chart" uri="{C3380CC4-5D6E-409C-BE32-E72D297353CC}">
                    <c16:uniqueId val="{0000000C-2B31-4974-AFFC-2C8047561469}"/>
                  </c:ext>
                </c:extLst>
              </c15:ser>
            </c15:filteredBarSeries>
          </c:ext>
        </c:extLst>
      </c:barChart>
      <c:catAx>
        <c:axId val="131208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579175072"/>
        <c:crosses val="autoZero"/>
        <c:auto val="1"/>
        <c:lblAlgn val="ctr"/>
        <c:lblOffset val="100"/>
        <c:noMultiLvlLbl val="0"/>
      </c:catAx>
      <c:valAx>
        <c:axId val="1579175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crossAx val="1312088768"/>
        <c:crosses val="autoZero"/>
        <c:crossBetween val="between"/>
      </c:valAx>
      <c:spPr>
        <a:noFill/>
        <a:ln>
          <a:noFill/>
        </a:ln>
        <a:effectLst/>
      </c:spPr>
    </c:plotArea>
    <c:legend>
      <c:legendPos val="b"/>
      <c:layout>
        <c:manualLayout>
          <c:xMode val="edge"/>
          <c:yMode val="edge"/>
          <c:x val="4.9999911580220602E-2"/>
          <c:y val="0.91438802189989088"/>
          <c:w val="0.8999998821069608"/>
          <c:h val="7.5209202279108933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176D79"/>
      </a:solidFill>
    </a:ln>
    <a:effectLst/>
  </c:spPr>
  <c:txPr>
    <a:bodyPr/>
    <a:lstStyle/>
    <a:p>
      <a:pPr>
        <a:defRPr sz="600"/>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03021F-5A31-4EDE-9465-D48EE48372F7}"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fi-FI"/>
        </a:p>
      </dgm:t>
    </dgm:pt>
    <dgm:pt modelId="{12CCE03F-F49D-4019-B6A6-8248E3A13204}">
      <dgm:prSet phldrT="[Teksti]"/>
      <dgm:spPr>
        <a:solidFill>
          <a:srgbClr val="176D79"/>
        </a:solidFill>
      </dgm:spPr>
      <dgm:t>
        <a:bodyPr/>
        <a:lstStyle/>
        <a:p>
          <a:r>
            <a:rPr lang="fi-FI" b="1" dirty="0"/>
            <a:t>Ennen saapumista telakalle</a:t>
          </a:r>
        </a:p>
      </dgm:t>
    </dgm:pt>
    <dgm:pt modelId="{5E749373-E702-4FB8-8910-0B416A718506}" type="parTrans" cxnId="{A8A33254-BCE4-4415-957E-538F98907604}">
      <dgm:prSet/>
      <dgm:spPr/>
      <dgm:t>
        <a:bodyPr/>
        <a:lstStyle/>
        <a:p>
          <a:endParaRPr lang="fi-FI"/>
        </a:p>
      </dgm:t>
    </dgm:pt>
    <dgm:pt modelId="{6FEE97A9-ACAD-40D4-98E8-19DD762CD652}" type="sibTrans" cxnId="{A8A33254-BCE4-4415-957E-538F98907604}">
      <dgm:prSet/>
      <dgm:spPr>
        <a:solidFill>
          <a:srgbClr val="BF9F57"/>
        </a:solidFill>
      </dgm:spPr>
      <dgm:t>
        <a:bodyPr/>
        <a:lstStyle/>
        <a:p>
          <a:endParaRPr lang="fi-FI"/>
        </a:p>
      </dgm:t>
    </dgm:pt>
    <dgm:pt modelId="{4E339B17-D932-4A8B-8B68-5CEB8627CEDA}">
      <dgm:prSet phldrT="[Teksti]"/>
      <dgm:spPr>
        <a:ln>
          <a:solidFill>
            <a:srgbClr val="176D79"/>
          </a:solidFill>
        </a:ln>
      </dgm:spPr>
      <dgm:t>
        <a:bodyPr/>
        <a:lstStyle/>
        <a:p>
          <a:r>
            <a:rPr lang="fi-FI" dirty="0"/>
            <a:t>Taustatutkimukset (vrt. laivojen hankinta)</a:t>
          </a:r>
        </a:p>
      </dgm:t>
    </dgm:pt>
    <dgm:pt modelId="{BBC2306E-C0A2-4D0E-91FF-873477392EB8}" type="parTrans" cxnId="{E992775D-53C5-4F27-AB11-5CBF528CE3B3}">
      <dgm:prSet/>
      <dgm:spPr/>
      <dgm:t>
        <a:bodyPr/>
        <a:lstStyle/>
        <a:p>
          <a:endParaRPr lang="fi-FI"/>
        </a:p>
      </dgm:t>
    </dgm:pt>
    <dgm:pt modelId="{677AEDD1-A066-4E36-94E1-D82394878989}" type="sibTrans" cxnId="{E992775D-53C5-4F27-AB11-5CBF528CE3B3}">
      <dgm:prSet/>
      <dgm:spPr/>
      <dgm:t>
        <a:bodyPr/>
        <a:lstStyle/>
        <a:p>
          <a:endParaRPr lang="fi-FI"/>
        </a:p>
      </dgm:t>
    </dgm:pt>
    <dgm:pt modelId="{318B92AE-52D8-4FF2-8470-C9A87F6405F7}">
      <dgm:prSet phldrT="[Teksti]"/>
      <dgm:spPr>
        <a:solidFill>
          <a:srgbClr val="176D79"/>
        </a:solidFill>
      </dgm:spPr>
      <dgm:t>
        <a:bodyPr/>
        <a:lstStyle/>
        <a:p>
          <a:r>
            <a:rPr lang="fi-FI" b="1" dirty="0"/>
            <a:t>Telakan laiturissa</a:t>
          </a:r>
        </a:p>
      </dgm:t>
    </dgm:pt>
    <dgm:pt modelId="{09E8EDCA-C97D-45D4-8EC1-3838C98EB4B1}" type="parTrans" cxnId="{46CF51F8-F437-4D73-9190-100962F31C9D}">
      <dgm:prSet/>
      <dgm:spPr/>
      <dgm:t>
        <a:bodyPr/>
        <a:lstStyle/>
        <a:p>
          <a:endParaRPr lang="fi-FI"/>
        </a:p>
      </dgm:t>
    </dgm:pt>
    <dgm:pt modelId="{650351CF-4424-4B80-A6D6-23AEDF910D44}" type="sibTrans" cxnId="{46CF51F8-F437-4D73-9190-100962F31C9D}">
      <dgm:prSet/>
      <dgm:spPr>
        <a:solidFill>
          <a:srgbClr val="BF9F57"/>
        </a:solidFill>
      </dgm:spPr>
      <dgm:t>
        <a:bodyPr/>
        <a:lstStyle/>
        <a:p>
          <a:endParaRPr lang="fi-FI"/>
        </a:p>
      </dgm:t>
    </dgm:pt>
    <dgm:pt modelId="{AA6E0CF0-57D1-4E1C-B7BD-1B333B69FEEC}">
      <dgm:prSet phldrT="[Teksti]"/>
      <dgm:spPr>
        <a:ln>
          <a:solidFill>
            <a:srgbClr val="176D79"/>
          </a:solidFill>
        </a:ln>
      </dgm:spPr>
      <dgm:t>
        <a:bodyPr/>
        <a:lstStyle/>
        <a:p>
          <a:r>
            <a:rPr lang="fi-FI" dirty="0"/>
            <a:t>Haitta-ainepurku</a:t>
          </a:r>
        </a:p>
      </dgm:t>
    </dgm:pt>
    <dgm:pt modelId="{86B8A63D-0C57-46D1-9A3E-42032E351D4C}" type="parTrans" cxnId="{6C756F1F-C1D5-4420-BBAD-D540566E69AC}">
      <dgm:prSet/>
      <dgm:spPr/>
      <dgm:t>
        <a:bodyPr/>
        <a:lstStyle/>
        <a:p>
          <a:endParaRPr lang="fi-FI"/>
        </a:p>
      </dgm:t>
    </dgm:pt>
    <dgm:pt modelId="{7DB95E81-7283-4795-A1EB-B92A846E7D3E}" type="sibTrans" cxnId="{6C756F1F-C1D5-4420-BBAD-D540566E69AC}">
      <dgm:prSet/>
      <dgm:spPr/>
      <dgm:t>
        <a:bodyPr/>
        <a:lstStyle/>
        <a:p>
          <a:endParaRPr lang="fi-FI"/>
        </a:p>
      </dgm:t>
    </dgm:pt>
    <dgm:pt modelId="{F8842585-4B8A-43C6-8B45-CB83358B6BEB}">
      <dgm:prSet phldrT="[Teksti]"/>
      <dgm:spPr>
        <a:solidFill>
          <a:srgbClr val="176D79"/>
        </a:solidFill>
      </dgm:spPr>
      <dgm:t>
        <a:bodyPr/>
        <a:lstStyle/>
        <a:p>
          <a:r>
            <a:rPr lang="fi-FI" b="1" dirty="0"/>
            <a:t>Telakka-altaassa</a:t>
          </a:r>
        </a:p>
      </dgm:t>
    </dgm:pt>
    <dgm:pt modelId="{32ACFF09-9AC6-4B6A-90DF-0455B48BD90F}" type="parTrans" cxnId="{F96DBB1A-2C50-406A-9DA5-97CD34699134}">
      <dgm:prSet/>
      <dgm:spPr/>
      <dgm:t>
        <a:bodyPr/>
        <a:lstStyle/>
        <a:p>
          <a:endParaRPr lang="fi-FI"/>
        </a:p>
      </dgm:t>
    </dgm:pt>
    <dgm:pt modelId="{EB312181-A3DC-49B8-B773-661A8EFE7D77}" type="sibTrans" cxnId="{F96DBB1A-2C50-406A-9DA5-97CD34699134}">
      <dgm:prSet/>
      <dgm:spPr>
        <a:solidFill>
          <a:srgbClr val="BF9F57"/>
        </a:solidFill>
      </dgm:spPr>
      <dgm:t>
        <a:bodyPr/>
        <a:lstStyle/>
        <a:p>
          <a:endParaRPr lang="fi-FI"/>
        </a:p>
      </dgm:t>
    </dgm:pt>
    <dgm:pt modelId="{28BDD943-4A55-4C7F-BE35-9AD8F148A423}">
      <dgm:prSet phldrT="[Teksti]"/>
      <dgm:spPr>
        <a:ln>
          <a:solidFill>
            <a:srgbClr val="176D79"/>
          </a:solidFill>
        </a:ln>
      </dgm:spPr>
      <dgm:t>
        <a:bodyPr/>
        <a:lstStyle/>
        <a:p>
          <a:r>
            <a:rPr lang="fi-FI" dirty="0"/>
            <a:t>Kannen yläpuolisten rakenteiden purku </a:t>
          </a:r>
        </a:p>
      </dgm:t>
    </dgm:pt>
    <dgm:pt modelId="{56154FC2-6994-455D-82EE-56BE8D38F46C}" type="parTrans" cxnId="{37BB50E0-EFD5-40B6-BEF4-4AA0C3A44470}">
      <dgm:prSet/>
      <dgm:spPr/>
      <dgm:t>
        <a:bodyPr/>
        <a:lstStyle/>
        <a:p>
          <a:endParaRPr lang="fi-FI"/>
        </a:p>
      </dgm:t>
    </dgm:pt>
    <dgm:pt modelId="{73B23C1C-575B-4488-A71D-C746B8A34DFF}" type="sibTrans" cxnId="{37BB50E0-EFD5-40B6-BEF4-4AA0C3A44470}">
      <dgm:prSet/>
      <dgm:spPr/>
      <dgm:t>
        <a:bodyPr/>
        <a:lstStyle/>
        <a:p>
          <a:endParaRPr lang="fi-FI"/>
        </a:p>
      </dgm:t>
    </dgm:pt>
    <dgm:pt modelId="{74D00CEF-BBAC-4B22-BA36-E3CFB4F95171}">
      <dgm:prSet phldrT="[Teksti]"/>
      <dgm:spPr>
        <a:solidFill>
          <a:srgbClr val="176D79"/>
        </a:solidFill>
      </dgm:spPr>
      <dgm:t>
        <a:bodyPr/>
        <a:lstStyle/>
        <a:p>
          <a:r>
            <a:rPr lang="fi-FI" b="1" dirty="0"/>
            <a:t>Lohkojen käsittely</a:t>
          </a:r>
        </a:p>
      </dgm:t>
    </dgm:pt>
    <dgm:pt modelId="{9ADBAB29-88E4-44A5-BD8E-2F3B31A98F39}" type="parTrans" cxnId="{C98D272A-835C-44AC-AAA2-5F23AA6C1C5E}">
      <dgm:prSet/>
      <dgm:spPr/>
      <dgm:t>
        <a:bodyPr/>
        <a:lstStyle/>
        <a:p>
          <a:endParaRPr lang="fi-FI"/>
        </a:p>
      </dgm:t>
    </dgm:pt>
    <dgm:pt modelId="{64B2429F-8523-4B06-B0CE-57F39CC1A128}" type="sibTrans" cxnId="{C98D272A-835C-44AC-AAA2-5F23AA6C1C5E}">
      <dgm:prSet/>
      <dgm:spPr>
        <a:solidFill>
          <a:srgbClr val="BF9F57"/>
        </a:solidFill>
      </dgm:spPr>
      <dgm:t>
        <a:bodyPr/>
        <a:lstStyle/>
        <a:p>
          <a:endParaRPr lang="fi-FI"/>
        </a:p>
      </dgm:t>
    </dgm:pt>
    <dgm:pt modelId="{BDC87BB1-7062-4B92-8CD9-E8F1A71717EC}">
      <dgm:prSet phldrT="[Teksti]"/>
      <dgm:spPr>
        <a:solidFill>
          <a:srgbClr val="176D79"/>
        </a:solidFill>
      </dgm:spPr>
      <dgm:t>
        <a:bodyPr/>
        <a:lstStyle/>
        <a:p>
          <a:r>
            <a:rPr lang="fi-FI" b="1" dirty="0"/>
            <a:t>Jälkikäsittely</a:t>
          </a:r>
        </a:p>
      </dgm:t>
    </dgm:pt>
    <dgm:pt modelId="{5225E6FC-5622-4112-8BBB-B0BC9FBE1CD7}" type="parTrans" cxnId="{38BF69D8-2EC2-49DA-9E15-5C8EC9DC66B5}">
      <dgm:prSet/>
      <dgm:spPr/>
      <dgm:t>
        <a:bodyPr/>
        <a:lstStyle/>
        <a:p>
          <a:endParaRPr lang="fi-FI"/>
        </a:p>
      </dgm:t>
    </dgm:pt>
    <dgm:pt modelId="{CA3C43E5-B1DA-468A-B384-040524EC264C}" type="sibTrans" cxnId="{38BF69D8-2EC2-49DA-9E15-5C8EC9DC66B5}">
      <dgm:prSet/>
      <dgm:spPr/>
      <dgm:t>
        <a:bodyPr/>
        <a:lstStyle/>
        <a:p>
          <a:endParaRPr lang="fi-FI"/>
        </a:p>
      </dgm:t>
    </dgm:pt>
    <dgm:pt modelId="{05F30A33-1C3F-49B6-9D17-8C7DF2BB80AC}">
      <dgm:prSet phldrT="[Teksti]"/>
      <dgm:spPr>
        <a:ln>
          <a:solidFill>
            <a:srgbClr val="176D79"/>
          </a:solidFill>
        </a:ln>
      </dgm:spPr>
      <dgm:t>
        <a:bodyPr/>
        <a:lstStyle/>
        <a:p>
          <a:r>
            <a:rPr lang="fi-FI" dirty="0"/>
            <a:t>Kartoitus laivassa</a:t>
          </a:r>
        </a:p>
      </dgm:t>
    </dgm:pt>
    <dgm:pt modelId="{CBF54F99-DA9A-436F-891A-B1011E8D5A43}" type="parTrans" cxnId="{1746CC8B-4FE5-4997-B9FB-050CCE079358}">
      <dgm:prSet/>
      <dgm:spPr/>
      <dgm:t>
        <a:bodyPr/>
        <a:lstStyle/>
        <a:p>
          <a:endParaRPr lang="fi-FI"/>
        </a:p>
      </dgm:t>
    </dgm:pt>
    <dgm:pt modelId="{EEBFB623-4431-4DDC-8F8A-60A6318E06F5}" type="sibTrans" cxnId="{1746CC8B-4FE5-4997-B9FB-050CCE079358}">
      <dgm:prSet/>
      <dgm:spPr/>
      <dgm:t>
        <a:bodyPr/>
        <a:lstStyle/>
        <a:p>
          <a:endParaRPr lang="fi-FI"/>
        </a:p>
      </dgm:t>
    </dgm:pt>
    <dgm:pt modelId="{FD876BF6-A228-4D23-B603-EAF092F37FDA}">
      <dgm:prSet phldrT="[Teksti]"/>
      <dgm:spPr>
        <a:ln>
          <a:solidFill>
            <a:srgbClr val="176D79"/>
          </a:solidFill>
        </a:ln>
      </dgm:spPr>
      <dgm:t>
        <a:bodyPr/>
        <a:lstStyle/>
        <a:p>
          <a:r>
            <a:rPr lang="fi-FI" dirty="0"/>
            <a:t>Sisäpurku</a:t>
          </a:r>
        </a:p>
      </dgm:t>
    </dgm:pt>
    <dgm:pt modelId="{09AF201F-F18A-4A26-B715-C3A89CD1513D}" type="parTrans" cxnId="{4E1ED766-12AD-4915-97D2-AAEE6DD6A7C4}">
      <dgm:prSet/>
      <dgm:spPr/>
      <dgm:t>
        <a:bodyPr/>
        <a:lstStyle/>
        <a:p>
          <a:endParaRPr lang="fi-FI"/>
        </a:p>
      </dgm:t>
    </dgm:pt>
    <dgm:pt modelId="{11387F27-28CA-4C6E-8853-D24DB52C2E1F}" type="sibTrans" cxnId="{4E1ED766-12AD-4915-97D2-AAEE6DD6A7C4}">
      <dgm:prSet/>
      <dgm:spPr/>
      <dgm:t>
        <a:bodyPr/>
        <a:lstStyle/>
        <a:p>
          <a:endParaRPr lang="fi-FI"/>
        </a:p>
      </dgm:t>
    </dgm:pt>
    <dgm:pt modelId="{1203697A-A3C5-41AC-8A17-8B9956C14041}">
      <dgm:prSet phldrT="[Teksti]"/>
      <dgm:spPr>
        <a:ln>
          <a:solidFill>
            <a:srgbClr val="176D79"/>
          </a:solidFill>
        </a:ln>
      </dgm:spPr>
      <dgm:t>
        <a:bodyPr/>
        <a:lstStyle/>
        <a:p>
          <a:r>
            <a:rPr lang="fi-FI" dirty="0"/>
            <a:t>Pesut</a:t>
          </a:r>
        </a:p>
      </dgm:t>
    </dgm:pt>
    <dgm:pt modelId="{CE6EE9D3-9366-4286-AD56-AF62A8A19B22}" type="parTrans" cxnId="{D66310FF-4B3B-4123-B54B-F1A0DEB36E3A}">
      <dgm:prSet/>
      <dgm:spPr/>
      <dgm:t>
        <a:bodyPr/>
        <a:lstStyle/>
        <a:p>
          <a:endParaRPr lang="fi-FI"/>
        </a:p>
      </dgm:t>
    </dgm:pt>
    <dgm:pt modelId="{6D221BE9-A286-4880-BE31-024C034F173A}" type="sibTrans" cxnId="{D66310FF-4B3B-4123-B54B-F1A0DEB36E3A}">
      <dgm:prSet/>
      <dgm:spPr/>
      <dgm:t>
        <a:bodyPr/>
        <a:lstStyle/>
        <a:p>
          <a:endParaRPr lang="fi-FI"/>
        </a:p>
      </dgm:t>
    </dgm:pt>
    <dgm:pt modelId="{5FCDF832-CE1F-40C7-B319-824ADBD7E1CD}">
      <dgm:prSet phldrT="[Teksti]"/>
      <dgm:spPr>
        <a:ln>
          <a:solidFill>
            <a:srgbClr val="176D79"/>
          </a:solidFill>
        </a:ln>
      </dgm:spPr>
      <dgm:t>
        <a:bodyPr/>
        <a:lstStyle/>
        <a:p>
          <a:r>
            <a:rPr lang="fi-FI" dirty="0"/>
            <a:t>Kannen yläpuolisten rakenteiden purku?</a:t>
          </a:r>
        </a:p>
      </dgm:t>
    </dgm:pt>
    <dgm:pt modelId="{3767D178-028E-4142-B2DA-FB9695EF5978}" type="parTrans" cxnId="{5E04B54D-BBB8-4928-88E5-A678C28F84D9}">
      <dgm:prSet/>
      <dgm:spPr/>
      <dgm:t>
        <a:bodyPr/>
        <a:lstStyle/>
        <a:p>
          <a:endParaRPr lang="fi-FI"/>
        </a:p>
      </dgm:t>
    </dgm:pt>
    <dgm:pt modelId="{BD3FC087-9D13-4BBD-98A2-8B2DC553A2BB}" type="sibTrans" cxnId="{5E04B54D-BBB8-4928-88E5-A678C28F84D9}">
      <dgm:prSet/>
      <dgm:spPr/>
      <dgm:t>
        <a:bodyPr/>
        <a:lstStyle/>
        <a:p>
          <a:endParaRPr lang="fi-FI"/>
        </a:p>
      </dgm:t>
    </dgm:pt>
    <dgm:pt modelId="{942FFC6E-A0AB-47A7-942A-0A7F54786CCF}">
      <dgm:prSet/>
      <dgm:spPr>
        <a:ln>
          <a:solidFill>
            <a:srgbClr val="176D79"/>
          </a:solidFill>
        </a:ln>
      </dgm:spPr>
      <dgm:t>
        <a:bodyPr/>
        <a:lstStyle/>
        <a:p>
          <a:endParaRPr lang="fi-FI" dirty="0"/>
        </a:p>
      </dgm:t>
    </dgm:pt>
    <dgm:pt modelId="{AF758ED8-F072-4501-B468-5181BA02F8C4}" type="parTrans" cxnId="{DDEDF8C3-755A-4129-94FF-7780C28B8632}">
      <dgm:prSet/>
      <dgm:spPr/>
      <dgm:t>
        <a:bodyPr/>
        <a:lstStyle/>
        <a:p>
          <a:endParaRPr lang="fi-FI"/>
        </a:p>
      </dgm:t>
    </dgm:pt>
    <dgm:pt modelId="{392AD6AA-78AC-4303-8409-0AD3A72708E9}" type="sibTrans" cxnId="{DDEDF8C3-755A-4129-94FF-7780C28B8632}">
      <dgm:prSet/>
      <dgm:spPr/>
      <dgm:t>
        <a:bodyPr/>
        <a:lstStyle/>
        <a:p>
          <a:endParaRPr lang="fi-FI"/>
        </a:p>
      </dgm:t>
    </dgm:pt>
    <dgm:pt modelId="{CEB85FCD-BBDD-45CC-BA5D-E0B81F9D8296}">
      <dgm:prSet phldrT="[Teksti]"/>
      <dgm:spPr>
        <a:ln>
          <a:solidFill>
            <a:srgbClr val="176D79"/>
          </a:solidFill>
        </a:ln>
      </dgm:spPr>
      <dgm:t>
        <a:bodyPr/>
        <a:lstStyle/>
        <a:p>
          <a:r>
            <a:rPr lang="fi-FI" dirty="0"/>
            <a:t>Rungon purku lohkoihin</a:t>
          </a:r>
        </a:p>
      </dgm:t>
    </dgm:pt>
    <dgm:pt modelId="{F01029B2-4DF2-4909-B3E2-037D8E3F2B54}" type="parTrans" cxnId="{814AF199-27BF-4C25-93CC-FB71F7D67BFE}">
      <dgm:prSet/>
      <dgm:spPr/>
      <dgm:t>
        <a:bodyPr/>
        <a:lstStyle/>
        <a:p>
          <a:endParaRPr lang="fi-FI"/>
        </a:p>
      </dgm:t>
    </dgm:pt>
    <dgm:pt modelId="{1EC3E387-03BC-4614-A08D-6A75F20DFCF3}" type="sibTrans" cxnId="{814AF199-27BF-4C25-93CC-FB71F7D67BFE}">
      <dgm:prSet/>
      <dgm:spPr/>
      <dgm:t>
        <a:bodyPr/>
        <a:lstStyle/>
        <a:p>
          <a:endParaRPr lang="fi-FI"/>
        </a:p>
      </dgm:t>
    </dgm:pt>
    <dgm:pt modelId="{13DB61E0-8808-4EED-BDE8-0AD676B63EB8}">
      <dgm:prSet phldrT="[Teksti]"/>
      <dgm:spPr>
        <a:ln>
          <a:solidFill>
            <a:srgbClr val="176D79"/>
          </a:solidFill>
        </a:ln>
      </dgm:spPr>
      <dgm:t>
        <a:bodyPr/>
        <a:lstStyle/>
        <a:p>
          <a:r>
            <a:rPr lang="fi-FI" dirty="0"/>
            <a:t>Lohkojen siirto seuraavaan vaiheeseen</a:t>
          </a:r>
        </a:p>
      </dgm:t>
    </dgm:pt>
    <dgm:pt modelId="{15D91EB9-F63D-421F-9D87-CB763CAE1243}" type="parTrans" cxnId="{7B9FB3CF-865B-4D0D-982B-D5425B547B95}">
      <dgm:prSet/>
      <dgm:spPr/>
      <dgm:t>
        <a:bodyPr/>
        <a:lstStyle/>
        <a:p>
          <a:endParaRPr lang="fi-FI"/>
        </a:p>
      </dgm:t>
    </dgm:pt>
    <dgm:pt modelId="{D33FF8B9-3B07-459A-809B-D4754AA5918E}" type="sibTrans" cxnId="{7B9FB3CF-865B-4D0D-982B-D5425B547B95}">
      <dgm:prSet/>
      <dgm:spPr/>
      <dgm:t>
        <a:bodyPr/>
        <a:lstStyle/>
        <a:p>
          <a:endParaRPr lang="fi-FI"/>
        </a:p>
      </dgm:t>
    </dgm:pt>
    <dgm:pt modelId="{FF321A56-80C7-48EC-80B4-A0EA058655E9}">
      <dgm:prSet phldrT="[Teksti]"/>
      <dgm:spPr>
        <a:ln>
          <a:solidFill>
            <a:srgbClr val="176D79"/>
          </a:solidFill>
        </a:ln>
      </dgm:spPr>
      <dgm:t>
        <a:bodyPr/>
        <a:lstStyle/>
        <a:p>
          <a:r>
            <a:rPr lang="fi-FI" dirty="0"/>
            <a:t>Lohkojen paloittelu leikkurille </a:t>
          </a:r>
        </a:p>
      </dgm:t>
    </dgm:pt>
    <dgm:pt modelId="{62ADD739-A8DE-4C85-8B3F-AE3C799B6E28}" type="parTrans" cxnId="{387B660B-D192-4727-BE20-C048C95523CA}">
      <dgm:prSet/>
      <dgm:spPr/>
      <dgm:t>
        <a:bodyPr/>
        <a:lstStyle/>
        <a:p>
          <a:endParaRPr lang="fi-FI"/>
        </a:p>
      </dgm:t>
    </dgm:pt>
    <dgm:pt modelId="{9E241143-6EC4-4F62-8AE2-153551B7EDDF}" type="sibTrans" cxnId="{387B660B-D192-4727-BE20-C048C95523CA}">
      <dgm:prSet/>
      <dgm:spPr/>
      <dgm:t>
        <a:bodyPr/>
        <a:lstStyle/>
        <a:p>
          <a:endParaRPr lang="fi-FI"/>
        </a:p>
      </dgm:t>
    </dgm:pt>
    <dgm:pt modelId="{98EADB15-64DD-4EAB-B98F-1A268EB0F9F9}">
      <dgm:prSet phldrT="[Teksti]"/>
      <dgm:spPr>
        <a:ln>
          <a:solidFill>
            <a:srgbClr val="176D79"/>
          </a:solidFill>
        </a:ln>
      </dgm:spPr>
      <dgm:t>
        <a:bodyPr/>
        <a:lstStyle/>
        <a:p>
          <a:r>
            <a:rPr lang="fi-FI" dirty="0"/>
            <a:t>Materiaalien erottelu ja lajittelu koneellisesti</a:t>
          </a:r>
        </a:p>
      </dgm:t>
    </dgm:pt>
    <dgm:pt modelId="{123F1A18-EC50-47D7-97F8-B662A6DD4DD5}" type="parTrans" cxnId="{E14AF69C-16A2-47CD-9CD6-984ABB9D78C4}">
      <dgm:prSet/>
      <dgm:spPr/>
      <dgm:t>
        <a:bodyPr/>
        <a:lstStyle/>
        <a:p>
          <a:endParaRPr lang="fi-FI"/>
        </a:p>
      </dgm:t>
    </dgm:pt>
    <dgm:pt modelId="{FC52A3DE-ACFA-452A-8886-7F19E8934EEA}" type="sibTrans" cxnId="{E14AF69C-16A2-47CD-9CD6-984ABB9D78C4}">
      <dgm:prSet/>
      <dgm:spPr/>
      <dgm:t>
        <a:bodyPr/>
        <a:lstStyle/>
        <a:p>
          <a:endParaRPr lang="fi-FI"/>
        </a:p>
      </dgm:t>
    </dgm:pt>
    <dgm:pt modelId="{BDBB61CB-5AC3-49C5-85CB-50843572334D}">
      <dgm:prSet phldrT="[Teksti]"/>
      <dgm:spPr>
        <a:ln>
          <a:solidFill>
            <a:srgbClr val="176D79"/>
          </a:solidFill>
        </a:ln>
      </dgm:spPr>
      <dgm:t>
        <a:bodyPr/>
        <a:lstStyle/>
        <a:p>
          <a:r>
            <a:rPr lang="fi-FI" dirty="0"/>
            <a:t>Teräslevyjen leikkaus romuluokkaan</a:t>
          </a:r>
        </a:p>
      </dgm:t>
    </dgm:pt>
    <dgm:pt modelId="{A63FF572-1E75-4878-BA16-8F554D53A7A2}" type="parTrans" cxnId="{7C73CCC2-5002-4168-9642-30261483270B}">
      <dgm:prSet/>
      <dgm:spPr/>
      <dgm:t>
        <a:bodyPr/>
        <a:lstStyle/>
        <a:p>
          <a:endParaRPr lang="fi-FI"/>
        </a:p>
      </dgm:t>
    </dgm:pt>
    <dgm:pt modelId="{F753A4B3-4EBC-4B5B-A797-7F26C8240C89}" type="sibTrans" cxnId="{7C73CCC2-5002-4168-9642-30261483270B}">
      <dgm:prSet/>
      <dgm:spPr/>
      <dgm:t>
        <a:bodyPr/>
        <a:lstStyle/>
        <a:p>
          <a:endParaRPr lang="fi-FI"/>
        </a:p>
      </dgm:t>
    </dgm:pt>
    <dgm:pt modelId="{A66D0C42-ABA2-4D93-B836-4455F9CE8CFB}">
      <dgm:prSet phldrT="[Teksti]"/>
      <dgm:spPr>
        <a:ln>
          <a:solidFill>
            <a:srgbClr val="176D79"/>
          </a:solidFill>
        </a:ln>
      </dgm:spPr>
      <dgm:t>
        <a:bodyPr/>
        <a:lstStyle/>
        <a:p>
          <a:r>
            <a:rPr lang="fi-FI" dirty="0"/>
            <a:t>Valuraudan paloittelu</a:t>
          </a:r>
        </a:p>
      </dgm:t>
    </dgm:pt>
    <dgm:pt modelId="{97846F38-D317-41EF-B1B5-86D7E5431405}" type="parTrans" cxnId="{1C072353-0E87-4B49-98C9-7C43BCDA0DCB}">
      <dgm:prSet/>
      <dgm:spPr/>
      <dgm:t>
        <a:bodyPr/>
        <a:lstStyle/>
        <a:p>
          <a:endParaRPr lang="fi-FI"/>
        </a:p>
      </dgm:t>
    </dgm:pt>
    <dgm:pt modelId="{F33698F8-56A2-44EB-92C1-BE8521DA6860}" type="sibTrans" cxnId="{1C072353-0E87-4B49-98C9-7C43BCDA0DCB}">
      <dgm:prSet/>
      <dgm:spPr/>
      <dgm:t>
        <a:bodyPr/>
        <a:lstStyle/>
        <a:p>
          <a:endParaRPr lang="fi-FI"/>
        </a:p>
      </dgm:t>
    </dgm:pt>
    <dgm:pt modelId="{175A7091-1B98-4202-BF48-05662356945D}">
      <dgm:prSet phldrT="[Teksti]"/>
      <dgm:spPr>
        <a:ln>
          <a:solidFill>
            <a:srgbClr val="176D79"/>
          </a:solidFill>
        </a:ln>
      </dgm:spPr>
      <dgm:t>
        <a:bodyPr/>
        <a:lstStyle/>
        <a:p>
          <a:r>
            <a:rPr lang="fi-FI" dirty="0"/>
            <a:t>Muiden materiaalien pakkaus ja lähetys käsittelylaitokseen</a:t>
          </a:r>
        </a:p>
      </dgm:t>
    </dgm:pt>
    <dgm:pt modelId="{F0589E16-1E5A-4891-A5B0-2A99D6B090AE}" type="parTrans" cxnId="{8C47BF13-2E76-4D5C-A758-D3659421EE10}">
      <dgm:prSet/>
      <dgm:spPr/>
      <dgm:t>
        <a:bodyPr/>
        <a:lstStyle/>
        <a:p>
          <a:endParaRPr lang="fi-FI"/>
        </a:p>
      </dgm:t>
    </dgm:pt>
    <dgm:pt modelId="{D9FEBC1F-3806-4155-B689-D34CEDC2B923}" type="sibTrans" cxnId="{8C47BF13-2E76-4D5C-A758-D3659421EE10}">
      <dgm:prSet/>
      <dgm:spPr/>
      <dgm:t>
        <a:bodyPr/>
        <a:lstStyle/>
        <a:p>
          <a:endParaRPr lang="fi-FI"/>
        </a:p>
      </dgm:t>
    </dgm:pt>
    <dgm:pt modelId="{294B25BA-A7B3-4CC5-930C-EFE4E23AFF46}" type="pres">
      <dgm:prSet presAssocID="{3603021F-5A31-4EDE-9465-D48EE48372F7}" presName="linearFlow" presStyleCnt="0">
        <dgm:presLayoutVars>
          <dgm:dir/>
          <dgm:animLvl val="lvl"/>
          <dgm:resizeHandles val="exact"/>
        </dgm:presLayoutVars>
      </dgm:prSet>
      <dgm:spPr/>
    </dgm:pt>
    <dgm:pt modelId="{452350BF-D3B7-4140-B1E8-67FCD8F9E984}" type="pres">
      <dgm:prSet presAssocID="{12CCE03F-F49D-4019-B6A6-8248E3A13204}" presName="composite" presStyleCnt="0"/>
      <dgm:spPr/>
    </dgm:pt>
    <dgm:pt modelId="{B76D2645-B658-4F20-88A6-383DB8FCF56B}" type="pres">
      <dgm:prSet presAssocID="{12CCE03F-F49D-4019-B6A6-8248E3A13204}" presName="parTx" presStyleLbl="node1" presStyleIdx="0" presStyleCnt="5">
        <dgm:presLayoutVars>
          <dgm:chMax val="0"/>
          <dgm:chPref val="0"/>
          <dgm:bulletEnabled val="1"/>
        </dgm:presLayoutVars>
      </dgm:prSet>
      <dgm:spPr/>
    </dgm:pt>
    <dgm:pt modelId="{EA396C0F-DBEE-4700-B9AF-0E3DF46334C0}" type="pres">
      <dgm:prSet presAssocID="{12CCE03F-F49D-4019-B6A6-8248E3A13204}" presName="parSh" presStyleLbl="node1" presStyleIdx="0" presStyleCnt="5"/>
      <dgm:spPr/>
    </dgm:pt>
    <dgm:pt modelId="{BE7FBDF5-9D68-43C1-8946-134F9FCA6D26}" type="pres">
      <dgm:prSet presAssocID="{12CCE03F-F49D-4019-B6A6-8248E3A13204}" presName="desTx" presStyleLbl="fgAcc1" presStyleIdx="0" presStyleCnt="5">
        <dgm:presLayoutVars>
          <dgm:bulletEnabled val="1"/>
        </dgm:presLayoutVars>
      </dgm:prSet>
      <dgm:spPr/>
    </dgm:pt>
    <dgm:pt modelId="{9233BE6C-C285-4E06-9C75-8869BA786B39}" type="pres">
      <dgm:prSet presAssocID="{6FEE97A9-ACAD-40D4-98E8-19DD762CD652}" presName="sibTrans" presStyleLbl="sibTrans2D1" presStyleIdx="0" presStyleCnt="4"/>
      <dgm:spPr/>
    </dgm:pt>
    <dgm:pt modelId="{ADFEC119-1D4C-45F2-8975-928A024A7709}" type="pres">
      <dgm:prSet presAssocID="{6FEE97A9-ACAD-40D4-98E8-19DD762CD652}" presName="connTx" presStyleLbl="sibTrans2D1" presStyleIdx="0" presStyleCnt="4"/>
      <dgm:spPr/>
    </dgm:pt>
    <dgm:pt modelId="{3D42D9DE-64FB-4A28-943A-48D215E01A97}" type="pres">
      <dgm:prSet presAssocID="{318B92AE-52D8-4FF2-8470-C9A87F6405F7}" presName="composite" presStyleCnt="0"/>
      <dgm:spPr/>
    </dgm:pt>
    <dgm:pt modelId="{2043F576-A5C5-4601-B084-A993F34448B3}" type="pres">
      <dgm:prSet presAssocID="{318B92AE-52D8-4FF2-8470-C9A87F6405F7}" presName="parTx" presStyleLbl="node1" presStyleIdx="0" presStyleCnt="5">
        <dgm:presLayoutVars>
          <dgm:chMax val="0"/>
          <dgm:chPref val="0"/>
          <dgm:bulletEnabled val="1"/>
        </dgm:presLayoutVars>
      </dgm:prSet>
      <dgm:spPr/>
    </dgm:pt>
    <dgm:pt modelId="{60B45290-FFE4-4E00-91C3-EC0E37B69262}" type="pres">
      <dgm:prSet presAssocID="{318B92AE-52D8-4FF2-8470-C9A87F6405F7}" presName="parSh" presStyleLbl="node1" presStyleIdx="1" presStyleCnt="5"/>
      <dgm:spPr/>
    </dgm:pt>
    <dgm:pt modelId="{17083E31-2808-4FE4-9C8E-49A33A517642}" type="pres">
      <dgm:prSet presAssocID="{318B92AE-52D8-4FF2-8470-C9A87F6405F7}" presName="desTx" presStyleLbl="fgAcc1" presStyleIdx="1" presStyleCnt="5">
        <dgm:presLayoutVars>
          <dgm:bulletEnabled val="1"/>
        </dgm:presLayoutVars>
      </dgm:prSet>
      <dgm:spPr/>
    </dgm:pt>
    <dgm:pt modelId="{539EE8B8-5A19-40A3-9FE4-D82F725E72C1}" type="pres">
      <dgm:prSet presAssocID="{650351CF-4424-4B80-A6D6-23AEDF910D44}" presName="sibTrans" presStyleLbl="sibTrans2D1" presStyleIdx="1" presStyleCnt="4"/>
      <dgm:spPr/>
    </dgm:pt>
    <dgm:pt modelId="{34DD3164-122A-4AAC-8682-7EE5B97CDE83}" type="pres">
      <dgm:prSet presAssocID="{650351CF-4424-4B80-A6D6-23AEDF910D44}" presName="connTx" presStyleLbl="sibTrans2D1" presStyleIdx="1" presStyleCnt="4"/>
      <dgm:spPr/>
    </dgm:pt>
    <dgm:pt modelId="{9C928688-B60E-4C7D-B752-135BFA23DCBD}" type="pres">
      <dgm:prSet presAssocID="{F8842585-4B8A-43C6-8B45-CB83358B6BEB}" presName="composite" presStyleCnt="0"/>
      <dgm:spPr/>
    </dgm:pt>
    <dgm:pt modelId="{3F7845FB-7782-44BB-B4D7-30E1045F1EC9}" type="pres">
      <dgm:prSet presAssocID="{F8842585-4B8A-43C6-8B45-CB83358B6BEB}" presName="parTx" presStyleLbl="node1" presStyleIdx="1" presStyleCnt="5">
        <dgm:presLayoutVars>
          <dgm:chMax val="0"/>
          <dgm:chPref val="0"/>
          <dgm:bulletEnabled val="1"/>
        </dgm:presLayoutVars>
      </dgm:prSet>
      <dgm:spPr/>
    </dgm:pt>
    <dgm:pt modelId="{4EDA75A1-6882-40A4-8866-98155F475ED1}" type="pres">
      <dgm:prSet presAssocID="{F8842585-4B8A-43C6-8B45-CB83358B6BEB}" presName="parSh" presStyleLbl="node1" presStyleIdx="2" presStyleCnt="5"/>
      <dgm:spPr/>
    </dgm:pt>
    <dgm:pt modelId="{38208776-F1E8-4BEF-A5D9-966D78796C26}" type="pres">
      <dgm:prSet presAssocID="{F8842585-4B8A-43C6-8B45-CB83358B6BEB}" presName="desTx" presStyleLbl="fgAcc1" presStyleIdx="2" presStyleCnt="5">
        <dgm:presLayoutVars>
          <dgm:bulletEnabled val="1"/>
        </dgm:presLayoutVars>
      </dgm:prSet>
      <dgm:spPr/>
    </dgm:pt>
    <dgm:pt modelId="{60A511D2-4DD9-4ECF-8F98-0CEBBDCB5002}" type="pres">
      <dgm:prSet presAssocID="{EB312181-A3DC-49B8-B773-661A8EFE7D77}" presName="sibTrans" presStyleLbl="sibTrans2D1" presStyleIdx="2" presStyleCnt="4"/>
      <dgm:spPr/>
    </dgm:pt>
    <dgm:pt modelId="{867C76B8-2D85-4EF3-838F-D6D85C5B960F}" type="pres">
      <dgm:prSet presAssocID="{EB312181-A3DC-49B8-B773-661A8EFE7D77}" presName="connTx" presStyleLbl="sibTrans2D1" presStyleIdx="2" presStyleCnt="4"/>
      <dgm:spPr/>
    </dgm:pt>
    <dgm:pt modelId="{3FE134CE-6F3D-4F68-AF84-B902956211FD}" type="pres">
      <dgm:prSet presAssocID="{74D00CEF-BBAC-4B22-BA36-E3CFB4F95171}" presName="composite" presStyleCnt="0"/>
      <dgm:spPr/>
    </dgm:pt>
    <dgm:pt modelId="{5B545EBB-54E9-43D9-8BB6-21FE50CA54EA}" type="pres">
      <dgm:prSet presAssocID="{74D00CEF-BBAC-4B22-BA36-E3CFB4F95171}" presName="parTx" presStyleLbl="node1" presStyleIdx="2" presStyleCnt="5">
        <dgm:presLayoutVars>
          <dgm:chMax val="0"/>
          <dgm:chPref val="0"/>
          <dgm:bulletEnabled val="1"/>
        </dgm:presLayoutVars>
      </dgm:prSet>
      <dgm:spPr/>
    </dgm:pt>
    <dgm:pt modelId="{D94FC574-B1F0-441E-AF9D-D5314543040A}" type="pres">
      <dgm:prSet presAssocID="{74D00CEF-BBAC-4B22-BA36-E3CFB4F95171}" presName="parSh" presStyleLbl="node1" presStyleIdx="3" presStyleCnt="5"/>
      <dgm:spPr/>
    </dgm:pt>
    <dgm:pt modelId="{6CA0BD10-AEE9-4BA3-BF03-B58A6CBE8B05}" type="pres">
      <dgm:prSet presAssocID="{74D00CEF-BBAC-4B22-BA36-E3CFB4F95171}" presName="desTx" presStyleLbl="fgAcc1" presStyleIdx="3" presStyleCnt="5">
        <dgm:presLayoutVars>
          <dgm:bulletEnabled val="1"/>
        </dgm:presLayoutVars>
      </dgm:prSet>
      <dgm:spPr/>
    </dgm:pt>
    <dgm:pt modelId="{2C5E5228-F0F9-4455-BB5E-74D65F13B119}" type="pres">
      <dgm:prSet presAssocID="{64B2429F-8523-4B06-B0CE-57F39CC1A128}" presName="sibTrans" presStyleLbl="sibTrans2D1" presStyleIdx="3" presStyleCnt="4"/>
      <dgm:spPr/>
    </dgm:pt>
    <dgm:pt modelId="{27DEF7EA-CFE6-45DE-A9AC-8D1FA7F77121}" type="pres">
      <dgm:prSet presAssocID="{64B2429F-8523-4B06-B0CE-57F39CC1A128}" presName="connTx" presStyleLbl="sibTrans2D1" presStyleIdx="3" presStyleCnt="4"/>
      <dgm:spPr/>
    </dgm:pt>
    <dgm:pt modelId="{91961D2D-AA6F-4825-BC24-1C43F0FBF31C}" type="pres">
      <dgm:prSet presAssocID="{BDC87BB1-7062-4B92-8CD9-E8F1A71717EC}" presName="composite" presStyleCnt="0"/>
      <dgm:spPr/>
    </dgm:pt>
    <dgm:pt modelId="{3E41DD41-EFE6-4273-8D2F-5997E1F331ED}" type="pres">
      <dgm:prSet presAssocID="{BDC87BB1-7062-4B92-8CD9-E8F1A71717EC}" presName="parTx" presStyleLbl="node1" presStyleIdx="3" presStyleCnt="5">
        <dgm:presLayoutVars>
          <dgm:chMax val="0"/>
          <dgm:chPref val="0"/>
          <dgm:bulletEnabled val="1"/>
        </dgm:presLayoutVars>
      </dgm:prSet>
      <dgm:spPr/>
    </dgm:pt>
    <dgm:pt modelId="{8B28BB53-0725-42D5-B6A5-F8A533E42969}" type="pres">
      <dgm:prSet presAssocID="{BDC87BB1-7062-4B92-8CD9-E8F1A71717EC}" presName="parSh" presStyleLbl="node1" presStyleIdx="4" presStyleCnt="5"/>
      <dgm:spPr/>
    </dgm:pt>
    <dgm:pt modelId="{67256824-09D3-4D12-9BB6-8EFD4F978666}" type="pres">
      <dgm:prSet presAssocID="{BDC87BB1-7062-4B92-8CD9-E8F1A71717EC}" presName="desTx" presStyleLbl="fgAcc1" presStyleIdx="4" presStyleCnt="5">
        <dgm:presLayoutVars>
          <dgm:bulletEnabled val="1"/>
        </dgm:presLayoutVars>
      </dgm:prSet>
      <dgm:spPr/>
    </dgm:pt>
  </dgm:ptLst>
  <dgm:cxnLst>
    <dgm:cxn modelId="{7817FE02-0144-4A52-BBCA-D72D8BF99086}" type="presOf" srcId="{74D00CEF-BBAC-4B22-BA36-E3CFB4F95171}" destId="{5B545EBB-54E9-43D9-8BB6-21FE50CA54EA}" srcOrd="0" destOrd="0" presId="urn:microsoft.com/office/officeart/2005/8/layout/process3"/>
    <dgm:cxn modelId="{80F0730A-91C0-4E1C-BD78-834178ECC315}" type="presOf" srcId="{650351CF-4424-4B80-A6D6-23AEDF910D44}" destId="{34DD3164-122A-4AAC-8682-7EE5B97CDE83}" srcOrd="1" destOrd="0" presId="urn:microsoft.com/office/officeart/2005/8/layout/process3"/>
    <dgm:cxn modelId="{387B660B-D192-4727-BE20-C048C95523CA}" srcId="{74D00CEF-BBAC-4B22-BA36-E3CFB4F95171}" destId="{FF321A56-80C7-48EC-80B4-A0EA058655E9}" srcOrd="0" destOrd="0" parTransId="{62ADD739-A8DE-4C85-8B3F-AE3C799B6E28}" sibTransId="{9E241143-6EC4-4F62-8AE2-153551B7EDDF}"/>
    <dgm:cxn modelId="{12FCCD10-11BF-47B4-8281-1AAC6CA1A49C}" type="presOf" srcId="{1203697A-A3C5-41AC-8A17-8B9956C14041}" destId="{17083E31-2808-4FE4-9C8E-49A33A517642}" srcOrd="0" destOrd="2" presId="urn:microsoft.com/office/officeart/2005/8/layout/process3"/>
    <dgm:cxn modelId="{CB6A2313-ED72-4882-BC9E-F1D44055F2B8}" type="presOf" srcId="{74D00CEF-BBAC-4B22-BA36-E3CFB4F95171}" destId="{D94FC574-B1F0-441E-AF9D-D5314543040A}" srcOrd="1" destOrd="0" presId="urn:microsoft.com/office/officeart/2005/8/layout/process3"/>
    <dgm:cxn modelId="{8C47BF13-2E76-4D5C-A758-D3659421EE10}" srcId="{BDC87BB1-7062-4B92-8CD9-E8F1A71717EC}" destId="{175A7091-1B98-4202-BF48-05662356945D}" srcOrd="2" destOrd="0" parTransId="{F0589E16-1E5A-4891-A5B0-2A99D6B090AE}" sibTransId="{D9FEBC1F-3806-4155-B689-D34CEDC2B923}"/>
    <dgm:cxn modelId="{F96DBB1A-2C50-406A-9DA5-97CD34699134}" srcId="{3603021F-5A31-4EDE-9465-D48EE48372F7}" destId="{F8842585-4B8A-43C6-8B45-CB83358B6BEB}" srcOrd="2" destOrd="0" parTransId="{32ACFF09-9AC6-4B6A-90DF-0455B48BD90F}" sibTransId="{EB312181-A3DC-49B8-B773-661A8EFE7D77}"/>
    <dgm:cxn modelId="{6C756F1F-C1D5-4420-BBAD-D540566E69AC}" srcId="{318B92AE-52D8-4FF2-8470-C9A87F6405F7}" destId="{AA6E0CF0-57D1-4E1C-B7BD-1B333B69FEEC}" srcOrd="0" destOrd="0" parTransId="{86B8A63D-0C57-46D1-9A3E-42032E351D4C}" sibTransId="{7DB95E81-7283-4795-A1EB-B92A846E7D3E}"/>
    <dgm:cxn modelId="{219CDD21-6A80-4C9B-8293-663D8D09FDE0}" type="presOf" srcId="{F8842585-4B8A-43C6-8B45-CB83358B6BEB}" destId="{3F7845FB-7782-44BB-B4D7-30E1045F1EC9}" srcOrd="0" destOrd="0" presId="urn:microsoft.com/office/officeart/2005/8/layout/process3"/>
    <dgm:cxn modelId="{D28B2B26-AE97-467C-A9C7-4D584B902A24}" type="presOf" srcId="{AA6E0CF0-57D1-4E1C-B7BD-1B333B69FEEC}" destId="{17083E31-2808-4FE4-9C8E-49A33A517642}" srcOrd="0" destOrd="0" presId="urn:microsoft.com/office/officeart/2005/8/layout/process3"/>
    <dgm:cxn modelId="{C98D272A-835C-44AC-AAA2-5F23AA6C1C5E}" srcId="{3603021F-5A31-4EDE-9465-D48EE48372F7}" destId="{74D00CEF-BBAC-4B22-BA36-E3CFB4F95171}" srcOrd="3" destOrd="0" parTransId="{9ADBAB29-88E4-44A5-BD8E-2F3B31A98F39}" sibTransId="{64B2429F-8523-4B06-B0CE-57F39CC1A128}"/>
    <dgm:cxn modelId="{257EA72A-06F1-4964-8146-DCEBA3E6D5B5}" type="presOf" srcId="{BDC87BB1-7062-4B92-8CD9-E8F1A71717EC}" destId="{3E41DD41-EFE6-4273-8D2F-5997E1F331ED}" srcOrd="0" destOrd="0" presId="urn:microsoft.com/office/officeart/2005/8/layout/process3"/>
    <dgm:cxn modelId="{8410EC36-E23F-4585-8F87-5A44EFEFAA2B}" type="presOf" srcId="{64B2429F-8523-4B06-B0CE-57F39CC1A128}" destId="{2C5E5228-F0F9-4455-BB5E-74D65F13B119}" srcOrd="0" destOrd="0" presId="urn:microsoft.com/office/officeart/2005/8/layout/process3"/>
    <dgm:cxn modelId="{0774ED39-010A-441A-8E08-B4B6A8EDE8D3}" type="presOf" srcId="{A66D0C42-ABA2-4D93-B836-4455F9CE8CFB}" destId="{67256824-09D3-4D12-9BB6-8EFD4F978666}" srcOrd="0" destOrd="1" presId="urn:microsoft.com/office/officeart/2005/8/layout/process3"/>
    <dgm:cxn modelId="{846A313C-590E-4D48-8F81-C651FBEAE112}" type="presOf" srcId="{FD876BF6-A228-4D23-B603-EAF092F37FDA}" destId="{17083E31-2808-4FE4-9C8E-49A33A517642}" srcOrd="0" destOrd="1" presId="urn:microsoft.com/office/officeart/2005/8/layout/process3"/>
    <dgm:cxn modelId="{425A803E-88B8-47C7-A765-ED4FB58967A1}" type="presOf" srcId="{98EADB15-64DD-4EAB-B98F-1A268EB0F9F9}" destId="{6CA0BD10-AEE9-4BA3-BF03-B58A6CBE8B05}" srcOrd="0" destOrd="1" presId="urn:microsoft.com/office/officeart/2005/8/layout/process3"/>
    <dgm:cxn modelId="{22AC475B-12A8-45CC-8E60-C8255D9AA040}" type="presOf" srcId="{6FEE97A9-ACAD-40D4-98E8-19DD762CD652}" destId="{9233BE6C-C285-4E06-9C75-8869BA786B39}" srcOrd="0" destOrd="0" presId="urn:microsoft.com/office/officeart/2005/8/layout/process3"/>
    <dgm:cxn modelId="{CEDDAA5B-2E58-4095-A2BA-3326DA444F1F}" type="presOf" srcId="{4E339B17-D932-4A8B-8B68-5CEB8627CEDA}" destId="{BE7FBDF5-9D68-43C1-8946-134F9FCA6D26}" srcOrd="0" destOrd="0" presId="urn:microsoft.com/office/officeart/2005/8/layout/process3"/>
    <dgm:cxn modelId="{E992775D-53C5-4F27-AB11-5CBF528CE3B3}" srcId="{12CCE03F-F49D-4019-B6A6-8248E3A13204}" destId="{4E339B17-D932-4A8B-8B68-5CEB8627CEDA}" srcOrd="0" destOrd="0" parTransId="{BBC2306E-C0A2-4D0E-91FF-873477392EB8}" sibTransId="{677AEDD1-A066-4E36-94E1-D82394878989}"/>
    <dgm:cxn modelId="{4E1ED766-12AD-4915-97D2-AAEE6DD6A7C4}" srcId="{318B92AE-52D8-4FF2-8470-C9A87F6405F7}" destId="{FD876BF6-A228-4D23-B603-EAF092F37FDA}" srcOrd="1" destOrd="0" parTransId="{09AF201F-F18A-4A26-B715-C3A89CD1513D}" sibTransId="{11387F27-28CA-4C6E-8853-D24DB52C2E1F}"/>
    <dgm:cxn modelId="{5E04B54D-BBB8-4928-88E5-A678C28F84D9}" srcId="{318B92AE-52D8-4FF2-8470-C9A87F6405F7}" destId="{5FCDF832-CE1F-40C7-B319-824ADBD7E1CD}" srcOrd="3" destOrd="0" parTransId="{3767D178-028E-4142-B2DA-FB9695EF5978}" sibTransId="{BD3FC087-9D13-4BBD-98A2-8B2DC553A2BB}"/>
    <dgm:cxn modelId="{4604E64E-84C4-4291-A853-B45FFE60D018}" type="presOf" srcId="{EB312181-A3DC-49B8-B773-661A8EFE7D77}" destId="{867C76B8-2D85-4EF3-838F-D6D85C5B960F}" srcOrd="1" destOrd="0" presId="urn:microsoft.com/office/officeart/2005/8/layout/process3"/>
    <dgm:cxn modelId="{C2CAED51-0E87-4271-9EEF-909FC116F1B2}" type="presOf" srcId="{650351CF-4424-4B80-A6D6-23AEDF910D44}" destId="{539EE8B8-5A19-40A3-9FE4-D82F725E72C1}" srcOrd="0" destOrd="0" presId="urn:microsoft.com/office/officeart/2005/8/layout/process3"/>
    <dgm:cxn modelId="{1C072353-0E87-4B49-98C9-7C43BCDA0DCB}" srcId="{BDC87BB1-7062-4B92-8CD9-E8F1A71717EC}" destId="{A66D0C42-ABA2-4D93-B836-4455F9CE8CFB}" srcOrd="1" destOrd="0" parTransId="{97846F38-D317-41EF-B1B5-86D7E5431405}" sibTransId="{F33698F8-56A2-44EB-92C1-BE8521DA6860}"/>
    <dgm:cxn modelId="{A8A33254-BCE4-4415-957E-538F98907604}" srcId="{3603021F-5A31-4EDE-9465-D48EE48372F7}" destId="{12CCE03F-F49D-4019-B6A6-8248E3A13204}" srcOrd="0" destOrd="0" parTransId="{5E749373-E702-4FB8-8910-0B416A718506}" sibTransId="{6FEE97A9-ACAD-40D4-98E8-19DD762CD652}"/>
    <dgm:cxn modelId="{F0849878-8B80-4B15-86C3-F86375654732}" type="presOf" srcId="{318B92AE-52D8-4FF2-8470-C9A87F6405F7}" destId="{2043F576-A5C5-4601-B084-A993F34448B3}" srcOrd="0" destOrd="0" presId="urn:microsoft.com/office/officeart/2005/8/layout/process3"/>
    <dgm:cxn modelId="{C152DC80-EAFB-47B9-A42D-A401290ABD22}" type="presOf" srcId="{CEB85FCD-BBDD-45CC-BA5D-E0B81F9D8296}" destId="{38208776-F1E8-4BEF-A5D9-966D78796C26}" srcOrd="0" destOrd="1" presId="urn:microsoft.com/office/officeart/2005/8/layout/process3"/>
    <dgm:cxn modelId="{047B6F83-3723-4DD6-8355-3C5DF9026E00}" type="presOf" srcId="{FF321A56-80C7-48EC-80B4-A0EA058655E9}" destId="{6CA0BD10-AEE9-4BA3-BF03-B58A6CBE8B05}" srcOrd="0" destOrd="0" presId="urn:microsoft.com/office/officeart/2005/8/layout/process3"/>
    <dgm:cxn modelId="{1746CC8B-4FE5-4997-B9FB-050CCE079358}" srcId="{12CCE03F-F49D-4019-B6A6-8248E3A13204}" destId="{05F30A33-1C3F-49B6-9D17-8C7DF2BB80AC}" srcOrd="1" destOrd="0" parTransId="{CBF54F99-DA9A-436F-891A-B1011E8D5A43}" sibTransId="{EEBFB623-4431-4DDC-8F8A-60A6318E06F5}"/>
    <dgm:cxn modelId="{4B3AD991-9387-4254-9743-9518C8AE793E}" type="presOf" srcId="{BDBB61CB-5AC3-49C5-85CB-50843572334D}" destId="{67256824-09D3-4D12-9BB6-8EFD4F978666}" srcOrd="0" destOrd="0" presId="urn:microsoft.com/office/officeart/2005/8/layout/process3"/>
    <dgm:cxn modelId="{814AF199-27BF-4C25-93CC-FB71F7D67BFE}" srcId="{F8842585-4B8A-43C6-8B45-CB83358B6BEB}" destId="{CEB85FCD-BBDD-45CC-BA5D-E0B81F9D8296}" srcOrd="1" destOrd="0" parTransId="{F01029B2-4DF2-4909-B3E2-037D8E3F2B54}" sibTransId="{1EC3E387-03BC-4614-A08D-6A75F20DFCF3}"/>
    <dgm:cxn modelId="{E14AF69C-16A2-47CD-9CD6-984ABB9D78C4}" srcId="{74D00CEF-BBAC-4B22-BA36-E3CFB4F95171}" destId="{98EADB15-64DD-4EAB-B98F-1A268EB0F9F9}" srcOrd="1" destOrd="0" parTransId="{123F1A18-EC50-47D7-97F8-B662A6DD4DD5}" sibTransId="{FC52A3DE-ACFA-452A-8886-7F19E8934EEA}"/>
    <dgm:cxn modelId="{CF81D99D-154E-4B61-9EC4-9093E5FD08E2}" type="presOf" srcId="{EB312181-A3DC-49B8-B773-661A8EFE7D77}" destId="{60A511D2-4DD9-4ECF-8F98-0CEBBDCB5002}" srcOrd="0" destOrd="0" presId="urn:microsoft.com/office/officeart/2005/8/layout/process3"/>
    <dgm:cxn modelId="{455F53A3-574D-44AB-A4EE-F51FC28530C4}" type="presOf" srcId="{F8842585-4B8A-43C6-8B45-CB83358B6BEB}" destId="{4EDA75A1-6882-40A4-8866-98155F475ED1}" srcOrd="1" destOrd="0" presId="urn:microsoft.com/office/officeart/2005/8/layout/process3"/>
    <dgm:cxn modelId="{D668EDA7-F530-4ED9-A9BA-7D9731C2C474}" type="presOf" srcId="{5FCDF832-CE1F-40C7-B319-824ADBD7E1CD}" destId="{17083E31-2808-4FE4-9C8E-49A33A517642}" srcOrd="0" destOrd="3" presId="urn:microsoft.com/office/officeart/2005/8/layout/process3"/>
    <dgm:cxn modelId="{D20364AA-E520-4965-9C07-D1B2F80FDADA}" type="presOf" srcId="{6FEE97A9-ACAD-40D4-98E8-19DD762CD652}" destId="{ADFEC119-1D4C-45F2-8975-928A024A7709}" srcOrd="1" destOrd="0" presId="urn:microsoft.com/office/officeart/2005/8/layout/process3"/>
    <dgm:cxn modelId="{F3EF50AA-D366-45EA-B05D-C6FB320221F4}" type="presOf" srcId="{12CCE03F-F49D-4019-B6A6-8248E3A13204}" destId="{B76D2645-B658-4F20-88A6-383DB8FCF56B}" srcOrd="0" destOrd="0" presId="urn:microsoft.com/office/officeart/2005/8/layout/process3"/>
    <dgm:cxn modelId="{C4A7FDBD-A97B-424A-BABA-5CA89C178652}" type="presOf" srcId="{BDC87BB1-7062-4B92-8CD9-E8F1A71717EC}" destId="{8B28BB53-0725-42D5-B6A5-F8A533E42969}" srcOrd="1" destOrd="0" presId="urn:microsoft.com/office/officeart/2005/8/layout/process3"/>
    <dgm:cxn modelId="{93C3A0BF-E545-4E24-859B-F857E513BAB9}" type="presOf" srcId="{942FFC6E-A0AB-47A7-942A-0A7F54786CCF}" destId="{38208776-F1E8-4BEF-A5D9-966D78796C26}" srcOrd="0" destOrd="3" presId="urn:microsoft.com/office/officeart/2005/8/layout/process3"/>
    <dgm:cxn modelId="{FA5AA8C1-4339-44AC-96FC-B5F3B68854FE}" type="presOf" srcId="{12CCE03F-F49D-4019-B6A6-8248E3A13204}" destId="{EA396C0F-DBEE-4700-B9AF-0E3DF46334C0}" srcOrd="1" destOrd="0" presId="urn:microsoft.com/office/officeart/2005/8/layout/process3"/>
    <dgm:cxn modelId="{7C73CCC2-5002-4168-9642-30261483270B}" srcId="{BDC87BB1-7062-4B92-8CD9-E8F1A71717EC}" destId="{BDBB61CB-5AC3-49C5-85CB-50843572334D}" srcOrd="0" destOrd="0" parTransId="{A63FF572-1E75-4878-BA16-8F554D53A7A2}" sibTransId="{F753A4B3-4EBC-4B5B-A797-7F26C8240C89}"/>
    <dgm:cxn modelId="{DDEDF8C3-755A-4129-94FF-7780C28B8632}" srcId="{F8842585-4B8A-43C6-8B45-CB83358B6BEB}" destId="{942FFC6E-A0AB-47A7-942A-0A7F54786CCF}" srcOrd="3" destOrd="0" parTransId="{AF758ED8-F072-4501-B468-5181BA02F8C4}" sibTransId="{392AD6AA-78AC-4303-8409-0AD3A72708E9}"/>
    <dgm:cxn modelId="{5D6A94C5-779C-475A-BC6A-D3EEB5D637DC}" type="presOf" srcId="{05F30A33-1C3F-49B6-9D17-8C7DF2BB80AC}" destId="{BE7FBDF5-9D68-43C1-8946-134F9FCA6D26}" srcOrd="0" destOrd="1" presId="urn:microsoft.com/office/officeart/2005/8/layout/process3"/>
    <dgm:cxn modelId="{0E8EACCB-7552-4CDF-9626-7EC8FD78DF25}" type="presOf" srcId="{28BDD943-4A55-4C7F-BE35-9AD8F148A423}" destId="{38208776-F1E8-4BEF-A5D9-966D78796C26}" srcOrd="0" destOrd="0" presId="urn:microsoft.com/office/officeart/2005/8/layout/process3"/>
    <dgm:cxn modelId="{7B9FB3CF-865B-4D0D-982B-D5425B547B95}" srcId="{F8842585-4B8A-43C6-8B45-CB83358B6BEB}" destId="{13DB61E0-8808-4EED-BDE8-0AD676B63EB8}" srcOrd="2" destOrd="0" parTransId="{15D91EB9-F63D-421F-9D87-CB763CAE1243}" sibTransId="{D33FF8B9-3B07-459A-809B-D4754AA5918E}"/>
    <dgm:cxn modelId="{06016BD1-7707-4286-A6C9-B409DCE8895E}" type="presOf" srcId="{64B2429F-8523-4B06-B0CE-57F39CC1A128}" destId="{27DEF7EA-CFE6-45DE-A9AC-8D1FA7F77121}" srcOrd="1" destOrd="0" presId="urn:microsoft.com/office/officeart/2005/8/layout/process3"/>
    <dgm:cxn modelId="{785A55D5-BF45-4632-86B9-5D968A719560}" type="presOf" srcId="{318B92AE-52D8-4FF2-8470-C9A87F6405F7}" destId="{60B45290-FFE4-4E00-91C3-EC0E37B69262}" srcOrd="1" destOrd="0" presId="urn:microsoft.com/office/officeart/2005/8/layout/process3"/>
    <dgm:cxn modelId="{38BF69D8-2EC2-49DA-9E15-5C8EC9DC66B5}" srcId="{3603021F-5A31-4EDE-9465-D48EE48372F7}" destId="{BDC87BB1-7062-4B92-8CD9-E8F1A71717EC}" srcOrd="4" destOrd="0" parTransId="{5225E6FC-5622-4112-8BBB-B0BC9FBE1CD7}" sibTransId="{CA3C43E5-B1DA-468A-B384-040524EC264C}"/>
    <dgm:cxn modelId="{43A4B9DB-0451-4738-9147-203E81742B9C}" type="presOf" srcId="{13DB61E0-8808-4EED-BDE8-0AD676B63EB8}" destId="{38208776-F1E8-4BEF-A5D9-966D78796C26}" srcOrd="0" destOrd="2" presId="urn:microsoft.com/office/officeart/2005/8/layout/process3"/>
    <dgm:cxn modelId="{37BB50E0-EFD5-40B6-BEF4-4AA0C3A44470}" srcId="{F8842585-4B8A-43C6-8B45-CB83358B6BEB}" destId="{28BDD943-4A55-4C7F-BE35-9AD8F148A423}" srcOrd="0" destOrd="0" parTransId="{56154FC2-6994-455D-82EE-56BE8D38F46C}" sibTransId="{73B23C1C-575B-4488-A71D-C746B8A34DFF}"/>
    <dgm:cxn modelId="{CEFF9CF2-047D-4AAC-A577-8D9F03172DA6}" type="presOf" srcId="{175A7091-1B98-4202-BF48-05662356945D}" destId="{67256824-09D3-4D12-9BB6-8EFD4F978666}" srcOrd="0" destOrd="2" presId="urn:microsoft.com/office/officeart/2005/8/layout/process3"/>
    <dgm:cxn modelId="{EDB392F4-B657-4210-9BDB-C4D52AAA8406}" type="presOf" srcId="{3603021F-5A31-4EDE-9465-D48EE48372F7}" destId="{294B25BA-A7B3-4CC5-930C-EFE4E23AFF46}" srcOrd="0" destOrd="0" presId="urn:microsoft.com/office/officeart/2005/8/layout/process3"/>
    <dgm:cxn modelId="{46CF51F8-F437-4D73-9190-100962F31C9D}" srcId="{3603021F-5A31-4EDE-9465-D48EE48372F7}" destId="{318B92AE-52D8-4FF2-8470-C9A87F6405F7}" srcOrd="1" destOrd="0" parTransId="{09E8EDCA-C97D-45D4-8EC1-3838C98EB4B1}" sibTransId="{650351CF-4424-4B80-A6D6-23AEDF910D44}"/>
    <dgm:cxn modelId="{D66310FF-4B3B-4123-B54B-F1A0DEB36E3A}" srcId="{318B92AE-52D8-4FF2-8470-C9A87F6405F7}" destId="{1203697A-A3C5-41AC-8A17-8B9956C14041}" srcOrd="2" destOrd="0" parTransId="{CE6EE9D3-9366-4286-AD56-AF62A8A19B22}" sibTransId="{6D221BE9-A286-4880-BE31-024C034F173A}"/>
    <dgm:cxn modelId="{11C8BBEF-4DAD-4452-A12C-D279215FA4FB}" type="presParOf" srcId="{294B25BA-A7B3-4CC5-930C-EFE4E23AFF46}" destId="{452350BF-D3B7-4140-B1E8-67FCD8F9E984}" srcOrd="0" destOrd="0" presId="urn:microsoft.com/office/officeart/2005/8/layout/process3"/>
    <dgm:cxn modelId="{E4ED16C8-639C-445D-9D7A-0329D8730810}" type="presParOf" srcId="{452350BF-D3B7-4140-B1E8-67FCD8F9E984}" destId="{B76D2645-B658-4F20-88A6-383DB8FCF56B}" srcOrd="0" destOrd="0" presId="urn:microsoft.com/office/officeart/2005/8/layout/process3"/>
    <dgm:cxn modelId="{9E88AF55-7CB4-4450-B712-2DD5AE7B60C7}" type="presParOf" srcId="{452350BF-D3B7-4140-B1E8-67FCD8F9E984}" destId="{EA396C0F-DBEE-4700-B9AF-0E3DF46334C0}" srcOrd="1" destOrd="0" presId="urn:microsoft.com/office/officeart/2005/8/layout/process3"/>
    <dgm:cxn modelId="{53398E96-B4B2-48DA-9C29-36D16131B10C}" type="presParOf" srcId="{452350BF-D3B7-4140-B1E8-67FCD8F9E984}" destId="{BE7FBDF5-9D68-43C1-8946-134F9FCA6D26}" srcOrd="2" destOrd="0" presId="urn:microsoft.com/office/officeart/2005/8/layout/process3"/>
    <dgm:cxn modelId="{27BB1A32-4059-41A3-B662-40320AEF3A3D}" type="presParOf" srcId="{294B25BA-A7B3-4CC5-930C-EFE4E23AFF46}" destId="{9233BE6C-C285-4E06-9C75-8869BA786B39}" srcOrd="1" destOrd="0" presId="urn:microsoft.com/office/officeart/2005/8/layout/process3"/>
    <dgm:cxn modelId="{659D16D0-8A7D-4CB0-81F9-734B45F3E106}" type="presParOf" srcId="{9233BE6C-C285-4E06-9C75-8869BA786B39}" destId="{ADFEC119-1D4C-45F2-8975-928A024A7709}" srcOrd="0" destOrd="0" presId="urn:microsoft.com/office/officeart/2005/8/layout/process3"/>
    <dgm:cxn modelId="{D78CA187-D8A3-417D-B533-AE3D0905DB25}" type="presParOf" srcId="{294B25BA-A7B3-4CC5-930C-EFE4E23AFF46}" destId="{3D42D9DE-64FB-4A28-943A-48D215E01A97}" srcOrd="2" destOrd="0" presId="urn:microsoft.com/office/officeart/2005/8/layout/process3"/>
    <dgm:cxn modelId="{54718EB5-7DC1-4EE6-8E94-687E0111A1B1}" type="presParOf" srcId="{3D42D9DE-64FB-4A28-943A-48D215E01A97}" destId="{2043F576-A5C5-4601-B084-A993F34448B3}" srcOrd="0" destOrd="0" presId="urn:microsoft.com/office/officeart/2005/8/layout/process3"/>
    <dgm:cxn modelId="{C6F47745-E6EB-45C8-AA87-EE9FB53BF25A}" type="presParOf" srcId="{3D42D9DE-64FB-4A28-943A-48D215E01A97}" destId="{60B45290-FFE4-4E00-91C3-EC0E37B69262}" srcOrd="1" destOrd="0" presId="urn:microsoft.com/office/officeart/2005/8/layout/process3"/>
    <dgm:cxn modelId="{109DA7A8-84B7-45C7-B7A0-8E1113A6B396}" type="presParOf" srcId="{3D42D9DE-64FB-4A28-943A-48D215E01A97}" destId="{17083E31-2808-4FE4-9C8E-49A33A517642}" srcOrd="2" destOrd="0" presId="urn:microsoft.com/office/officeart/2005/8/layout/process3"/>
    <dgm:cxn modelId="{F6AF2E5B-5D4E-48D2-A4AA-E7048FAF1BBC}" type="presParOf" srcId="{294B25BA-A7B3-4CC5-930C-EFE4E23AFF46}" destId="{539EE8B8-5A19-40A3-9FE4-D82F725E72C1}" srcOrd="3" destOrd="0" presId="urn:microsoft.com/office/officeart/2005/8/layout/process3"/>
    <dgm:cxn modelId="{C9BC44DF-E573-48F0-8A6A-B4A54A9DF8B3}" type="presParOf" srcId="{539EE8B8-5A19-40A3-9FE4-D82F725E72C1}" destId="{34DD3164-122A-4AAC-8682-7EE5B97CDE83}" srcOrd="0" destOrd="0" presId="urn:microsoft.com/office/officeart/2005/8/layout/process3"/>
    <dgm:cxn modelId="{F4EFD97B-07D5-4B35-80C7-52EB0163AAE2}" type="presParOf" srcId="{294B25BA-A7B3-4CC5-930C-EFE4E23AFF46}" destId="{9C928688-B60E-4C7D-B752-135BFA23DCBD}" srcOrd="4" destOrd="0" presId="urn:microsoft.com/office/officeart/2005/8/layout/process3"/>
    <dgm:cxn modelId="{9B6129F4-8733-48D5-8CC6-611BD0ADDE69}" type="presParOf" srcId="{9C928688-B60E-4C7D-B752-135BFA23DCBD}" destId="{3F7845FB-7782-44BB-B4D7-30E1045F1EC9}" srcOrd="0" destOrd="0" presId="urn:microsoft.com/office/officeart/2005/8/layout/process3"/>
    <dgm:cxn modelId="{15F8FEF8-C1BA-4747-AED7-3EBBD038D6EA}" type="presParOf" srcId="{9C928688-B60E-4C7D-B752-135BFA23DCBD}" destId="{4EDA75A1-6882-40A4-8866-98155F475ED1}" srcOrd="1" destOrd="0" presId="urn:microsoft.com/office/officeart/2005/8/layout/process3"/>
    <dgm:cxn modelId="{A189789A-CF25-4AA8-8971-0FB9F22A0A29}" type="presParOf" srcId="{9C928688-B60E-4C7D-B752-135BFA23DCBD}" destId="{38208776-F1E8-4BEF-A5D9-966D78796C26}" srcOrd="2" destOrd="0" presId="urn:microsoft.com/office/officeart/2005/8/layout/process3"/>
    <dgm:cxn modelId="{5835C1B4-AE52-4B4A-AE31-2FAA685B305E}" type="presParOf" srcId="{294B25BA-A7B3-4CC5-930C-EFE4E23AFF46}" destId="{60A511D2-4DD9-4ECF-8F98-0CEBBDCB5002}" srcOrd="5" destOrd="0" presId="urn:microsoft.com/office/officeart/2005/8/layout/process3"/>
    <dgm:cxn modelId="{93CDFD39-BC94-4309-9E85-7840437DA83D}" type="presParOf" srcId="{60A511D2-4DD9-4ECF-8F98-0CEBBDCB5002}" destId="{867C76B8-2D85-4EF3-838F-D6D85C5B960F}" srcOrd="0" destOrd="0" presId="urn:microsoft.com/office/officeart/2005/8/layout/process3"/>
    <dgm:cxn modelId="{1497276C-0023-4E65-8EA9-33743E7AAB3D}" type="presParOf" srcId="{294B25BA-A7B3-4CC5-930C-EFE4E23AFF46}" destId="{3FE134CE-6F3D-4F68-AF84-B902956211FD}" srcOrd="6" destOrd="0" presId="urn:microsoft.com/office/officeart/2005/8/layout/process3"/>
    <dgm:cxn modelId="{8D807EF1-B523-4B6C-814E-C8F67FE55A66}" type="presParOf" srcId="{3FE134CE-6F3D-4F68-AF84-B902956211FD}" destId="{5B545EBB-54E9-43D9-8BB6-21FE50CA54EA}" srcOrd="0" destOrd="0" presId="urn:microsoft.com/office/officeart/2005/8/layout/process3"/>
    <dgm:cxn modelId="{2A0D45BD-E1B8-4C4F-AC9B-F30A7C9F114C}" type="presParOf" srcId="{3FE134CE-6F3D-4F68-AF84-B902956211FD}" destId="{D94FC574-B1F0-441E-AF9D-D5314543040A}" srcOrd="1" destOrd="0" presId="urn:microsoft.com/office/officeart/2005/8/layout/process3"/>
    <dgm:cxn modelId="{DC88AF72-B95E-4955-A546-F3FC392D59AA}" type="presParOf" srcId="{3FE134CE-6F3D-4F68-AF84-B902956211FD}" destId="{6CA0BD10-AEE9-4BA3-BF03-B58A6CBE8B05}" srcOrd="2" destOrd="0" presId="urn:microsoft.com/office/officeart/2005/8/layout/process3"/>
    <dgm:cxn modelId="{0B56B8B4-441A-4AFE-84A9-C1CED270353F}" type="presParOf" srcId="{294B25BA-A7B3-4CC5-930C-EFE4E23AFF46}" destId="{2C5E5228-F0F9-4455-BB5E-74D65F13B119}" srcOrd="7" destOrd="0" presId="urn:microsoft.com/office/officeart/2005/8/layout/process3"/>
    <dgm:cxn modelId="{864350EC-DD24-445F-A76C-D34BB9ACC0F6}" type="presParOf" srcId="{2C5E5228-F0F9-4455-BB5E-74D65F13B119}" destId="{27DEF7EA-CFE6-45DE-A9AC-8D1FA7F77121}" srcOrd="0" destOrd="0" presId="urn:microsoft.com/office/officeart/2005/8/layout/process3"/>
    <dgm:cxn modelId="{3E2D4959-6408-485B-8B90-A88207778A09}" type="presParOf" srcId="{294B25BA-A7B3-4CC5-930C-EFE4E23AFF46}" destId="{91961D2D-AA6F-4825-BC24-1C43F0FBF31C}" srcOrd="8" destOrd="0" presId="urn:microsoft.com/office/officeart/2005/8/layout/process3"/>
    <dgm:cxn modelId="{BDC8BA2B-834F-40B1-AC19-504183DDF5D3}" type="presParOf" srcId="{91961D2D-AA6F-4825-BC24-1C43F0FBF31C}" destId="{3E41DD41-EFE6-4273-8D2F-5997E1F331ED}" srcOrd="0" destOrd="0" presId="urn:microsoft.com/office/officeart/2005/8/layout/process3"/>
    <dgm:cxn modelId="{0BE88BDA-EA41-415A-9DC6-7788696D66AA}" type="presParOf" srcId="{91961D2D-AA6F-4825-BC24-1C43F0FBF31C}" destId="{8B28BB53-0725-42D5-B6A5-F8A533E42969}" srcOrd="1" destOrd="0" presId="urn:microsoft.com/office/officeart/2005/8/layout/process3"/>
    <dgm:cxn modelId="{DA72A77B-1FE9-4317-99F3-4F58322A3543}" type="presParOf" srcId="{91961D2D-AA6F-4825-BC24-1C43F0FBF31C}" destId="{67256824-09D3-4D12-9BB6-8EFD4F97866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0262E9-CEF5-4344-9349-245AB803F931}" type="doc">
      <dgm:prSet loTypeId="urn:microsoft.com/office/officeart/2009/3/layout/IncreasingArrowsProcess" loCatId="process" qsTypeId="urn:microsoft.com/office/officeart/2005/8/quickstyle/simple1" qsCatId="simple" csTypeId="urn:microsoft.com/office/officeart/2005/8/colors/accent3_4" csCatId="accent3" phldr="1"/>
      <dgm:spPr/>
      <dgm:t>
        <a:bodyPr/>
        <a:lstStyle/>
        <a:p>
          <a:endParaRPr lang="fi-FI"/>
        </a:p>
      </dgm:t>
    </dgm:pt>
    <dgm:pt modelId="{58B6A3DF-AFBE-496B-B2E2-40758EDA2BCC}">
      <dgm:prSet phldrT="[Teksti]"/>
      <dgm:spPr>
        <a:solidFill>
          <a:srgbClr val="176D79"/>
        </a:solidFill>
      </dgm:spPr>
      <dgm:t>
        <a:bodyPr/>
        <a:lstStyle/>
        <a:p>
          <a:r>
            <a:rPr lang="fi-FI" b="1" dirty="0" err="1"/>
            <a:t>Investori</a:t>
          </a:r>
          <a:endParaRPr lang="fi-FI" b="1" dirty="0"/>
        </a:p>
      </dgm:t>
    </dgm:pt>
    <dgm:pt modelId="{FD36581A-D3DA-4CC5-B43E-A1BEA99F9B31}" type="parTrans" cxnId="{93E66537-31CB-4242-BBA1-B73274015B9B}">
      <dgm:prSet/>
      <dgm:spPr/>
      <dgm:t>
        <a:bodyPr/>
        <a:lstStyle/>
        <a:p>
          <a:endParaRPr lang="fi-FI"/>
        </a:p>
      </dgm:t>
    </dgm:pt>
    <dgm:pt modelId="{2362AA79-5897-4267-BA4B-659BA4DBDEA4}" type="sibTrans" cxnId="{93E66537-31CB-4242-BBA1-B73274015B9B}">
      <dgm:prSet/>
      <dgm:spPr/>
      <dgm:t>
        <a:bodyPr/>
        <a:lstStyle/>
        <a:p>
          <a:endParaRPr lang="fi-FI"/>
        </a:p>
      </dgm:t>
    </dgm:pt>
    <dgm:pt modelId="{332E621E-7124-42B4-A75C-974449733EC8}">
      <dgm:prSet phldrT="[Teksti]" custT="1"/>
      <dgm:spPr/>
      <dgm:t>
        <a:bodyPr/>
        <a:lstStyle/>
        <a:p>
          <a:r>
            <a:rPr lang="fi-FI" sz="1200" i="1" dirty="0"/>
            <a:t>Tarvitaan </a:t>
          </a:r>
          <a:r>
            <a:rPr lang="fi-FI" sz="1200" i="1" dirty="0" err="1"/>
            <a:t>investori</a:t>
          </a:r>
          <a:r>
            <a:rPr lang="fi-FI" sz="1200" i="1" dirty="0"/>
            <a:t>/</a:t>
          </a:r>
          <a:r>
            <a:rPr lang="fi-FI" sz="1200" i="1" dirty="0" err="1"/>
            <a:t>investoreja</a:t>
          </a:r>
          <a:r>
            <a:rPr lang="fi-FI" sz="1200" i="1" dirty="0"/>
            <a:t>, joka/jotka ovat valmiita sijoittamaan purkutelakkaan kymmeniä miljoonia euroja. </a:t>
          </a:r>
        </a:p>
        <a:p>
          <a:r>
            <a:rPr lang="fi-FI" sz="1200" i="1" dirty="0"/>
            <a:t>Tällä selvitystyöllä luoda pohjaa potentiaalisille alueen ulkopuolelta tuleville investoinneille.</a:t>
          </a:r>
        </a:p>
      </dgm:t>
    </dgm:pt>
    <dgm:pt modelId="{332B8702-4780-4108-B9D3-C51CCAF423EA}" type="parTrans" cxnId="{0616D01B-E786-4948-BB8C-EA5879E46EF2}">
      <dgm:prSet/>
      <dgm:spPr/>
      <dgm:t>
        <a:bodyPr/>
        <a:lstStyle/>
        <a:p>
          <a:endParaRPr lang="fi-FI"/>
        </a:p>
      </dgm:t>
    </dgm:pt>
    <dgm:pt modelId="{DA68B8FF-2D07-42B6-8F69-7319773A60EC}" type="sibTrans" cxnId="{0616D01B-E786-4948-BB8C-EA5879E46EF2}">
      <dgm:prSet/>
      <dgm:spPr/>
      <dgm:t>
        <a:bodyPr/>
        <a:lstStyle/>
        <a:p>
          <a:endParaRPr lang="fi-FI"/>
        </a:p>
      </dgm:t>
    </dgm:pt>
    <dgm:pt modelId="{199B0484-E1FB-47B8-B3D0-F886D3B07D73}">
      <dgm:prSet phldrT="[Teksti]"/>
      <dgm:spPr>
        <a:solidFill>
          <a:srgbClr val="BF9F57"/>
        </a:solidFill>
      </dgm:spPr>
      <dgm:t>
        <a:bodyPr/>
        <a:lstStyle/>
        <a:p>
          <a:r>
            <a:rPr lang="fi-FI" b="1" dirty="0"/>
            <a:t>Raahen sataman kehittyminen</a:t>
          </a:r>
        </a:p>
      </dgm:t>
    </dgm:pt>
    <dgm:pt modelId="{B9727C2C-90CF-429E-99D8-D5440B066C25}" type="parTrans" cxnId="{4BBC42CD-908E-417C-B10A-27662EA85676}">
      <dgm:prSet/>
      <dgm:spPr/>
      <dgm:t>
        <a:bodyPr/>
        <a:lstStyle/>
        <a:p>
          <a:endParaRPr lang="fi-FI"/>
        </a:p>
      </dgm:t>
    </dgm:pt>
    <dgm:pt modelId="{66F5E334-B215-485B-AB55-CACCEDC1AAB9}" type="sibTrans" cxnId="{4BBC42CD-908E-417C-B10A-27662EA85676}">
      <dgm:prSet/>
      <dgm:spPr/>
      <dgm:t>
        <a:bodyPr/>
        <a:lstStyle/>
        <a:p>
          <a:endParaRPr lang="fi-FI"/>
        </a:p>
      </dgm:t>
    </dgm:pt>
    <dgm:pt modelId="{7E69E70F-B0CB-42A8-9A22-1AAC13C1B00C}">
      <dgm:prSet phldrT="[Teksti]" custT="1"/>
      <dgm:spPr/>
      <dgm:t>
        <a:bodyPr/>
        <a:lstStyle/>
        <a:p>
          <a:r>
            <a:rPr lang="fi-FI" sz="1200" i="1" dirty="0"/>
            <a:t>Täytyy tehdä päätökset miten Raahen satamaan kehitetään ja koska mahdollinen laajennusalueen rakentaminen käynnistyy. </a:t>
          </a:r>
        </a:p>
        <a:p>
          <a:r>
            <a:rPr lang="fi-FI" sz="1200" i="1" dirty="0"/>
            <a:t>Tällä hetkellä laajennusalueelle on vasta vesitalous- ja ympäristölupa.</a:t>
          </a:r>
        </a:p>
      </dgm:t>
    </dgm:pt>
    <dgm:pt modelId="{556B2586-4283-4049-B899-0EEDE5ACFA05}" type="parTrans" cxnId="{8ECC94C9-7F81-4180-AAFE-0B093AB333BA}">
      <dgm:prSet/>
      <dgm:spPr/>
      <dgm:t>
        <a:bodyPr/>
        <a:lstStyle/>
        <a:p>
          <a:endParaRPr lang="fi-FI"/>
        </a:p>
      </dgm:t>
    </dgm:pt>
    <dgm:pt modelId="{EBF8B7D4-6740-4495-BA39-50B96B714BF9}" type="sibTrans" cxnId="{8ECC94C9-7F81-4180-AAFE-0B093AB333BA}">
      <dgm:prSet/>
      <dgm:spPr/>
      <dgm:t>
        <a:bodyPr/>
        <a:lstStyle/>
        <a:p>
          <a:endParaRPr lang="fi-FI"/>
        </a:p>
      </dgm:t>
    </dgm:pt>
    <dgm:pt modelId="{435F5560-02A3-473F-AB9A-111AD8787EED}">
      <dgm:prSet phldrT="[Teksti]"/>
      <dgm:spPr>
        <a:solidFill>
          <a:srgbClr val="BF9F57"/>
        </a:solidFill>
      </dgm:spPr>
      <dgm:t>
        <a:bodyPr/>
        <a:lstStyle/>
        <a:p>
          <a:r>
            <a:rPr lang="fi-FI" b="1" dirty="0" err="1"/>
            <a:t>Luvitus</a:t>
          </a:r>
          <a:r>
            <a:rPr lang="fi-FI" b="1" dirty="0"/>
            <a:t> </a:t>
          </a:r>
        </a:p>
      </dgm:t>
    </dgm:pt>
    <dgm:pt modelId="{BEFDC39C-4BE1-4383-9BD2-AFA12CA1BF13}" type="parTrans" cxnId="{86B105DF-BB0E-481D-983D-EC3B61977D3F}">
      <dgm:prSet/>
      <dgm:spPr/>
      <dgm:t>
        <a:bodyPr/>
        <a:lstStyle/>
        <a:p>
          <a:endParaRPr lang="fi-FI"/>
        </a:p>
      </dgm:t>
    </dgm:pt>
    <dgm:pt modelId="{F278F785-7DA5-4FD8-80DF-AA793D4DF237}" type="sibTrans" cxnId="{86B105DF-BB0E-481D-983D-EC3B61977D3F}">
      <dgm:prSet/>
      <dgm:spPr/>
      <dgm:t>
        <a:bodyPr/>
        <a:lstStyle/>
        <a:p>
          <a:endParaRPr lang="fi-FI"/>
        </a:p>
      </dgm:t>
    </dgm:pt>
    <dgm:pt modelId="{A1C4821F-1B08-4EFC-8BE7-D9B49CDF79C9}">
      <dgm:prSet phldrT="[Teksti]" custT="1"/>
      <dgm:spPr/>
      <dgm:t>
        <a:bodyPr/>
        <a:lstStyle/>
        <a:p>
          <a:r>
            <a:rPr lang="fi-FI" sz="1200" i="1" dirty="0"/>
            <a:t>On haettava purkutelakalle tarvittavat luvat.</a:t>
          </a:r>
        </a:p>
        <a:p>
          <a:r>
            <a:rPr lang="fi-FI" sz="1200" i="1" dirty="0"/>
            <a:t>Suomen ympäristökeskus seuraa aluskierrätysasetuksen toimeenpanoa Suomessa ja toimii asiantuntija-viranomaisena</a:t>
          </a:r>
        </a:p>
      </dgm:t>
    </dgm:pt>
    <dgm:pt modelId="{F362AA27-B22F-44BF-ACCC-845D237B8D69}" type="parTrans" cxnId="{EA59EDA3-5FB4-4CA7-8220-1F0A41B94184}">
      <dgm:prSet/>
      <dgm:spPr/>
      <dgm:t>
        <a:bodyPr/>
        <a:lstStyle/>
        <a:p>
          <a:endParaRPr lang="fi-FI"/>
        </a:p>
      </dgm:t>
    </dgm:pt>
    <dgm:pt modelId="{9FA72B40-2A8C-477F-A268-B9DCEC89CF25}" type="sibTrans" cxnId="{EA59EDA3-5FB4-4CA7-8220-1F0A41B94184}">
      <dgm:prSet/>
      <dgm:spPr/>
      <dgm:t>
        <a:bodyPr/>
        <a:lstStyle/>
        <a:p>
          <a:endParaRPr lang="fi-FI"/>
        </a:p>
      </dgm:t>
    </dgm:pt>
    <dgm:pt modelId="{74569C1D-BBFE-41B4-AAA8-B1458001661E}">
      <dgm:prSet phldrT="[Teksti]"/>
      <dgm:spPr>
        <a:solidFill>
          <a:srgbClr val="176D79"/>
        </a:solidFill>
      </dgm:spPr>
      <dgm:t>
        <a:bodyPr/>
        <a:lstStyle/>
        <a:p>
          <a:r>
            <a:rPr lang="fi-FI" b="1" dirty="0"/>
            <a:t>Romun hintakehitys</a:t>
          </a:r>
        </a:p>
      </dgm:t>
    </dgm:pt>
    <dgm:pt modelId="{E335919C-102C-4C60-9F2A-EAFF33EB0421}" type="parTrans" cxnId="{7FF5FF9E-CF21-428C-8E04-C8A9D9FB6C96}">
      <dgm:prSet/>
      <dgm:spPr/>
      <dgm:t>
        <a:bodyPr/>
        <a:lstStyle/>
        <a:p>
          <a:endParaRPr lang="fi-FI"/>
        </a:p>
      </dgm:t>
    </dgm:pt>
    <dgm:pt modelId="{75E04C4E-246E-4803-97EA-8D455BDE3D75}" type="sibTrans" cxnId="{7FF5FF9E-CF21-428C-8E04-C8A9D9FB6C96}">
      <dgm:prSet/>
      <dgm:spPr/>
      <dgm:t>
        <a:bodyPr/>
        <a:lstStyle/>
        <a:p>
          <a:endParaRPr lang="fi-FI"/>
        </a:p>
      </dgm:t>
    </dgm:pt>
    <dgm:pt modelId="{319341C0-F9A6-4ACF-BE13-3547178E30D2}">
      <dgm:prSet phldrT="[Teksti]" custT="1"/>
      <dgm:spPr>
        <a:noFill/>
      </dgm:spPr>
      <dgm:t>
        <a:bodyPr/>
        <a:lstStyle/>
        <a:p>
          <a:r>
            <a:rPr lang="fi-FI" sz="1200" i="1" dirty="0"/>
            <a:t>Viime kädessä lopulliseen investointipäätökseen vaikuttaa markkinatalouden lait. </a:t>
          </a:r>
        </a:p>
        <a:p>
          <a:r>
            <a:rPr lang="fi-FI" sz="1200" i="1" dirty="0"/>
            <a:t>Kierrätysteräksen hinnan kohoaminen ja kasvava kysyntä vievät investointi parhaiten eteenpäin. </a:t>
          </a:r>
        </a:p>
      </dgm:t>
    </dgm:pt>
    <dgm:pt modelId="{88167C76-2EF0-4FDE-B64D-14BA3A82B9CB}" type="parTrans" cxnId="{E060786D-99C5-4578-9C19-365EEB91E1DB}">
      <dgm:prSet/>
      <dgm:spPr/>
      <dgm:t>
        <a:bodyPr/>
        <a:lstStyle/>
        <a:p>
          <a:endParaRPr lang="fi-FI"/>
        </a:p>
      </dgm:t>
    </dgm:pt>
    <dgm:pt modelId="{F75F6794-D60C-43D2-98AB-0EFB9E6CD457}" type="sibTrans" cxnId="{E060786D-99C5-4578-9C19-365EEB91E1DB}">
      <dgm:prSet/>
      <dgm:spPr/>
      <dgm:t>
        <a:bodyPr/>
        <a:lstStyle/>
        <a:p>
          <a:endParaRPr lang="fi-FI"/>
        </a:p>
      </dgm:t>
    </dgm:pt>
    <dgm:pt modelId="{8AC60362-BD51-4226-8F21-2E723DC5C567}">
      <dgm:prSet phldrT="[Teksti]"/>
      <dgm:spPr>
        <a:solidFill>
          <a:srgbClr val="BF9F57"/>
        </a:solidFill>
      </dgm:spPr>
      <dgm:t>
        <a:bodyPr/>
        <a:lstStyle/>
        <a:p>
          <a:r>
            <a:rPr lang="fi-FI" b="1" dirty="0"/>
            <a:t>Rahoitus</a:t>
          </a:r>
        </a:p>
      </dgm:t>
    </dgm:pt>
    <dgm:pt modelId="{B22433C2-6B1F-4A58-B424-7B483D67C785}" type="parTrans" cxnId="{32C2CF0C-8551-4F40-BA3A-9FD54445B58B}">
      <dgm:prSet/>
      <dgm:spPr/>
      <dgm:t>
        <a:bodyPr/>
        <a:lstStyle/>
        <a:p>
          <a:endParaRPr lang="fi-FI"/>
        </a:p>
      </dgm:t>
    </dgm:pt>
    <dgm:pt modelId="{92508170-E988-450D-8756-48C7DA9ECF60}" type="sibTrans" cxnId="{32C2CF0C-8551-4F40-BA3A-9FD54445B58B}">
      <dgm:prSet/>
      <dgm:spPr/>
      <dgm:t>
        <a:bodyPr/>
        <a:lstStyle/>
        <a:p>
          <a:endParaRPr lang="fi-FI"/>
        </a:p>
      </dgm:t>
    </dgm:pt>
    <dgm:pt modelId="{DE1B5182-C94F-4D5E-8460-A09E29224DC6}">
      <dgm:prSet phldrT="[Teksti]" custT="1"/>
      <dgm:spPr>
        <a:noFill/>
      </dgm:spPr>
      <dgm:t>
        <a:bodyPr/>
        <a:lstStyle/>
        <a:p>
          <a:r>
            <a:rPr lang="fi-FI" sz="1200" i="1" dirty="0"/>
            <a:t>Tarvitaan ulkopuolista yksityistä ja julkista rahoitusta.</a:t>
          </a:r>
        </a:p>
        <a:p>
          <a:r>
            <a:rPr lang="fi-FI" sz="1200" i="1" dirty="0"/>
            <a:t>Hanke on niin suuri, että julkisen rahoituksen pitää tulla valtion ja/tai </a:t>
          </a:r>
          <a:r>
            <a:rPr lang="fi-FI" sz="1200" i="1"/>
            <a:t>EU:n tasolta</a:t>
          </a:r>
          <a:r>
            <a:rPr lang="fi-FI" sz="1200" i="1" dirty="0"/>
            <a:t>. </a:t>
          </a:r>
        </a:p>
      </dgm:t>
    </dgm:pt>
    <dgm:pt modelId="{452449AB-00A1-4CEB-9F7C-2C294C0B0112}" type="parTrans" cxnId="{D821F9E8-1EC8-440B-9A2B-65D6A1BE04BD}">
      <dgm:prSet/>
      <dgm:spPr/>
      <dgm:t>
        <a:bodyPr/>
        <a:lstStyle/>
        <a:p>
          <a:endParaRPr lang="fi-FI"/>
        </a:p>
      </dgm:t>
    </dgm:pt>
    <dgm:pt modelId="{9BD85236-CBA0-4AA7-A17C-1FDD608CBC99}" type="sibTrans" cxnId="{D821F9E8-1EC8-440B-9A2B-65D6A1BE04BD}">
      <dgm:prSet/>
      <dgm:spPr/>
      <dgm:t>
        <a:bodyPr/>
        <a:lstStyle/>
        <a:p>
          <a:endParaRPr lang="fi-FI"/>
        </a:p>
      </dgm:t>
    </dgm:pt>
    <dgm:pt modelId="{89E86D98-745E-4601-94BF-B8FC4E07152B}" type="pres">
      <dgm:prSet presAssocID="{640262E9-CEF5-4344-9349-245AB803F931}" presName="Name0" presStyleCnt="0">
        <dgm:presLayoutVars>
          <dgm:chMax val="5"/>
          <dgm:chPref val="5"/>
          <dgm:dir/>
          <dgm:animLvl val="lvl"/>
        </dgm:presLayoutVars>
      </dgm:prSet>
      <dgm:spPr/>
    </dgm:pt>
    <dgm:pt modelId="{BE69995A-B1E0-4C9D-84D9-2867B9C47EB1}" type="pres">
      <dgm:prSet presAssocID="{58B6A3DF-AFBE-496B-B2E2-40758EDA2BCC}" presName="parentText1" presStyleLbl="node1" presStyleIdx="0" presStyleCnt="5">
        <dgm:presLayoutVars>
          <dgm:chMax/>
          <dgm:chPref val="3"/>
          <dgm:bulletEnabled val="1"/>
        </dgm:presLayoutVars>
      </dgm:prSet>
      <dgm:spPr/>
    </dgm:pt>
    <dgm:pt modelId="{9CA8755D-501D-4D1D-A4D1-28CBEB64F2EF}" type="pres">
      <dgm:prSet presAssocID="{58B6A3DF-AFBE-496B-B2E2-40758EDA2BCC}" presName="childText1" presStyleLbl="solidAlignAcc1" presStyleIdx="0" presStyleCnt="5">
        <dgm:presLayoutVars>
          <dgm:chMax val="0"/>
          <dgm:chPref val="0"/>
          <dgm:bulletEnabled val="1"/>
        </dgm:presLayoutVars>
      </dgm:prSet>
      <dgm:spPr/>
    </dgm:pt>
    <dgm:pt modelId="{2560089E-9D7F-484C-8DEC-F5FE00EE6DBB}" type="pres">
      <dgm:prSet presAssocID="{199B0484-E1FB-47B8-B3D0-F886D3B07D73}" presName="parentText2" presStyleLbl="node1" presStyleIdx="1" presStyleCnt="5">
        <dgm:presLayoutVars>
          <dgm:chMax/>
          <dgm:chPref val="3"/>
          <dgm:bulletEnabled val="1"/>
        </dgm:presLayoutVars>
      </dgm:prSet>
      <dgm:spPr/>
    </dgm:pt>
    <dgm:pt modelId="{222153DE-0AD7-4909-BF42-E4D8D9EC7DC4}" type="pres">
      <dgm:prSet presAssocID="{199B0484-E1FB-47B8-B3D0-F886D3B07D73}" presName="childText2" presStyleLbl="solidAlignAcc1" presStyleIdx="1" presStyleCnt="5">
        <dgm:presLayoutVars>
          <dgm:chMax val="0"/>
          <dgm:chPref val="0"/>
          <dgm:bulletEnabled val="1"/>
        </dgm:presLayoutVars>
      </dgm:prSet>
      <dgm:spPr/>
    </dgm:pt>
    <dgm:pt modelId="{8130C0BA-EB92-4E2D-8C05-FC82F63022E9}" type="pres">
      <dgm:prSet presAssocID="{435F5560-02A3-473F-AB9A-111AD8787EED}" presName="parentText3" presStyleLbl="node1" presStyleIdx="2" presStyleCnt="5">
        <dgm:presLayoutVars>
          <dgm:chMax/>
          <dgm:chPref val="3"/>
          <dgm:bulletEnabled val="1"/>
        </dgm:presLayoutVars>
      </dgm:prSet>
      <dgm:spPr/>
    </dgm:pt>
    <dgm:pt modelId="{E6B9F294-DE67-4069-84B5-7B9956E502F5}" type="pres">
      <dgm:prSet presAssocID="{435F5560-02A3-473F-AB9A-111AD8787EED}" presName="childText3" presStyleLbl="solidAlignAcc1" presStyleIdx="2" presStyleCnt="5">
        <dgm:presLayoutVars>
          <dgm:chMax val="0"/>
          <dgm:chPref val="0"/>
          <dgm:bulletEnabled val="1"/>
        </dgm:presLayoutVars>
      </dgm:prSet>
      <dgm:spPr/>
    </dgm:pt>
    <dgm:pt modelId="{32E7B5EA-1774-4156-ABDA-90FF5118E589}" type="pres">
      <dgm:prSet presAssocID="{8AC60362-BD51-4226-8F21-2E723DC5C567}" presName="parentText4" presStyleLbl="node1" presStyleIdx="3" presStyleCnt="5">
        <dgm:presLayoutVars>
          <dgm:chMax/>
          <dgm:chPref val="3"/>
          <dgm:bulletEnabled val="1"/>
        </dgm:presLayoutVars>
      </dgm:prSet>
      <dgm:spPr/>
    </dgm:pt>
    <dgm:pt modelId="{EB10DA63-F434-4F3B-BDEB-B44736E8234F}" type="pres">
      <dgm:prSet presAssocID="{8AC60362-BD51-4226-8F21-2E723DC5C567}" presName="childText4" presStyleLbl="solidAlignAcc1" presStyleIdx="3" presStyleCnt="5">
        <dgm:presLayoutVars>
          <dgm:chMax val="0"/>
          <dgm:chPref val="0"/>
          <dgm:bulletEnabled val="1"/>
        </dgm:presLayoutVars>
      </dgm:prSet>
      <dgm:spPr/>
    </dgm:pt>
    <dgm:pt modelId="{6E1AD729-48DA-4474-A8D7-835AEBD794F1}" type="pres">
      <dgm:prSet presAssocID="{74569C1D-BBFE-41B4-AAA8-B1458001661E}" presName="parentText5" presStyleLbl="node1" presStyleIdx="4" presStyleCnt="5">
        <dgm:presLayoutVars>
          <dgm:chMax/>
          <dgm:chPref val="3"/>
          <dgm:bulletEnabled val="1"/>
        </dgm:presLayoutVars>
      </dgm:prSet>
      <dgm:spPr/>
    </dgm:pt>
    <dgm:pt modelId="{C7FC8021-1CC3-4E28-B0AE-DB8D21D908F6}" type="pres">
      <dgm:prSet presAssocID="{74569C1D-BBFE-41B4-AAA8-B1458001661E}" presName="childText5" presStyleLbl="solidAlignAcc1" presStyleIdx="4" presStyleCnt="5">
        <dgm:presLayoutVars>
          <dgm:chMax val="0"/>
          <dgm:chPref val="0"/>
          <dgm:bulletEnabled val="1"/>
        </dgm:presLayoutVars>
      </dgm:prSet>
      <dgm:spPr/>
    </dgm:pt>
  </dgm:ptLst>
  <dgm:cxnLst>
    <dgm:cxn modelId="{32C2CF0C-8551-4F40-BA3A-9FD54445B58B}" srcId="{640262E9-CEF5-4344-9349-245AB803F931}" destId="{8AC60362-BD51-4226-8F21-2E723DC5C567}" srcOrd="3" destOrd="0" parTransId="{B22433C2-6B1F-4A58-B424-7B483D67C785}" sibTransId="{92508170-E988-450D-8756-48C7DA9ECF60}"/>
    <dgm:cxn modelId="{98B22119-0AB2-4C99-B8C5-73A755F8F1FA}" type="presOf" srcId="{74569C1D-BBFE-41B4-AAA8-B1458001661E}" destId="{6E1AD729-48DA-4474-A8D7-835AEBD794F1}" srcOrd="0" destOrd="0" presId="urn:microsoft.com/office/officeart/2009/3/layout/IncreasingArrowsProcess"/>
    <dgm:cxn modelId="{0616D01B-E786-4948-BB8C-EA5879E46EF2}" srcId="{58B6A3DF-AFBE-496B-B2E2-40758EDA2BCC}" destId="{332E621E-7124-42B4-A75C-974449733EC8}" srcOrd="0" destOrd="0" parTransId="{332B8702-4780-4108-B9D3-C51CCAF423EA}" sibTransId="{DA68B8FF-2D07-42B6-8F69-7319773A60EC}"/>
    <dgm:cxn modelId="{77E95222-5035-4490-9D7C-193E11B6C6B6}" type="presOf" srcId="{332E621E-7124-42B4-A75C-974449733EC8}" destId="{9CA8755D-501D-4D1D-A4D1-28CBEB64F2EF}" srcOrd="0" destOrd="0" presId="urn:microsoft.com/office/officeart/2009/3/layout/IncreasingArrowsProcess"/>
    <dgm:cxn modelId="{93E66537-31CB-4242-BBA1-B73274015B9B}" srcId="{640262E9-CEF5-4344-9349-245AB803F931}" destId="{58B6A3DF-AFBE-496B-B2E2-40758EDA2BCC}" srcOrd="0" destOrd="0" parTransId="{FD36581A-D3DA-4CC5-B43E-A1BEA99F9B31}" sibTransId="{2362AA79-5897-4267-BA4B-659BA4DBDEA4}"/>
    <dgm:cxn modelId="{1C932C5C-1698-4120-8735-0BE194DDF35E}" type="presOf" srcId="{640262E9-CEF5-4344-9349-245AB803F931}" destId="{89E86D98-745E-4601-94BF-B8FC4E07152B}" srcOrd="0" destOrd="0" presId="urn:microsoft.com/office/officeart/2009/3/layout/IncreasingArrowsProcess"/>
    <dgm:cxn modelId="{097B2945-FA79-4CF8-BFC9-039E9CF11382}" type="presOf" srcId="{199B0484-E1FB-47B8-B3D0-F886D3B07D73}" destId="{2560089E-9D7F-484C-8DEC-F5FE00EE6DBB}" srcOrd="0" destOrd="0" presId="urn:microsoft.com/office/officeart/2009/3/layout/IncreasingArrowsProcess"/>
    <dgm:cxn modelId="{9B58EE65-1CC2-4A7A-A985-A12E6A04E247}" type="presOf" srcId="{8AC60362-BD51-4226-8F21-2E723DC5C567}" destId="{32E7B5EA-1774-4156-ABDA-90FF5118E589}" srcOrd="0" destOrd="0" presId="urn:microsoft.com/office/officeart/2009/3/layout/IncreasingArrowsProcess"/>
    <dgm:cxn modelId="{F006B34A-9E95-4B3E-A066-570A4B751E30}" type="presOf" srcId="{DE1B5182-C94F-4D5E-8460-A09E29224DC6}" destId="{EB10DA63-F434-4F3B-BDEB-B44736E8234F}" srcOrd="0" destOrd="0" presId="urn:microsoft.com/office/officeart/2009/3/layout/IncreasingArrowsProcess"/>
    <dgm:cxn modelId="{E060786D-99C5-4578-9C19-365EEB91E1DB}" srcId="{74569C1D-BBFE-41B4-AAA8-B1458001661E}" destId="{319341C0-F9A6-4ACF-BE13-3547178E30D2}" srcOrd="0" destOrd="0" parTransId="{88167C76-2EF0-4FDE-B64D-14BA3A82B9CB}" sibTransId="{F75F6794-D60C-43D2-98AB-0EFB9E6CD457}"/>
    <dgm:cxn modelId="{352C987E-D5AF-4C0F-A67C-A2D1ADEFB570}" type="presOf" srcId="{A1C4821F-1B08-4EFC-8BE7-D9B49CDF79C9}" destId="{E6B9F294-DE67-4069-84B5-7B9956E502F5}" srcOrd="0" destOrd="0" presId="urn:microsoft.com/office/officeart/2009/3/layout/IncreasingArrowsProcess"/>
    <dgm:cxn modelId="{D3227782-19C9-40A4-A09F-43C4B765690A}" type="presOf" srcId="{58B6A3DF-AFBE-496B-B2E2-40758EDA2BCC}" destId="{BE69995A-B1E0-4C9D-84D9-2867B9C47EB1}" srcOrd="0" destOrd="0" presId="urn:microsoft.com/office/officeart/2009/3/layout/IncreasingArrowsProcess"/>
    <dgm:cxn modelId="{7FF5FF9E-CF21-428C-8E04-C8A9D9FB6C96}" srcId="{640262E9-CEF5-4344-9349-245AB803F931}" destId="{74569C1D-BBFE-41B4-AAA8-B1458001661E}" srcOrd="4" destOrd="0" parTransId="{E335919C-102C-4C60-9F2A-EAFF33EB0421}" sibTransId="{75E04C4E-246E-4803-97EA-8D455BDE3D75}"/>
    <dgm:cxn modelId="{EA59EDA3-5FB4-4CA7-8220-1F0A41B94184}" srcId="{435F5560-02A3-473F-AB9A-111AD8787EED}" destId="{A1C4821F-1B08-4EFC-8BE7-D9B49CDF79C9}" srcOrd="0" destOrd="0" parTransId="{F362AA27-B22F-44BF-ACCC-845D237B8D69}" sibTransId="{9FA72B40-2A8C-477F-A268-B9DCEC89CF25}"/>
    <dgm:cxn modelId="{30536CB9-FCAE-4DFE-A4E4-96AD0CE8E381}" type="presOf" srcId="{435F5560-02A3-473F-AB9A-111AD8787EED}" destId="{8130C0BA-EB92-4E2D-8C05-FC82F63022E9}" srcOrd="0" destOrd="0" presId="urn:microsoft.com/office/officeart/2009/3/layout/IncreasingArrowsProcess"/>
    <dgm:cxn modelId="{8ECC94C9-7F81-4180-AAFE-0B093AB333BA}" srcId="{199B0484-E1FB-47B8-B3D0-F886D3B07D73}" destId="{7E69E70F-B0CB-42A8-9A22-1AAC13C1B00C}" srcOrd="0" destOrd="0" parTransId="{556B2586-4283-4049-B899-0EEDE5ACFA05}" sibTransId="{EBF8B7D4-6740-4495-BA39-50B96B714BF9}"/>
    <dgm:cxn modelId="{4BBC42CD-908E-417C-B10A-27662EA85676}" srcId="{640262E9-CEF5-4344-9349-245AB803F931}" destId="{199B0484-E1FB-47B8-B3D0-F886D3B07D73}" srcOrd="1" destOrd="0" parTransId="{B9727C2C-90CF-429E-99D8-D5440B066C25}" sibTransId="{66F5E334-B215-485B-AB55-CACCEDC1AAB9}"/>
    <dgm:cxn modelId="{AE7380D6-6264-4A16-8BD7-04595A844296}" type="presOf" srcId="{7E69E70F-B0CB-42A8-9A22-1AAC13C1B00C}" destId="{222153DE-0AD7-4909-BF42-E4D8D9EC7DC4}" srcOrd="0" destOrd="0" presId="urn:microsoft.com/office/officeart/2009/3/layout/IncreasingArrowsProcess"/>
    <dgm:cxn modelId="{86B105DF-BB0E-481D-983D-EC3B61977D3F}" srcId="{640262E9-CEF5-4344-9349-245AB803F931}" destId="{435F5560-02A3-473F-AB9A-111AD8787EED}" srcOrd="2" destOrd="0" parTransId="{BEFDC39C-4BE1-4383-9BD2-AFA12CA1BF13}" sibTransId="{F278F785-7DA5-4FD8-80DF-AA793D4DF237}"/>
    <dgm:cxn modelId="{D821F9E8-1EC8-440B-9A2B-65D6A1BE04BD}" srcId="{8AC60362-BD51-4226-8F21-2E723DC5C567}" destId="{DE1B5182-C94F-4D5E-8460-A09E29224DC6}" srcOrd="0" destOrd="0" parTransId="{452449AB-00A1-4CEB-9F7C-2C294C0B0112}" sibTransId="{9BD85236-CBA0-4AA7-A17C-1FDD608CBC99}"/>
    <dgm:cxn modelId="{D32C18F4-CC6B-4ADB-961E-87F854E2E39C}" type="presOf" srcId="{319341C0-F9A6-4ACF-BE13-3547178E30D2}" destId="{C7FC8021-1CC3-4E28-B0AE-DB8D21D908F6}" srcOrd="0" destOrd="0" presId="urn:microsoft.com/office/officeart/2009/3/layout/IncreasingArrowsProcess"/>
    <dgm:cxn modelId="{B72DA994-3FD1-41C4-9C72-F1AF991612A3}" type="presParOf" srcId="{89E86D98-745E-4601-94BF-B8FC4E07152B}" destId="{BE69995A-B1E0-4C9D-84D9-2867B9C47EB1}" srcOrd="0" destOrd="0" presId="urn:microsoft.com/office/officeart/2009/3/layout/IncreasingArrowsProcess"/>
    <dgm:cxn modelId="{429D561A-47FB-4F17-B690-9467C6194D23}" type="presParOf" srcId="{89E86D98-745E-4601-94BF-B8FC4E07152B}" destId="{9CA8755D-501D-4D1D-A4D1-28CBEB64F2EF}" srcOrd="1" destOrd="0" presId="urn:microsoft.com/office/officeart/2009/3/layout/IncreasingArrowsProcess"/>
    <dgm:cxn modelId="{6AD782B5-DA10-460E-8D36-B0EA3053834E}" type="presParOf" srcId="{89E86D98-745E-4601-94BF-B8FC4E07152B}" destId="{2560089E-9D7F-484C-8DEC-F5FE00EE6DBB}" srcOrd="2" destOrd="0" presId="urn:microsoft.com/office/officeart/2009/3/layout/IncreasingArrowsProcess"/>
    <dgm:cxn modelId="{75721C10-87C1-417A-A011-38A3A014BC6F}" type="presParOf" srcId="{89E86D98-745E-4601-94BF-B8FC4E07152B}" destId="{222153DE-0AD7-4909-BF42-E4D8D9EC7DC4}" srcOrd="3" destOrd="0" presId="urn:microsoft.com/office/officeart/2009/3/layout/IncreasingArrowsProcess"/>
    <dgm:cxn modelId="{19CBA156-30DC-45CC-B8E7-9DBDB4240C59}" type="presParOf" srcId="{89E86D98-745E-4601-94BF-B8FC4E07152B}" destId="{8130C0BA-EB92-4E2D-8C05-FC82F63022E9}" srcOrd="4" destOrd="0" presId="urn:microsoft.com/office/officeart/2009/3/layout/IncreasingArrowsProcess"/>
    <dgm:cxn modelId="{A490A2B2-1178-4439-88BC-0E0813A831B9}" type="presParOf" srcId="{89E86D98-745E-4601-94BF-B8FC4E07152B}" destId="{E6B9F294-DE67-4069-84B5-7B9956E502F5}" srcOrd="5" destOrd="0" presId="urn:microsoft.com/office/officeart/2009/3/layout/IncreasingArrowsProcess"/>
    <dgm:cxn modelId="{6894FBE6-D4EB-4FDB-BF91-5F99D8C429B0}" type="presParOf" srcId="{89E86D98-745E-4601-94BF-B8FC4E07152B}" destId="{32E7B5EA-1774-4156-ABDA-90FF5118E589}" srcOrd="6" destOrd="0" presId="urn:microsoft.com/office/officeart/2009/3/layout/IncreasingArrowsProcess"/>
    <dgm:cxn modelId="{C90F4C5E-31A0-4B1D-A482-6F1FDDDAA0AA}" type="presParOf" srcId="{89E86D98-745E-4601-94BF-B8FC4E07152B}" destId="{EB10DA63-F434-4F3B-BDEB-B44736E8234F}" srcOrd="7" destOrd="0" presId="urn:microsoft.com/office/officeart/2009/3/layout/IncreasingArrowsProcess"/>
    <dgm:cxn modelId="{B0A7C317-EA6F-4FE8-A327-7F6B5C699BEC}" type="presParOf" srcId="{89E86D98-745E-4601-94BF-B8FC4E07152B}" destId="{6E1AD729-48DA-4474-A8D7-835AEBD794F1}" srcOrd="8" destOrd="0" presId="urn:microsoft.com/office/officeart/2009/3/layout/IncreasingArrowsProcess"/>
    <dgm:cxn modelId="{0BC649EF-A124-4215-88C0-EA8F42E01FD2}" type="presParOf" srcId="{89E86D98-745E-4601-94BF-B8FC4E07152B}" destId="{C7FC8021-1CC3-4E28-B0AE-DB8D21D908F6}"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96C0F-DBEE-4700-B9AF-0E3DF46334C0}">
      <dsp:nvSpPr>
        <dsp:cNvPr id="0" name=""/>
        <dsp:cNvSpPr/>
      </dsp:nvSpPr>
      <dsp:spPr>
        <a:xfrm>
          <a:off x="6578" y="266208"/>
          <a:ext cx="1484379" cy="643967"/>
        </a:xfrm>
        <a:prstGeom prst="roundRect">
          <a:avLst>
            <a:gd name="adj" fmla="val 1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i-FI" sz="1100" b="1" kern="1200" dirty="0"/>
            <a:t>Ennen saapumista telakalle</a:t>
          </a:r>
        </a:p>
      </dsp:txBody>
      <dsp:txXfrm>
        <a:off x="6578" y="266208"/>
        <a:ext cx="1484379" cy="429311"/>
      </dsp:txXfrm>
    </dsp:sp>
    <dsp:sp modelId="{BE7FBDF5-9D68-43C1-8946-134F9FCA6D26}">
      <dsp:nvSpPr>
        <dsp:cNvPr id="0" name=""/>
        <dsp:cNvSpPr/>
      </dsp:nvSpPr>
      <dsp:spPr>
        <a:xfrm>
          <a:off x="310608" y="695520"/>
          <a:ext cx="1484379" cy="1709659"/>
        </a:xfrm>
        <a:prstGeom prst="roundRect">
          <a:avLst>
            <a:gd name="adj" fmla="val 10000"/>
          </a:avLst>
        </a:prstGeom>
        <a:solidFill>
          <a:schemeClr val="lt1">
            <a:alpha val="90000"/>
            <a:hueOff val="0"/>
            <a:satOff val="0"/>
            <a:lumOff val="0"/>
            <a:alphaOff val="0"/>
          </a:schemeClr>
        </a:solidFill>
        <a:ln w="12700" cap="flat" cmpd="sng" algn="ctr">
          <a:solidFill>
            <a:srgbClr val="176D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Taustatutkimukset (vrt. laivojen hankinta)</a:t>
          </a:r>
        </a:p>
        <a:p>
          <a:pPr marL="57150" lvl="1" indent="-57150" algn="l" defTabSz="488950">
            <a:lnSpc>
              <a:spcPct val="90000"/>
            </a:lnSpc>
            <a:spcBef>
              <a:spcPct val="0"/>
            </a:spcBef>
            <a:spcAft>
              <a:spcPct val="15000"/>
            </a:spcAft>
            <a:buChar char="•"/>
          </a:pPr>
          <a:r>
            <a:rPr lang="fi-FI" sz="1100" kern="1200" dirty="0"/>
            <a:t>Kartoitus laivassa</a:t>
          </a:r>
        </a:p>
      </dsp:txBody>
      <dsp:txXfrm>
        <a:off x="354084" y="738996"/>
        <a:ext cx="1397427" cy="1622707"/>
      </dsp:txXfrm>
    </dsp:sp>
    <dsp:sp modelId="{9233BE6C-C285-4E06-9C75-8869BA786B39}">
      <dsp:nvSpPr>
        <dsp:cNvPr id="0" name=""/>
        <dsp:cNvSpPr/>
      </dsp:nvSpPr>
      <dsp:spPr>
        <a:xfrm>
          <a:off x="1715985" y="296080"/>
          <a:ext cx="477056" cy="369567"/>
        </a:xfrm>
        <a:prstGeom prst="rightArrow">
          <a:avLst>
            <a:gd name="adj1" fmla="val 60000"/>
            <a:gd name="adj2" fmla="val 50000"/>
          </a:avLst>
        </a:prstGeom>
        <a:solidFill>
          <a:srgbClr val="BF9F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kern="1200"/>
        </a:p>
      </dsp:txBody>
      <dsp:txXfrm>
        <a:off x="1715985" y="369993"/>
        <a:ext cx="366186" cy="221741"/>
      </dsp:txXfrm>
    </dsp:sp>
    <dsp:sp modelId="{60B45290-FFE4-4E00-91C3-EC0E37B69262}">
      <dsp:nvSpPr>
        <dsp:cNvPr id="0" name=""/>
        <dsp:cNvSpPr/>
      </dsp:nvSpPr>
      <dsp:spPr>
        <a:xfrm>
          <a:off x="2391065" y="266208"/>
          <a:ext cx="1484379" cy="643967"/>
        </a:xfrm>
        <a:prstGeom prst="roundRect">
          <a:avLst>
            <a:gd name="adj" fmla="val 1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i-FI" sz="1100" b="1" kern="1200" dirty="0"/>
            <a:t>Telakan laiturissa</a:t>
          </a:r>
        </a:p>
      </dsp:txBody>
      <dsp:txXfrm>
        <a:off x="2391065" y="266208"/>
        <a:ext cx="1484379" cy="429311"/>
      </dsp:txXfrm>
    </dsp:sp>
    <dsp:sp modelId="{17083E31-2808-4FE4-9C8E-49A33A517642}">
      <dsp:nvSpPr>
        <dsp:cNvPr id="0" name=""/>
        <dsp:cNvSpPr/>
      </dsp:nvSpPr>
      <dsp:spPr>
        <a:xfrm>
          <a:off x="2695094" y="695520"/>
          <a:ext cx="1484379" cy="1709659"/>
        </a:xfrm>
        <a:prstGeom prst="roundRect">
          <a:avLst>
            <a:gd name="adj" fmla="val 10000"/>
          </a:avLst>
        </a:prstGeom>
        <a:solidFill>
          <a:schemeClr val="lt1">
            <a:alpha val="90000"/>
            <a:hueOff val="0"/>
            <a:satOff val="0"/>
            <a:lumOff val="0"/>
            <a:alphaOff val="0"/>
          </a:schemeClr>
        </a:solidFill>
        <a:ln w="12700" cap="flat" cmpd="sng" algn="ctr">
          <a:solidFill>
            <a:srgbClr val="176D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Haitta-ainepurku</a:t>
          </a:r>
        </a:p>
        <a:p>
          <a:pPr marL="57150" lvl="1" indent="-57150" algn="l" defTabSz="488950">
            <a:lnSpc>
              <a:spcPct val="90000"/>
            </a:lnSpc>
            <a:spcBef>
              <a:spcPct val="0"/>
            </a:spcBef>
            <a:spcAft>
              <a:spcPct val="15000"/>
            </a:spcAft>
            <a:buChar char="•"/>
          </a:pPr>
          <a:r>
            <a:rPr lang="fi-FI" sz="1100" kern="1200" dirty="0"/>
            <a:t>Sisäpurku</a:t>
          </a:r>
        </a:p>
        <a:p>
          <a:pPr marL="57150" lvl="1" indent="-57150" algn="l" defTabSz="488950">
            <a:lnSpc>
              <a:spcPct val="90000"/>
            </a:lnSpc>
            <a:spcBef>
              <a:spcPct val="0"/>
            </a:spcBef>
            <a:spcAft>
              <a:spcPct val="15000"/>
            </a:spcAft>
            <a:buChar char="•"/>
          </a:pPr>
          <a:r>
            <a:rPr lang="fi-FI" sz="1100" kern="1200" dirty="0"/>
            <a:t>Pesut</a:t>
          </a:r>
        </a:p>
        <a:p>
          <a:pPr marL="57150" lvl="1" indent="-57150" algn="l" defTabSz="488950">
            <a:lnSpc>
              <a:spcPct val="90000"/>
            </a:lnSpc>
            <a:spcBef>
              <a:spcPct val="0"/>
            </a:spcBef>
            <a:spcAft>
              <a:spcPct val="15000"/>
            </a:spcAft>
            <a:buChar char="•"/>
          </a:pPr>
          <a:r>
            <a:rPr lang="fi-FI" sz="1100" kern="1200" dirty="0"/>
            <a:t>Kannen yläpuolisten rakenteiden purku?</a:t>
          </a:r>
        </a:p>
      </dsp:txBody>
      <dsp:txXfrm>
        <a:off x="2738570" y="738996"/>
        <a:ext cx="1397427" cy="1622707"/>
      </dsp:txXfrm>
    </dsp:sp>
    <dsp:sp modelId="{539EE8B8-5A19-40A3-9FE4-D82F725E72C1}">
      <dsp:nvSpPr>
        <dsp:cNvPr id="0" name=""/>
        <dsp:cNvSpPr/>
      </dsp:nvSpPr>
      <dsp:spPr>
        <a:xfrm>
          <a:off x="4100471" y="296080"/>
          <a:ext cx="477056" cy="369567"/>
        </a:xfrm>
        <a:prstGeom prst="rightArrow">
          <a:avLst>
            <a:gd name="adj1" fmla="val 60000"/>
            <a:gd name="adj2" fmla="val 50000"/>
          </a:avLst>
        </a:prstGeom>
        <a:solidFill>
          <a:srgbClr val="BF9F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kern="1200"/>
        </a:p>
      </dsp:txBody>
      <dsp:txXfrm>
        <a:off x="4100471" y="369993"/>
        <a:ext cx="366186" cy="221741"/>
      </dsp:txXfrm>
    </dsp:sp>
    <dsp:sp modelId="{4EDA75A1-6882-40A4-8866-98155F475ED1}">
      <dsp:nvSpPr>
        <dsp:cNvPr id="0" name=""/>
        <dsp:cNvSpPr/>
      </dsp:nvSpPr>
      <dsp:spPr>
        <a:xfrm>
          <a:off x="4775551" y="266208"/>
          <a:ext cx="1484379" cy="643967"/>
        </a:xfrm>
        <a:prstGeom prst="roundRect">
          <a:avLst>
            <a:gd name="adj" fmla="val 1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i-FI" sz="1100" b="1" kern="1200" dirty="0"/>
            <a:t>Telakka-altaassa</a:t>
          </a:r>
        </a:p>
      </dsp:txBody>
      <dsp:txXfrm>
        <a:off x="4775551" y="266208"/>
        <a:ext cx="1484379" cy="429311"/>
      </dsp:txXfrm>
    </dsp:sp>
    <dsp:sp modelId="{38208776-F1E8-4BEF-A5D9-966D78796C26}">
      <dsp:nvSpPr>
        <dsp:cNvPr id="0" name=""/>
        <dsp:cNvSpPr/>
      </dsp:nvSpPr>
      <dsp:spPr>
        <a:xfrm>
          <a:off x="5079581" y="695520"/>
          <a:ext cx="1484379" cy="1709659"/>
        </a:xfrm>
        <a:prstGeom prst="roundRect">
          <a:avLst>
            <a:gd name="adj" fmla="val 10000"/>
          </a:avLst>
        </a:prstGeom>
        <a:solidFill>
          <a:schemeClr val="lt1">
            <a:alpha val="90000"/>
            <a:hueOff val="0"/>
            <a:satOff val="0"/>
            <a:lumOff val="0"/>
            <a:alphaOff val="0"/>
          </a:schemeClr>
        </a:solidFill>
        <a:ln w="12700" cap="flat" cmpd="sng" algn="ctr">
          <a:solidFill>
            <a:srgbClr val="176D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Kannen yläpuolisten rakenteiden purku </a:t>
          </a:r>
        </a:p>
        <a:p>
          <a:pPr marL="57150" lvl="1" indent="-57150" algn="l" defTabSz="488950">
            <a:lnSpc>
              <a:spcPct val="90000"/>
            </a:lnSpc>
            <a:spcBef>
              <a:spcPct val="0"/>
            </a:spcBef>
            <a:spcAft>
              <a:spcPct val="15000"/>
            </a:spcAft>
            <a:buChar char="•"/>
          </a:pPr>
          <a:r>
            <a:rPr lang="fi-FI" sz="1100" kern="1200" dirty="0"/>
            <a:t>Rungon purku lohkoihin</a:t>
          </a:r>
        </a:p>
        <a:p>
          <a:pPr marL="57150" lvl="1" indent="-57150" algn="l" defTabSz="488950">
            <a:lnSpc>
              <a:spcPct val="90000"/>
            </a:lnSpc>
            <a:spcBef>
              <a:spcPct val="0"/>
            </a:spcBef>
            <a:spcAft>
              <a:spcPct val="15000"/>
            </a:spcAft>
            <a:buChar char="•"/>
          </a:pPr>
          <a:r>
            <a:rPr lang="fi-FI" sz="1100" kern="1200" dirty="0"/>
            <a:t>Lohkojen siirto seuraavaan vaiheeseen</a:t>
          </a:r>
        </a:p>
        <a:p>
          <a:pPr marL="57150" lvl="1" indent="-57150" algn="l" defTabSz="488950">
            <a:lnSpc>
              <a:spcPct val="90000"/>
            </a:lnSpc>
            <a:spcBef>
              <a:spcPct val="0"/>
            </a:spcBef>
            <a:spcAft>
              <a:spcPct val="15000"/>
            </a:spcAft>
            <a:buChar char="•"/>
          </a:pPr>
          <a:endParaRPr lang="fi-FI" sz="1100" kern="1200" dirty="0"/>
        </a:p>
      </dsp:txBody>
      <dsp:txXfrm>
        <a:off x="5123057" y="738996"/>
        <a:ext cx="1397427" cy="1622707"/>
      </dsp:txXfrm>
    </dsp:sp>
    <dsp:sp modelId="{60A511D2-4DD9-4ECF-8F98-0CEBBDCB5002}">
      <dsp:nvSpPr>
        <dsp:cNvPr id="0" name=""/>
        <dsp:cNvSpPr/>
      </dsp:nvSpPr>
      <dsp:spPr>
        <a:xfrm>
          <a:off x="6484958" y="296080"/>
          <a:ext cx="477056" cy="369567"/>
        </a:xfrm>
        <a:prstGeom prst="rightArrow">
          <a:avLst>
            <a:gd name="adj1" fmla="val 60000"/>
            <a:gd name="adj2" fmla="val 50000"/>
          </a:avLst>
        </a:prstGeom>
        <a:solidFill>
          <a:srgbClr val="BF9F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kern="1200"/>
        </a:p>
      </dsp:txBody>
      <dsp:txXfrm>
        <a:off x="6484958" y="369993"/>
        <a:ext cx="366186" cy="221741"/>
      </dsp:txXfrm>
    </dsp:sp>
    <dsp:sp modelId="{D94FC574-B1F0-441E-AF9D-D5314543040A}">
      <dsp:nvSpPr>
        <dsp:cNvPr id="0" name=""/>
        <dsp:cNvSpPr/>
      </dsp:nvSpPr>
      <dsp:spPr>
        <a:xfrm>
          <a:off x="7160038" y="266208"/>
          <a:ext cx="1484379" cy="643967"/>
        </a:xfrm>
        <a:prstGeom prst="roundRect">
          <a:avLst>
            <a:gd name="adj" fmla="val 1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i-FI" sz="1100" b="1" kern="1200" dirty="0"/>
            <a:t>Lohkojen käsittely</a:t>
          </a:r>
        </a:p>
      </dsp:txBody>
      <dsp:txXfrm>
        <a:off x="7160038" y="266208"/>
        <a:ext cx="1484379" cy="429311"/>
      </dsp:txXfrm>
    </dsp:sp>
    <dsp:sp modelId="{6CA0BD10-AEE9-4BA3-BF03-B58A6CBE8B05}">
      <dsp:nvSpPr>
        <dsp:cNvPr id="0" name=""/>
        <dsp:cNvSpPr/>
      </dsp:nvSpPr>
      <dsp:spPr>
        <a:xfrm>
          <a:off x="7464067" y="695520"/>
          <a:ext cx="1484379" cy="1709659"/>
        </a:xfrm>
        <a:prstGeom prst="roundRect">
          <a:avLst>
            <a:gd name="adj" fmla="val 10000"/>
          </a:avLst>
        </a:prstGeom>
        <a:solidFill>
          <a:schemeClr val="lt1">
            <a:alpha val="90000"/>
            <a:hueOff val="0"/>
            <a:satOff val="0"/>
            <a:lumOff val="0"/>
            <a:alphaOff val="0"/>
          </a:schemeClr>
        </a:solidFill>
        <a:ln w="12700" cap="flat" cmpd="sng" algn="ctr">
          <a:solidFill>
            <a:srgbClr val="176D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Lohkojen paloittelu leikkurille </a:t>
          </a:r>
        </a:p>
        <a:p>
          <a:pPr marL="57150" lvl="1" indent="-57150" algn="l" defTabSz="488950">
            <a:lnSpc>
              <a:spcPct val="90000"/>
            </a:lnSpc>
            <a:spcBef>
              <a:spcPct val="0"/>
            </a:spcBef>
            <a:spcAft>
              <a:spcPct val="15000"/>
            </a:spcAft>
            <a:buChar char="•"/>
          </a:pPr>
          <a:r>
            <a:rPr lang="fi-FI" sz="1100" kern="1200" dirty="0"/>
            <a:t>Materiaalien erottelu ja lajittelu koneellisesti</a:t>
          </a:r>
        </a:p>
      </dsp:txBody>
      <dsp:txXfrm>
        <a:off x="7507543" y="738996"/>
        <a:ext cx="1397427" cy="1622707"/>
      </dsp:txXfrm>
    </dsp:sp>
    <dsp:sp modelId="{2C5E5228-F0F9-4455-BB5E-74D65F13B119}">
      <dsp:nvSpPr>
        <dsp:cNvPr id="0" name=""/>
        <dsp:cNvSpPr/>
      </dsp:nvSpPr>
      <dsp:spPr>
        <a:xfrm>
          <a:off x="8869444" y="296080"/>
          <a:ext cx="477056" cy="369567"/>
        </a:xfrm>
        <a:prstGeom prst="rightArrow">
          <a:avLst>
            <a:gd name="adj1" fmla="val 60000"/>
            <a:gd name="adj2" fmla="val 50000"/>
          </a:avLst>
        </a:prstGeom>
        <a:solidFill>
          <a:srgbClr val="BF9F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i-FI" sz="900" kern="1200"/>
        </a:p>
      </dsp:txBody>
      <dsp:txXfrm>
        <a:off x="8869444" y="369993"/>
        <a:ext cx="366186" cy="221741"/>
      </dsp:txXfrm>
    </dsp:sp>
    <dsp:sp modelId="{8B28BB53-0725-42D5-B6A5-F8A533E42969}">
      <dsp:nvSpPr>
        <dsp:cNvPr id="0" name=""/>
        <dsp:cNvSpPr/>
      </dsp:nvSpPr>
      <dsp:spPr>
        <a:xfrm>
          <a:off x="9544524" y="266208"/>
          <a:ext cx="1484379" cy="643967"/>
        </a:xfrm>
        <a:prstGeom prst="roundRect">
          <a:avLst>
            <a:gd name="adj" fmla="val 1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i-FI" sz="1100" b="1" kern="1200" dirty="0"/>
            <a:t>Jälkikäsittely</a:t>
          </a:r>
        </a:p>
      </dsp:txBody>
      <dsp:txXfrm>
        <a:off x="9544524" y="266208"/>
        <a:ext cx="1484379" cy="429311"/>
      </dsp:txXfrm>
    </dsp:sp>
    <dsp:sp modelId="{67256824-09D3-4D12-9BB6-8EFD4F978666}">
      <dsp:nvSpPr>
        <dsp:cNvPr id="0" name=""/>
        <dsp:cNvSpPr/>
      </dsp:nvSpPr>
      <dsp:spPr>
        <a:xfrm>
          <a:off x="9848554" y="695520"/>
          <a:ext cx="1484379" cy="1709659"/>
        </a:xfrm>
        <a:prstGeom prst="roundRect">
          <a:avLst>
            <a:gd name="adj" fmla="val 10000"/>
          </a:avLst>
        </a:prstGeom>
        <a:solidFill>
          <a:schemeClr val="lt1">
            <a:alpha val="90000"/>
            <a:hueOff val="0"/>
            <a:satOff val="0"/>
            <a:lumOff val="0"/>
            <a:alphaOff val="0"/>
          </a:schemeClr>
        </a:solidFill>
        <a:ln w="12700" cap="flat" cmpd="sng" algn="ctr">
          <a:solidFill>
            <a:srgbClr val="176D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fi-FI" sz="1100" kern="1200" dirty="0"/>
            <a:t>Teräslevyjen leikkaus romuluokkaan</a:t>
          </a:r>
        </a:p>
        <a:p>
          <a:pPr marL="57150" lvl="1" indent="-57150" algn="l" defTabSz="488950">
            <a:lnSpc>
              <a:spcPct val="90000"/>
            </a:lnSpc>
            <a:spcBef>
              <a:spcPct val="0"/>
            </a:spcBef>
            <a:spcAft>
              <a:spcPct val="15000"/>
            </a:spcAft>
            <a:buChar char="•"/>
          </a:pPr>
          <a:r>
            <a:rPr lang="fi-FI" sz="1100" kern="1200" dirty="0"/>
            <a:t>Valuraudan paloittelu</a:t>
          </a:r>
        </a:p>
        <a:p>
          <a:pPr marL="57150" lvl="1" indent="-57150" algn="l" defTabSz="488950">
            <a:lnSpc>
              <a:spcPct val="90000"/>
            </a:lnSpc>
            <a:spcBef>
              <a:spcPct val="0"/>
            </a:spcBef>
            <a:spcAft>
              <a:spcPct val="15000"/>
            </a:spcAft>
            <a:buChar char="•"/>
          </a:pPr>
          <a:r>
            <a:rPr lang="fi-FI" sz="1100" kern="1200" dirty="0"/>
            <a:t>Muiden materiaalien pakkaus ja lähetys käsittelylaitokseen</a:t>
          </a:r>
        </a:p>
      </dsp:txBody>
      <dsp:txXfrm>
        <a:off x="9892030" y="738996"/>
        <a:ext cx="1397427" cy="1622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9995A-B1E0-4C9D-84D9-2867B9C47EB1}">
      <dsp:nvSpPr>
        <dsp:cNvPr id="0" name=""/>
        <dsp:cNvSpPr/>
      </dsp:nvSpPr>
      <dsp:spPr>
        <a:xfrm>
          <a:off x="610936" y="63249"/>
          <a:ext cx="8468039" cy="1231490"/>
        </a:xfrm>
        <a:prstGeom prst="rightArrow">
          <a:avLst>
            <a:gd name="adj1" fmla="val 50000"/>
            <a:gd name="adj2" fmla="val 5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5499" numCol="1" spcCol="1270" anchor="ctr" anchorCtr="0">
          <a:noAutofit/>
        </a:bodyPr>
        <a:lstStyle/>
        <a:p>
          <a:pPr marL="0" lvl="0" indent="0" algn="l" defTabSz="666750">
            <a:lnSpc>
              <a:spcPct val="90000"/>
            </a:lnSpc>
            <a:spcBef>
              <a:spcPct val="0"/>
            </a:spcBef>
            <a:spcAft>
              <a:spcPct val="35000"/>
            </a:spcAft>
            <a:buNone/>
          </a:pPr>
          <a:r>
            <a:rPr lang="fi-FI" sz="1500" b="1" kern="1200" dirty="0" err="1"/>
            <a:t>Investori</a:t>
          </a:r>
          <a:endParaRPr lang="fi-FI" sz="1500" b="1" kern="1200" dirty="0"/>
        </a:p>
      </dsp:txBody>
      <dsp:txXfrm>
        <a:off x="610936" y="371122"/>
        <a:ext cx="8160167" cy="615745"/>
      </dsp:txXfrm>
    </dsp:sp>
    <dsp:sp modelId="{9CA8755D-501D-4D1D-A4D1-28CBEB64F2EF}">
      <dsp:nvSpPr>
        <dsp:cNvPr id="0" name=""/>
        <dsp:cNvSpPr/>
      </dsp:nvSpPr>
      <dsp:spPr>
        <a:xfrm>
          <a:off x="610936" y="1011316"/>
          <a:ext cx="1565063" cy="226121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i="1" kern="1200" dirty="0"/>
            <a:t>Tarvitaan </a:t>
          </a:r>
          <a:r>
            <a:rPr lang="fi-FI" sz="1200" i="1" kern="1200" dirty="0" err="1"/>
            <a:t>investori</a:t>
          </a:r>
          <a:r>
            <a:rPr lang="fi-FI" sz="1200" i="1" kern="1200" dirty="0"/>
            <a:t>/</a:t>
          </a:r>
          <a:r>
            <a:rPr lang="fi-FI" sz="1200" i="1" kern="1200" dirty="0" err="1"/>
            <a:t>investoreja</a:t>
          </a:r>
          <a:r>
            <a:rPr lang="fi-FI" sz="1200" i="1" kern="1200" dirty="0"/>
            <a:t>, joka/jotka ovat valmiita sijoittamaan purkutelakkaan kymmeniä miljoonia euroja. </a:t>
          </a:r>
        </a:p>
        <a:p>
          <a:pPr marL="0" lvl="0" indent="0" algn="l" defTabSz="533400">
            <a:lnSpc>
              <a:spcPct val="90000"/>
            </a:lnSpc>
            <a:spcBef>
              <a:spcPct val="0"/>
            </a:spcBef>
            <a:spcAft>
              <a:spcPct val="35000"/>
            </a:spcAft>
            <a:buNone/>
          </a:pPr>
          <a:r>
            <a:rPr lang="fi-FI" sz="1200" i="1" kern="1200" dirty="0"/>
            <a:t>Tällä selvitystyöllä luoda pohjaa potentiaalisille alueen ulkopuolelta tuleville investoinneille.</a:t>
          </a:r>
        </a:p>
      </dsp:txBody>
      <dsp:txXfrm>
        <a:off x="610936" y="1011316"/>
        <a:ext cx="1565063" cy="2261214"/>
      </dsp:txXfrm>
    </dsp:sp>
    <dsp:sp modelId="{2560089E-9D7F-484C-8DEC-F5FE00EE6DBB}">
      <dsp:nvSpPr>
        <dsp:cNvPr id="0" name=""/>
        <dsp:cNvSpPr/>
      </dsp:nvSpPr>
      <dsp:spPr>
        <a:xfrm>
          <a:off x="2175830" y="473904"/>
          <a:ext cx="6903146" cy="1231490"/>
        </a:xfrm>
        <a:prstGeom prst="rightArrow">
          <a:avLst>
            <a:gd name="adj1" fmla="val 50000"/>
            <a:gd name="adj2" fmla="val 50000"/>
          </a:avLst>
        </a:prstGeom>
        <a:solidFill>
          <a:srgbClr val="BF9F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5499" numCol="1" spcCol="1270" anchor="ctr" anchorCtr="0">
          <a:noAutofit/>
        </a:bodyPr>
        <a:lstStyle/>
        <a:p>
          <a:pPr marL="0" lvl="0" indent="0" algn="l" defTabSz="666750">
            <a:lnSpc>
              <a:spcPct val="90000"/>
            </a:lnSpc>
            <a:spcBef>
              <a:spcPct val="0"/>
            </a:spcBef>
            <a:spcAft>
              <a:spcPct val="35000"/>
            </a:spcAft>
            <a:buNone/>
          </a:pPr>
          <a:r>
            <a:rPr lang="fi-FI" sz="1500" b="1" kern="1200" dirty="0"/>
            <a:t>Raahen sataman kehittyminen</a:t>
          </a:r>
        </a:p>
      </dsp:txBody>
      <dsp:txXfrm>
        <a:off x="2175830" y="781777"/>
        <a:ext cx="6595274" cy="615745"/>
      </dsp:txXfrm>
    </dsp:sp>
    <dsp:sp modelId="{222153DE-0AD7-4909-BF42-E4D8D9EC7DC4}">
      <dsp:nvSpPr>
        <dsp:cNvPr id="0" name=""/>
        <dsp:cNvSpPr/>
      </dsp:nvSpPr>
      <dsp:spPr>
        <a:xfrm>
          <a:off x="2175830" y="1421971"/>
          <a:ext cx="1565063" cy="226121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i="1" kern="1200" dirty="0"/>
            <a:t>Täytyy tehdä päätökset miten Raahen satamaan kehitetään ja koska mahdollinen laajennusalueen rakentaminen käynnistyy. </a:t>
          </a:r>
        </a:p>
        <a:p>
          <a:pPr marL="0" lvl="0" indent="0" algn="l" defTabSz="533400">
            <a:lnSpc>
              <a:spcPct val="90000"/>
            </a:lnSpc>
            <a:spcBef>
              <a:spcPct val="0"/>
            </a:spcBef>
            <a:spcAft>
              <a:spcPct val="35000"/>
            </a:spcAft>
            <a:buNone/>
          </a:pPr>
          <a:r>
            <a:rPr lang="fi-FI" sz="1200" i="1" kern="1200" dirty="0"/>
            <a:t>Tällä hetkellä laajennusalueelle on vasta vesitalous- ja ympäristölupa.</a:t>
          </a:r>
        </a:p>
      </dsp:txBody>
      <dsp:txXfrm>
        <a:off x="2175830" y="1421971"/>
        <a:ext cx="1565063" cy="2261214"/>
      </dsp:txXfrm>
    </dsp:sp>
    <dsp:sp modelId="{8130C0BA-EB92-4E2D-8C05-FC82F63022E9}">
      <dsp:nvSpPr>
        <dsp:cNvPr id="0" name=""/>
        <dsp:cNvSpPr/>
      </dsp:nvSpPr>
      <dsp:spPr>
        <a:xfrm>
          <a:off x="3740724" y="884559"/>
          <a:ext cx="5338252" cy="1231490"/>
        </a:xfrm>
        <a:prstGeom prst="rightArrow">
          <a:avLst>
            <a:gd name="adj1" fmla="val 50000"/>
            <a:gd name="adj2" fmla="val 50000"/>
          </a:avLst>
        </a:prstGeom>
        <a:solidFill>
          <a:srgbClr val="BF9F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5499" numCol="1" spcCol="1270" anchor="ctr" anchorCtr="0">
          <a:noAutofit/>
        </a:bodyPr>
        <a:lstStyle/>
        <a:p>
          <a:pPr marL="0" lvl="0" indent="0" algn="l" defTabSz="666750">
            <a:lnSpc>
              <a:spcPct val="90000"/>
            </a:lnSpc>
            <a:spcBef>
              <a:spcPct val="0"/>
            </a:spcBef>
            <a:spcAft>
              <a:spcPct val="35000"/>
            </a:spcAft>
            <a:buNone/>
          </a:pPr>
          <a:r>
            <a:rPr lang="fi-FI" sz="1500" b="1" kern="1200" dirty="0" err="1"/>
            <a:t>Luvitus</a:t>
          </a:r>
          <a:r>
            <a:rPr lang="fi-FI" sz="1500" b="1" kern="1200" dirty="0"/>
            <a:t> </a:t>
          </a:r>
        </a:p>
      </dsp:txBody>
      <dsp:txXfrm>
        <a:off x="3740724" y="1192432"/>
        <a:ext cx="5030380" cy="615745"/>
      </dsp:txXfrm>
    </dsp:sp>
    <dsp:sp modelId="{E6B9F294-DE67-4069-84B5-7B9956E502F5}">
      <dsp:nvSpPr>
        <dsp:cNvPr id="0" name=""/>
        <dsp:cNvSpPr/>
      </dsp:nvSpPr>
      <dsp:spPr>
        <a:xfrm>
          <a:off x="3740724" y="1832626"/>
          <a:ext cx="1565063" cy="2261214"/>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i="1" kern="1200" dirty="0"/>
            <a:t>On haettava purkutelakalle tarvittavat luvat.</a:t>
          </a:r>
        </a:p>
        <a:p>
          <a:pPr marL="0" lvl="0" indent="0" algn="l" defTabSz="533400">
            <a:lnSpc>
              <a:spcPct val="90000"/>
            </a:lnSpc>
            <a:spcBef>
              <a:spcPct val="0"/>
            </a:spcBef>
            <a:spcAft>
              <a:spcPct val="35000"/>
            </a:spcAft>
            <a:buNone/>
          </a:pPr>
          <a:r>
            <a:rPr lang="fi-FI" sz="1200" i="1" kern="1200" dirty="0"/>
            <a:t>Suomen ympäristökeskus seuraa aluskierrätysasetuksen toimeenpanoa Suomessa ja toimii asiantuntija-viranomaisena</a:t>
          </a:r>
        </a:p>
      </dsp:txBody>
      <dsp:txXfrm>
        <a:off x="3740724" y="1832626"/>
        <a:ext cx="1565063" cy="2261214"/>
      </dsp:txXfrm>
    </dsp:sp>
    <dsp:sp modelId="{32E7B5EA-1774-4156-ABDA-90FF5118E589}">
      <dsp:nvSpPr>
        <dsp:cNvPr id="0" name=""/>
        <dsp:cNvSpPr/>
      </dsp:nvSpPr>
      <dsp:spPr>
        <a:xfrm>
          <a:off x="5306464" y="1295214"/>
          <a:ext cx="3772511" cy="1231490"/>
        </a:xfrm>
        <a:prstGeom prst="rightArrow">
          <a:avLst>
            <a:gd name="adj1" fmla="val 50000"/>
            <a:gd name="adj2" fmla="val 50000"/>
          </a:avLst>
        </a:prstGeom>
        <a:solidFill>
          <a:srgbClr val="BF9F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5499" numCol="1" spcCol="1270" anchor="ctr" anchorCtr="0">
          <a:noAutofit/>
        </a:bodyPr>
        <a:lstStyle/>
        <a:p>
          <a:pPr marL="0" lvl="0" indent="0" algn="l" defTabSz="666750">
            <a:lnSpc>
              <a:spcPct val="90000"/>
            </a:lnSpc>
            <a:spcBef>
              <a:spcPct val="0"/>
            </a:spcBef>
            <a:spcAft>
              <a:spcPct val="35000"/>
            </a:spcAft>
            <a:buNone/>
          </a:pPr>
          <a:r>
            <a:rPr lang="fi-FI" sz="1500" b="1" kern="1200" dirty="0"/>
            <a:t>Rahoitus</a:t>
          </a:r>
        </a:p>
      </dsp:txBody>
      <dsp:txXfrm>
        <a:off x="5306464" y="1603087"/>
        <a:ext cx="3464639" cy="615745"/>
      </dsp:txXfrm>
    </dsp:sp>
    <dsp:sp modelId="{EB10DA63-F434-4F3B-BDEB-B44736E8234F}">
      <dsp:nvSpPr>
        <dsp:cNvPr id="0" name=""/>
        <dsp:cNvSpPr/>
      </dsp:nvSpPr>
      <dsp:spPr>
        <a:xfrm>
          <a:off x="5306464" y="2243281"/>
          <a:ext cx="1565063" cy="2261214"/>
        </a:xfrm>
        <a:prstGeom prst="rect">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i="1" kern="1200" dirty="0"/>
            <a:t>Tarvitaan ulkopuolista yksityistä ja julkista rahoitusta.</a:t>
          </a:r>
        </a:p>
        <a:p>
          <a:pPr marL="0" lvl="0" indent="0" algn="l" defTabSz="533400">
            <a:lnSpc>
              <a:spcPct val="90000"/>
            </a:lnSpc>
            <a:spcBef>
              <a:spcPct val="0"/>
            </a:spcBef>
            <a:spcAft>
              <a:spcPct val="35000"/>
            </a:spcAft>
            <a:buNone/>
          </a:pPr>
          <a:r>
            <a:rPr lang="fi-FI" sz="1200" i="1" kern="1200" dirty="0"/>
            <a:t>Hanke on niin suuri, että julkisen rahoituksen pitää tulla valtion ja/tai </a:t>
          </a:r>
          <a:r>
            <a:rPr lang="fi-FI" sz="1200" i="1" kern="1200"/>
            <a:t>EU:n tasolta</a:t>
          </a:r>
          <a:r>
            <a:rPr lang="fi-FI" sz="1200" i="1" kern="1200" dirty="0"/>
            <a:t>. </a:t>
          </a:r>
        </a:p>
      </dsp:txBody>
      <dsp:txXfrm>
        <a:off x="5306464" y="2243281"/>
        <a:ext cx="1565063" cy="2261214"/>
      </dsp:txXfrm>
    </dsp:sp>
    <dsp:sp modelId="{6E1AD729-48DA-4474-A8D7-835AEBD794F1}">
      <dsp:nvSpPr>
        <dsp:cNvPr id="0" name=""/>
        <dsp:cNvSpPr/>
      </dsp:nvSpPr>
      <dsp:spPr>
        <a:xfrm>
          <a:off x="6871358" y="1705869"/>
          <a:ext cx="2207618" cy="1231490"/>
        </a:xfrm>
        <a:prstGeom prst="rightArrow">
          <a:avLst>
            <a:gd name="adj1" fmla="val 50000"/>
            <a:gd name="adj2" fmla="val 50000"/>
          </a:avLst>
        </a:prstGeom>
        <a:solidFill>
          <a:srgbClr val="176D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95499" numCol="1" spcCol="1270" anchor="ctr" anchorCtr="0">
          <a:noAutofit/>
        </a:bodyPr>
        <a:lstStyle/>
        <a:p>
          <a:pPr marL="0" lvl="0" indent="0" algn="l" defTabSz="666750">
            <a:lnSpc>
              <a:spcPct val="90000"/>
            </a:lnSpc>
            <a:spcBef>
              <a:spcPct val="0"/>
            </a:spcBef>
            <a:spcAft>
              <a:spcPct val="35000"/>
            </a:spcAft>
            <a:buNone/>
          </a:pPr>
          <a:r>
            <a:rPr lang="fi-FI" sz="1500" b="1" kern="1200" dirty="0"/>
            <a:t>Romun hintakehitys</a:t>
          </a:r>
        </a:p>
      </dsp:txBody>
      <dsp:txXfrm>
        <a:off x="6871358" y="2013742"/>
        <a:ext cx="1899746" cy="615745"/>
      </dsp:txXfrm>
    </dsp:sp>
    <dsp:sp modelId="{C7FC8021-1CC3-4E28-B0AE-DB8D21D908F6}">
      <dsp:nvSpPr>
        <dsp:cNvPr id="0" name=""/>
        <dsp:cNvSpPr/>
      </dsp:nvSpPr>
      <dsp:spPr>
        <a:xfrm>
          <a:off x="6871358" y="2653936"/>
          <a:ext cx="1565063" cy="2261214"/>
        </a:xfrm>
        <a:prstGeom prst="rect">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i-FI" sz="1200" i="1" kern="1200" dirty="0"/>
            <a:t>Viime kädessä lopulliseen investointipäätökseen vaikuttaa markkinatalouden lait. </a:t>
          </a:r>
        </a:p>
        <a:p>
          <a:pPr marL="0" lvl="0" indent="0" algn="l" defTabSz="533400">
            <a:lnSpc>
              <a:spcPct val="90000"/>
            </a:lnSpc>
            <a:spcBef>
              <a:spcPct val="0"/>
            </a:spcBef>
            <a:spcAft>
              <a:spcPct val="35000"/>
            </a:spcAft>
            <a:buNone/>
          </a:pPr>
          <a:r>
            <a:rPr lang="fi-FI" sz="1200" i="1" kern="1200" dirty="0"/>
            <a:t>Kierrätysteräksen hinnan kohoaminen ja kasvava kysyntä vievät investointi parhaiten eteenpäin. </a:t>
          </a:r>
        </a:p>
      </dsp:txBody>
      <dsp:txXfrm>
        <a:off x="6871358" y="2653936"/>
        <a:ext cx="1565063" cy="22612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94F27-9787-40DA-9913-CE171B7DF6D6}" type="datetimeFigureOut">
              <a:rPr lang="fi-FI" smtClean="0"/>
              <a:t>5.3.2024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85086-5D14-4F48-AFFE-4B1DBE1F1F99}" type="slidenum">
              <a:rPr lang="fi-FI" smtClean="0"/>
              <a:t>‹#›</a:t>
            </a:fld>
            <a:endParaRPr lang="fi-FI"/>
          </a:p>
        </p:txBody>
      </p:sp>
    </p:spTree>
    <p:extLst>
      <p:ext uri="{BB962C8B-B14F-4D97-AF65-F5344CB8AC3E}">
        <p14:creationId xmlns:p14="http://schemas.microsoft.com/office/powerpoint/2010/main" val="124159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9A4FD351-4213-2E54-4A2B-3FF6A40B5176}"/>
              </a:ext>
            </a:extLst>
          </p:cNvPr>
          <p:cNvSpPr>
            <a:spLocks noGrp="1"/>
          </p:cNvSpPr>
          <p:nvPr>
            <p:ph type="subTitle" idx="1"/>
          </p:nvPr>
        </p:nvSpPr>
        <p:spPr>
          <a:xfrm>
            <a:off x="1524000" y="3602037"/>
            <a:ext cx="9144000" cy="1909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91A999BF-F934-A018-FDE7-BC9089815249}"/>
              </a:ext>
            </a:extLst>
          </p:cNvPr>
          <p:cNvSpPr>
            <a:spLocks noGrp="1"/>
          </p:cNvSpPr>
          <p:nvPr>
            <p:ph type="dt" sz="half" idx="10"/>
          </p:nvPr>
        </p:nvSpPr>
        <p:spPr/>
        <p:txBody>
          <a:bodyPr/>
          <a:lstStyle/>
          <a:p>
            <a:r>
              <a:rPr lang="fi-FI"/>
              <a:t>14.11.2023</a:t>
            </a:r>
            <a:endParaRPr lang="fi-FI" dirty="0"/>
          </a:p>
        </p:txBody>
      </p:sp>
      <p:sp>
        <p:nvSpPr>
          <p:cNvPr id="5" name="Alatunnisteen paikkamerkki 4">
            <a:extLst>
              <a:ext uri="{FF2B5EF4-FFF2-40B4-BE49-F238E27FC236}">
                <a16:creationId xmlns:a16="http://schemas.microsoft.com/office/drawing/2014/main" id="{D08BE7B8-52F8-0EAE-A090-35ED00532599}"/>
              </a:ext>
            </a:extLst>
          </p:cNvPr>
          <p:cNvSpPr>
            <a:spLocks noGrp="1"/>
          </p:cNvSpPr>
          <p:nvPr>
            <p:ph type="ftr" sz="quarter" idx="11"/>
          </p:nvPr>
        </p:nvSpPr>
        <p:spPr/>
        <p:txBody>
          <a:bodyPr/>
          <a:lstStyle/>
          <a:p>
            <a:r>
              <a:rPr lang="fi-FI"/>
              <a:t>Purkutelakka - Selvitysraportti - Final</a:t>
            </a:r>
            <a:endParaRPr lang="fi-FI" dirty="0"/>
          </a:p>
        </p:txBody>
      </p:sp>
      <p:sp>
        <p:nvSpPr>
          <p:cNvPr id="6" name="Dian numeron paikkamerkki 5">
            <a:extLst>
              <a:ext uri="{FF2B5EF4-FFF2-40B4-BE49-F238E27FC236}">
                <a16:creationId xmlns:a16="http://schemas.microsoft.com/office/drawing/2014/main" id="{CF5AD1C7-193C-158E-D791-1F19D761D385}"/>
              </a:ext>
            </a:extLst>
          </p:cNvPr>
          <p:cNvSpPr>
            <a:spLocks noGrp="1"/>
          </p:cNvSpPr>
          <p:nvPr>
            <p:ph type="sldNum" sz="quarter" idx="12"/>
          </p:nvPr>
        </p:nvSpPr>
        <p:spPr/>
        <p:txBody>
          <a:bodyPr/>
          <a:lstStyle/>
          <a:p>
            <a:fld id="{D3A43A0F-07BB-4823-B415-9F3E41C865A8}" type="slidenum">
              <a:rPr lang="fi-FI" smtClean="0"/>
              <a:t>‹#›</a:t>
            </a:fld>
            <a:endParaRPr lang="fi-FI"/>
          </a:p>
        </p:txBody>
      </p:sp>
      <p:sp>
        <p:nvSpPr>
          <p:cNvPr id="2" name="Otsikko 1">
            <a:extLst>
              <a:ext uri="{FF2B5EF4-FFF2-40B4-BE49-F238E27FC236}">
                <a16:creationId xmlns:a16="http://schemas.microsoft.com/office/drawing/2014/main" id="{73440FA5-617D-B38D-7AD9-C80D2BD43B68}"/>
              </a:ext>
            </a:extLst>
          </p:cNvPr>
          <p:cNvSpPr>
            <a:spLocks noGrp="1"/>
          </p:cNvSpPr>
          <p:nvPr>
            <p:ph type="ctrTitle"/>
          </p:nvPr>
        </p:nvSpPr>
        <p:spPr>
          <a:xfrm>
            <a:off x="1524000" y="1600199"/>
            <a:ext cx="9144000" cy="1909763"/>
          </a:xfrm>
        </p:spPr>
        <p:txBody>
          <a:bodyPr anchor="b">
            <a:normAutofit/>
          </a:bodyPr>
          <a:lstStyle>
            <a:lvl1pPr algn="ctr">
              <a:defRPr sz="5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Tree>
    <p:extLst>
      <p:ext uri="{BB962C8B-B14F-4D97-AF65-F5344CB8AC3E}">
        <p14:creationId xmlns:p14="http://schemas.microsoft.com/office/powerpoint/2010/main" val="203131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BAD811-80E4-59D4-8247-34453B51CB5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0E3DD71B-8CDB-38FB-4F75-26C0FC9E272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423A48D-39A0-1497-6F32-334604DEDF3A}"/>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4AEED1EC-B4CA-3368-548B-5471B4AAFF48}"/>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158BDC04-D574-1455-CA37-FB1BB01C7D4F}"/>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3311551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6A8284-8BEB-A6F0-FFE8-E9024A7607FB}"/>
              </a:ext>
            </a:extLst>
          </p:cNvPr>
          <p:cNvSpPr>
            <a:spLocks noGrp="1"/>
          </p:cNvSpPr>
          <p:nvPr>
            <p:ph type="title"/>
          </p:nvPr>
        </p:nvSpPr>
        <p:spPr>
          <a:xfrm>
            <a:off x="422029" y="1709738"/>
            <a:ext cx="11347941" cy="1602805"/>
          </a:xfrm>
        </p:spPr>
        <p:txBody>
          <a:bodyPr anchor="b">
            <a:normAutofit/>
          </a:bodyPr>
          <a:lstStyle>
            <a:lvl1pPr>
              <a:defRPr sz="48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A9E9676B-78E4-7E2E-A2F7-A53414760B15}"/>
              </a:ext>
            </a:extLst>
          </p:cNvPr>
          <p:cNvSpPr>
            <a:spLocks noGrp="1"/>
          </p:cNvSpPr>
          <p:nvPr>
            <p:ph type="body" idx="1"/>
          </p:nvPr>
        </p:nvSpPr>
        <p:spPr>
          <a:xfrm>
            <a:off x="422029" y="3674853"/>
            <a:ext cx="11347941" cy="241479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7EDD9E57-4706-B61A-23FB-D804AC41FB93}"/>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49545CB0-3F0D-5A52-BDE0-DBE065364AB1}"/>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BEA10428-3820-8322-0EAD-4B9B9562E393}"/>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9253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B135D2-A819-6BA4-2A7A-CADDF843543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60489F0-2CBF-8353-8CB1-828F0A2F8384}"/>
              </a:ext>
            </a:extLst>
          </p:cNvPr>
          <p:cNvSpPr>
            <a:spLocks noGrp="1"/>
          </p:cNvSpPr>
          <p:nvPr>
            <p:ph sz="half" idx="1"/>
          </p:nvPr>
        </p:nvSpPr>
        <p:spPr>
          <a:xfrm>
            <a:off x="422029" y="1337094"/>
            <a:ext cx="5597771" cy="493430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3B4C4815-00D5-163D-0AE2-8AE8F3CC7098}"/>
              </a:ext>
            </a:extLst>
          </p:cNvPr>
          <p:cNvSpPr>
            <a:spLocks noGrp="1"/>
          </p:cNvSpPr>
          <p:nvPr>
            <p:ph sz="half" idx="2"/>
          </p:nvPr>
        </p:nvSpPr>
        <p:spPr>
          <a:xfrm>
            <a:off x="6172200" y="1337094"/>
            <a:ext cx="5597770" cy="493430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A0010EE-3D94-50B7-9948-AC2EE2954E32}"/>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74B3F4D1-90EB-372A-23ED-EBC0CA407D3E}"/>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428A94C0-5219-19A7-7311-1646D1F0D2C2}"/>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1787183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1540A-A0B7-1CDF-CB0D-5124BAEBEEC1}"/>
              </a:ext>
            </a:extLst>
          </p:cNvPr>
          <p:cNvSpPr>
            <a:spLocks noGrp="1"/>
          </p:cNvSpPr>
          <p:nvPr>
            <p:ph type="title"/>
          </p:nvPr>
        </p:nvSpPr>
        <p:spPr>
          <a:xfrm>
            <a:off x="2113274" y="290727"/>
            <a:ext cx="7965451" cy="823912"/>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6C3E0E7-DCF0-99F0-1374-FACC97527B32}"/>
              </a:ext>
            </a:extLst>
          </p:cNvPr>
          <p:cNvSpPr>
            <a:spLocks noGrp="1"/>
          </p:cNvSpPr>
          <p:nvPr>
            <p:ph type="body" idx="1"/>
          </p:nvPr>
        </p:nvSpPr>
        <p:spPr>
          <a:xfrm>
            <a:off x="422030" y="1275725"/>
            <a:ext cx="5575546" cy="63071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92AE3E37-BA4D-CCD0-EA72-C9106757FE55}"/>
              </a:ext>
            </a:extLst>
          </p:cNvPr>
          <p:cNvSpPr>
            <a:spLocks noGrp="1"/>
          </p:cNvSpPr>
          <p:nvPr>
            <p:ph sz="half" idx="2"/>
          </p:nvPr>
        </p:nvSpPr>
        <p:spPr>
          <a:xfrm>
            <a:off x="422030" y="1993125"/>
            <a:ext cx="5575546" cy="4338664"/>
          </a:xfrm>
        </p:spPr>
        <p:txBody>
          <a:bodyPr>
            <a:normAutofit/>
          </a:bodyPr>
          <a:lstStyle>
            <a:lvl1pPr>
              <a:defRPr sz="2000"/>
            </a:lvl1pPr>
            <a:lvl2pPr>
              <a:defRPr sz="1800"/>
            </a:lvl2pPr>
            <a:lvl3pPr>
              <a:defRPr sz="1600"/>
            </a:lvl3pPr>
            <a:lvl4pPr>
              <a:defRPr sz="1400"/>
            </a:lvl4pPr>
            <a:lvl5pPr>
              <a:defRPr sz="14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A2A08CBC-B34A-A645-C9E6-B8FD5E2545D1}"/>
              </a:ext>
            </a:extLst>
          </p:cNvPr>
          <p:cNvSpPr>
            <a:spLocks noGrp="1"/>
          </p:cNvSpPr>
          <p:nvPr>
            <p:ph type="body" sz="quarter" idx="3"/>
          </p:nvPr>
        </p:nvSpPr>
        <p:spPr>
          <a:xfrm>
            <a:off x="6172200" y="1275725"/>
            <a:ext cx="5597770" cy="630713"/>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2894A5A-0552-160C-39C5-571685AB0AC9}"/>
              </a:ext>
            </a:extLst>
          </p:cNvPr>
          <p:cNvSpPr>
            <a:spLocks noGrp="1"/>
          </p:cNvSpPr>
          <p:nvPr>
            <p:ph sz="quarter" idx="4"/>
          </p:nvPr>
        </p:nvSpPr>
        <p:spPr>
          <a:xfrm>
            <a:off x="6172200" y="1993125"/>
            <a:ext cx="5575546" cy="4338664"/>
          </a:xfrm>
        </p:spPr>
        <p:txBody>
          <a:bodyPr>
            <a:normAutofit/>
          </a:bodyPr>
          <a:lstStyle>
            <a:lvl1pPr>
              <a:defRPr sz="2000"/>
            </a:lvl1pPr>
            <a:lvl2pPr>
              <a:defRPr sz="1800"/>
            </a:lvl2pPr>
            <a:lvl3pPr>
              <a:defRPr sz="16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4CF3C04-9BA0-16CF-325F-0B22C6FFA9E4}"/>
              </a:ext>
            </a:extLst>
          </p:cNvPr>
          <p:cNvSpPr>
            <a:spLocks noGrp="1"/>
          </p:cNvSpPr>
          <p:nvPr>
            <p:ph type="dt" sz="half" idx="10"/>
          </p:nvPr>
        </p:nvSpPr>
        <p:spPr/>
        <p:txBody>
          <a:bodyPr/>
          <a:lstStyle/>
          <a:p>
            <a:r>
              <a:rPr lang="fi-FI"/>
              <a:t>14.11.2023</a:t>
            </a:r>
          </a:p>
        </p:txBody>
      </p:sp>
      <p:sp>
        <p:nvSpPr>
          <p:cNvPr id="8" name="Alatunnisteen paikkamerkki 7">
            <a:extLst>
              <a:ext uri="{FF2B5EF4-FFF2-40B4-BE49-F238E27FC236}">
                <a16:creationId xmlns:a16="http://schemas.microsoft.com/office/drawing/2014/main" id="{1987B309-39CD-15FD-AF11-B25DF526C51F}"/>
              </a:ext>
            </a:extLst>
          </p:cNvPr>
          <p:cNvSpPr>
            <a:spLocks noGrp="1"/>
          </p:cNvSpPr>
          <p:nvPr>
            <p:ph type="ftr" sz="quarter" idx="11"/>
          </p:nvPr>
        </p:nvSpPr>
        <p:spPr/>
        <p:txBody>
          <a:bodyPr/>
          <a:lstStyle/>
          <a:p>
            <a:r>
              <a:rPr lang="fi-FI"/>
              <a:t>Purkutelakka - Selvitysraportti - Final</a:t>
            </a:r>
          </a:p>
        </p:txBody>
      </p:sp>
      <p:sp>
        <p:nvSpPr>
          <p:cNvPr id="9" name="Dian numeron paikkamerkki 8">
            <a:extLst>
              <a:ext uri="{FF2B5EF4-FFF2-40B4-BE49-F238E27FC236}">
                <a16:creationId xmlns:a16="http://schemas.microsoft.com/office/drawing/2014/main" id="{22FF9947-A829-3A78-60E6-8BD06C9195DA}"/>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407530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2119C9-C8B2-1859-AAFB-6624B8950637}"/>
              </a:ext>
            </a:extLst>
          </p:cNvPr>
          <p:cNvSpPr>
            <a:spLocks noGrp="1"/>
          </p:cNvSpPr>
          <p:nvPr>
            <p:ph type="title"/>
          </p:nvPr>
        </p:nvSpPr>
        <p:spPr>
          <a:xfrm>
            <a:off x="1882588" y="215661"/>
            <a:ext cx="8055042" cy="901939"/>
          </a:xfrm>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A0CCC4-07FA-029B-A028-7D70BC57F440}"/>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6F9D0C58-BD08-9F5A-E947-A377732F6D36}"/>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2F167AE3-B7B4-05B4-3283-EA8717068F30}"/>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372146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3E1F436-9AD0-0EC3-5563-61FE31137F1D}"/>
              </a:ext>
            </a:extLst>
          </p:cNvPr>
          <p:cNvSpPr>
            <a:spLocks noGrp="1"/>
          </p:cNvSpPr>
          <p:nvPr>
            <p:ph type="dt" sz="half" idx="10"/>
          </p:nvPr>
        </p:nvSpPr>
        <p:spPr/>
        <p:txBody>
          <a:bodyPr/>
          <a:lstStyle/>
          <a:p>
            <a:r>
              <a:rPr lang="fi-FI"/>
              <a:t>14.11.2023</a:t>
            </a:r>
          </a:p>
        </p:txBody>
      </p:sp>
      <p:sp>
        <p:nvSpPr>
          <p:cNvPr id="3" name="Alatunnisteen paikkamerkki 2">
            <a:extLst>
              <a:ext uri="{FF2B5EF4-FFF2-40B4-BE49-F238E27FC236}">
                <a16:creationId xmlns:a16="http://schemas.microsoft.com/office/drawing/2014/main" id="{F3118FE6-55FC-D53D-DC12-D9B5255E495D}"/>
              </a:ext>
            </a:extLst>
          </p:cNvPr>
          <p:cNvSpPr>
            <a:spLocks noGrp="1"/>
          </p:cNvSpPr>
          <p:nvPr>
            <p:ph type="ftr" sz="quarter" idx="11"/>
          </p:nvPr>
        </p:nvSpPr>
        <p:spPr/>
        <p:txBody>
          <a:bodyPr/>
          <a:lstStyle/>
          <a:p>
            <a:r>
              <a:rPr lang="fi-FI"/>
              <a:t>Purkutelakka - Selvitysraportti - Final</a:t>
            </a:r>
          </a:p>
        </p:txBody>
      </p:sp>
      <p:sp>
        <p:nvSpPr>
          <p:cNvPr id="4" name="Dian numeron paikkamerkki 3">
            <a:extLst>
              <a:ext uri="{FF2B5EF4-FFF2-40B4-BE49-F238E27FC236}">
                <a16:creationId xmlns:a16="http://schemas.microsoft.com/office/drawing/2014/main" id="{507560A7-84F1-B8DD-D98C-DE67CC8C3796}"/>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2169902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99897F-147E-EDE5-9630-03FFADBBAF43}"/>
              </a:ext>
            </a:extLst>
          </p:cNvPr>
          <p:cNvSpPr>
            <a:spLocks noGrp="1"/>
          </p:cNvSpPr>
          <p:nvPr>
            <p:ph type="title"/>
          </p:nvPr>
        </p:nvSpPr>
        <p:spPr>
          <a:xfrm>
            <a:off x="2025723" y="250787"/>
            <a:ext cx="8132004" cy="905773"/>
          </a:xfrm>
        </p:spPr>
        <p:txBody>
          <a:bodyPr anchor="ctr">
            <a:normAutofit/>
          </a:bodyPr>
          <a:lstStyle>
            <a:lvl1pPr>
              <a:defRPr sz="36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6C66617F-63FC-39C6-2685-BF361820F8E8}"/>
              </a:ext>
            </a:extLst>
          </p:cNvPr>
          <p:cNvSpPr>
            <a:spLocks noGrp="1"/>
          </p:cNvSpPr>
          <p:nvPr>
            <p:ph idx="1"/>
          </p:nvPr>
        </p:nvSpPr>
        <p:spPr>
          <a:xfrm>
            <a:off x="4960189" y="1328468"/>
            <a:ext cx="6809781" cy="493429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a:extLst>
              <a:ext uri="{FF2B5EF4-FFF2-40B4-BE49-F238E27FC236}">
                <a16:creationId xmlns:a16="http://schemas.microsoft.com/office/drawing/2014/main" id="{D62E5059-6AFF-984F-2A27-2BF58D839D46}"/>
              </a:ext>
            </a:extLst>
          </p:cNvPr>
          <p:cNvSpPr>
            <a:spLocks noGrp="1"/>
          </p:cNvSpPr>
          <p:nvPr>
            <p:ph type="body" sz="half" idx="2"/>
          </p:nvPr>
        </p:nvSpPr>
        <p:spPr>
          <a:xfrm>
            <a:off x="422030" y="1328468"/>
            <a:ext cx="4349996" cy="494293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D0A643-8CBA-D280-D955-FD93028A2F0B}"/>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2DC343EE-B647-3288-EB0F-6D6AA9770417}"/>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6D0D8158-E860-9FE8-4882-C9ECD60A41B8}"/>
              </a:ext>
            </a:extLst>
          </p:cNvPr>
          <p:cNvSpPr>
            <a:spLocks noGrp="1"/>
          </p:cNvSpPr>
          <p:nvPr>
            <p:ph type="sldNum" sz="quarter" idx="12"/>
          </p:nvPr>
        </p:nvSpPr>
        <p:spPr/>
        <p:txBody>
          <a:bodyPr/>
          <a:lstStyle/>
          <a:p>
            <a:fld id="{D3A43A0F-07BB-4823-B415-9F3E41C865A8}" type="slidenum">
              <a:rPr lang="fi-FI" smtClean="0"/>
              <a:t>‹#›</a:t>
            </a:fld>
            <a:endParaRPr lang="fi-FI"/>
          </a:p>
        </p:txBody>
      </p:sp>
    </p:spTree>
    <p:extLst>
      <p:ext uri="{BB962C8B-B14F-4D97-AF65-F5344CB8AC3E}">
        <p14:creationId xmlns:p14="http://schemas.microsoft.com/office/powerpoint/2010/main" val="1081504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CC2326-1EC7-99AD-30F2-A3D04D150ECB}"/>
              </a:ext>
            </a:extLst>
          </p:cNvPr>
          <p:cNvSpPr>
            <a:spLocks noGrp="1"/>
          </p:cNvSpPr>
          <p:nvPr>
            <p:ph type="title"/>
          </p:nvPr>
        </p:nvSpPr>
        <p:spPr>
          <a:xfrm>
            <a:off x="2025482" y="231358"/>
            <a:ext cx="8141035" cy="98388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A89A8CDD-2DEA-C2A5-11F4-A82F4F190663}"/>
              </a:ext>
            </a:extLst>
          </p:cNvPr>
          <p:cNvSpPr>
            <a:spLocks noGrp="1"/>
          </p:cNvSpPr>
          <p:nvPr>
            <p:ph type="body" idx="1"/>
          </p:nvPr>
        </p:nvSpPr>
        <p:spPr>
          <a:xfrm>
            <a:off x="422029" y="1344708"/>
            <a:ext cx="11339395" cy="4978454"/>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0E88466A-96D7-3E02-B205-6043DFB26850}"/>
              </a:ext>
            </a:extLst>
          </p:cNvPr>
          <p:cNvSpPr>
            <a:spLocks noGrp="1"/>
          </p:cNvSpPr>
          <p:nvPr>
            <p:ph type="dt" sz="half" idx="2"/>
          </p:nvPr>
        </p:nvSpPr>
        <p:spPr>
          <a:xfrm>
            <a:off x="422029" y="6492875"/>
            <a:ext cx="2444894" cy="228600"/>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fi-FI"/>
              <a:t>14.11.2023</a:t>
            </a:r>
          </a:p>
        </p:txBody>
      </p:sp>
      <p:sp>
        <p:nvSpPr>
          <p:cNvPr id="5" name="Alatunnisteen paikkamerkki 4">
            <a:extLst>
              <a:ext uri="{FF2B5EF4-FFF2-40B4-BE49-F238E27FC236}">
                <a16:creationId xmlns:a16="http://schemas.microsoft.com/office/drawing/2014/main" id="{2B4CC26B-06F1-1C16-A66C-F480448A05DA}"/>
              </a:ext>
            </a:extLst>
          </p:cNvPr>
          <p:cNvSpPr>
            <a:spLocks noGrp="1"/>
          </p:cNvSpPr>
          <p:nvPr>
            <p:ph type="ftr" sz="quarter" idx="3"/>
          </p:nvPr>
        </p:nvSpPr>
        <p:spPr>
          <a:xfrm>
            <a:off x="3042288" y="6492875"/>
            <a:ext cx="6098875" cy="228600"/>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fi-FI"/>
              <a:t>Purkutelakka - Selvitysraportti - Final</a:t>
            </a:r>
            <a:endParaRPr lang="fi-FI" dirty="0"/>
          </a:p>
        </p:txBody>
      </p:sp>
      <p:sp>
        <p:nvSpPr>
          <p:cNvPr id="6" name="Dian numeron paikkamerkki 5">
            <a:extLst>
              <a:ext uri="{FF2B5EF4-FFF2-40B4-BE49-F238E27FC236}">
                <a16:creationId xmlns:a16="http://schemas.microsoft.com/office/drawing/2014/main" id="{803DB1AD-0427-59A7-B17D-D8DE758CD621}"/>
              </a:ext>
            </a:extLst>
          </p:cNvPr>
          <p:cNvSpPr>
            <a:spLocks noGrp="1"/>
          </p:cNvSpPr>
          <p:nvPr>
            <p:ph type="sldNum" sz="quarter" idx="4"/>
          </p:nvPr>
        </p:nvSpPr>
        <p:spPr>
          <a:xfrm>
            <a:off x="9316528" y="6492875"/>
            <a:ext cx="2453442" cy="228600"/>
          </a:xfrm>
          <a:prstGeom prst="rect">
            <a:avLst/>
          </a:prstGeom>
        </p:spPr>
        <p:txBody>
          <a:bodyPr vert="horz" lIns="91440" tIns="45720" rIns="91440" bIns="45720" rtlCol="0" anchor="ctr"/>
          <a:lstStyle>
            <a:lvl1pPr algn="r">
              <a:defRPr sz="1100">
                <a:solidFill>
                  <a:schemeClr val="tx1">
                    <a:tint val="75000"/>
                  </a:schemeClr>
                </a:solidFill>
              </a:defRPr>
            </a:lvl1pPr>
          </a:lstStyle>
          <a:p>
            <a:fld id="{D3A43A0F-07BB-4823-B415-9F3E41C865A8}" type="slidenum">
              <a:rPr lang="fi-FI" smtClean="0"/>
              <a:pPr/>
              <a:t>‹#›</a:t>
            </a:fld>
            <a:endParaRPr lang="fi-FI"/>
          </a:p>
        </p:txBody>
      </p:sp>
      <p:pic>
        <p:nvPicPr>
          <p:cNvPr id="7" name="Kuva 6">
            <a:extLst>
              <a:ext uri="{FF2B5EF4-FFF2-40B4-BE49-F238E27FC236}">
                <a16:creationId xmlns:a16="http://schemas.microsoft.com/office/drawing/2014/main" id="{332846E5-FB58-AE72-FF30-DA9B5D64A25A}"/>
              </a:ext>
            </a:extLst>
          </p:cNvPr>
          <p:cNvPicPr>
            <a:picLocks noChangeAspect="1"/>
          </p:cNvPicPr>
          <p:nvPr userDrawn="1"/>
        </p:nvPicPr>
        <p:blipFill>
          <a:blip r:embed="rId10"/>
          <a:stretch>
            <a:fillRect/>
          </a:stretch>
        </p:blipFill>
        <p:spPr>
          <a:xfrm>
            <a:off x="10440398" y="222367"/>
            <a:ext cx="1329572" cy="983883"/>
          </a:xfrm>
          <a:prstGeom prst="rect">
            <a:avLst/>
          </a:prstGeom>
        </p:spPr>
      </p:pic>
      <p:cxnSp>
        <p:nvCxnSpPr>
          <p:cNvPr id="8" name="Suora yhdysviiva 7">
            <a:extLst>
              <a:ext uri="{FF2B5EF4-FFF2-40B4-BE49-F238E27FC236}">
                <a16:creationId xmlns:a16="http://schemas.microsoft.com/office/drawing/2014/main" id="{99F42582-1446-08CF-2CC3-0202AE7012C7}"/>
              </a:ext>
            </a:extLst>
          </p:cNvPr>
          <p:cNvCxnSpPr>
            <a:cxnSpLocks/>
          </p:cNvCxnSpPr>
          <p:nvPr userDrawn="1"/>
        </p:nvCxnSpPr>
        <p:spPr>
          <a:xfrm>
            <a:off x="422030" y="6406867"/>
            <a:ext cx="11340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Kuva 9">
            <a:extLst>
              <a:ext uri="{FF2B5EF4-FFF2-40B4-BE49-F238E27FC236}">
                <a16:creationId xmlns:a16="http://schemas.microsoft.com/office/drawing/2014/main" id="{D65753C3-C0D3-447C-ED5B-7AD5228A15CD}"/>
              </a:ext>
            </a:extLst>
          </p:cNvPr>
          <p:cNvPicPr>
            <a:picLocks noChangeAspect="1"/>
          </p:cNvPicPr>
          <p:nvPr userDrawn="1"/>
        </p:nvPicPr>
        <p:blipFill>
          <a:blip r:embed="rId11"/>
          <a:stretch>
            <a:fillRect/>
          </a:stretch>
        </p:blipFill>
        <p:spPr>
          <a:xfrm>
            <a:off x="422029" y="148085"/>
            <a:ext cx="1227477" cy="1067155"/>
          </a:xfrm>
          <a:prstGeom prst="rect">
            <a:avLst/>
          </a:prstGeom>
        </p:spPr>
      </p:pic>
    </p:spTree>
    <p:extLst>
      <p:ext uri="{BB962C8B-B14F-4D97-AF65-F5344CB8AC3E}">
        <p14:creationId xmlns:p14="http://schemas.microsoft.com/office/powerpoint/2010/main" val="3952270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ctr" defTabSz="914400" rtl="0" eaLnBrk="1" latinLnBrk="0" hangingPunct="1">
        <a:lnSpc>
          <a:spcPct val="90000"/>
        </a:lnSpc>
        <a:spcBef>
          <a:spcPct val="0"/>
        </a:spcBef>
        <a:buNone/>
        <a:defRPr sz="3600" kern="1200">
          <a:solidFill>
            <a:srgbClr val="176D7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sustainableshipping.org/wp-content/uploads/2022/02/Ship-lifecycle-report-final.pdf"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seus.fi/bitstream/handle/10024/160088/Aluskierratys%20Suomessa%202018.pdf?sequence=1&amp;isAllowed=y" TargetMode="External"/><Relationship Id="rId2" Type="http://schemas.openxmlformats.org/officeDocument/2006/relationships/hyperlink" Target="https://eur-lex.europa.eu/legal-content/FI/TXT/PDF/?uri=CELEX:32013R125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theseus.fi/bitstream/handle/10024/160088/Aluskierratys%20Suomessa%202018.pdf?sequence=1&amp;isAllowed=y"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robindesbois.org/wp-content/uploads/shipbreaking69.pdf"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eur-lex.europa.eu/legal-content/EN/TXT/?uri=PI_COM:Ares(2023)6761938" TargetMode="External"/><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hyperlink" Target="https://meriaura.fi/aluskierratys-kokeilu-naantalissa-on-paattyny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s://www.ssab.com/fi-fi/ssab-konserni/sijoittajat/raportit-ja-esitykset#sort=%40customorder%20descending&amp;f:document=[ebbdde154d3d4841bbf11f97bd03fe19]"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www.ssab.com/fi-fi/ssab-konserni/sijoittajat/raportit-ja-esitykset#sort=%40customorder%20descending&amp;f:document=[ebbdde154d3d4841bbf11f97bd03fe19]"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hyperlink" Target="https://www.mammoet.com/siteassets/06-equipment/transport/self-propelled-modular-transporter/mammoet-spmt-brochure/"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powerhand.com/" TargetMode="External"/><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hyperlink" Target="http://www.metso.co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hyperlink" Target="https://www.cometto.com/modular-systems/"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sustainableshipping.org/wp-content/uploads/2022/02/Ship-lifecycle-report-final.pdf" TargetMode="External"/><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hyperlink" Target="https://www.go-shipping.net/demolition-marke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ut-group.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www.powerhand.com/" TargetMode="Externa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3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metso.com/"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hyperlink" Target="https://www.leviathan.eu/"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go-shipping.net/demolition-market" TargetMode="External"/><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piha-, taivas, Ilmavalokuvaus, puu&#10;&#10;Kuvaus luotu automaattisesti">
            <a:extLst>
              <a:ext uri="{FF2B5EF4-FFF2-40B4-BE49-F238E27FC236}">
                <a16:creationId xmlns:a16="http://schemas.microsoft.com/office/drawing/2014/main" id="{5BA908BF-6091-CA1F-CD25-F35720E639A0}"/>
              </a:ext>
            </a:extLst>
          </p:cNvPr>
          <p:cNvPicPr>
            <a:picLocks noChangeAspect="1"/>
          </p:cNvPicPr>
          <p:nvPr/>
        </p:nvPicPr>
        <p:blipFill rotWithShape="1">
          <a:blip r:embed="rId2">
            <a:extLst>
              <a:ext uri="{28A0092B-C50C-407E-A947-70E740481C1C}">
                <a14:useLocalDpi xmlns:a14="http://schemas.microsoft.com/office/drawing/2010/main" val="0"/>
              </a:ext>
            </a:extLst>
          </a:blip>
          <a:srcRect b="14278"/>
          <a:stretch/>
        </p:blipFill>
        <p:spPr>
          <a:xfrm>
            <a:off x="0" y="0"/>
            <a:ext cx="12192000" cy="6968451"/>
          </a:xfrm>
          <a:prstGeom prst="rect">
            <a:avLst/>
          </a:prstGeom>
        </p:spPr>
      </p:pic>
      <p:sp>
        <p:nvSpPr>
          <p:cNvPr id="8" name="Suorakulmio 7">
            <a:extLst>
              <a:ext uri="{FF2B5EF4-FFF2-40B4-BE49-F238E27FC236}">
                <a16:creationId xmlns:a16="http://schemas.microsoft.com/office/drawing/2014/main" id="{DDA41806-BE10-C851-E83B-FCE9BD29E95B}"/>
              </a:ext>
            </a:extLst>
          </p:cNvPr>
          <p:cNvSpPr/>
          <p:nvPr/>
        </p:nvSpPr>
        <p:spPr>
          <a:xfrm>
            <a:off x="0" y="4659420"/>
            <a:ext cx="12206689" cy="1065971"/>
          </a:xfrm>
          <a:prstGeom prst="rect">
            <a:avLst/>
          </a:prstGeom>
          <a:solidFill>
            <a:srgbClr val="BDA15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dirty="0">
                <a:solidFill>
                  <a:schemeClr val="tx1"/>
                </a:solidFill>
              </a:rPr>
              <a:t>PURKUTELAKAN LIIKETOIMINTAMAHDOLLISUUDET FOSSIILIVAPAAN TERÄKSENTUOTANNON OSANA</a:t>
            </a:r>
            <a:endParaRPr lang="fi-FI" b="1" dirty="0">
              <a:solidFill>
                <a:schemeClr val="tx1"/>
              </a:solidFill>
            </a:endParaRPr>
          </a:p>
          <a:p>
            <a:pPr algn="ctr"/>
            <a:r>
              <a:rPr lang="fi-FI" b="1" dirty="0">
                <a:solidFill>
                  <a:schemeClr val="tx1"/>
                </a:solidFill>
              </a:rPr>
              <a:t>Selvitysraportti</a:t>
            </a:r>
          </a:p>
          <a:p>
            <a:pPr algn="ctr"/>
            <a:r>
              <a:rPr lang="fi-FI" b="1" dirty="0">
                <a:solidFill>
                  <a:schemeClr val="tx1"/>
                </a:solidFill>
              </a:rPr>
              <a:t>Petri Merisaari, Raahen seudun kehitys</a:t>
            </a:r>
            <a:r>
              <a:rPr lang="fi-FI" dirty="0"/>
              <a:t> </a:t>
            </a:r>
          </a:p>
        </p:txBody>
      </p:sp>
      <p:sp>
        <p:nvSpPr>
          <p:cNvPr id="9" name="Suorakulmio 8">
            <a:extLst>
              <a:ext uri="{FF2B5EF4-FFF2-40B4-BE49-F238E27FC236}">
                <a16:creationId xmlns:a16="http://schemas.microsoft.com/office/drawing/2014/main" id="{2C1EA7AA-AB70-8C59-0150-4C7A754EC941}"/>
              </a:ext>
            </a:extLst>
          </p:cNvPr>
          <p:cNvSpPr/>
          <p:nvPr/>
        </p:nvSpPr>
        <p:spPr>
          <a:xfrm>
            <a:off x="0" y="5725391"/>
            <a:ext cx="12221376" cy="1167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descr="Kuva, joka sisältää kohteen Fontti, logo, Grafiikka, valkoinen&#10;&#10;Kuvaus luotu automaattisesti">
            <a:extLst>
              <a:ext uri="{FF2B5EF4-FFF2-40B4-BE49-F238E27FC236}">
                <a16:creationId xmlns:a16="http://schemas.microsoft.com/office/drawing/2014/main" id="{1030E81A-CB52-8FE7-C579-0F71B5EE6026}"/>
              </a:ext>
            </a:extLst>
          </p:cNvPr>
          <p:cNvPicPr>
            <a:picLocks noChangeAspect="1"/>
          </p:cNvPicPr>
          <p:nvPr/>
        </p:nvPicPr>
        <p:blipFill rotWithShape="1">
          <a:blip r:embed="rId3">
            <a:extLst>
              <a:ext uri="{28A0092B-C50C-407E-A947-70E740481C1C}">
                <a14:useLocalDpi xmlns:a14="http://schemas.microsoft.com/office/drawing/2010/main" val="0"/>
              </a:ext>
            </a:extLst>
          </a:blip>
          <a:srcRect t="11877"/>
          <a:stretch/>
        </p:blipFill>
        <p:spPr>
          <a:xfrm>
            <a:off x="4709448" y="5793970"/>
            <a:ext cx="2170241" cy="975368"/>
          </a:xfrm>
          <a:prstGeom prst="rect">
            <a:avLst/>
          </a:prstGeom>
        </p:spPr>
      </p:pic>
      <p:pic>
        <p:nvPicPr>
          <p:cNvPr id="13" name="Kuva 12" descr="Kuva, joka sisältää kohteen nokka, ankka, lintu&#10;&#10;Kuvaus luotu automaattisesti">
            <a:extLst>
              <a:ext uri="{FF2B5EF4-FFF2-40B4-BE49-F238E27FC236}">
                <a16:creationId xmlns:a16="http://schemas.microsoft.com/office/drawing/2014/main" id="{1EF0C2C3-89B4-105C-0748-5B154CA17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20" y="6103327"/>
            <a:ext cx="1553378" cy="539052"/>
          </a:xfrm>
          <a:prstGeom prst="rect">
            <a:avLst/>
          </a:prstGeom>
        </p:spPr>
      </p:pic>
      <p:pic>
        <p:nvPicPr>
          <p:cNvPr id="15" name="Kuva 14" descr="Kuva, joka sisältää kohteen logo, teksti, Fontti, symboli&#10;&#10;Kuvaus luotu automaattisesti">
            <a:extLst>
              <a:ext uri="{FF2B5EF4-FFF2-40B4-BE49-F238E27FC236}">
                <a16:creationId xmlns:a16="http://schemas.microsoft.com/office/drawing/2014/main" id="{99C22304-6114-7219-DA06-882439880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7621" y="5793970"/>
            <a:ext cx="1727444" cy="816185"/>
          </a:xfrm>
          <a:prstGeom prst="rect">
            <a:avLst/>
          </a:prstGeom>
        </p:spPr>
      </p:pic>
      <p:pic>
        <p:nvPicPr>
          <p:cNvPr id="17" name="Kuva 16" descr="Kuva, joka sisältää kohteen teksti, graafinen suunnittelu, Grafiikka, Fontti&#10;&#10;Kuvaus luotu automaattisesti">
            <a:extLst>
              <a:ext uri="{FF2B5EF4-FFF2-40B4-BE49-F238E27FC236}">
                <a16:creationId xmlns:a16="http://schemas.microsoft.com/office/drawing/2014/main" id="{07215D3E-04E7-59F9-87A1-7EF652EC0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6917" y="5827208"/>
            <a:ext cx="1067063" cy="908892"/>
          </a:xfrm>
          <a:prstGeom prst="rect">
            <a:avLst/>
          </a:prstGeom>
        </p:spPr>
      </p:pic>
      <p:pic>
        <p:nvPicPr>
          <p:cNvPr id="19" name="Kuva 18" descr="Kuva, joka sisältää kohteen teksti, Fontti, logo, Grafiikka&#10;&#10;Kuvaus luotu automaattisesti">
            <a:extLst>
              <a:ext uri="{FF2B5EF4-FFF2-40B4-BE49-F238E27FC236}">
                <a16:creationId xmlns:a16="http://schemas.microsoft.com/office/drawing/2014/main" id="{A3F13013-5236-AC3C-2B70-CC9AC85102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0488" y="5908089"/>
            <a:ext cx="1149960" cy="850970"/>
          </a:xfrm>
          <a:prstGeom prst="rect">
            <a:avLst/>
          </a:prstGeom>
        </p:spPr>
      </p:pic>
      <p:pic>
        <p:nvPicPr>
          <p:cNvPr id="21" name="Kuva 20" descr="Kuva, joka sisältää kohteen Grafiikka, muotoilu&#10;&#10;Kuvaus luotu automaattisesti">
            <a:extLst>
              <a:ext uri="{FF2B5EF4-FFF2-40B4-BE49-F238E27FC236}">
                <a16:creationId xmlns:a16="http://schemas.microsoft.com/office/drawing/2014/main" id="{959C18E4-6817-9049-904D-D3B6668471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848419" y="2962733"/>
            <a:ext cx="6972528" cy="1038907"/>
          </a:xfrm>
          <a:prstGeom prst="rect">
            <a:avLst/>
          </a:prstGeom>
        </p:spPr>
      </p:pic>
    </p:spTree>
    <p:extLst>
      <p:ext uri="{BB962C8B-B14F-4D97-AF65-F5344CB8AC3E}">
        <p14:creationId xmlns:p14="http://schemas.microsoft.com/office/powerpoint/2010/main" val="359220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90E1B89F-2B0E-94CC-F220-1FFF41A9CD20}"/>
              </a:ext>
            </a:extLst>
          </p:cNvPr>
          <p:cNvSpPr>
            <a:spLocks noGrp="1"/>
          </p:cNvSpPr>
          <p:nvPr>
            <p:ph type="title"/>
          </p:nvPr>
        </p:nvSpPr>
        <p:spPr/>
        <p:txBody>
          <a:bodyPr>
            <a:normAutofit/>
          </a:bodyPr>
          <a:lstStyle/>
          <a:p>
            <a:r>
              <a:rPr lang="fi-FI" sz="2800" dirty="0"/>
              <a:t>Maailman laivojen kierrätysmäärien odotetaan kaksinkertaistuvan vuoteen 2028 mennessä</a:t>
            </a:r>
          </a:p>
        </p:txBody>
      </p:sp>
      <p:sp>
        <p:nvSpPr>
          <p:cNvPr id="9" name="Sisällön paikkamerkki 8">
            <a:extLst>
              <a:ext uri="{FF2B5EF4-FFF2-40B4-BE49-F238E27FC236}">
                <a16:creationId xmlns:a16="http://schemas.microsoft.com/office/drawing/2014/main" id="{E8BA7020-0CEE-FBB1-2037-885263136680}"/>
              </a:ext>
            </a:extLst>
          </p:cNvPr>
          <p:cNvSpPr>
            <a:spLocks noGrp="1"/>
          </p:cNvSpPr>
          <p:nvPr>
            <p:ph sz="half" idx="1"/>
          </p:nvPr>
        </p:nvSpPr>
        <p:spPr>
          <a:xfrm>
            <a:off x="422029" y="1337093"/>
            <a:ext cx="5597771" cy="5155781"/>
          </a:xfrm>
        </p:spPr>
        <p:txBody>
          <a:bodyPr>
            <a:normAutofit fontScale="92500"/>
          </a:bodyPr>
          <a:lstStyle/>
          <a:p>
            <a:pPr>
              <a:lnSpc>
                <a:spcPct val="110000"/>
              </a:lnSpc>
              <a:spcBef>
                <a:spcPts val="600"/>
              </a:spcBef>
            </a:pPr>
            <a:r>
              <a:rPr lang="fi-FI" sz="1400" dirty="0"/>
              <a:t>Kahden viime vuosikymmenen aikana laivojen lukumäärä ja laivojen koko on maailmanlaajuisesti kasvanut.   </a:t>
            </a:r>
          </a:p>
          <a:p>
            <a:pPr>
              <a:lnSpc>
                <a:spcPct val="110000"/>
              </a:lnSpc>
              <a:spcBef>
                <a:spcPts val="600"/>
              </a:spcBef>
            </a:pPr>
            <a:r>
              <a:rPr lang="fi-FI" sz="1400" dirty="0"/>
              <a:t>Kun nämä alukset lähestyvät käyttöikänsä loppua, </a:t>
            </a:r>
            <a:r>
              <a:rPr lang="fi-FI" sz="1400" b="1" dirty="0"/>
              <a:t>odotetaan maailmanlaajuisesti laivojen kierrätysmäärien kasvavan merkittävästi </a:t>
            </a:r>
          </a:p>
          <a:p>
            <a:pPr lvl="1">
              <a:lnSpc>
                <a:spcPct val="110000"/>
              </a:lnSpc>
              <a:spcBef>
                <a:spcPts val="600"/>
              </a:spcBef>
            </a:pPr>
            <a:r>
              <a:rPr lang="fi-FI" sz="1200" b="1" dirty="0"/>
              <a:t>Kierrätysmäärien odotetaan kaksinkertaistuvan vuoteen 2028 mennessä 14 miljoonaan </a:t>
            </a:r>
            <a:r>
              <a:rPr lang="fi-FI" sz="1200" b="1" dirty="0" err="1"/>
              <a:t>LDT:hen</a:t>
            </a:r>
            <a:r>
              <a:rPr lang="fi-FI" sz="1200" b="1" dirty="0"/>
              <a:t> ja </a:t>
            </a:r>
          </a:p>
          <a:p>
            <a:pPr lvl="1">
              <a:lnSpc>
                <a:spcPct val="110000"/>
              </a:lnSpc>
              <a:spcBef>
                <a:spcPts val="600"/>
              </a:spcBef>
            </a:pPr>
            <a:r>
              <a:rPr lang="fi-FI" sz="1200" b="1" dirty="0"/>
              <a:t>lähes nelinkertaistuvan vuoteen 2033 mennessä 28 miljoonaan </a:t>
            </a:r>
            <a:r>
              <a:rPr lang="fi-FI" sz="1200" b="1" dirty="0" err="1"/>
              <a:t>LDT:hen</a:t>
            </a:r>
            <a:r>
              <a:rPr lang="fi-FI" sz="1200" b="1" dirty="0"/>
              <a:t>.</a:t>
            </a:r>
          </a:p>
          <a:p>
            <a:pPr>
              <a:lnSpc>
                <a:spcPct val="110000"/>
              </a:lnSpc>
              <a:spcBef>
                <a:spcPts val="600"/>
              </a:spcBef>
            </a:pPr>
            <a:r>
              <a:rPr lang="fi-FI" sz="1400" dirty="0"/>
              <a:t>Olemassa olevien aluskierrätyslaitosten osalta tämä tarkoittaa vähintään kapasiteetin kaksinkertaistamista sekä tarvetta kasvattaa kykyä käsitellä suurempia laivoja, jotta kysyntään voitaisiin vastata. </a:t>
            </a:r>
          </a:p>
          <a:p>
            <a:pPr>
              <a:lnSpc>
                <a:spcPct val="110000"/>
              </a:lnSpc>
              <a:spcBef>
                <a:spcPts val="600"/>
              </a:spcBef>
            </a:pPr>
            <a:r>
              <a:rPr lang="fi-FI" sz="1400" dirty="0"/>
              <a:t>Kysynnän kasvu tarjoaa suuren potentiaalin myös uusille tulokkaille. </a:t>
            </a:r>
          </a:p>
          <a:p>
            <a:pPr>
              <a:lnSpc>
                <a:spcPct val="110000"/>
              </a:lnSpc>
              <a:spcBef>
                <a:spcPts val="600"/>
              </a:spcBef>
            </a:pPr>
            <a:r>
              <a:rPr lang="fi-FI" sz="1400" b="1" dirty="0"/>
              <a:t>Varustamoille, joilla on erityisesti EU:n lipun alla purjehtivia aluksia, tämä tarkoittaa haasteita sellaisten kierrätyslaitosten löytämisessä, joilla on todellinen kapasiteetti ja valmiudet varmistaa, että alukset kierrätetään vastuullisesti, oikea-aikaisesti ja taloudellisesti. </a:t>
            </a:r>
          </a:p>
          <a:p>
            <a:pPr>
              <a:lnSpc>
                <a:spcPct val="110000"/>
              </a:lnSpc>
              <a:spcBef>
                <a:spcPts val="600"/>
              </a:spcBef>
            </a:pPr>
            <a:r>
              <a:rPr lang="fi-FI" sz="1400" dirty="0"/>
              <a:t>Lisäksi nykyiset pyrkimykset irtautua hiilestä saavat yritykset työskentelemään kohti nollapäästötavoitetta vuoteen 2050 mennessä, mikä edellyttää muutoksia alusten suunnitteluun tai jälkiasennuksia olemassa oleviin aluksiin uusien polttoaineiden ja teknologioiden käyttöönottamiseksi. Tämä pakottaa alusten omistajia ja operaattoreita harkitsemaan laivaston siirtymäsuunnitelmia tuleviksi vuosikymmeniksi. </a:t>
            </a:r>
          </a:p>
        </p:txBody>
      </p:sp>
      <p:pic>
        <p:nvPicPr>
          <p:cNvPr id="11" name="Sisällön paikkamerkki 10">
            <a:extLst>
              <a:ext uri="{FF2B5EF4-FFF2-40B4-BE49-F238E27FC236}">
                <a16:creationId xmlns:a16="http://schemas.microsoft.com/office/drawing/2014/main" id="{2B07F956-8830-3118-FF2F-617981047D6D}"/>
              </a:ext>
            </a:extLst>
          </p:cNvPr>
          <p:cNvPicPr>
            <a:picLocks noGrp="1" noChangeAspect="1"/>
          </p:cNvPicPr>
          <p:nvPr>
            <p:ph sz="half" idx="2"/>
          </p:nvPr>
        </p:nvPicPr>
        <p:blipFill>
          <a:blip r:embed="rId2"/>
          <a:stretch>
            <a:fillRect/>
          </a:stretch>
        </p:blipFill>
        <p:spPr>
          <a:xfrm>
            <a:off x="6106480" y="2472489"/>
            <a:ext cx="5648645" cy="2486453"/>
          </a:xfrm>
          <a:prstGeom prst="rect">
            <a:avLst/>
          </a:prstGeom>
          <a:ln>
            <a:solidFill>
              <a:srgbClr val="176D79"/>
            </a:solidFill>
          </a:ln>
        </p:spPr>
      </p:pic>
      <p:sp>
        <p:nvSpPr>
          <p:cNvPr id="5" name="Päivämäärän paikkamerkki 4">
            <a:extLst>
              <a:ext uri="{FF2B5EF4-FFF2-40B4-BE49-F238E27FC236}">
                <a16:creationId xmlns:a16="http://schemas.microsoft.com/office/drawing/2014/main" id="{F58BDED7-AEC7-0356-BCC9-E6B23900CD8B}"/>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B4849898-ABA5-6867-3678-EC757CDA1E5F}"/>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00418BB4-A845-FEB7-D467-DF39C15EC4AF}"/>
              </a:ext>
            </a:extLst>
          </p:cNvPr>
          <p:cNvSpPr>
            <a:spLocks noGrp="1"/>
          </p:cNvSpPr>
          <p:nvPr>
            <p:ph type="sldNum" sz="quarter" idx="12"/>
          </p:nvPr>
        </p:nvSpPr>
        <p:spPr/>
        <p:txBody>
          <a:bodyPr/>
          <a:lstStyle/>
          <a:p>
            <a:fld id="{D3A43A0F-07BB-4823-B415-9F3E41C865A8}" type="slidenum">
              <a:rPr lang="fi-FI" smtClean="0"/>
              <a:t>10</a:t>
            </a:fld>
            <a:endParaRPr lang="fi-FI"/>
          </a:p>
        </p:txBody>
      </p:sp>
      <p:sp>
        <p:nvSpPr>
          <p:cNvPr id="12" name="Tekstiruutu 11">
            <a:extLst>
              <a:ext uri="{FF2B5EF4-FFF2-40B4-BE49-F238E27FC236}">
                <a16:creationId xmlns:a16="http://schemas.microsoft.com/office/drawing/2014/main" id="{E5BEDE7C-9D06-8B67-A97F-18F3743BB5B4}"/>
              </a:ext>
            </a:extLst>
          </p:cNvPr>
          <p:cNvSpPr txBox="1"/>
          <p:nvPr/>
        </p:nvSpPr>
        <p:spPr>
          <a:xfrm>
            <a:off x="6091725" y="6124073"/>
            <a:ext cx="5678157" cy="246221"/>
          </a:xfrm>
          <a:prstGeom prst="rect">
            <a:avLst/>
          </a:prstGeom>
          <a:noFill/>
        </p:spPr>
        <p:txBody>
          <a:bodyPr wrap="none" rtlCol="0">
            <a:spAutoFit/>
          </a:bodyPr>
          <a:lstStyle/>
          <a:p>
            <a:r>
              <a:rPr lang="fi-FI" sz="1000" dirty="0"/>
              <a:t>Lähde: </a:t>
            </a:r>
            <a:r>
              <a:rPr lang="fi-FI" sz="1000" dirty="0">
                <a:hlinkClick r:id="rId3"/>
              </a:rPr>
              <a:t>https://www.sustainableshipping.org/wp-content/uploads/2022/02/Ship-lifecycle-report-final.pdf</a:t>
            </a:r>
            <a:r>
              <a:rPr lang="fi-FI" sz="1000" dirty="0"/>
              <a:t> </a:t>
            </a:r>
          </a:p>
        </p:txBody>
      </p:sp>
      <p:sp>
        <p:nvSpPr>
          <p:cNvPr id="2" name="Tekstiruutu 1">
            <a:extLst>
              <a:ext uri="{FF2B5EF4-FFF2-40B4-BE49-F238E27FC236}">
                <a16:creationId xmlns:a16="http://schemas.microsoft.com/office/drawing/2014/main" id="{8267A444-8163-EC18-4548-CB56AA348DD1}"/>
              </a:ext>
            </a:extLst>
          </p:cNvPr>
          <p:cNvSpPr txBox="1"/>
          <p:nvPr/>
        </p:nvSpPr>
        <p:spPr>
          <a:xfrm>
            <a:off x="6791827" y="2080145"/>
            <a:ext cx="4251228" cy="307777"/>
          </a:xfrm>
          <a:prstGeom prst="rect">
            <a:avLst/>
          </a:prstGeom>
          <a:noFill/>
        </p:spPr>
        <p:txBody>
          <a:bodyPr wrap="none" rtlCol="0">
            <a:spAutoFit/>
          </a:bodyPr>
          <a:lstStyle/>
          <a:p>
            <a:r>
              <a:rPr lang="fi-FI" sz="1400" b="1" dirty="0">
                <a:solidFill>
                  <a:srgbClr val="176D79"/>
                </a:solidFill>
              </a:rPr>
              <a:t>Vuosittaisen aluskierrätyskapasiteetin tarpeen kehitys </a:t>
            </a:r>
          </a:p>
        </p:txBody>
      </p:sp>
      <p:cxnSp>
        <p:nvCxnSpPr>
          <p:cNvPr id="4" name="Suora yhdysviiva 3">
            <a:extLst>
              <a:ext uri="{FF2B5EF4-FFF2-40B4-BE49-F238E27FC236}">
                <a16:creationId xmlns:a16="http://schemas.microsoft.com/office/drawing/2014/main" id="{54937835-E6FE-79B6-8839-EAFF811EB9E8}"/>
              </a:ext>
            </a:extLst>
          </p:cNvPr>
          <p:cNvCxnSpPr/>
          <p:nvPr/>
        </p:nvCxnSpPr>
        <p:spPr>
          <a:xfrm>
            <a:off x="8917441" y="3783932"/>
            <a:ext cx="0" cy="848226"/>
          </a:xfrm>
          <a:prstGeom prst="line">
            <a:avLst/>
          </a:prstGeom>
          <a:ln w="12700">
            <a:solidFill>
              <a:srgbClr val="176D79"/>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B2504F4A-EDE8-9B9C-AD73-B140C9245808}"/>
              </a:ext>
            </a:extLst>
          </p:cNvPr>
          <p:cNvCxnSpPr>
            <a:cxnSpLocks/>
          </p:cNvCxnSpPr>
          <p:nvPr/>
        </p:nvCxnSpPr>
        <p:spPr>
          <a:xfrm>
            <a:off x="9651368" y="3182353"/>
            <a:ext cx="0" cy="1437774"/>
          </a:xfrm>
          <a:prstGeom prst="line">
            <a:avLst/>
          </a:prstGeom>
          <a:ln w="12700">
            <a:solidFill>
              <a:srgbClr val="176D79"/>
            </a:solidFill>
          </a:ln>
        </p:spPr>
        <p:style>
          <a:lnRef idx="1">
            <a:schemeClr val="accent1"/>
          </a:lnRef>
          <a:fillRef idx="0">
            <a:schemeClr val="accent1"/>
          </a:fillRef>
          <a:effectRef idx="0">
            <a:schemeClr val="accent1"/>
          </a:effectRef>
          <a:fontRef idx="minor">
            <a:schemeClr val="tx1"/>
          </a:fontRef>
        </p:style>
      </p:cxnSp>
      <p:sp>
        <p:nvSpPr>
          <p:cNvPr id="14" name="Tekstiruutu 13">
            <a:extLst>
              <a:ext uri="{FF2B5EF4-FFF2-40B4-BE49-F238E27FC236}">
                <a16:creationId xmlns:a16="http://schemas.microsoft.com/office/drawing/2014/main" id="{08DC6946-12CC-7B69-5165-8C29DB6659BC}"/>
              </a:ext>
            </a:extLst>
          </p:cNvPr>
          <p:cNvSpPr txBox="1"/>
          <p:nvPr/>
        </p:nvSpPr>
        <p:spPr>
          <a:xfrm>
            <a:off x="8740149" y="3507462"/>
            <a:ext cx="354584" cy="307777"/>
          </a:xfrm>
          <a:prstGeom prst="rect">
            <a:avLst/>
          </a:prstGeom>
          <a:noFill/>
        </p:spPr>
        <p:txBody>
          <a:bodyPr wrap="none" rtlCol="0">
            <a:spAutoFit/>
          </a:bodyPr>
          <a:lstStyle/>
          <a:p>
            <a:r>
              <a:rPr lang="fi-FI" sz="1400" dirty="0">
                <a:solidFill>
                  <a:srgbClr val="176D79"/>
                </a:solidFill>
              </a:rPr>
              <a:t>2x</a:t>
            </a:r>
          </a:p>
        </p:txBody>
      </p:sp>
      <p:sp>
        <p:nvSpPr>
          <p:cNvPr id="15" name="Tekstiruutu 14">
            <a:extLst>
              <a:ext uri="{FF2B5EF4-FFF2-40B4-BE49-F238E27FC236}">
                <a16:creationId xmlns:a16="http://schemas.microsoft.com/office/drawing/2014/main" id="{49F9B458-782B-F5D8-2FC6-E5FAE3290A45}"/>
              </a:ext>
            </a:extLst>
          </p:cNvPr>
          <p:cNvSpPr txBox="1"/>
          <p:nvPr/>
        </p:nvSpPr>
        <p:spPr>
          <a:xfrm>
            <a:off x="9474076" y="2923933"/>
            <a:ext cx="354584" cy="307777"/>
          </a:xfrm>
          <a:prstGeom prst="rect">
            <a:avLst/>
          </a:prstGeom>
          <a:noFill/>
        </p:spPr>
        <p:txBody>
          <a:bodyPr wrap="none" rtlCol="0">
            <a:spAutoFit/>
          </a:bodyPr>
          <a:lstStyle/>
          <a:p>
            <a:r>
              <a:rPr lang="fi-FI" sz="1400" dirty="0">
                <a:solidFill>
                  <a:srgbClr val="176D79"/>
                </a:solidFill>
              </a:rPr>
              <a:t>4x</a:t>
            </a:r>
          </a:p>
        </p:txBody>
      </p:sp>
    </p:spTree>
    <p:extLst>
      <p:ext uri="{BB962C8B-B14F-4D97-AF65-F5344CB8AC3E}">
        <p14:creationId xmlns:p14="http://schemas.microsoft.com/office/powerpoint/2010/main" val="3446721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BF9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1" y="2289595"/>
            <a:ext cx="6169037" cy="2267656"/>
          </a:xfrm>
        </p:spPr>
        <p:txBody>
          <a:bodyPr>
            <a:noAutofit/>
          </a:bodyPr>
          <a:lstStyle/>
          <a:p>
            <a:pPr algn="r"/>
            <a:r>
              <a:rPr lang="fi-FI" sz="5000" i="1" dirty="0">
                <a:solidFill>
                  <a:schemeClr val="bg1"/>
                </a:solidFill>
                <a:latin typeface="+mn-lt"/>
              </a:rPr>
              <a:t>Sääntely</a:t>
            </a:r>
            <a:br>
              <a:rPr lang="fi-FI" sz="5000" i="1" dirty="0">
                <a:solidFill>
                  <a:schemeClr val="bg1"/>
                </a:solidFill>
                <a:latin typeface="+mn-lt"/>
              </a:rPr>
            </a:br>
            <a:r>
              <a:rPr lang="fi-FI" sz="2800" i="1" dirty="0">
                <a:solidFill>
                  <a:schemeClr val="bg1"/>
                </a:solidFill>
                <a:latin typeface="+mn-lt"/>
              </a:rPr>
              <a:t>EU:n vaatimukset alusten purkamiselle</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8" name="Kuva 7">
            <a:extLst>
              <a:ext uri="{FF2B5EF4-FFF2-40B4-BE49-F238E27FC236}">
                <a16:creationId xmlns:a16="http://schemas.microsoft.com/office/drawing/2014/main" id="{A638FC09-5E97-C1CF-8308-AC87671F0733}"/>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18079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5C060C-D3FE-2558-584C-CF565A737493}"/>
              </a:ext>
            </a:extLst>
          </p:cNvPr>
          <p:cNvSpPr>
            <a:spLocks noGrp="1"/>
          </p:cNvSpPr>
          <p:nvPr>
            <p:ph type="title"/>
          </p:nvPr>
        </p:nvSpPr>
        <p:spPr/>
        <p:txBody>
          <a:bodyPr/>
          <a:lstStyle/>
          <a:p>
            <a:r>
              <a:rPr lang="fi-FI" dirty="0"/>
              <a:t>Laivojen kierrätysvaatimukset</a:t>
            </a:r>
          </a:p>
        </p:txBody>
      </p:sp>
      <p:sp>
        <p:nvSpPr>
          <p:cNvPr id="3" name="Sisällön paikkamerkki 2">
            <a:extLst>
              <a:ext uri="{FF2B5EF4-FFF2-40B4-BE49-F238E27FC236}">
                <a16:creationId xmlns:a16="http://schemas.microsoft.com/office/drawing/2014/main" id="{0343E9F6-6F70-6210-C903-411B64368141}"/>
              </a:ext>
            </a:extLst>
          </p:cNvPr>
          <p:cNvSpPr>
            <a:spLocks noGrp="1"/>
          </p:cNvSpPr>
          <p:nvPr>
            <p:ph idx="1"/>
          </p:nvPr>
        </p:nvSpPr>
        <p:spPr/>
        <p:txBody>
          <a:bodyPr>
            <a:normAutofit lnSpcReduction="10000"/>
          </a:bodyPr>
          <a:lstStyle/>
          <a:p>
            <a:r>
              <a:rPr lang="fi-FI" sz="1800" dirty="0"/>
              <a:t>Laivojen nykyisille kierrätysvaatimuksille varsinaisen alun antoi </a:t>
            </a:r>
            <a:r>
              <a:rPr lang="fi-FI" sz="1800" b="1" dirty="0"/>
              <a:t>ns. Hong Kongin yleissopimus vuodelta 2009</a:t>
            </a:r>
            <a:r>
              <a:rPr lang="fi-FI" sz="1800" dirty="0"/>
              <a:t> (Hong Kong International </a:t>
            </a:r>
            <a:r>
              <a:rPr lang="fi-FI" sz="1800" dirty="0" err="1"/>
              <a:t>Convention</a:t>
            </a:r>
            <a:r>
              <a:rPr lang="fi-FI" sz="1800" dirty="0"/>
              <a:t> for </a:t>
            </a:r>
            <a:r>
              <a:rPr lang="fi-FI" sz="1800" dirty="0" err="1"/>
              <a:t>the</a:t>
            </a:r>
            <a:r>
              <a:rPr lang="fi-FI" sz="1800" dirty="0"/>
              <a:t> </a:t>
            </a:r>
            <a:r>
              <a:rPr lang="fi-FI" sz="1800" dirty="0" err="1"/>
              <a:t>Safe</a:t>
            </a:r>
            <a:r>
              <a:rPr lang="fi-FI" sz="1800" dirty="0"/>
              <a:t> and </a:t>
            </a:r>
            <a:r>
              <a:rPr lang="fi-FI" sz="1800" dirty="0" err="1"/>
              <a:t>Environmentally</a:t>
            </a:r>
            <a:r>
              <a:rPr lang="fi-FI" sz="1800" dirty="0"/>
              <a:t> Sound </a:t>
            </a:r>
            <a:r>
              <a:rPr lang="fi-FI" sz="1800" dirty="0" err="1"/>
              <a:t>Recycling</a:t>
            </a:r>
            <a:r>
              <a:rPr lang="fi-FI" sz="1800" dirty="0"/>
              <a:t> of </a:t>
            </a:r>
            <a:r>
              <a:rPr lang="fi-FI" sz="1800" dirty="0" err="1"/>
              <a:t>Ships</a:t>
            </a:r>
            <a:r>
              <a:rPr lang="fi-FI" sz="1800" dirty="0"/>
              <a:t>), minkä mukaan operatiivisen toimintansa päättäneiden laivojen purkaminen ei saa aiheuttaa terveydellisiä tai muita vaarallisia riskitekijöitä, eikä aiheuttaa ympäristöriskejä.</a:t>
            </a:r>
          </a:p>
          <a:p>
            <a:r>
              <a:rPr lang="fi-FI" sz="1800" dirty="0"/>
              <a:t>Sen jälkeen on annettu lukuisia kansainvälisiä ohjeita (</a:t>
            </a:r>
            <a:r>
              <a:rPr lang="fi-FI" sz="1800" dirty="0" err="1"/>
              <a:t>Guidelines</a:t>
            </a:r>
            <a:r>
              <a:rPr lang="fi-FI" sz="1800" dirty="0"/>
              <a:t>) materiaalien talteenotosta Hong Kongin sopimuksen noudattamiseksi. </a:t>
            </a:r>
            <a:r>
              <a:rPr lang="fi-FI" sz="1800" b="1" dirty="0"/>
              <a:t>EU:n vuoden 2013 lopussa voimaan astunut päätös (EU </a:t>
            </a:r>
            <a:r>
              <a:rPr lang="fi-FI" sz="1800" b="1" dirty="0" err="1"/>
              <a:t>Regulation</a:t>
            </a:r>
            <a:r>
              <a:rPr lang="fi-FI" sz="1800" b="1" dirty="0"/>
              <a:t> on </a:t>
            </a:r>
            <a:r>
              <a:rPr lang="fi-FI" sz="1800" b="1" dirty="0" err="1"/>
              <a:t>Ship</a:t>
            </a:r>
            <a:r>
              <a:rPr lang="fi-FI" sz="1800" b="1" dirty="0"/>
              <a:t> </a:t>
            </a:r>
            <a:r>
              <a:rPr lang="fi-FI" sz="1800" b="1" dirty="0" err="1"/>
              <a:t>Recycling</a:t>
            </a:r>
            <a:r>
              <a:rPr lang="fi-FI" sz="1800" b="1" dirty="0"/>
              <a:t>) määrittää tarkemmat säännökset EU:n jäsenvaltion lipun alla purjehtivien laivojen purkamisesta. </a:t>
            </a:r>
            <a:r>
              <a:rPr lang="fi-FI" sz="1800" dirty="0"/>
              <a:t>Päätöksen mukaan laivat voidaan romuttaa myös EU:n ulkopuolella, jos tiukat standardit voidaan täyttää. Ne tarkoittavat myös sitä, että laivojen ”</a:t>
            </a:r>
            <a:r>
              <a:rPr lang="fi-FI" sz="1800" dirty="0" err="1"/>
              <a:t>beaching</a:t>
            </a:r>
            <a:r>
              <a:rPr lang="fi-FI" sz="1800" dirty="0"/>
              <a:t>” eli ajaminen suoraan rantaan purettaviksi ei enää ole mahdollista.</a:t>
            </a:r>
          </a:p>
          <a:p>
            <a:r>
              <a:rPr lang="fi-FI" sz="1800" dirty="0"/>
              <a:t>EU:ssa rekisteröidyt laivat tulee romuttaa ja materiaalit kierrättää telakoilla, jotka täyttävät vaatimukset, jotka ovat sertifioitu purkutoimintaan, ja joita voidaan säännöllisesti seurata ja tutkia. EU:n päätös antaa eurooppalaisille alan toimijoille hyvän mahdollisuuden purkuliiketoiminnan kehittämiseen ja kierrätysmateriaalien kasvavaan käyttöön. </a:t>
            </a:r>
            <a:r>
              <a:rPr lang="fi-FI" sz="1800" b="1" dirty="0"/>
              <a:t>Romutukseen ja kierrätykseen tulevien laivojen määrän kasvaessa laivojen ympäristövaatimukset täyttävä purkuliiketoiminta koetaan EU:ssa yhä tärkeämmäksi.</a:t>
            </a:r>
          </a:p>
          <a:p>
            <a:r>
              <a:rPr lang="fi-FI" sz="1800" dirty="0"/>
              <a:t>Uusien tiukkojen kansainvälisten säädösten myötä </a:t>
            </a:r>
            <a:r>
              <a:rPr lang="fi-FI" sz="1800" b="1" dirty="0"/>
              <a:t>Euroopassa tarvitaan uutta kapasiteettia laivojen purkamiseen; käytännössä purkutoiminta voi tapahtua vain kuivatelakoilla. </a:t>
            </a:r>
            <a:r>
              <a:rPr lang="fi-FI" sz="1800" dirty="0"/>
              <a:t>Laivojen purkutoiminta voi tarjota merkittävää liiketoimintaa myös suomalaisille telakoille, metallialan ja kierrätysalan yrityksille. Suomessa korkea meriteollisuuden osaaminen ja metallisektorin korkea teknologia sekä kehittynyt kierrätysala antavat pohjan myös purkutoiminnalle, jopa kustannustehokkaammin kuin ns. halpamaissa.</a:t>
            </a:r>
          </a:p>
        </p:txBody>
      </p:sp>
      <p:sp>
        <p:nvSpPr>
          <p:cNvPr id="4" name="Päivämäärän paikkamerkki 3">
            <a:extLst>
              <a:ext uri="{FF2B5EF4-FFF2-40B4-BE49-F238E27FC236}">
                <a16:creationId xmlns:a16="http://schemas.microsoft.com/office/drawing/2014/main" id="{EB055F80-DB5B-344B-CAE2-66FCE8E4E9E9}"/>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C33B153D-5571-D986-0425-70D3302D67F6}"/>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0967654A-5551-03A1-C70D-D34A572A04DE}"/>
              </a:ext>
            </a:extLst>
          </p:cNvPr>
          <p:cNvSpPr>
            <a:spLocks noGrp="1"/>
          </p:cNvSpPr>
          <p:nvPr>
            <p:ph type="sldNum" sz="quarter" idx="12"/>
          </p:nvPr>
        </p:nvSpPr>
        <p:spPr/>
        <p:txBody>
          <a:bodyPr/>
          <a:lstStyle/>
          <a:p>
            <a:fld id="{D3A43A0F-07BB-4823-B415-9F3E41C865A8}" type="slidenum">
              <a:rPr lang="fi-FI" smtClean="0"/>
              <a:t>12</a:t>
            </a:fld>
            <a:endParaRPr lang="fi-FI"/>
          </a:p>
        </p:txBody>
      </p:sp>
      <p:sp>
        <p:nvSpPr>
          <p:cNvPr id="7" name="Tekstiruutu 6">
            <a:extLst>
              <a:ext uri="{FF2B5EF4-FFF2-40B4-BE49-F238E27FC236}">
                <a16:creationId xmlns:a16="http://schemas.microsoft.com/office/drawing/2014/main" id="{D6B40788-936F-78C2-0AF5-4ECFFF8BEB79}"/>
              </a:ext>
            </a:extLst>
          </p:cNvPr>
          <p:cNvSpPr txBox="1"/>
          <p:nvPr/>
        </p:nvSpPr>
        <p:spPr>
          <a:xfrm>
            <a:off x="6611353" y="6161797"/>
            <a:ext cx="4884671" cy="246221"/>
          </a:xfrm>
          <a:prstGeom prst="rect">
            <a:avLst/>
          </a:prstGeom>
          <a:noFill/>
        </p:spPr>
        <p:txBody>
          <a:bodyPr wrap="none" rtlCol="0">
            <a:spAutoFit/>
          </a:bodyPr>
          <a:lstStyle/>
          <a:p>
            <a:r>
              <a:rPr lang="fi-FI" sz="1000" dirty="0"/>
              <a:t>Lähde: Esiselvitys laivojen purkamisen edellytyksistä Suomessa – case Kemin satama (2015)</a:t>
            </a:r>
          </a:p>
        </p:txBody>
      </p:sp>
    </p:spTree>
    <p:extLst>
      <p:ext uri="{BB962C8B-B14F-4D97-AF65-F5344CB8AC3E}">
        <p14:creationId xmlns:p14="http://schemas.microsoft.com/office/powerpoint/2010/main" val="3061775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2F01B6-8D73-E49B-A41D-50974B8994F1}"/>
              </a:ext>
            </a:extLst>
          </p:cNvPr>
          <p:cNvSpPr>
            <a:spLocks noGrp="1"/>
          </p:cNvSpPr>
          <p:nvPr>
            <p:ph type="title"/>
          </p:nvPr>
        </p:nvSpPr>
        <p:spPr/>
        <p:txBody>
          <a:bodyPr/>
          <a:lstStyle/>
          <a:p>
            <a:r>
              <a:rPr lang="fi-FI" dirty="0"/>
              <a:t>EU:n aluskierrätysasetus</a:t>
            </a:r>
          </a:p>
        </p:txBody>
      </p:sp>
      <p:sp>
        <p:nvSpPr>
          <p:cNvPr id="3" name="Sisällön paikkamerkki 2">
            <a:extLst>
              <a:ext uri="{FF2B5EF4-FFF2-40B4-BE49-F238E27FC236}">
                <a16:creationId xmlns:a16="http://schemas.microsoft.com/office/drawing/2014/main" id="{5554AED4-3D02-3174-11A1-C40D8ABDE475}"/>
              </a:ext>
            </a:extLst>
          </p:cNvPr>
          <p:cNvSpPr>
            <a:spLocks noGrp="1"/>
          </p:cNvSpPr>
          <p:nvPr>
            <p:ph idx="1"/>
          </p:nvPr>
        </p:nvSpPr>
        <p:spPr/>
        <p:txBody>
          <a:bodyPr>
            <a:normAutofit/>
          </a:bodyPr>
          <a:lstStyle/>
          <a:p>
            <a:pPr>
              <a:lnSpc>
                <a:spcPct val="100000"/>
              </a:lnSpc>
              <a:spcBef>
                <a:spcPts val="600"/>
              </a:spcBef>
            </a:pPr>
            <a:r>
              <a:rPr lang="fi-FI" sz="1600" dirty="0"/>
              <a:t>Euroopan parlamentti ja neuvosto ovat antaneet </a:t>
            </a:r>
            <a:r>
              <a:rPr lang="fi-FI" sz="1600" dirty="0">
                <a:hlinkClick r:id="rId2"/>
              </a:rPr>
              <a:t>asetuksen N:o 1257/2013 </a:t>
            </a:r>
            <a:r>
              <a:rPr lang="fi-FI" sz="1600" dirty="0"/>
              <a:t>aluskierrätyksestä 20.11.2013. </a:t>
            </a:r>
          </a:p>
          <a:p>
            <a:pPr>
              <a:lnSpc>
                <a:spcPct val="100000"/>
              </a:lnSpc>
              <a:spcBef>
                <a:spcPts val="600"/>
              </a:spcBef>
            </a:pPr>
            <a:r>
              <a:rPr lang="fi-FI" sz="1600" dirty="0"/>
              <a:t>Aluskierrätysasetuksella pannaan Euroopan unionissa täytäntöön Hongkongin kansainvälinen yleissopimus turvallisesta ja ympäristönsuojelun kannalta asianmukaisesta aluskierrätyksestä, kuitenkin siten, että aluskierrätysasetus on joissain suhteissa sopimusta tiukempi. </a:t>
            </a:r>
          </a:p>
          <a:p>
            <a:pPr>
              <a:lnSpc>
                <a:spcPct val="100000"/>
              </a:lnSpc>
              <a:spcBef>
                <a:spcPts val="600"/>
              </a:spcBef>
            </a:pPr>
            <a:r>
              <a:rPr lang="fi-FI" sz="1600" b="1" dirty="0"/>
              <a:t>Aluskierrätysasetuksen määräykset alusten purkamisesta eivät merkittävästi poikkea Suomen lainsäädännöstä. Sen sijaan asetuksessa on voimassa olevaan lainsäädäntöön verrattuna useita uusia vaatimuksia, kuten aluspurkamon lupa, aluskierrätyslaitoksen suunnitelma, hätätilannevalmiussuunnitelma, hätätilanteiden toimintasuunnitelma sekä velvollisuus pitää kirjaa vaaratilanteista, onnettomuuksista, ammattitaudeista ja kroonisista vaikutuksista työntekijän turvallisuudelle sekä ihmisten terveydelle ja ympäristölle.</a:t>
            </a:r>
          </a:p>
          <a:p>
            <a:pPr>
              <a:lnSpc>
                <a:spcPct val="100000"/>
              </a:lnSpc>
              <a:spcBef>
                <a:spcPts val="600"/>
              </a:spcBef>
            </a:pPr>
            <a:r>
              <a:rPr lang="fi-FI" sz="1600" dirty="0"/>
              <a:t>Aluskierrätysasetus koskee sekä EU:n jäsenvaltiossa olevia aluspurkamoita että kolmansissa maissa olevia aluspurkamoita. Kolmannessa maassa oleva purkamo on aluskierrätysasetuksen piirissä, jos se hyväksytään aluspurkamoiden eurooppalaiseen luetteloon. Luetteloon kuuluminen on välttämätöntä, jos purkamo haluaa ottaa vastaan EU:n jäsenmaan lipun alla purjehtivia aluksia.</a:t>
            </a:r>
          </a:p>
          <a:p>
            <a:pPr>
              <a:lnSpc>
                <a:spcPct val="100000"/>
              </a:lnSpc>
              <a:spcBef>
                <a:spcPts val="600"/>
              </a:spcBef>
            </a:pPr>
            <a:r>
              <a:rPr lang="fi-FI" sz="1600" b="1" dirty="0"/>
              <a:t>Kaikki asetuksen vaatimukset ovat siirtymäaikojen täytyttyä tulleet voimaan vuoden 2020 lopussa. </a:t>
            </a:r>
          </a:p>
          <a:p>
            <a:pPr>
              <a:lnSpc>
                <a:spcPct val="100000"/>
              </a:lnSpc>
              <a:spcBef>
                <a:spcPts val="600"/>
              </a:spcBef>
            </a:pPr>
            <a:r>
              <a:rPr lang="fi-FI" sz="1600" dirty="0"/>
              <a:t>Suomen ympäristökeskus myöntää aluskierrätysasetuksen 26 artiklan mukaiset luvat alusten kierrättämiselle eurooppalaiseen luetteloon kuuluvissa alusten kierrätyslaitoksissa. Suomen ympäristökeskus myös seuraa aluskierrätysasetuksen toimeenpanoa Suomessa ja toimii tarvittaessa asiantuntijaviranomaisena, kun alus on tarkoitus siirtää purettavaksi aluskierrätysasetuksen 15 artiklan mukaiseen kolmannessa maassa sijaitsevaan aluskierrätyslaitokseen.</a:t>
            </a:r>
          </a:p>
        </p:txBody>
      </p:sp>
      <p:sp>
        <p:nvSpPr>
          <p:cNvPr id="4" name="Päivämäärän paikkamerkki 3">
            <a:extLst>
              <a:ext uri="{FF2B5EF4-FFF2-40B4-BE49-F238E27FC236}">
                <a16:creationId xmlns:a16="http://schemas.microsoft.com/office/drawing/2014/main" id="{75889AEB-65F6-B47F-EF78-D85CDFFF55E6}"/>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167A687F-4FCA-DE33-F620-FAE5443140AB}"/>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2072590C-42FA-B66B-20C5-12B730061E63}"/>
              </a:ext>
            </a:extLst>
          </p:cNvPr>
          <p:cNvSpPr>
            <a:spLocks noGrp="1"/>
          </p:cNvSpPr>
          <p:nvPr>
            <p:ph type="sldNum" sz="quarter" idx="12"/>
          </p:nvPr>
        </p:nvSpPr>
        <p:spPr/>
        <p:txBody>
          <a:bodyPr/>
          <a:lstStyle/>
          <a:p>
            <a:fld id="{D3A43A0F-07BB-4823-B415-9F3E41C865A8}" type="slidenum">
              <a:rPr lang="fi-FI" smtClean="0"/>
              <a:t>13</a:t>
            </a:fld>
            <a:endParaRPr lang="fi-FI" dirty="0"/>
          </a:p>
        </p:txBody>
      </p:sp>
      <p:sp>
        <p:nvSpPr>
          <p:cNvPr id="8" name="Tekstiruutu 7">
            <a:extLst>
              <a:ext uri="{FF2B5EF4-FFF2-40B4-BE49-F238E27FC236}">
                <a16:creationId xmlns:a16="http://schemas.microsoft.com/office/drawing/2014/main" id="{BFC6B2D3-9886-D10F-63E0-61DA5B698CA4}"/>
              </a:ext>
            </a:extLst>
          </p:cNvPr>
          <p:cNvSpPr txBox="1"/>
          <p:nvPr/>
        </p:nvSpPr>
        <p:spPr>
          <a:xfrm>
            <a:off x="8524373" y="6161797"/>
            <a:ext cx="2953753" cy="246221"/>
          </a:xfrm>
          <a:prstGeom prst="rect">
            <a:avLst/>
          </a:prstGeom>
          <a:noFill/>
        </p:spPr>
        <p:txBody>
          <a:bodyPr wrap="square">
            <a:spAutoFit/>
          </a:bodyPr>
          <a:lstStyle/>
          <a:p>
            <a:pPr algn="r"/>
            <a:r>
              <a:rPr lang="fi-FI" sz="1000" dirty="0"/>
              <a:t>Tekstin lähde: </a:t>
            </a:r>
            <a:r>
              <a:rPr lang="fi-FI" sz="1000" dirty="0">
                <a:hlinkClick r:id="rId3"/>
              </a:rPr>
              <a:t>Aleksi Helin, Aluskierrätys Suomessa </a:t>
            </a:r>
            <a:endParaRPr lang="fi-FI" sz="1000" dirty="0"/>
          </a:p>
        </p:txBody>
      </p:sp>
    </p:spTree>
    <p:extLst>
      <p:ext uri="{BB962C8B-B14F-4D97-AF65-F5344CB8AC3E}">
        <p14:creationId xmlns:p14="http://schemas.microsoft.com/office/powerpoint/2010/main" val="93993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D17CDA-19C9-1FFE-6751-7BE3E7F9340E}"/>
              </a:ext>
            </a:extLst>
          </p:cNvPr>
          <p:cNvSpPr>
            <a:spLocks noGrp="1"/>
          </p:cNvSpPr>
          <p:nvPr>
            <p:ph type="title"/>
          </p:nvPr>
        </p:nvSpPr>
        <p:spPr>
          <a:xfrm>
            <a:off x="2021207" y="242475"/>
            <a:ext cx="8141035" cy="983883"/>
          </a:xfrm>
        </p:spPr>
        <p:txBody>
          <a:bodyPr/>
          <a:lstStyle/>
          <a:p>
            <a:r>
              <a:rPr lang="fi-FI" dirty="0"/>
              <a:t>Aluskierrätysasetuksen velvoitteet</a:t>
            </a:r>
          </a:p>
        </p:txBody>
      </p:sp>
      <p:sp>
        <p:nvSpPr>
          <p:cNvPr id="7" name="Sisällön paikkamerkki 6">
            <a:extLst>
              <a:ext uri="{FF2B5EF4-FFF2-40B4-BE49-F238E27FC236}">
                <a16:creationId xmlns:a16="http://schemas.microsoft.com/office/drawing/2014/main" id="{648AEDE9-5F26-C347-CEEC-7B2B89EBE93B}"/>
              </a:ext>
            </a:extLst>
          </p:cNvPr>
          <p:cNvSpPr>
            <a:spLocks noGrp="1"/>
          </p:cNvSpPr>
          <p:nvPr>
            <p:ph sz="half" idx="1"/>
          </p:nvPr>
        </p:nvSpPr>
        <p:spPr/>
        <p:txBody>
          <a:bodyPr>
            <a:normAutofit/>
          </a:bodyPr>
          <a:lstStyle/>
          <a:p>
            <a:pPr>
              <a:lnSpc>
                <a:spcPct val="100000"/>
              </a:lnSpc>
              <a:spcBef>
                <a:spcPts val="600"/>
              </a:spcBef>
            </a:pPr>
            <a:r>
              <a:rPr lang="fi-FI" sz="1600" b="1" dirty="0"/>
              <a:t>Kierrätykseen menevällä aluksella on oltava </a:t>
            </a:r>
            <a:r>
              <a:rPr lang="fi-FI" sz="1600" b="1" dirty="0" err="1"/>
              <a:t>loppukatsas-tuksen</a:t>
            </a:r>
            <a:r>
              <a:rPr lang="fi-FI" sz="1600" b="1" dirty="0"/>
              <a:t> perusteella myönnettävä kierrätyskelpoisuuden osoittava todistuskirja.</a:t>
            </a:r>
          </a:p>
          <a:p>
            <a:pPr>
              <a:lnSpc>
                <a:spcPct val="100000"/>
              </a:lnSpc>
              <a:spcBef>
                <a:spcPts val="600"/>
              </a:spcBef>
            </a:pPr>
            <a:r>
              <a:rPr lang="fi-FI" sz="1600" b="1" dirty="0"/>
              <a:t>Kierrätyskelpoisuuden osoittavaan todistuskirjaan liitetään</a:t>
            </a:r>
          </a:p>
          <a:p>
            <a:pPr lvl="1">
              <a:lnSpc>
                <a:spcPct val="100000"/>
              </a:lnSpc>
              <a:spcBef>
                <a:spcPts val="600"/>
              </a:spcBef>
            </a:pPr>
            <a:r>
              <a:rPr lang="fi-FI" sz="1200" b="1" dirty="0"/>
              <a:t>vaarallisten materiaalien luettelo ja </a:t>
            </a:r>
          </a:p>
          <a:p>
            <a:pPr lvl="1">
              <a:lnSpc>
                <a:spcPct val="100000"/>
              </a:lnSpc>
              <a:spcBef>
                <a:spcPts val="600"/>
              </a:spcBef>
            </a:pPr>
            <a:r>
              <a:rPr lang="fi-FI" sz="1200" b="1" dirty="0"/>
              <a:t>aluskierrätyssuunnitelma.</a:t>
            </a:r>
          </a:p>
          <a:p>
            <a:pPr>
              <a:lnSpc>
                <a:spcPct val="100000"/>
              </a:lnSpc>
              <a:spcBef>
                <a:spcPts val="600"/>
              </a:spcBef>
            </a:pPr>
            <a:r>
              <a:rPr lang="fi-FI" sz="1600" dirty="0"/>
              <a:t>Alusten omistajien on varmistettava, että kierrätettäväksi tarkoitetut alukset siirretään kierrätettäväksi ainoastaan sellaisiin aluskierrätyslaitoksiin, jotka ovat eurooppalaisessa luettelossa. </a:t>
            </a:r>
          </a:p>
          <a:p>
            <a:pPr>
              <a:lnSpc>
                <a:spcPct val="100000"/>
              </a:lnSpc>
              <a:spcBef>
                <a:spcPts val="600"/>
              </a:spcBef>
            </a:pPr>
            <a:r>
              <a:rPr lang="fi-FI" sz="1600" dirty="0"/>
              <a:t>Kierrätyslaitoksen toiminnanharjoittajan laatiman kierrätyssuunnitelman hyväksyy viranomainen siinä valtiossa, missä kierrätys toteutetaan.</a:t>
            </a:r>
          </a:p>
          <a:p>
            <a:pPr>
              <a:lnSpc>
                <a:spcPct val="100000"/>
              </a:lnSpc>
              <a:spcBef>
                <a:spcPts val="600"/>
              </a:spcBef>
            </a:pPr>
            <a:r>
              <a:rPr lang="fi-FI" sz="1600" b="1" dirty="0"/>
              <a:t>Ennen aluksen kierrätystä kullekin alukselle on laadittava kierrätyssuunnitelma, johon tulee sisällyttää kaikki vaiheet kierrätysprosessissa.</a:t>
            </a:r>
          </a:p>
        </p:txBody>
      </p:sp>
      <p:sp>
        <p:nvSpPr>
          <p:cNvPr id="8" name="Sisällön paikkamerkki 7">
            <a:extLst>
              <a:ext uri="{FF2B5EF4-FFF2-40B4-BE49-F238E27FC236}">
                <a16:creationId xmlns:a16="http://schemas.microsoft.com/office/drawing/2014/main" id="{61EDDEE7-CB24-7FA3-A316-F9A2E2320D95}"/>
              </a:ext>
            </a:extLst>
          </p:cNvPr>
          <p:cNvSpPr>
            <a:spLocks noGrp="1"/>
          </p:cNvSpPr>
          <p:nvPr>
            <p:ph sz="half" idx="2"/>
          </p:nvPr>
        </p:nvSpPr>
        <p:spPr/>
        <p:txBody>
          <a:bodyPr>
            <a:normAutofit/>
          </a:bodyPr>
          <a:lstStyle/>
          <a:p>
            <a:pPr>
              <a:lnSpc>
                <a:spcPct val="100000"/>
              </a:lnSpc>
              <a:spcBef>
                <a:spcPts val="600"/>
              </a:spcBef>
            </a:pPr>
            <a:r>
              <a:rPr lang="fi-FI" sz="1600" dirty="0"/>
              <a:t>Aluskierrätyssuunnitelmaan sisältyy seuraavia asioita:</a:t>
            </a:r>
          </a:p>
          <a:p>
            <a:pPr lvl="1">
              <a:lnSpc>
                <a:spcPct val="100000"/>
              </a:lnSpc>
              <a:spcBef>
                <a:spcPts val="600"/>
              </a:spcBef>
            </a:pPr>
            <a:r>
              <a:rPr lang="fi-FI" sz="1200" dirty="0"/>
              <a:t>Suunniteltu paikka, jossa kierrätettävä laiva puretaan.</a:t>
            </a:r>
          </a:p>
          <a:p>
            <a:pPr lvl="1">
              <a:lnSpc>
                <a:spcPct val="100000"/>
              </a:lnSpc>
              <a:spcBef>
                <a:spcPts val="600"/>
              </a:spcBef>
            </a:pPr>
            <a:r>
              <a:rPr lang="fi-FI" sz="1200" dirty="0"/>
              <a:t>Suunnitelma laivan saapumisesta ja turvallisesta sijoittamisesta.</a:t>
            </a:r>
          </a:p>
          <a:p>
            <a:pPr lvl="1">
              <a:lnSpc>
                <a:spcPct val="100000"/>
              </a:lnSpc>
              <a:spcBef>
                <a:spcPts val="600"/>
              </a:spcBef>
            </a:pPr>
            <a:r>
              <a:rPr lang="fi-FI" sz="1200" dirty="0"/>
              <a:t>Suunnitelma mahdollisista valmistelevista töistä, kuten esikäsittelystä, mahdollisten vaarojen ja varastojen poistamisesta muualla kuin ilmoitetussa aluskierrätyslaitoksessa.</a:t>
            </a:r>
          </a:p>
          <a:p>
            <a:pPr lvl="1">
              <a:lnSpc>
                <a:spcPct val="100000"/>
              </a:lnSpc>
              <a:spcBef>
                <a:spcPts val="600"/>
              </a:spcBef>
            </a:pPr>
            <a:r>
              <a:rPr lang="fi-FI" sz="1200" dirty="0"/>
              <a:t>Suunnitelma Hongkongin yleissopimuksen ja IMO:n ohjeiden ja määräysten noudattamisesta sekä aluksen omistajien antamien tietojen pohjalta vaarallisten materiaalien luettelossa olevien aineiden käsittelystä.  </a:t>
            </a:r>
          </a:p>
          <a:p>
            <a:pPr lvl="1">
              <a:lnSpc>
                <a:spcPct val="100000"/>
              </a:lnSpc>
              <a:spcBef>
                <a:spcPts val="600"/>
              </a:spcBef>
            </a:pPr>
            <a:r>
              <a:rPr lang="fi-FI" sz="1200" dirty="0"/>
              <a:t>Tiedot turvallisten suljettujen tilojen ja tulityöturvallisten olosuhteiden luomisesta, ylläpidosta ja seurannasta purettavalla aluksella.</a:t>
            </a:r>
          </a:p>
          <a:p>
            <a:pPr lvl="1">
              <a:lnSpc>
                <a:spcPct val="100000"/>
              </a:lnSpc>
              <a:spcBef>
                <a:spcPts val="600"/>
              </a:spcBef>
            </a:pPr>
            <a:r>
              <a:rPr lang="fi-FI" sz="1200" dirty="0"/>
              <a:t>Tiedot purettavan aluksen kierrätyksestä aiheutuvien vaarallisten materiaalien ja jätteiden tyypistä ja määrästä sekä tiedot siitä, miten vaaralliset materiaalit ja jätteet käsitellään ja varastoidaan aluskierrätyslaitoksessa sekä myöhemmissä laitoksissa.</a:t>
            </a:r>
          </a:p>
          <a:p>
            <a:pPr lvl="1">
              <a:lnSpc>
                <a:spcPct val="100000"/>
              </a:lnSpc>
              <a:spcBef>
                <a:spcPts val="600"/>
              </a:spcBef>
            </a:pPr>
            <a:r>
              <a:rPr lang="fi-FI" sz="1200" dirty="0"/>
              <a:t>Jos käytetään useampaa kuin yhtä kierrätyslaitosta, on jokaiselle kierrätykseen osallistuvalle laitokselle laadittava oma suunnitelmansa ja mainittava laitosten käyttöjärjestys ja kussakin kierrätyslaitoksessa tapahtuvat toiminnot.</a:t>
            </a:r>
          </a:p>
        </p:txBody>
      </p:sp>
      <p:sp>
        <p:nvSpPr>
          <p:cNvPr id="4" name="Päivämäärän paikkamerkki 3">
            <a:extLst>
              <a:ext uri="{FF2B5EF4-FFF2-40B4-BE49-F238E27FC236}">
                <a16:creationId xmlns:a16="http://schemas.microsoft.com/office/drawing/2014/main" id="{BDAF868D-1952-4710-B103-4D354253CFD7}"/>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D0EEA207-7C60-4C36-EBF9-17889C4FB227}"/>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8138DB58-F20B-958B-6149-9B65AC9D0233}"/>
              </a:ext>
            </a:extLst>
          </p:cNvPr>
          <p:cNvSpPr>
            <a:spLocks noGrp="1"/>
          </p:cNvSpPr>
          <p:nvPr>
            <p:ph type="sldNum" sz="quarter" idx="12"/>
          </p:nvPr>
        </p:nvSpPr>
        <p:spPr/>
        <p:txBody>
          <a:bodyPr/>
          <a:lstStyle/>
          <a:p>
            <a:fld id="{D3A43A0F-07BB-4823-B415-9F3E41C865A8}" type="slidenum">
              <a:rPr lang="fi-FI" smtClean="0"/>
              <a:t>14</a:t>
            </a:fld>
            <a:endParaRPr lang="fi-FI"/>
          </a:p>
        </p:txBody>
      </p:sp>
      <p:sp>
        <p:nvSpPr>
          <p:cNvPr id="9" name="Tekstiruutu 8">
            <a:extLst>
              <a:ext uri="{FF2B5EF4-FFF2-40B4-BE49-F238E27FC236}">
                <a16:creationId xmlns:a16="http://schemas.microsoft.com/office/drawing/2014/main" id="{BA51572B-7868-59D1-9F2C-95704DA28099}"/>
              </a:ext>
            </a:extLst>
          </p:cNvPr>
          <p:cNvSpPr txBox="1"/>
          <p:nvPr/>
        </p:nvSpPr>
        <p:spPr>
          <a:xfrm>
            <a:off x="8524373" y="6161797"/>
            <a:ext cx="2953753" cy="246221"/>
          </a:xfrm>
          <a:prstGeom prst="rect">
            <a:avLst/>
          </a:prstGeom>
          <a:noFill/>
        </p:spPr>
        <p:txBody>
          <a:bodyPr wrap="square">
            <a:spAutoFit/>
          </a:bodyPr>
          <a:lstStyle/>
          <a:p>
            <a:pPr algn="r"/>
            <a:r>
              <a:rPr lang="fi-FI" sz="1000" dirty="0"/>
              <a:t>Tekstin lähde: </a:t>
            </a:r>
            <a:r>
              <a:rPr lang="fi-FI" sz="1000" dirty="0">
                <a:hlinkClick r:id="rId2"/>
              </a:rPr>
              <a:t>Aleksi Helin, Aluskierrätys Suomessa </a:t>
            </a:r>
            <a:endParaRPr lang="fi-FI" sz="1000" dirty="0"/>
          </a:p>
        </p:txBody>
      </p:sp>
    </p:spTree>
    <p:extLst>
      <p:ext uri="{BB962C8B-B14F-4D97-AF65-F5344CB8AC3E}">
        <p14:creationId xmlns:p14="http://schemas.microsoft.com/office/powerpoint/2010/main" val="1444389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176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2" y="2207943"/>
            <a:ext cx="6217163" cy="2442114"/>
          </a:xfrm>
        </p:spPr>
        <p:txBody>
          <a:bodyPr anchor="ctr">
            <a:noAutofit/>
          </a:bodyPr>
          <a:lstStyle/>
          <a:p>
            <a:pPr algn="r"/>
            <a:r>
              <a:rPr lang="fi-FI" sz="5000" i="1" dirty="0">
                <a:solidFill>
                  <a:schemeClr val="bg1"/>
                </a:solidFill>
                <a:latin typeface="+mn-lt"/>
              </a:rPr>
              <a:t>Markkina-alue</a:t>
            </a:r>
            <a:br>
              <a:rPr lang="fi-FI" sz="5000" i="1" dirty="0">
                <a:solidFill>
                  <a:schemeClr val="bg1"/>
                </a:solidFill>
                <a:latin typeface="+mn-lt"/>
              </a:rPr>
            </a:br>
            <a:r>
              <a:rPr lang="fi-FI" sz="2800" i="1" dirty="0">
                <a:solidFill>
                  <a:schemeClr val="bg1"/>
                </a:solidFill>
                <a:latin typeface="+mn-lt"/>
              </a:rPr>
              <a:t>Aluspurkauksen nykytilanne Euroopassa ja Itämeren alueella</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12" name="Kuva 11">
            <a:extLst>
              <a:ext uri="{FF2B5EF4-FFF2-40B4-BE49-F238E27FC236}">
                <a16:creationId xmlns:a16="http://schemas.microsoft.com/office/drawing/2014/main" id="{CA19EE78-64F7-0256-28B6-4058F8834701}"/>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127666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2A40BB8B-CCF0-54FF-9EDF-14F7CDE2CA5D}"/>
              </a:ext>
            </a:extLst>
          </p:cNvPr>
          <p:cNvSpPr>
            <a:spLocks noGrp="1"/>
          </p:cNvSpPr>
          <p:nvPr>
            <p:ph type="title"/>
          </p:nvPr>
        </p:nvSpPr>
        <p:spPr/>
        <p:txBody>
          <a:bodyPr>
            <a:normAutofit/>
          </a:bodyPr>
          <a:lstStyle/>
          <a:p>
            <a:r>
              <a:rPr lang="fi-FI" sz="3200" dirty="0"/>
              <a:t>EU:n hyväksymät purkutelakat</a:t>
            </a:r>
          </a:p>
        </p:txBody>
      </p:sp>
      <p:sp>
        <p:nvSpPr>
          <p:cNvPr id="8" name="Sisällön paikkamerkki 7">
            <a:extLst>
              <a:ext uri="{FF2B5EF4-FFF2-40B4-BE49-F238E27FC236}">
                <a16:creationId xmlns:a16="http://schemas.microsoft.com/office/drawing/2014/main" id="{8B1BB120-AC6A-4059-E5EF-F69964A644FC}"/>
              </a:ext>
            </a:extLst>
          </p:cNvPr>
          <p:cNvSpPr>
            <a:spLocks noGrp="1"/>
          </p:cNvSpPr>
          <p:nvPr>
            <p:ph sz="half" idx="1"/>
          </p:nvPr>
        </p:nvSpPr>
        <p:spPr>
          <a:xfrm>
            <a:off x="422029" y="1293394"/>
            <a:ext cx="6255497" cy="5010727"/>
          </a:xfrm>
        </p:spPr>
        <p:txBody>
          <a:bodyPr>
            <a:normAutofit fontScale="85000" lnSpcReduction="20000"/>
          </a:bodyPr>
          <a:lstStyle/>
          <a:p>
            <a:pPr>
              <a:lnSpc>
                <a:spcPct val="120000"/>
              </a:lnSpc>
              <a:spcBef>
                <a:spcPts val="600"/>
              </a:spcBef>
            </a:pPr>
            <a:r>
              <a:rPr lang="fi-FI" sz="1400" dirty="0"/>
              <a:t>Kaikki EU:n jäsenvaltion lipun alla purjehtivat alukset on ohjattava Euroopan unionin hyväksymille telakoille komission EU:n asetuksen voimaantulon jälkeen (1. tammikuuta 2019). </a:t>
            </a:r>
          </a:p>
          <a:p>
            <a:pPr>
              <a:lnSpc>
                <a:spcPct val="120000"/>
              </a:lnSpc>
              <a:spcBef>
                <a:spcPts val="600"/>
              </a:spcBef>
            </a:pPr>
            <a:r>
              <a:rPr lang="fi-FI" sz="1400" b="1" dirty="0"/>
              <a:t>Hyväksyttyjen telakoiden luetteloa päivitetään säännöllisesti sisällyttämällä siihen laitokset, joiden katsotaan olevan EU:n asetuksen mukaisia. </a:t>
            </a:r>
          </a:p>
          <a:p>
            <a:pPr>
              <a:lnSpc>
                <a:spcPct val="120000"/>
              </a:lnSpc>
              <a:spcBef>
                <a:spcPts val="600"/>
              </a:spcBef>
            </a:pPr>
            <a:r>
              <a:rPr lang="fi-FI" sz="1400" dirty="0"/>
              <a:t>Esimerkiksi yksi luettelon päivitysluonnos julkaistiin huhtikuussa 2023. Siinä ehdotettiin kolmen uuden turkkilaisen telakan lisäämistä luetteloon. Nämä telakat olivat </a:t>
            </a:r>
          </a:p>
          <a:p>
            <a:pPr lvl="1">
              <a:lnSpc>
                <a:spcPct val="120000"/>
              </a:lnSpc>
              <a:spcBef>
                <a:spcPts val="600"/>
              </a:spcBef>
            </a:pPr>
            <a:r>
              <a:rPr lang="fi-FI" sz="1200" dirty="0"/>
              <a:t>Anadolu </a:t>
            </a:r>
            <a:r>
              <a:rPr lang="fi-FI" sz="1200" dirty="0" err="1"/>
              <a:t>Gemi</a:t>
            </a:r>
            <a:r>
              <a:rPr lang="fi-FI" sz="1200" dirty="0"/>
              <a:t> </a:t>
            </a:r>
            <a:r>
              <a:rPr lang="fi-FI" sz="1200" dirty="0" err="1"/>
              <a:t>Sokum</a:t>
            </a:r>
            <a:r>
              <a:rPr lang="fi-FI" sz="1200" dirty="0"/>
              <a:t> </a:t>
            </a:r>
            <a:r>
              <a:rPr lang="fi-FI" sz="1200" dirty="0" err="1"/>
              <a:t>Ormanissa</a:t>
            </a:r>
            <a:r>
              <a:rPr lang="fi-FI" sz="1200" dirty="0"/>
              <a:t>, </a:t>
            </a:r>
          </a:p>
          <a:p>
            <a:pPr lvl="1">
              <a:lnSpc>
                <a:spcPct val="120000"/>
              </a:lnSpc>
              <a:spcBef>
                <a:spcPts val="600"/>
              </a:spcBef>
            </a:pPr>
            <a:r>
              <a:rPr lang="fi-FI" sz="1200" dirty="0"/>
              <a:t>BMS </a:t>
            </a:r>
            <a:r>
              <a:rPr lang="fi-FI" sz="1200" dirty="0" err="1"/>
              <a:t>Gemi</a:t>
            </a:r>
            <a:r>
              <a:rPr lang="fi-FI" sz="1200" dirty="0"/>
              <a:t> </a:t>
            </a:r>
            <a:r>
              <a:rPr lang="fi-FI" sz="1200" dirty="0" err="1"/>
              <a:t>Geri</a:t>
            </a:r>
            <a:r>
              <a:rPr lang="fi-FI" sz="1200" dirty="0"/>
              <a:t> </a:t>
            </a:r>
            <a:r>
              <a:rPr lang="fi-FI" sz="1200" dirty="0" err="1"/>
              <a:t>Donusumissa</a:t>
            </a:r>
            <a:r>
              <a:rPr lang="fi-FI" sz="1200" dirty="0"/>
              <a:t> ja</a:t>
            </a:r>
          </a:p>
          <a:p>
            <a:pPr lvl="1">
              <a:lnSpc>
                <a:spcPct val="120000"/>
              </a:lnSpc>
              <a:spcBef>
                <a:spcPts val="600"/>
              </a:spcBef>
            </a:pPr>
            <a:r>
              <a:rPr lang="fi-FI" sz="1200" dirty="0" err="1"/>
              <a:t>Kiliçlar</a:t>
            </a:r>
            <a:r>
              <a:rPr lang="fi-FI" sz="1200" dirty="0"/>
              <a:t> </a:t>
            </a:r>
            <a:r>
              <a:rPr lang="fi-FI" sz="1200" dirty="0" err="1"/>
              <a:t>Geri</a:t>
            </a:r>
            <a:r>
              <a:rPr lang="fi-FI" sz="1200" dirty="0"/>
              <a:t> </a:t>
            </a:r>
            <a:r>
              <a:rPr lang="fi-FI" sz="1200" dirty="0" err="1"/>
              <a:t>Dönüşümlün</a:t>
            </a:r>
            <a:endParaRPr lang="fi-FI" sz="1200" dirty="0"/>
          </a:p>
          <a:p>
            <a:pPr>
              <a:lnSpc>
                <a:spcPct val="120000"/>
              </a:lnSpc>
              <a:spcBef>
                <a:spcPts val="600"/>
              </a:spcBef>
            </a:pPr>
            <a:r>
              <a:rPr lang="fi-FI" sz="1400" dirty="0"/>
              <a:t>Tässä vaiheessa luettelosta poissuljettuja kahta turkkilaista telakkaa ei ollut tarkoitus palauttaa luetteloon.</a:t>
            </a:r>
          </a:p>
          <a:p>
            <a:pPr>
              <a:lnSpc>
                <a:spcPct val="120000"/>
              </a:lnSpc>
              <a:spcBef>
                <a:spcPts val="600"/>
              </a:spcBef>
            </a:pPr>
            <a:r>
              <a:rPr lang="fi-FI" sz="1400" dirty="0"/>
              <a:t>Suuria laivoja luettelossa pystyvät purkamaan (ks. kuvan punaiset pisteet)</a:t>
            </a:r>
          </a:p>
          <a:p>
            <a:pPr lvl="1">
              <a:lnSpc>
                <a:spcPct val="120000"/>
              </a:lnSpc>
              <a:spcBef>
                <a:spcPts val="600"/>
              </a:spcBef>
            </a:pPr>
            <a:r>
              <a:rPr lang="fi-FI" sz="1200" dirty="0" err="1"/>
              <a:t>Modern</a:t>
            </a:r>
            <a:r>
              <a:rPr lang="fi-FI" sz="1200" dirty="0"/>
              <a:t> American </a:t>
            </a:r>
            <a:r>
              <a:rPr lang="fi-FI" sz="1200" dirty="0" err="1"/>
              <a:t>Recycling</a:t>
            </a:r>
            <a:r>
              <a:rPr lang="fi-FI" sz="1200" dirty="0"/>
              <a:t> Services (MARS) Tanska (</a:t>
            </a:r>
            <a:r>
              <a:rPr lang="fi-FI" sz="1200" dirty="0" err="1"/>
              <a:t>max</a:t>
            </a:r>
            <a:r>
              <a:rPr lang="fi-FI" sz="1200" dirty="0"/>
              <a:t> 400 m), </a:t>
            </a:r>
          </a:p>
          <a:p>
            <a:pPr lvl="1">
              <a:lnSpc>
                <a:spcPct val="120000"/>
              </a:lnSpc>
              <a:spcBef>
                <a:spcPts val="600"/>
              </a:spcBef>
            </a:pPr>
            <a:r>
              <a:rPr lang="fi-FI" sz="1200" dirty="0" err="1"/>
              <a:t>Harland</a:t>
            </a:r>
            <a:r>
              <a:rPr lang="fi-FI" sz="1200" dirty="0"/>
              <a:t> &amp; </a:t>
            </a:r>
            <a:r>
              <a:rPr lang="fi-FI" sz="1200" dirty="0" err="1"/>
              <a:t>Wolff</a:t>
            </a:r>
            <a:r>
              <a:rPr lang="fi-FI" sz="1200" dirty="0"/>
              <a:t> Isossa-Britannia (</a:t>
            </a:r>
            <a:r>
              <a:rPr lang="fi-FI" sz="1200" dirty="0" err="1"/>
              <a:t>max</a:t>
            </a:r>
            <a:r>
              <a:rPr lang="fi-FI" sz="1200" dirty="0"/>
              <a:t> 556 m), </a:t>
            </a:r>
          </a:p>
          <a:p>
            <a:pPr lvl="1">
              <a:lnSpc>
                <a:spcPct val="120000"/>
              </a:lnSpc>
              <a:spcBef>
                <a:spcPts val="600"/>
              </a:spcBef>
            </a:pPr>
            <a:r>
              <a:rPr lang="fi-FI" sz="1200" dirty="0" err="1"/>
              <a:t>Fayard</a:t>
            </a:r>
            <a:r>
              <a:rPr lang="fi-FI" sz="1200" dirty="0"/>
              <a:t> AS Tanska (</a:t>
            </a:r>
            <a:r>
              <a:rPr lang="fi-FI" sz="1200" dirty="0" err="1"/>
              <a:t>max</a:t>
            </a:r>
            <a:r>
              <a:rPr lang="fi-FI" sz="1200" dirty="0"/>
              <a:t> 415 m),</a:t>
            </a:r>
          </a:p>
          <a:p>
            <a:pPr lvl="1">
              <a:lnSpc>
                <a:spcPct val="120000"/>
              </a:lnSpc>
              <a:spcBef>
                <a:spcPts val="600"/>
              </a:spcBef>
            </a:pPr>
            <a:r>
              <a:rPr lang="fi-FI" sz="1200" dirty="0" err="1"/>
              <a:t>Damen</a:t>
            </a:r>
            <a:r>
              <a:rPr lang="fi-FI" sz="1200" dirty="0"/>
              <a:t> </a:t>
            </a:r>
            <a:r>
              <a:rPr lang="fi-FI" sz="1200" dirty="0" err="1"/>
              <a:t>Verolme</a:t>
            </a:r>
            <a:r>
              <a:rPr lang="fi-FI" sz="1200" dirty="0"/>
              <a:t> Alankomaat (</a:t>
            </a:r>
            <a:r>
              <a:rPr lang="fi-FI" sz="1200" dirty="0" err="1"/>
              <a:t>max</a:t>
            </a:r>
            <a:r>
              <a:rPr lang="fi-FI" sz="1200" dirty="0"/>
              <a:t> 400 m), </a:t>
            </a:r>
          </a:p>
          <a:p>
            <a:pPr lvl="1">
              <a:lnSpc>
                <a:spcPct val="120000"/>
              </a:lnSpc>
              <a:spcBef>
                <a:spcPts val="600"/>
              </a:spcBef>
            </a:pPr>
            <a:r>
              <a:rPr lang="fi-FI" sz="1200" dirty="0"/>
              <a:t>ADRS </a:t>
            </a:r>
            <a:r>
              <a:rPr lang="fi-FI" sz="1200" dirty="0" err="1"/>
              <a:t>Decom</a:t>
            </a:r>
            <a:r>
              <a:rPr lang="fi-FI" sz="1200" dirty="0"/>
              <a:t> </a:t>
            </a:r>
            <a:r>
              <a:rPr lang="fi-FI" sz="1200" dirty="0" err="1"/>
              <a:t>Gulen</a:t>
            </a:r>
            <a:r>
              <a:rPr lang="fi-FI" sz="1200" dirty="0"/>
              <a:t> Norja (</a:t>
            </a:r>
            <a:r>
              <a:rPr lang="fi-FI" sz="1200" dirty="0" err="1"/>
              <a:t>max</a:t>
            </a:r>
            <a:r>
              <a:rPr lang="fi-FI" sz="1200" dirty="0"/>
              <a:t> 360 m) ja </a:t>
            </a:r>
          </a:p>
          <a:p>
            <a:pPr lvl="1">
              <a:lnSpc>
                <a:spcPct val="120000"/>
              </a:lnSpc>
              <a:spcBef>
                <a:spcPts val="600"/>
              </a:spcBef>
            </a:pPr>
            <a:r>
              <a:rPr lang="fi-FI" sz="1200" dirty="0"/>
              <a:t>San Giorgio del Porto Italia (</a:t>
            </a:r>
            <a:r>
              <a:rPr lang="fi-FI" sz="1200" dirty="0" err="1"/>
              <a:t>max</a:t>
            </a:r>
            <a:r>
              <a:rPr lang="fi-FI" sz="1200" dirty="0"/>
              <a:t> 350 m). </a:t>
            </a:r>
          </a:p>
          <a:p>
            <a:pPr>
              <a:lnSpc>
                <a:spcPct val="120000"/>
              </a:lnSpc>
              <a:spcBef>
                <a:spcPts val="600"/>
              </a:spcBef>
            </a:pPr>
            <a:r>
              <a:rPr lang="fi-FI" sz="1400" dirty="0"/>
              <a:t>Tällä hetkellä kaikki luettelossa olevat telakat sijaitsevat OECD:n alueella, mutta monet intialaiset telakat ovat hakeneet pääsyä eurooppalaiseen luetteloon.</a:t>
            </a:r>
          </a:p>
          <a:p>
            <a:pPr>
              <a:lnSpc>
                <a:spcPct val="120000"/>
              </a:lnSpc>
              <a:spcBef>
                <a:spcPts val="600"/>
              </a:spcBef>
            </a:pPr>
            <a:r>
              <a:rPr lang="fi-FI" sz="1400" dirty="0"/>
              <a:t>EU:n asetusta ja sen täytäntöönpanoa arvioidaan parhaillaan. </a:t>
            </a:r>
          </a:p>
        </p:txBody>
      </p:sp>
      <p:pic>
        <p:nvPicPr>
          <p:cNvPr id="10" name="Sisällön paikkamerkki 9">
            <a:extLst>
              <a:ext uri="{FF2B5EF4-FFF2-40B4-BE49-F238E27FC236}">
                <a16:creationId xmlns:a16="http://schemas.microsoft.com/office/drawing/2014/main" id="{583D0392-076C-898B-CC9C-188E450AA9A3}"/>
              </a:ext>
            </a:extLst>
          </p:cNvPr>
          <p:cNvPicPr>
            <a:picLocks noGrp="1" noChangeAspect="1"/>
          </p:cNvPicPr>
          <p:nvPr>
            <p:ph sz="half" idx="2"/>
          </p:nvPr>
        </p:nvPicPr>
        <p:blipFill>
          <a:blip r:embed="rId2"/>
          <a:stretch>
            <a:fillRect/>
          </a:stretch>
        </p:blipFill>
        <p:spPr>
          <a:xfrm>
            <a:off x="6554818" y="1565745"/>
            <a:ext cx="5617968" cy="4492155"/>
          </a:xfrm>
          <a:prstGeom prst="rect">
            <a:avLst/>
          </a:prstGeom>
        </p:spPr>
      </p:pic>
      <p:sp>
        <p:nvSpPr>
          <p:cNvPr id="4" name="Päivämäärän paikkamerkki 3">
            <a:extLst>
              <a:ext uri="{FF2B5EF4-FFF2-40B4-BE49-F238E27FC236}">
                <a16:creationId xmlns:a16="http://schemas.microsoft.com/office/drawing/2014/main" id="{B2DC39DD-2944-4561-7561-DA704618A29D}"/>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CE27C0C9-ED42-45B4-C821-FB11948132C8}"/>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74F80E39-A66B-3E34-1953-96463FA1F903}"/>
              </a:ext>
            </a:extLst>
          </p:cNvPr>
          <p:cNvSpPr>
            <a:spLocks noGrp="1"/>
          </p:cNvSpPr>
          <p:nvPr>
            <p:ph type="sldNum" sz="quarter" idx="12"/>
          </p:nvPr>
        </p:nvSpPr>
        <p:spPr/>
        <p:txBody>
          <a:bodyPr/>
          <a:lstStyle/>
          <a:p>
            <a:fld id="{D3A43A0F-07BB-4823-B415-9F3E41C865A8}" type="slidenum">
              <a:rPr lang="fi-FI" smtClean="0"/>
              <a:t>16</a:t>
            </a:fld>
            <a:endParaRPr lang="fi-FI"/>
          </a:p>
        </p:txBody>
      </p:sp>
      <p:sp>
        <p:nvSpPr>
          <p:cNvPr id="11" name="Tekstiruutu 10">
            <a:extLst>
              <a:ext uri="{FF2B5EF4-FFF2-40B4-BE49-F238E27FC236}">
                <a16:creationId xmlns:a16="http://schemas.microsoft.com/office/drawing/2014/main" id="{90662683-993C-E62C-6D07-A4E4EB1158F5}"/>
              </a:ext>
            </a:extLst>
          </p:cNvPr>
          <p:cNvSpPr txBox="1"/>
          <p:nvPr/>
        </p:nvSpPr>
        <p:spPr>
          <a:xfrm>
            <a:off x="7264806" y="6057900"/>
            <a:ext cx="4004622" cy="246221"/>
          </a:xfrm>
          <a:prstGeom prst="rect">
            <a:avLst/>
          </a:prstGeom>
          <a:noFill/>
        </p:spPr>
        <p:txBody>
          <a:bodyPr wrap="none" rtlCol="0">
            <a:spAutoFit/>
          </a:bodyPr>
          <a:lstStyle/>
          <a:p>
            <a:r>
              <a:rPr lang="fi-FI" sz="1000" dirty="0"/>
              <a:t>Lähde: </a:t>
            </a:r>
            <a:r>
              <a:rPr lang="fi-FI" sz="1000" dirty="0">
                <a:hlinkClick r:id="rId3"/>
              </a:rPr>
              <a:t>https://robindesbois.org/wp-content/uploads/shipbreaking69.pdf</a:t>
            </a:r>
            <a:r>
              <a:rPr lang="fi-FI" sz="1000" dirty="0"/>
              <a:t> </a:t>
            </a:r>
          </a:p>
        </p:txBody>
      </p:sp>
      <p:sp>
        <p:nvSpPr>
          <p:cNvPr id="12" name="Ellipsi 11">
            <a:extLst>
              <a:ext uri="{FF2B5EF4-FFF2-40B4-BE49-F238E27FC236}">
                <a16:creationId xmlns:a16="http://schemas.microsoft.com/office/drawing/2014/main" id="{B9A80F01-7BF4-0897-B8AA-C746006123EF}"/>
              </a:ext>
            </a:extLst>
          </p:cNvPr>
          <p:cNvSpPr/>
          <p:nvPr/>
        </p:nvSpPr>
        <p:spPr>
          <a:xfrm>
            <a:off x="9288381" y="2292016"/>
            <a:ext cx="727911" cy="134753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A860AB08-95A3-FBD1-A07E-0752CA3D1B76}"/>
              </a:ext>
            </a:extLst>
          </p:cNvPr>
          <p:cNvSpPr/>
          <p:nvPr/>
        </p:nvSpPr>
        <p:spPr>
          <a:xfrm>
            <a:off x="7839711" y="3253948"/>
            <a:ext cx="103517" cy="1103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F374A79F-2906-946C-B467-2093C569E3D9}"/>
              </a:ext>
            </a:extLst>
          </p:cNvPr>
          <p:cNvSpPr/>
          <p:nvPr/>
        </p:nvSpPr>
        <p:spPr>
          <a:xfrm>
            <a:off x="8909386" y="3219442"/>
            <a:ext cx="103517" cy="1103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extLst>
              <a:ext uri="{FF2B5EF4-FFF2-40B4-BE49-F238E27FC236}">
                <a16:creationId xmlns:a16="http://schemas.microsoft.com/office/drawing/2014/main" id="{3F8C2774-37BB-85D1-5E14-BB164EA67401}"/>
              </a:ext>
            </a:extLst>
          </p:cNvPr>
          <p:cNvSpPr/>
          <p:nvPr/>
        </p:nvSpPr>
        <p:spPr>
          <a:xfrm>
            <a:off x="8909385" y="3436928"/>
            <a:ext cx="103517" cy="1103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957C22C9-2591-2800-245D-0ECFA25C834B}"/>
              </a:ext>
            </a:extLst>
          </p:cNvPr>
          <p:cNvSpPr/>
          <p:nvPr/>
        </p:nvSpPr>
        <p:spPr>
          <a:xfrm>
            <a:off x="8503945" y="3672170"/>
            <a:ext cx="103517" cy="1103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extLst>
              <a:ext uri="{FF2B5EF4-FFF2-40B4-BE49-F238E27FC236}">
                <a16:creationId xmlns:a16="http://schemas.microsoft.com/office/drawing/2014/main" id="{1328A73D-E192-3273-5972-2EF3AC143694}"/>
              </a:ext>
            </a:extLst>
          </p:cNvPr>
          <p:cNvSpPr/>
          <p:nvPr/>
        </p:nvSpPr>
        <p:spPr>
          <a:xfrm>
            <a:off x="8719606" y="2881309"/>
            <a:ext cx="103517" cy="1103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Ellipsi 17">
            <a:extLst>
              <a:ext uri="{FF2B5EF4-FFF2-40B4-BE49-F238E27FC236}">
                <a16:creationId xmlns:a16="http://schemas.microsoft.com/office/drawing/2014/main" id="{7214683A-69DA-88BB-5E1C-3CB58FF5E87C}"/>
              </a:ext>
            </a:extLst>
          </p:cNvPr>
          <p:cNvSpPr/>
          <p:nvPr/>
        </p:nvSpPr>
        <p:spPr>
          <a:xfrm>
            <a:off x="8659902" y="4637059"/>
            <a:ext cx="103517" cy="11035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5620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DB16360B-5BA2-A868-FBD4-64498AFDFA22}"/>
              </a:ext>
            </a:extLst>
          </p:cNvPr>
          <p:cNvSpPr>
            <a:spLocks noGrp="1"/>
          </p:cNvSpPr>
          <p:nvPr>
            <p:ph type="title"/>
          </p:nvPr>
        </p:nvSpPr>
        <p:spPr/>
        <p:txBody>
          <a:bodyPr/>
          <a:lstStyle/>
          <a:p>
            <a:r>
              <a:rPr lang="fi-FI" dirty="0"/>
              <a:t>Purkutelakat Itämeren alueella </a:t>
            </a:r>
          </a:p>
        </p:txBody>
      </p:sp>
      <p:sp>
        <p:nvSpPr>
          <p:cNvPr id="9" name="Sisällön paikkamerkki 8">
            <a:extLst>
              <a:ext uri="{FF2B5EF4-FFF2-40B4-BE49-F238E27FC236}">
                <a16:creationId xmlns:a16="http://schemas.microsoft.com/office/drawing/2014/main" id="{DB25A5B6-A935-BC0A-3D44-921736A075A9}"/>
              </a:ext>
            </a:extLst>
          </p:cNvPr>
          <p:cNvSpPr>
            <a:spLocks noGrp="1"/>
          </p:cNvSpPr>
          <p:nvPr>
            <p:ph idx="1"/>
          </p:nvPr>
        </p:nvSpPr>
        <p:spPr>
          <a:xfrm>
            <a:off x="422029" y="1344708"/>
            <a:ext cx="11339395" cy="2511413"/>
          </a:xfrm>
        </p:spPr>
        <p:txBody>
          <a:bodyPr>
            <a:normAutofit lnSpcReduction="10000"/>
          </a:bodyPr>
          <a:lstStyle/>
          <a:p>
            <a:pPr>
              <a:lnSpc>
                <a:spcPct val="100000"/>
              </a:lnSpc>
              <a:spcBef>
                <a:spcPts val="600"/>
              </a:spcBef>
            </a:pPr>
            <a:r>
              <a:rPr lang="fi-FI" sz="1600" b="1" dirty="0"/>
              <a:t>Itämeren alueella toimii tällä hetkellä yhteensä 7 telakkaa, jotka ovat EU:n hyväksyttyjen telakoiden luettelossa. </a:t>
            </a:r>
          </a:p>
          <a:p>
            <a:pPr>
              <a:lnSpc>
                <a:spcPct val="100000"/>
              </a:lnSpc>
              <a:spcBef>
                <a:spcPts val="600"/>
              </a:spcBef>
            </a:pPr>
            <a:r>
              <a:rPr lang="fi-FI" sz="1600" dirty="0"/>
              <a:t>Näistä telakoista kuusi sijaitsee Baltian alueella ja ovat pääasiassa pieniä  laiturin vieressä purkutoimintaa harjoittavia yrityksiä. </a:t>
            </a:r>
          </a:p>
          <a:p>
            <a:pPr>
              <a:lnSpc>
                <a:spcPct val="100000"/>
              </a:lnSpc>
              <a:spcBef>
                <a:spcPts val="600"/>
              </a:spcBef>
            </a:pPr>
            <a:r>
              <a:rPr lang="fi-FI" sz="1600" dirty="0"/>
              <a:t>Suomesta luettelossa on Turun Korjaustelakka Oy, joka on keskittynyt laivojen korjaukseen, ei purkutoimintaa. Turun Korjaustelakalla purettiin tässäkin selvityksessä mainitut </a:t>
            </a:r>
            <a:r>
              <a:rPr lang="fi-FI" sz="1600" dirty="0" err="1"/>
              <a:t>Ship</a:t>
            </a:r>
            <a:r>
              <a:rPr lang="fi-FI" sz="1600" dirty="0"/>
              <a:t> </a:t>
            </a:r>
            <a:r>
              <a:rPr lang="fi-FI" sz="1600" dirty="0" err="1"/>
              <a:t>Recycling</a:t>
            </a:r>
            <a:r>
              <a:rPr lang="fi-FI" sz="1600" dirty="0"/>
              <a:t> in Finland –projektin aikana puretut alukset. Projektin päättymisestä kertovassa Meriauran tiedotteessa 7.10.2019 todetaan seuraavasti  </a:t>
            </a:r>
          </a:p>
          <a:p>
            <a:pPr lvl="1">
              <a:lnSpc>
                <a:spcPct val="100000"/>
              </a:lnSpc>
              <a:spcBef>
                <a:spcPts val="600"/>
              </a:spcBef>
            </a:pPr>
            <a:r>
              <a:rPr lang="fi-FI" sz="1200" dirty="0"/>
              <a:t>”Hankkeessa kierrätetyt alukset olivat kooltaan 12–82 metriä ja ne purettiin mekaanisesti joko polttoleikkaamalla tai leikkaustyökalulla varustetulla kaivinkoneella. </a:t>
            </a:r>
            <a:r>
              <a:rPr lang="fi-FI" sz="1200" b="1" dirty="0"/>
              <a:t>Mälkiän mukaan purkuteknologian kehitykseen tulisi panostaa</a:t>
            </a:r>
            <a:r>
              <a:rPr lang="fi-FI" sz="1200" dirty="0"/>
              <a:t>: ”Viimeksi kun Meriaura harjoitti laivanromuttamista n. 20 vuotta sitten, oli teknologia täysin sama kuin nyt. Se on vanhanaikaista ja pitäisi saattaa nykypäivän tasolle.” Lisäksi </a:t>
            </a:r>
            <a:r>
              <a:rPr lang="fi-FI" sz="1200" b="1" dirty="0"/>
              <a:t>Suomen pohjoinen sijainti, pitkä talvi ja korkeat työvoimakustannukset ovat haasteellisia laivankierrätykselle. Mälkiän mukaan tarvittaisiin telakka, joka pystyisi erikoistumaan pelkästään kierrätysliiketoimintaan ja jossa korjaustoiminta ei vaikuta operatiiviseen suorittamiseen. Tällaisia telakoita, joissa lisäksi olisi riittävät varastotilat purkamista odottaville laivoille ja kierrätettäväksi menevälle metallille ei Suomessa ole”.</a:t>
            </a:r>
          </a:p>
        </p:txBody>
      </p:sp>
      <p:sp>
        <p:nvSpPr>
          <p:cNvPr id="5" name="Päivämäärän paikkamerkki 4">
            <a:extLst>
              <a:ext uri="{FF2B5EF4-FFF2-40B4-BE49-F238E27FC236}">
                <a16:creationId xmlns:a16="http://schemas.microsoft.com/office/drawing/2014/main" id="{9C5C2883-7D7E-3D54-3CF2-6F106E295538}"/>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29F5A5E5-4857-EC40-BFE2-8BFC1C60D1FD}"/>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CEEE8B61-5C33-BF8D-9C30-19A301F89363}"/>
              </a:ext>
            </a:extLst>
          </p:cNvPr>
          <p:cNvSpPr>
            <a:spLocks noGrp="1"/>
          </p:cNvSpPr>
          <p:nvPr>
            <p:ph type="sldNum" sz="quarter" idx="12"/>
          </p:nvPr>
        </p:nvSpPr>
        <p:spPr/>
        <p:txBody>
          <a:bodyPr/>
          <a:lstStyle/>
          <a:p>
            <a:fld id="{D3A43A0F-07BB-4823-B415-9F3E41C865A8}" type="slidenum">
              <a:rPr lang="fi-FI" smtClean="0"/>
              <a:t>17</a:t>
            </a:fld>
            <a:endParaRPr lang="fi-FI"/>
          </a:p>
        </p:txBody>
      </p:sp>
      <p:pic>
        <p:nvPicPr>
          <p:cNvPr id="12" name="Kuva 11">
            <a:extLst>
              <a:ext uri="{FF2B5EF4-FFF2-40B4-BE49-F238E27FC236}">
                <a16:creationId xmlns:a16="http://schemas.microsoft.com/office/drawing/2014/main" id="{C8A13931-0F5C-014C-3A06-BD6BEDF1F09A}"/>
              </a:ext>
            </a:extLst>
          </p:cNvPr>
          <p:cNvPicPr>
            <a:picLocks noChangeAspect="1"/>
          </p:cNvPicPr>
          <p:nvPr/>
        </p:nvPicPr>
        <p:blipFill>
          <a:blip r:embed="rId2"/>
          <a:stretch>
            <a:fillRect/>
          </a:stretch>
        </p:blipFill>
        <p:spPr>
          <a:xfrm>
            <a:off x="1292392" y="3851995"/>
            <a:ext cx="9607216" cy="2083918"/>
          </a:xfrm>
          <a:prstGeom prst="rect">
            <a:avLst/>
          </a:prstGeom>
        </p:spPr>
      </p:pic>
      <p:sp>
        <p:nvSpPr>
          <p:cNvPr id="13" name="Tekstiruutu 12">
            <a:extLst>
              <a:ext uri="{FF2B5EF4-FFF2-40B4-BE49-F238E27FC236}">
                <a16:creationId xmlns:a16="http://schemas.microsoft.com/office/drawing/2014/main" id="{1CBD87C0-E482-B29F-590C-6A98F2ED907D}"/>
              </a:ext>
            </a:extLst>
          </p:cNvPr>
          <p:cNvSpPr txBox="1"/>
          <p:nvPr/>
        </p:nvSpPr>
        <p:spPr>
          <a:xfrm>
            <a:off x="1797921" y="6039853"/>
            <a:ext cx="8587607" cy="246221"/>
          </a:xfrm>
          <a:prstGeom prst="rect">
            <a:avLst/>
          </a:prstGeom>
          <a:noFill/>
        </p:spPr>
        <p:txBody>
          <a:bodyPr wrap="none" rtlCol="0">
            <a:spAutoFit/>
          </a:bodyPr>
          <a:lstStyle/>
          <a:p>
            <a:r>
              <a:rPr lang="fi-FI" sz="1000" dirty="0"/>
              <a:t>Lähteet: </a:t>
            </a:r>
            <a:r>
              <a:rPr lang="fi-FI" sz="1000" dirty="0">
                <a:hlinkClick r:id="rId3"/>
              </a:rPr>
              <a:t>https://eur-lex.europa.eu/legal-content/EN/TXT/?uri=PI_COM:Ares(2023)6761938</a:t>
            </a:r>
            <a:r>
              <a:rPr lang="fi-FI" sz="1000" dirty="0"/>
              <a:t> ja </a:t>
            </a:r>
            <a:r>
              <a:rPr lang="fi-FI" sz="1000" dirty="0">
                <a:hlinkClick r:id="rId4"/>
              </a:rPr>
              <a:t>https://meriaura.fi/aluskierratys-kokeilu-naantalissa-on-paattynyt/</a:t>
            </a:r>
            <a:r>
              <a:rPr lang="fi-FI" sz="1000" dirty="0"/>
              <a:t> </a:t>
            </a:r>
          </a:p>
        </p:txBody>
      </p:sp>
    </p:spTree>
    <p:extLst>
      <p:ext uri="{BB962C8B-B14F-4D97-AF65-F5344CB8AC3E}">
        <p14:creationId xmlns:p14="http://schemas.microsoft.com/office/powerpoint/2010/main" val="330364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BF9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1" y="2289595"/>
            <a:ext cx="6169037" cy="2267656"/>
          </a:xfrm>
        </p:spPr>
        <p:txBody>
          <a:bodyPr>
            <a:noAutofit/>
          </a:bodyPr>
          <a:lstStyle/>
          <a:p>
            <a:pPr algn="r"/>
            <a:br>
              <a:rPr lang="fi-FI" sz="5000" i="1" dirty="0">
                <a:solidFill>
                  <a:schemeClr val="bg1"/>
                </a:solidFill>
                <a:latin typeface="+mn-lt"/>
              </a:rPr>
            </a:br>
            <a:br>
              <a:rPr lang="fi-FI" sz="5000" i="1" dirty="0">
                <a:solidFill>
                  <a:schemeClr val="bg1"/>
                </a:solidFill>
                <a:latin typeface="+mn-lt"/>
              </a:rPr>
            </a:br>
            <a:r>
              <a:rPr lang="fi-FI" sz="5000" i="1" dirty="0">
                <a:solidFill>
                  <a:schemeClr val="bg1"/>
                </a:solidFill>
                <a:latin typeface="+mn-lt"/>
              </a:rPr>
              <a:t>Kysyntä</a:t>
            </a:r>
            <a:br>
              <a:rPr lang="fi-FI" sz="5000" i="1" dirty="0">
                <a:solidFill>
                  <a:schemeClr val="bg1"/>
                </a:solidFill>
                <a:latin typeface="+mn-lt"/>
              </a:rPr>
            </a:br>
            <a:r>
              <a:rPr lang="fi-FI" sz="2800" i="1" dirty="0">
                <a:solidFill>
                  <a:schemeClr val="bg1"/>
                </a:solidFill>
                <a:latin typeface="+mn-lt"/>
              </a:rPr>
              <a:t>Kierrätysterästen markkinoiden muutos Itämeren alueella</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8" name="Kuva 7">
            <a:extLst>
              <a:ext uri="{FF2B5EF4-FFF2-40B4-BE49-F238E27FC236}">
                <a16:creationId xmlns:a16="http://schemas.microsoft.com/office/drawing/2014/main" id="{A638FC09-5E97-C1CF-8308-AC87671F0733}"/>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151938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001A94CC-17D3-097C-64F8-C3D1AFA2B1DD}"/>
              </a:ext>
            </a:extLst>
          </p:cNvPr>
          <p:cNvSpPr>
            <a:spLocks noGrp="1"/>
          </p:cNvSpPr>
          <p:nvPr>
            <p:ph type="title"/>
          </p:nvPr>
        </p:nvSpPr>
        <p:spPr/>
        <p:txBody>
          <a:bodyPr/>
          <a:lstStyle/>
          <a:p>
            <a:r>
              <a:rPr lang="fi-FI" dirty="0"/>
              <a:t>Maailmanmarkkinoiden muutos</a:t>
            </a:r>
          </a:p>
        </p:txBody>
      </p:sp>
      <p:sp>
        <p:nvSpPr>
          <p:cNvPr id="8" name="Sisällön paikkamerkki 7">
            <a:extLst>
              <a:ext uri="{FF2B5EF4-FFF2-40B4-BE49-F238E27FC236}">
                <a16:creationId xmlns:a16="http://schemas.microsoft.com/office/drawing/2014/main" id="{19A2D6A7-4B1C-57D2-1118-31AEA131B2D6}"/>
              </a:ext>
            </a:extLst>
          </p:cNvPr>
          <p:cNvSpPr>
            <a:spLocks noGrp="1"/>
          </p:cNvSpPr>
          <p:nvPr>
            <p:ph sz="half" idx="1"/>
          </p:nvPr>
        </p:nvSpPr>
        <p:spPr/>
        <p:txBody>
          <a:bodyPr>
            <a:normAutofit lnSpcReduction="10000"/>
          </a:bodyPr>
          <a:lstStyle/>
          <a:p>
            <a:pPr>
              <a:lnSpc>
                <a:spcPct val="100000"/>
              </a:lnSpc>
              <a:spcBef>
                <a:spcPts val="600"/>
              </a:spcBef>
            </a:pPr>
            <a:r>
              <a:rPr lang="fi-FI" sz="1600" dirty="0"/>
              <a:t>Viereisessä kuvassa on SSAB Capital Market Day 2023:ssa esitetty ennuste maailman teräksen valmistusmäärien ja tarvittavien raaka-aineiden kehityksestä vuodesta 2020 vuoteen 2050. </a:t>
            </a:r>
          </a:p>
          <a:p>
            <a:pPr>
              <a:lnSpc>
                <a:spcPct val="100000"/>
              </a:lnSpc>
              <a:spcBef>
                <a:spcPts val="600"/>
              </a:spcBef>
            </a:pPr>
            <a:r>
              <a:rPr lang="fi-FI" sz="1600" dirty="0"/>
              <a:t>Kuvan mukaisesti</a:t>
            </a:r>
          </a:p>
          <a:p>
            <a:pPr lvl="1">
              <a:lnSpc>
                <a:spcPct val="100000"/>
              </a:lnSpc>
              <a:spcBef>
                <a:spcPts val="600"/>
              </a:spcBef>
            </a:pPr>
            <a:r>
              <a:rPr lang="fi-FI" sz="1200" dirty="0"/>
              <a:t>Vuonna 2020 maailmassa valmistettiin terästä 1 800 </a:t>
            </a:r>
            <a:r>
              <a:rPr lang="fi-FI" sz="1200" dirty="0" err="1"/>
              <a:t>Mtonnia</a:t>
            </a:r>
            <a:r>
              <a:rPr lang="fi-FI" sz="1200" dirty="0"/>
              <a:t>, jonka valmistamiseksi tarvittiin kierrätysterästä arviolta noin kolmannes eli 600 </a:t>
            </a:r>
            <a:r>
              <a:rPr lang="fi-FI" sz="1200" dirty="0" err="1"/>
              <a:t>Mtonnia</a:t>
            </a:r>
            <a:r>
              <a:rPr lang="fi-FI" sz="1200" dirty="0"/>
              <a:t>.</a:t>
            </a:r>
          </a:p>
          <a:p>
            <a:pPr lvl="1">
              <a:lnSpc>
                <a:spcPct val="100000"/>
              </a:lnSpc>
              <a:spcBef>
                <a:spcPts val="600"/>
              </a:spcBef>
            </a:pPr>
            <a:r>
              <a:rPr lang="fi-FI" sz="1200" dirty="0"/>
              <a:t>Valmistusmääräennuste vuodelle 2050 on 2 800 </a:t>
            </a:r>
            <a:r>
              <a:rPr lang="fi-FI" sz="1200" dirty="0" err="1"/>
              <a:t>Mtonnia</a:t>
            </a:r>
            <a:r>
              <a:rPr lang="fi-FI" sz="1200" dirty="0"/>
              <a:t>, jonka valmistamiseksi tarvitaan kierrätysterästä arviolta noin puolet eli 1 400 </a:t>
            </a:r>
            <a:r>
              <a:rPr lang="fi-FI" sz="1200" dirty="0" err="1"/>
              <a:t>Mtonnia</a:t>
            </a:r>
            <a:r>
              <a:rPr lang="fi-FI" sz="1200" dirty="0"/>
              <a:t>. </a:t>
            </a:r>
          </a:p>
          <a:p>
            <a:pPr>
              <a:lnSpc>
                <a:spcPct val="100000"/>
              </a:lnSpc>
              <a:spcBef>
                <a:spcPts val="600"/>
              </a:spcBef>
            </a:pPr>
            <a:r>
              <a:rPr lang="fi-FI" sz="1600" b="1" dirty="0"/>
              <a:t>Ennusteen mukaan kierrätysteräksen tarve maailmassa kaksin-kolminkertaistuu 30 vuoden aikana. Tämä muutos aiheutuu terästeollisuuden siirtymisestä käyttämään yhä enemmän sähköuuniteknologiaa ja pyrkimyksestä vähentää CO₂-päästöjä tavoitteena fossiilivapaan teräksen valmistus.</a:t>
            </a:r>
          </a:p>
          <a:p>
            <a:pPr>
              <a:lnSpc>
                <a:spcPct val="100000"/>
              </a:lnSpc>
              <a:spcBef>
                <a:spcPts val="600"/>
              </a:spcBef>
            </a:pPr>
            <a:r>
              <a:rPr lang="fi-FI" sz="1600" dirty="0"/>
              <a:t>Tämä kehitys haastaa terästeollisuuden lisäksi myös kierrätysteräksen hankintaan osallistuvan kiertotalousliiketoiminnan eli purkutelakat, kierrätysyritykset, logistiikkapalvelut jne.  </a:t>
            </a:r>
          </a:p>
        </p:txBody>
      </p:sp>
      <p:pic>
        <p:nvPicPr>
          <p:cNvPr id="11" name="Sisällön paikkamerkki 10">
            <a:extLst>
              <a:ext uri="{FF2B5EF4-FFF2-40B4-BE49-F238E27FC236}">
                <a16:creationId xmlns:a16="http://schemas.microsoft.com/office/drawing/2014/main" id="{54AA4665-1255-0EAE-BEF9-61E00F9B1687}"/>
              </a:ext>
            </a:extLst>
          </p:cNvPr>
          <p:cNvPicPr>
            <a:picLocks noGrp="1" noChangeAspect="1"/>
          </p:cNvPicPr>
          <p:nvPr>
            <p:ph sz="half" idx="2"/>
          </p:nvPr>
        </p:nvPicPr>
        <p:blipFill>
          <a:blip r:embed="rId2"/>
          <a:stretch>
            <a:fillRect/>
          </a:stretch>
        </p:blipFill>
        <p:spPr>
          <a:xfrm>
            <a:off x="6172200" y="2239110"/>
            <a:ext cx="5597525" cy="3129079"/>
          </a:xfrm>
        </p:spPr>
      </p:pic>
      <p:sp>
        <p:nvSpPr>
          <p:cNvPr id="4" name="Päivämäärän paikkamerkki 3">
            <a:extLst>
              <a:ext uri="{FF2B5EF4-FFF2-40B4-BE49-F238E27FC236}">
                <a16:creationId xmlns:a16="http://schemas.microsoft.com/office/drawing/2014/main" id="{0246F25D-F478-B75C-678D-5361607BD0A9}"/>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D730E28C-4E72-3D01-32C8-95812BAFE8F9}"/>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F25A472E-28B9-772D-36CE-FA3462243515}"/>
              </a:ext>
            </a:extLst>
          </p:cNvPr>
          <p:cNvSpPr>
            <a:spLocks noGrp="1"/>
          </p:cNvSpPr>
          <p:nvPr>
            <p:ph type="sldNum" sz="quarter" idx="12"/>
          </p:nvPr>
        </p:nvSpPr>
        <p:spPr/>
        <p:txBody>
          <a:bodyPr/>
          <a:lstStyle/>
          <a:p>
            <a:fld id="{D3A43A0F-07BB-4823-B415-9F3E41C865A8}" type="slidenum">
              <a:rPr lang="fi-FI" smtClean="0"/>
              <a:t>19</a:t>
            </a:fld>
            <a:endParaRPr lang="fi-FI"/>
          </a:p>
        </p:txBody>
      </p:sp>
      <p:sp>
        <p:nvSpPr>
          <p:cNvPr id="12" name="Tekstiruutu 11">
            <a:extLst>
              <a:ext uri="{FF2B5EF4-FFF2-40B4-BE49-F238E27FC236}">
                <a16:creationId xmlns:a16="http://schemas.microsoft.com/office/drawing/2014/main" id="{8A5CAC4B-3642-07E8-663F-509D8FDA2E1F}"/>
              </a:ext>
            </a:extLst>
          </p:cNvPr>
          <p:cNvSpPr txBox="1"/>
          <p:nvPr/>
        </p:nvSpPr>
        <p:spPr>
          <a:xfrm>
            <a:off x="8624374" y="6045868"/>
            <a:ext cx="2924198" cy="246221"/>
          </a:xfrm>
          <a:prstGeom prst="rect">
            <a:avLst/>
          </a:prstGeom>
          <a:noFill/>
        </p:spPr>
        <p:txBody>
          <a:bodyPr wrap="none" rtlCol="0">
            <a:spAutoFit/>
          </a:bodyPr>
          <a:lstStyle/>
          <a:p>
            <a:r>
              <a:rPr lang="fi-FI" sz="1000" dirty="0"/>
              <a:t>Lähde: </a:t>
            </a:r>
            <a:r>
              <a:rPr lang="en-US" sz="1000" dirty="0">
                <a:hlinkClick r:id="rId3"/>
              </a:rPr>
              <a:t>SSAB Capital Markets Day 2023 -presentation</a:t>
            </a:r>
            <a:endParaRPr lang="fi-FI" sz="1000" dirty="0"/>
          </a:p>
        </p:txBody>
      </p:sp>
    </p:spTree>
    <p:extLst>
      <p:ext uri="{BB962C8B-B14F-4D97-AF65-F5344CB8AC3E}">
        <p14:creationId xmlns:p14="http://schemas.microsoft.com/office/powerpoint/2010/main" val="2049564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CF61AF-AD1F-D84B-A4B5-8B48893A9105}"/>
              </a:ext>
            </a:extLst>
          </p:cNvPr>
          <p:cNvSpPr>
            <a:spLocks noGrp="1"/>
          </p:cNvSpPr>
          <p:nvPr>
            <p:ph type="title"/>
          </p:nvPr>
        </p:nvSpPr>
        <p:spPr/>
        <p:txBody>
          <a:bodyPr/>
          <a:lstStyle/>
          <a:p>
            <a:r>
              <a:rPr lang="fi-FI" dirty="0"/>
              <a:t>Selvitysraportin sisältö</a:t>
            </a:r>
          </a:p>
        </p:txBody>
      </p:sp>
      <p:sp>
        <p:nvSpPr>
          <p:cNvPr id="3" name="Sisällön paikkamerkki 2">
            <a:extLst>
              <a:ext uri="{FF2B5EF4-FFF2-40B4-BE49-F238E27FC236}">
                <a16:creationId xmlns:a16="http://schemas.microsoft.com/office/drawing/2014/main" id="{5B64236F-1D7A-5CC8-28ED-093D1DD3F541}"/>
              </a:ext>
            </a:extLst>
          </p:cNvPr>
          <p:cNvSpPr>
            <a:spLocks noGrp="1"/>
          </p:cNvSpPr>
          <p:nvPr>
            <p:ph idx="1"/>
          </p:nvPr>
        </p:nvSpPr>
        <p:spPr>
          <a:xfrm>
            <a:off x="3107765" y="1344708"/>
            <a:ext cx="8653659" cy="4978454"/>
          </a:xfrm>
        </p:spPr>
        <p:txBody>
          <a:bodyPr>
            <a:normAutofit fontScale="85000" lnSpcReduction="20000"/>
          </a:bodyPr>
          <a:lstStyle/>
          <a:p>
            <a:endParaRPr lang="fi-FI" sz="2400" b="1" i="1" dirty="0">
              <a:solidFill>
                <a:srgbClr val="BF9F57"/>
              </a:solidFill>
            </a:endParaRPr>
          </a:p>
          <a:p>
            <a:r>
              <a:rPr lang="fi-FI" sz="2400" b="1" i="1" dirty="0">
                <a:solidFill>
                  <a:srgbClr val="BF9F57"/>
                </a:solidFill>
              </a:rPr>
              <a:t>Johdanto</a:t>
            </a:r>
          </a:p>
          <a:p>
            <a:r>
              <a:rPr lang="fi-FI" sz="2400" b="1" i="1" dirty="0">
                <a:solidFill>
                  <a:srgbClr val="BF9F57"/>
                </a:solidFill>
              </a:rPr>
              <a:t>Toteutus</a:t>
            </a:r>
          </a:p>
          <a:p>
            <a:r>
              <a:rPr lang="fi-FI" sz="2400" b="1" i="1" dirty="0">
                <a:solidFill>
                  <a:srgbClr val="BF9F57"/>
                </a:solidFill>
              </a:rPr>
              <a:t>Taustatiedot</a:t>
            </a:r>
          </a:p>
          <a:p>
            <a:endParaRPr lang="fi-FI" sz="2400" i="1" dirty="0"/>
          </a:p>
          <a:p>
            <a:r>
              <a:rPr lang="fi-FI" sz="2400" b="1" i="1" dirty="0">
                <a:solidFill>
                  <a:srgbClr val="176D79"/>
                </a:solidFill>
              </a:rPr>
              <a:t>Tarjonta - Laivojen kierrätysmäärien kasvu</a:t>
            </a:r>
          </a:p>
          <a:p>
            <a:r>
              <a:rPr lang="fi-FI" sz="2400" b="1" i="1" dirty="0">
                <a:solidFill>
                  <a:srgbClr val="176D79"/>
                </a:solidFill>
              </a:rPr>
              <a:t>Sääntely - EU:n vaatimukset alusten purkamiselle</a:t>
            </a:r>
          </a:p>
          <a:p>
            <a:r>
              <a:rPr lang="fi-FI" sz="2400" b="1" i="1" dirty="0">
                <a:solidFill>
                  <a:srgbClr val="176D79"/>
                </a:solidFill>
              </a:rPr>
              <a:t>Markkina-alue - Aluspurkauksen nykytilanne Euroopassa ja Itämeren alueella</a:t>
            </a:r>
          </a:p>
          <a:p>
            <a:r>
              <a:rPr lang="fi-FI" sz="2400" b="1" i="1" dirty="0">
                <a:solidFill>
                  <a:srgbClr val="176D79"/>
                </a:solidFill>
              </a:rPr>
              <a:t>Kysyntä - Kierrätysterästen markkinoiden muutos Itämeren alueella</a:t>
            </a:r>
          </a:p>
          <a:p>
            <a:endParaRPr lang="fi-FI" sz="2400" i="1" dirty="0"/>
          </a:p>
          <a:p>
            <a:r>
              <a:rPr lang="fi-FI" sz="2400" b="1" i="1" dirty="0">
                <a:solidFill>
                  <a:srgbClr val="BF9F57"/>
                </a:solidFill>
              </a:rPr>
              <a:t>Purkutelakan suunnitelmat - Aluspurkauksen teknologia</a:t>
            </a:r>
          </a:p>
          <a:p>
            <a:r>
              <a:rPr lang="fi-FI" sz="2400" b="1" i="1" dirty="0">
                <a:solidFill>
                  <a:srgbClr val="BF9F57"/>
                </a:solidFill>
              </a:rPr>
              <a:t>Aluspurkauksen liiketoimintaprosessi</a:t>
            </a:r>
          </a:p>
          <a:p>
            <a:r>
              <a:rPr lang="fi-FI" sz="2400" b="1" i="1" dirty="0">
                <a:solidFill>
                  <a:srgbClr val="BF9F57"/>
                </a:solidFill>
              </a:rPr>
              <a:t>Liiketoiminnan kannattavuusanalyysi </a:t>
            </a:r>
          </a:p>
          <a:p>
            <a:r>
              <a:rPr lang="fi-FI" sz="2400" b="1" i="1" dirty="0">
                <a:solidFill>
                  <a:srgbClr val="BF9F57"/>
                </a:solidFill>
              </a:rPr>
              <a:t>Yhteenveto ja jatkotoimenpiteet</a:t>
            </a:r>
          </a:p>
        </p:txBody>
      </p:sp>
      <p:sp>
        <p:nvSpPr>
          <p:cNvPr id="5" name="Päivämäärän paikkamerkki 4">
            <a:extLst>
              <a:ext uri="{FF2B5EF4-FFF2-40B4-BE49-F238E27FC236}">
                <a16:creationId xmlns:a16="http://schemas.microsoft.com/office/drawing/2014/main" id="{5A68A54A-FE1F-428C-3EDF-55CD16ED0B68}"/>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58085B5A-9C6F-1BF7-5D1E-EF677C0D6463}"/>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B103F7D1-D92B-67FA-B40D-FCED71049279}"/>
              </a:ext>
            </a:extLst>
          </p:cNvPr>
          <p:cNvSpPr>
            <a:spLocks noGrp="1"/>
          </p:cNvSpPr>
          <p:nvPr>
            <p:ph type="sldNum" sz="quarter" idx="12"/>
          </p:nvPr>
        </p:nvSpPr>
        <p:spPr/>
        <p:txBody>
          <a:bodyPr/>
          <a:lstStyle/>
          <a:p>
            <a:fld id="{D3A43A0F-07BB-4823-B415-9F3E41C865A8}" type="slidenum">
              <a:rPr lang="fi-FI" smtClean="0"/>
              <a:t>2</a:t>
            </a:fld>
            <a:endParaRPr lang="fi-FI"/>
          </a:p>
        </p:txBody>
      </p:sp>
      <p:sp>
        <p:nvSpPr>
          <p:cNvPr id="8" name="Suorakulmio: Pyöristetyt kulmat 7">
            <a:extLst>
              <a:ext uri="{FF2B5EF4-FFF2-40B4-BE49-F238E27FC236}">
                <a16:creationId xmlns:a16="http://schemas.microsoft.com/office/drawing/2014/main" id="{DC90E25A-2172-D84F-5937-7CC1D91C791F}"/>
              </a:ext>
            </a:extLst>
          </p:cNvPr>
          <p:cNvSpPr/>
          <p:nvPr/>
        </p:nvSpPr>
        <p:spPr>
          <a:xfrm>
            <a:off x="513976" y="1535953"/>
            <a:ext cx="2241177" cy="4625788"/>
          </a:xfrm>
          <a:prstGeom prst="roundRect">
            <a:avLst/>
          </a:prstGeom>
          <a:solidFill>
            <a:srgbClr val="176D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i="1" dirty="0">
                <a:solidFill>
                  <a:schemeClr val="bg1"/>
                </a:solidFill>
              </a:rPr>
              <a:t>Purkutelakan liiketoiminta-mahdollisuudet fossiilivapaan teräksen-tuotannon osana</a:t>
            </a:r>
          </a:p>
        </p:txBody>
      </p:sp>
    </p:spTree>
    <p:extLst>
      <p:ext uri="{BB962C8B-B14F-4D97-AF65-F5344CB8AC3E}">
        <p14:creationId xmlns:p14="http://schemas.microsoft.com/office/powerpoint/2010/main" val="2926276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D0F50CCC-7087-786A-068B-7872AFC00A0D}"/>
              </a:ext>
            </a:extLst>
          </p:cNvPr>
          <p:cNvSpPr>
            <a:spLocks noGrp="1"/>
          </p:cNvSpPr>
          <p:nvPr>
            <p:ph type="title"/>
          </p:nvPr>
        </p:nvSpPr>
        <p:spPr/>
        <p:txBody>
          <a:bodyPr/>
          <a:lstStyle/>
          <a:p>
            <a:r>
              <a:rPr lang="fi-FI" dirty="0"/>
              <a:t>SSAB:n kierrätysteräksen tarve </a:t>
            </a:r>
          </a:p>
        </p:txBody>
      </p:sp>
      <p:sp>
        <p:nvSpPr>
          <p:cNvPr id="9" name="Sisällön paikkamerkki 8">
            <a:extLst>
              <a:ext uri="{FF2B5EF4-FFF2-40B4-BE49-F238E27FC236}">
                <a16:creationId xmlns:a16="http://schemas.microsoft.com/office/drawing/2014/main" id="{B62E60E8-DA64-5D41-0733-E810EC74A6B7}"/>
              </a:ext>
            </a:extLst>
          </p:cNvPr>
          <p:cNvSpPr>
            <a:spLocks noGrp="1"/>
          </p:cNvSpPr>
          <p:nvPr>
            <p:ph idx="1"/>
          </p:nvPr>
        </p:nvSpPr>
        <p:spPr>
          <a:xfrm>
            <a:off x="422029" y="1344709"/>
            <a:ext cx="11339395" cy="1500760"/>
          </a:xfrm>
        </p:spPr>
        <p:txBody>
          <a:bodyPr>
            <a:normAutofit lnSpcReduction="10000"/>
          </a:bodyPr>
          <a:lstStyle/>
          <a:p>
            <a:pPr>
              <a:lnSpc>
                <a:spcPct val="100000"/>
              </a:lnSpc>
              <a:spcBef>
                <a:spcPts val="600"/>
              </a:spcBef>
            </a:pPr>
            <a:r>
              <a:rPr lang="fi-FI" sz="1600" dirty="0"/>
              <a:t>Myös SSAB Ruotsissa ja Suomessa on samalla teknologiamuutosten tiellä, jossa tulevaisuudessa teräksen raaka-aineena on </a:t>
            </a:r>
            <a:r>
              <a:rPr lang="fi-FI" sz="1600" dirty="0" err="1"/>
              <a:t>rautasieni</a:t>
            </a:r>
            <a:r>
              <a:rPr lang="fi-FI" sz="1600" dirty="0"/>
              <a:t> ja kierrätysteräs. Tällä hetkellä SSAB on esittänyt julkisesti vasta arvioita tarvittavasta kierrätysteräksen määrästä, joka riippuu merkittävästi lopullisesta rautasienen ja kierrätysteräksen seossuhteesta. </a:t>
            </a:r>
          </a:p>
          <a:p>
            <a:pPr>
              <a:lnSpc>
                <a:spcPct val="100000"/>
              </a:lnSpc>
              <a:spcBef>
                <a:spcPts val="600"/>
              </a:spcBef>
            </a:pPr>
            <a:r>
              <a:rPr lang="fi-FI" sz="1600" b="1" dirty="0"/>
              <a:t>Joka tapauksessa alla olevista SSAB:n Capital Market Day 2023:ssa esitetyistä kuvista voidaan päätellä, että kun suunniteltu teknologiamuutos on viety loppuun SSAB kierrätysteräksen tarve kasvaa 3,5 </a:t>
            </a:r>
            <a:r>
              <a:rPr lang="fi-FI" sz="1600" b="1" dirty="0" err="1"/>
              <a:t>Mtonnista</a:t>
            </a:r>
            <a:r>
              <a:rPr lang="fi-FI" sz="1600" b="1" dirty="0"/>
              <a:t> jopa 7,5 </a:t>
            </a:r>
            <a:r>
              <a:rPr lang="fi-FI" sz="1600" b="1" dirty="0" err="1"/>
              <a:t>Mtonniin</a:t>
            </a:r>
            <a:r>
              <a:rPr lang="fi-FI" sz="1600" b="1" dirty="0"/>
              <a:t> eli arviolta 1,5 – 2,0 kertaiseksi ja lisäksi kasvu kohdistuu nimenomaan kierrätysyrityksiltä ostettavan romun määrään. </a:t>
            </a:r>
            <a:r>
              <a:rPr lang="fi-FI" sz="1600" dirty="0"/>
              <a:t> </a:t>
            </a:r>
          </a:p>
        </p:txBody>
      </p:sp>
      <p:sp>
        <p:nvSpPr>
          <p:cNvPr id="5" name="Päivämäärän paikkamerkki 4">
            <a:extLst>
              <a:ext uri="{FF2B5EF4-FFF2-40B4-BE49-F238E27FC236}">
                <a16:creationId xmlns:a16="http://schemas.microsoft.com/office/drawing/2014/main" id="{C52F5B3B-33A6-F239-3CA2-441030940495}"/>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68A4CBDE-234A-C094-D95A-C6ADBEA12447}"/>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A82B2C58-1839-178A-6E24-D1191A6AAE48}"/>
              </a:ext>
            </a:extLst>
          </p:cNvPr>
          <p:cNvSpPr>
            <a:spLocks noGrp="1"/>
          </p:cNvSpPr>
          <p:nvPr>
            <p:ph type="sldNum" sz="quarter" idx="12"/>
          </p:nvPr>
        </p:nvSpPr>
        <p:spPr/>
        <p:txBody>
          <a:bodyPr/>
          <a:lstStyle/>
          <a:p>
            <a:fld id="{D3A43A0F-07BB-4823-B415-9F3E41C865A8}" type="slidenum">
              <a:rPr lang="fi-FI" smtClean="0"/>
              <a:t>20</a:t>
            </a:fld>
            <a:endParaRPr lang="fi-FI"/>
          </a:p>
        </p:txBody>
      </p:sp>
      <p:pic>
        <p:nvPicPr>
          <p:cNvPr id="10" name="Sisällön paikkamerkki 8">
            <a:extLst>
              <a:ext uri="{FF2B5EF4-FFF2-40B4-BE49-F238E27FC236}">
                <a16:creationId xmlns:a16="http://schemas.microsoft.com/office/drawing/2014/main" id="{C41DDAD2-6E87-D742-C664-9DFE60B9BB57}"/>
              </a:ext>
            </a:extLst>
          </p:cNvPr>
          <p:cNvPicPr>
            <a:picLocks noChangeAspect="1"/>
          </p:cNvPicPr>
          <p:nvPr/>
        </p:nvPicPr>
        <p:blipFill>
          <a:blip r:embed="rId2"/>
          <a:stretch>
            <a:fillRect/>
          </a:stretch>
        </p:blipFill>
        <p:spPr>
          <a:xfrm>
            <a:off x="422275" y="2989810"/>
            <a:ext cx="5597525" cy="3167731"/>
          </a:xfrm>
          <a:prstGeom prst="rect">
            <a:avLst/>
          </a:prstGeom>
        </p:spPr>
      </p:pic>
      <p:pic>
        <p:nvPicPr>
          <p:cNvPr id="11" name="Sisällön paikkamerkki 10">
            <a:extLst>
              <a:ext uri="{FF2B5EF4-FFF2-40B4-BE49-F238E27FC236}">
                <a16:creationId xmlns:a16="http://schemas.microsoft.com/office/drawing/2014/main" id="{E61C7923-5BEC-920B-383E-04D66A43C146}"/>
              </a:ext>
            </a:extLst>
          </p:cNvPr>
          <p:cNvPicPr>
            <a:picLocks noChangeAspect="1"/>
          </p:cNvPicPr>
          <p:nvPr/>
        </p:nvPicPr>
        <p:blipFill>
          <a:blip r:embed="rId3"/>
          <a:stretch>
            <a:fillRect/>
          </a:stretch>
        </p:blipFill>
        <p:spPr>
          <a:xfrm>
            <a:off x="6172200" y="2994599"/>
            <a:ext cx="5597525" cy="3158154"/>
          </a:xfrm>
          <a:prstGeom prst="rect">
            <a:avLst/>
          </a:prstGeom>
        </p:spPr>
      </p:pic>
      <p:sp>
        <p:nvSpPr>
          <p:cNvPr id="12" name="Tekstiruutu 11">
            <a:extLst>
              <a:ext uri="{FF2B5EF4-FFF2-40B4-BE49-F238E27FC236}">
                <a16:creationId xmlns:a16="http://schemas.microsoft.com/office/drawing/2014/main" id="{B54619BC-5024-A1F5-877B-4720B0C3B532}"/>
              </a:ext>
            </a:extLst>
          </p:cNvPr>
          <p:cNvSpPr txBox="1"/>
          <p:nvPr/>
        </p:nvSpPr>
        <p:spPr>
          <a:xfrm>
            <a:off x="8837226" y="6157529"/>
            <a:ext cx="2924198" cy="246221"/>
          </a:xfrm>
          <a:prstGeom prst="rect">
            <a:avLst/>
          </a:prstGeom>
          <a:noFill/>
        </p:spPr>
        <p:txBody>
          <a:bodyPr wrap="none" rtlCol="0">
            <a:spAutoFit/>
          </a:bodyPr>
          <a:lstStyle/>
          <a:p>
            <a:r>
              <a:rPr lang="fi-FI" sz="1000" dirty="0"/>
              <a:t>Lähde: </a:t>
            </a:r>
            <a:r>
              <a:rPr lang="en-US" sz="1000" dirty="0">
                <a:hlinkClick r:id="rId4"/>
              </a:rPr>
              <a:t>SSAB Capital Markets Day 2023 -presentation</a:t>
            </a:r>
            <a:endParaRPr lang="fi-FI" sz="1000" dirty="0"/>
          </a:p>
        </p:txBody>
      </p:sp>
    </p:spTree>
    <p:extLst>
      <p:ext uri="{BB962C8B-B14F-4D97-AF65-F5344CB8AC3E}">
        <p14:creationId xmlns:p14="http://schemas.microsoft.com/office/powerpoint/2010/main" val="179783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CA208C4-2232-1614-BFDC-35AB225DCCF3}"/>
              </a:ext>
            </a:extLst>
          </p:cNvPr>
          <p:cNvSpPr>
            <a:spLocks noGrp="1"/>
          </p:cNvSpPr>
          <p:nvPr>
            <p:ph type="title"/>
          </p:nvPr>
        </p:nvSpPr>
        <p:spPr/>
        <p:txBody>
          <a:bodyPr>
            <a:normAutofit fontScale="90000"/>
          </a:bodyPr>
          <a:lstStyle/>
          <a:p>
            <a:r>
              <a:rPr lang="fi-FI" dirty="0"/>
              <a:t>Kierrätysteräksen markkinoiden muutos Itämeren alueella vuoteen 2030 mennessä</a:t>
            </a:r>
          </a:p>
        </p:txBody>
      </p:sp>
      <p:sp>
        <p:nvSpPr>
          <p:cNvPr id="8" name="Sisällön paikkamerkki 7">
            <a:extLst>
              <a:ext uri="{FF2B5EF4-FFF2-40B4-BE49-F238E27FC236}">
                <a16:creationId xmlns:a16="http://schemas.microsoft.com/office/drawing/2014/main" id="{80C9A138-463F-28A4-F46B-FD7A897BC868}"/>
              </a:ext>
            </a:extLst>
          </p:cNvPr>
          <p:cNvSpPr>
            <a:spLocks noGrp="1"/>
          </p:cNvSpPr>
          <p:nvPr>
            <p:ph sz="half" idx="1"/>
          </p:nvPr>
        </p:nvSpPr>
        <p:spPr/>
        <p:txBody>
          <a:bodyPr>
            <a:normAutofit/>
          </a:bodyPr>
          <a:lstStyle/>
          <a:p>
            <a:pPr>
              <a:lnSpc>
                <a:spcPct val="100000"/>
              </a:lnSpc>
              <a:spcBef>
                <a:spcPts val="600"/>
              </a:spcBef>
            </a:pPr>
            <a:r>
              <a:rPr lang="fi-FI" sz="1600" b="1" dirty="0"/>
              <a:t>Jo edellä esitetyn SSAB:n kasvavan kierrätysteräksen tarpeen lisäksi Itämeren ja vielä erityisesti Pohjanlahden alueella on myös muita ”vihreään teräkseen” keskittyviä terästehdashankkeita.</a:t>
            </a:r>
          </a:p>
          <a:p>
            <a:pPr>
              <a:lnSpc>
                <a:spcPct val="100000"/>
              </a:lnSpc>
              <a:spcBef>
                <a:spcPts val="600"/>
              </a:spcBef>
            </a:pPr>
            <a:r>
              <a:rPr lang="fi-FI" sz="1600" dirty="0"/>
              <a:t>Tällaisia suunnitteluvaiheessa ja osin jo toteutusvaiheessa olevia hankkeita ovat</a:t>
            </a:r>
          </a:p>
          <a:p>
            <a:pPr lvl="1">
              <a:lnSpc>
                <a:spcPct val="100000"/>
              </a:lnSpc>
              <a:spcBef>
                <a:spcPts val="600"/>
              </a:spcBef>
            </a:pPr>
            <a:r>
              <a:rPr lang="fi-FI" sz="1200" dirty="0"/>
              <a:t>H2 Green Steelin hanke Ruotsin Bodenissa ja </a:t>
            </a:r>
          </a:p>
          <a:p>
            <a:pPr lvl="1">
              <a:lnSpc>
                <a:spcPct val="100000"/>
              </a:lnSpc>
              <a:spcBef>
                <a:spcPts val="600"/>
              </a:spcBef>
            </a:pPr>
            <a:r>
              <a:rPr lang="fi-FI" sz="1200" dirty="0" err="1"/>
              <a:t>Blastr</a:t>
            </a:r>
            <a:r>
              <a:rPr lang="fi-FI" sz="1200" dirty="0"/>
              <a:t> Green Steelin hanke Suomen Inkoossa. </a:t>
            </a:r>
          </a:p>
          <a:p>
            <a:pPr>
              <a:lnSpc>
                <a:spcPct val="100000"/>
              </a:lnSpc>
              <a:spcBef>
                <a:spcPts val="600"/>
              </a:spcBef>
            </a:pPr>
            <a:r>
              <a:rPr lang="fi-FI" sz="1600" dirty="0"/>
              <a:t>Myös näiden uusien terästehtaiden prosessit tulevat oletettavasti tarvitsemaan merkittäviä määriä kierrätysterästä. </a:t>
            </a:r>
          </a:p>
          <a:p>
            <a:pPr>
              <a:lnSpc>
                <a:spcPct val="100000"/>
              </a:lnSpc>
              <a:spcBef>
                <a:spcPts val="600"/>
              </a:spcBef>
            </a:pPr>
            <a:r>
              <a:rPr lang="fi-FI" sz="1600" b="1" dirty="0"/>
              <a:t>Jos kaikki nämä hankkeet toteutuvat, niin arvioidaan, että vuoteen 2030 mennessä kierrätysteräksen tarve Suomessa ja Ruotsissa on vähintään 6,4 miljoonaa tonnia vuodessa. </a:t>
            </a:r>
          </a:p>
          <a:p>
            <a:pPr>
              <a:lnSpc>
                <a:spcPct val="100000"/>
              </a:lnSpc>
              <a:spcBef>
                <a:spcPts val="600"/>
              </a:spcBef>
            </a:pPr>
            <a:endParaRPr lang="fi-FI" sz="1600" dirty="0"/>
          </a:p>
        </p:txBody>
      </p:sp>
      <p:pic>
        <p:nvPicPr>
          <p:cNvPr id="11" name="Sisällön paikkamerkki 10" descr="Kuva, joka sisältää kohteen kartta, teksti&#10;&#10;Kuvaus luotu automaattisesti">
            <a:extLst>
              <a:ext uri="{FF2B5EF4-FFF2-40B4-BE49-F238E27FC236}">
                <a16:creationId xmlns:a16="http://schemas.microsoft.com/office/drawing/2014/main" id="{6B0C0E93-D3C7-EE33-BA68-A01DAE3553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8474" y="1336674"/>
            <a:ext cx="3809983" cy="5006211"/>
          </a:xfrm>
        </p:spPr>
      </p:pic>
      <p:sp>
        <p:nvSpPr>
          <p:cNvPr id="4" name="Päivämäärän paikkamerkki 3">
            <a:extLst>
              <a:ext uri="{FF2B5EF4-FFF2-40B4-BE49-F238E27FC236}">
                <a16:creationId xmlns:a16="http://schemas.microsoft.com/office/drawing/2014/main" id="{C6EE3416-C5DF-0590-28BA-BAD7D9FEF949}"/>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F4D6E645-E05A-6759-24A9-640F0DE4238B}"/>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B0D389E7-3506-2C86-B842-2149CFF3C1D3}"/>
              </a:ext>
            </a:extLst>
          </p:cNvPr>
          <p:cNvSpPr>
            <a:spLocks noGrp="1"/>
          </p:cNvSpPr>
          <p:nvPr>
            <p:ph type="sldNum" sz="quarter" idx="12"/>
          </p:nvPr>
        </p:nvSpPr>
        <p:spPr/>
        <p:txBody>
          <a:bodyPr/>
          <a:lstStyle/>
          <a:p>
            <a:fld id="{D3A43A0F-07BB-4823-B415-9F3E41C865A8}" type="slidenum">
              <a:rPr lang="fi-FI" smtClean="0"/>
              <a:t>21</a:t>
            </a:fld>
            <a:endParaRPr lang="fi-FI"/>
          </a:p>
        </p:txBody>
      </p:sp>
      <p:sp>
        <p:nvSpPr>
          <p:cNvPr id="12" name="Ellipsi 11">
            <a:extLst>
              <a:ext uri="{FF2B5EF4-FFF2-40B4-BE49-F238E27FC236}">
                <a16:creationId xmlns:a16="http://schemas.microsoft.com/office/drawing/2014/main" id="{0C5B3C0C-9E66-6368-B7B8-F5EF2DCC38B9}"/>
              </a:ext>
            </a:extLst>
          </p:cNvPr>
          <p:cNvSpPr/>
          <p:nvPr/>
        </p:nvSpPr>
        <p:spPr>
          <a:xfrm>
            <a:off x="9087163" y="4886664"/>
            <a:ext cx="108000" cy="108000"/>
          </a:xfrm>
          <a:prstGeom prst="ellipse">
            <a:avLst/>
          </a:prstGeom>
          <a:solidFill>
            <a:schemeClr val="bg1"/>
          </a:solidFill>
          <a:ln>
            <a:solidFill>
              <a:srgbClr val="176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A4A5E6B2-7297-0075-B3DC-9286EA9E8C8C}"/>
              </a:ext>
            </a:extLst>
          </p:cNvPr>
          <p:cNvSpPr/>
          <p:nvPr/>
        </p:nvSpPr>
        <p:spPr>
          <a:xfrm>
            <a:off x="9486341" y="3021935"/>
            <a:ext cx="108000" cy="108000"/>
          </a:xfrm>
          <a:prstGeom prst="ellipse">
            <a:avLst/>
          </a:prstGeom>
          <a:solidFill>
            <a:schemeClr val="bg1"/>
          </a:solidFill>
          <a:ln>
            <a:solidFill>
              <a:srgbClr val="176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F97E145F-D77E-1D89-076A-3E507DDFDF07}"/>
              </a:ext>
            </a:extLst>
          </p:cNvPr>
          <p:cNvSpPr/>
          <p:nvPr/>
        </p:nvSpPr>
        <p:spPr>
          <a:xfrm>
            <a:off x="9759173" y="3267356"/>
            <a:ext cx="108000" cy="108000"/>
          </a:xfrm>
          <a:prstGeom prst="ellipse">
            <a:avLst/>
          </a:prstGeom>
          <a:solidFill>
            <a:schemeClr val="bg1"/>
          </a:solidFill>
          <a:ln>
            <a:solidFill>
              <a:srgbClr val="176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extLst>
              <a:ext uri="{FF2B5EF4-FFF2-40B4-BE49-F238E27FC236}">
                <a16:creationId xmlns:a16="http://schemas.microsoft.com/office/drawing/2014/main" id="{B860E838-6B46-2ACF-88B7-2D923583BC57}"/>
              </a:ext>
            </a:extLst>
          </p:cNvPr>
          <p:cNvSpPr/>
          <p:nvPr/>
        </p:nvSpPr>
        <p:spPr>
          <a:xfrm>
            <a:off x="9402562" y="2954041"/>
            <a:ext cx="108000" cy="108000"/>
          </a:xfrm>
          <a:prstGeom prst="ellipse">
            <a:avLst/>
          </a:prstGeom>
          <a:solidFill>
            <a:schemeClr val="bg1"/>
          </a:solidFill>
          <a:ln>
            <a:solidFill>
              <a:srgbClr val="176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00F80AD7-F94B-A0CE-0D4B-FD2EA9D2AB30}"/>
              </a:ext>
            </a:extLst>
          </p:cNvPr>
          <p:cNvSpPr/>
          <p:nvPr/>
        </p:nvSpPr>
        <p:spPr>
          <a:xfrm>
            <a:off x="9585822" y="4464551"/>
            <a:ext cx="108000" cy="108000"/>
          </a:xfrm>
          <a:prstGeom prst="ellipse">
            <a:avLst/>
          </a:prstGeom>
          <a:solidFill>
            <a:schemeClr val="bg1"/>
          </a:solidFill>
          <a:ln>
            <a:solidFill>
              <a:srgbClr val="176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Kuvaselite: Viiva 17">
            <a:extLst>
              <a:ext uri="{FF2B5EF4-FFF2-40B4-BE49-F238E27FC236}">
                <a16:creationId xmlns:a16="http://schemas.microsoft.com/office/drawing/2014/main" id="{F6599920-2D31-7E17-2F53-C6275D00A655}"/>
              </a:ext>
            </a:extLst>
          </p:cNvPr>
          <p:cNvSpPr/>
          <p:nvPr/>
        </p:nvSpPr>
        <p:spPr>
          <a:xfrm>
            <a:off x="10762247" y="2689062"/>
            <a:ext cx="1007723" cy="372979"/>
          </a:xfrm>
          <a:prstGeom prst="borderCallout1">
            <a:avLst>
              <a:gd name="adj1" fmla="val 18750"/>
              <a:gd name="adj2" fmla="val -8333"/>
              <a:gd name="adj3" fmla="val 158713"/>
              <a:gd name="adj4" fmla="val -94029"/>
            </a:avLst>
          </a:prstGeom>
          <a:solidFill>
            <a:srgbClr val="BF9F57"/>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t>SSAB, </a:t>
            </a:r>
          </a:p>
          <a:p>
            <a:pPr algn="ctr"/>
            <a:r>
              <a:rPr lang="fi-FI" sz="1200" b="1" dirty="0"/>
              <a:t>Raahe</a:t>
            </a:r>
          </a:p>
        </p:txBody>
      </p:sp>
      <p:sp>
        <p:nvSpPr>
          <p:cNvPr id="19" name="Kuvaselite: Viiva 18">
            <a:extLst>
              <a:ext uri="{FF2B5EF4-FFF2-40B4-BE49-F238E27FC236}">
                <a16:creationId xmlns:a16="http://schemas.microsoft.com/office/drawing/2014/main" id="{82DA55F9-8636-F696-B9EE-C751D14A7754}"/>
              </a:ext>
            </a:extLst>
          </p:cNvPr>
          <p:cNvSpPr/>
          <p:nvPr/>
        </p:nvSpPr>
        <p:spPr>
          <a:xfrm>
            <a:off x="9867173" y="5414215"/>
            <a:ext cx="1007723" cy="372979"/>
          </a:xfrm>
          <a:prstGeom prst="borderCallout1">
            <a:avLst>
              <a:gd name="adj1" fmla="val 18750"/>
              <a:gd name="adj2" fmla="val -8333"/>
              <a:gd name="adj3" fmla="val -117093"/>
              <a:gd name="adj4" fmla="val -66568"/>
            </a:avLst>
          </a:prstGeom>
          <a:solidFill>
            <a:srgbClr val="BF9F57"/>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t>SSAB, Oxelösund</a:t>
            </a:r>
          </a:p>
        </p:txBody>
      </p:sp>
      <p:sp>
        <p:nvSpPr>
          <p:cNvPr id="20" name="Kuvaselite: Viiva 19">
            <a:extLst>
              <a:ext uri="{FF2B5EF4-FFF2-40B4-BE49-F238E27FC236}">
                <a16:creationId xmlns:a16="http://schemas.microsoft.com/office/drawing/2014/main" id="{9BC1E55D-5715-45F6-4595-B5D6CCAD53FF}"/>
              </a:ext>
            </a:extLst>
          </p:cNvPr>
          <p:cNvSpPr/>
          <p:nvPr/>
        </p:nvSpPr>
        <p:spPr>
          <a:xfrm>
            <a:off x="10543249" y="4585737"/>
            <a:ext cx="1007723" cy="372979"/>
          </a:xfrm>
          <a:prstGeom prst="borderCallout1">
            <a:avLst>
              <a:gd name="adj1" fmla="val 18750"/>
              <a:gd name="adj2" fmla="val -8333"/>
              <a:gd name="adj3" fmla="val -13867"/>
              <a:gd name="adj4" fmla="val -83880"/>
            </a:avLst>
          </a:prstGeom>
          <a:solidFill>
            <a:srgbClr val="BF9F57"/>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err="1"/>
              <a:t>Blastr</a:t>
            </a:r>
            <a:r>
              <a:rPr lang="fi-FI" sz="1200" b="1" dirty="0"/>
              <a:t> Green Steel, Inkoo</a:t>
            </a:r>
          </a:p>
        </p:txBody>
      </p:sp>
      <p:sp>
        <p:nvSpPr>
          <p:cNvPr id="21" name="Kuvaselite: Viiva 20">
            <a:extLst>
              <a:ext uri="{FF2B5EF4-FFF2-40B4-BE49-F238E27FC236}">
                <a16:creationId xmlns:a16="http://schemas.microsoft.com/office/drawing/2014/main" id="{A41B4D1C-E569-A201-55D3-8EFE8078A0C3}"/>
              </a:ext>
            </a:extLst>
          </p:cNvPr>
          <p:cNvSpPr/>
          <p:nvPr/>
        </p:nvSpPr>
        <p:spPr>
          <a:xfrm>
            <a:off x="7012035" y="2835445"/>
            <a:ext cx="1007723" cy="372979"/>
          </a:xfrm>
          <a:prstGeom prst="borderCallout1">
            <a:avLst>
              <a:gd name="adj1" fmla="val 32663"/>
              <a:gd name="adj2" fmla="val 105116"/>
              <a:gd name="adj3" fmla="val 66778"/>
              <a:gd name="adj4" fmla="val 246243"/>
            </a:avLst>
          </a:prstGeom>
          <a:solidFill>
            <a:srgbClr val="BF9F57"/>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t>SSAB, </a:t>
            </a:r>
          </a:p>
          <a:p>
            <a:pPr algn="ctr"/>
            <a:r>
              <a:rPr lang="fi-FI" sz="1200" b="1" dirty="0"/>
              <a:t>Luulaja</a:t>
            </a:r>
          </a:p>
        </p:txBody>
      </p:sp>
      <p:sp>
        <p:nvSpPr>
          <p:cNvPr id="22" name="Kuvaselite: Viiva 21">
            <a:extLst>
              <a:ext uri="{FF2B5EF4-FFF2-40B4-BE49-F238E27FC236}">
                <a16:creationId xmlns:a16="http://schemas.microsoft.com/office/drawing/2014/main" id="{6D4AD14F-4BF4-0183-F4A7-9E5E676A1B80}"/>
              </a:ext>
            </a:extLst>
          </p:cNvPr>
          <p:cNvSpPr/>
          <p:nvPr/>
        </p:nvSpPr>
        <p:spPr>
          <a:xfrm>
            <a:off x="7012035" y="2179724"/>
            <a:ext cx="1007723" cy="372979"/>
          </a:xfrm>
          <a:prstGeom prst="borderCallout1">
            <a:avLst>
              <a:gd name="adj1" fmla="val 32663"/>
              <a:gd name="adj2" fmla="val 105116"/>
              <a:gd name="adj3" fmla="val 215165"/>
              <a:gd name="adj4" fmla="val 240870"/>
            </a:avLst>
          </a:prstGeom>
          <a:solidFill>
            <a:srgbClr val="BF9F57"/>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t>H2 Green Steel, Boden</a:t>
            </a:r>
          </a:p>
        </p:txBody>
      </p:sp>
    </p:spTree>
    <p:extLst>
      <p:ext uri="{BB962C8B-B14F-4D97-AF65-F5344CB8AC3E}">
        <p14:creationId xmlns:p14="http://schemas.microsoft.com/office/powerpoint/2010/main" val="272675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176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2" y="2207943"/>
            <a:ext cx="6217163" cy="2442114"/>
          </a:xfrm>
        </p:spPr>
        <p:txBody>
          <a:bodyPr anchor="ctr">
            <a:noAutofit/>
          </a:bodyPr>
          <a:lstStyle/>
          <a:p>
            <a:pPr algn="r"/>
            <a:r>
              <a:rPr lang="fi-FI" sz="5000" i="1" dirty="0">
                <a:solidFill>
                  <a:schemeClr val="bg1"/>
                </a:solidFill>
                <a:latin typeface="+mn-lt"/>
              </a:rPr>
              <a:t>Purkutelakan suunnitelmat</a:t>
            </a:r>
            <a:br>
              <a:rPr lang="fi-FI" sz="5000" i="1" dirty="0">
                <a:solidFill>
                  <a:schemeClr val="bg1"/>
                </a:solidFill>
                <a:latin typeface="+mn-lt"/>
              </a:rPr>
            </a:br>
            <a:r>
              <a:rPr lang="fi-FI" sz="2800" i="1" dirty="0">
                <a:solidFill>
                  <a:schemeClr val="bg1"/>
                </a:solidFill>
                <a:latin typeface="+mn-lt"/>
              </a:rPr>
              <a:t>Aluspurkauksen teknologia</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12" name="Kuva 11">
            <a:extLst>
              <a:ext uri="{FF2B5EF4-FFF2-40B4-BE49-F238E27FC236}">
                <a16:creationId xmlns:a16="http://schemas.microsoft.com/office/drawing/2014/main" id="{CA19EE78-64F7-0256-28B6-4058F8834701}"/>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95646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CBB211-C30D-A588-7DEA-8F8AD99DDA6A}"/>
              </a:ext>
            </a:extLst>
          </p:cNvPr>
          <p:cNvSpPr>
            <a:spLocks noGrp="1"/>
          </p:cNvSpPr>
          <p:nvPr>
            <p:ph type="title"/>
          </p:nvPr>
        </p:nvSpPr>
        <p:spPr/>
        <p:txBody>
          <a:bodyPr>
            <a:normAutofit fontScale="90000"/>
          </a:bodyPr>
          <a:lstStyle/>
          <a:p>
            <a:r>
              <a:rPr lang="fi-FI" dirty="0"/>
              <a:t>Purkutelakan suunnittelun lähtökohdat ja -arvot</a:t>
            </a:r>
          </a:p>
        </p:txBody>
      </p:sp>
      <p:sp>
        <p:nvSpPr>
          <p:cNvPr id="3" name="Sisällön paikkamerkki 2">
            <a:extLst>
              <a:ext uri="{FF2B5EF4-FFF2-40B4-BE49-F238E27FC236}">
                <a16:creationId xmlns:a16="http://schemas.microsoft.com/office/drawing/2014/main" id="{B409F9AC-A4B9-F6CA-DE9E-A33B27E89BA8}"/>
              </a:ext>
            </a:extLst>
          </p:cNvPr>
          <p:cNvSpPr>
            <a:spLocks noGrp="1"/>
          </p:cNvSpPr>
          <p:nvPr>
            <p:ph idx="1"/>
          </p:nvPr>
        </p:nvSpPr>
        <p:spPr/>
        <p:txBody>
          <a:bodyPr>
            <a:normAutofit fontScale="92500" lnSpcReduction="10000"/>
          </a:bodyPr>
          <a:lstStyle/>
          <a:p>
            <a:pPr marL="0" indent="0">
              <a:lnSpc>
                <a:spcPct val="100000"/>
              </a:lnSpc>
              <a:spcBef>
                <a:spcPts val="600"/>
              </a:spcBef>
              <a:buNone/>
            </a:pPr>
            <a:r>
              <a:rPr lang="fi-FI" sz="1600" b="1" dirty="0"/>
              <a:t>Purkutelakan suunnittelun ja liiketoimintamahdollisuuksien selvittämisen lähtökohtina ja -arvoina tässä hankkeessa pidettiin seuraavia tietoja.</a:t>
            </a:r>
          </a:p>
          <a:p>
            <a:pPr>
              <a:lnSpc>
                <a:spcPct val="100000"/>
              </a:lnSpc>
              <a:spcBef>
                <a:spcPts val="600"/>
              </a:spcBef>
            </a:pPr>
            <a:r>
              <a:rPr lang="fi-FI" sz="1600" dirty="0"/>
              <a:t>Purkutoiminnan on tarkoitus keskittyä laivoihin ja aluksiin, jossa teräksen ja muiden kierrätettävien metallien osuus on mahdollisimman suuri. </a:t>
            </a:r>
            <a:r>
              <a:rPr lang="fi-FI" sz="1600" b="1" dirty="0"/>
              <a:t>Tyypillisiä aluksia voisivat olla rahtilaivat, konttilaivat, tankkerit yms.</a:t>
            </a:r>
          </a:p>
          <a:p>
            <a:pPr>
              <a:lnSpc>
                <a:spcPct val="100000"/>
              </a:lnSpc>
              <a:spcBef>
                <a:spcPts val="600"/>
              </a:spcBef>
            </a:pPr>
            <a:r>
              <a:rPr lang="fi-FI" sz="1600" dirty="0"/>
              <a:t>Purettavien laivojen kokoluokka määrittyy Raahen sataman olemassa olevien resurssien mukaan. Tällä hetkellä sisääntuloväylän kulkusyvyys on 10 m ja normaalisti satamaan avustettavien laivojen pituus 220–240 m. </a:t>
            </a:r>
          </a:p>
          <a:p>
            <a:pPr>
              <a:lnSpc>
                <a:spcPct val="100000"/>
              </a:lnSpc>
              <a:spcBef>
                <a:spcPts val="600"/>
              </a:spcBef>
            </a:pPr>
            <a:r>
              <a:rPr lang="fi-FI" sz="1600" dirty="0"/>
              <a:t>Toinen laivojen kokoa rajoittava tekijä on Iso-Beltin salmi Tanskassa. Salmen kulkusyvyys on 15,4 m ja alituskorkeus 65 m. Alukset, jotka on rakennettu ko. parametrien mukaan kutsutaan </a:t>
            </a:r>
            <a:r>
              <a:rPr lang="fi-FI" sz="1600" b="1" dirty="0" err="1"/>
              <a:t>Baltimax</a:t>
            </a:r>
            <a:r>
              <a:rPr lang="fi-FI" sz="1600" b="1" dirty="0"/>
              <a:t>-kokoluokaksi</a:t>
            </a:r>
            <a:r>
              <a:rPr lang="fi-FI" sz="1600" dirty="0"/>
              <a:t>, jossa laivan pituus on yleensä noin 240 m ja leveys noin 42 m. </a:t>
            </a:r>
          </a:p>
          <a:p>
            <a:pPr>
              <a:lnSpc>
                <a:spcPct val="100000"/>
              </a:lnSpc>
              <a:spcBef>
                <a:spcPts val="600"/>
              </a:spcBef>
            </a:pPr>
            <a:r>
              <a:rPr lang="fi-FI" sz="1600" dirty="0"/>
              <a:t>Lisäksi Pohjanlahti on arktista aluetta, jossa on Ilmatieteen laitoksen mukaan jääolosuhteet noin 3 kk vuodessa. Tämä rajoittaa Raahen satamaan talviaikana saapuvat laivat jääluokitelluiksi. </a:t>
            </a:r>
          </a:p>
          <a:p>
            <a:pPr>
              <a:lnSpc>
                <a:spcPct val="100000"/>
              </a:lnSpc>
              <a:spcBef>
                <a:spcPts val="600"/>
              </a:spcBef>
            </a:pPr>
            <a:r>
              <a:rPr lang="fi-FI" sz="1600" b="1" dirty="0"/>
              <a:t>Telakka sijoittuu ensisijaisesti Raahen satamaan suunnitellulle laajennusalueelle</a:t>
            </a:r>
            <a:r>
              <a:rPr lang="fi-FI" sz="1600" dirty="0"/>
              <a:t>, mutta suunnitelmien pitää olla sijoitettavissa myös muille vastaaville alueille.</a:t>
            </a:r>
          </a:p>
          <a:p>
            <a:pPr>
              <a:lnSpc>
                <a:spcPct val="100000"/>
              </a:lnSpc>
              <a:spcBef>
                <a:spcPts val="600"/>
              </a:spcBef>
            </a:pPr>
            <a:r>
              <a:rPr lang="fi-FI" sz="1600" b="1" dirty="0"/>
              <a:t>Telakka on kuivatelakka</a:t>
            </a:r>
            <a:r>
              <a:rPr lang="fi-FI" sz="1600" dirty="0"/>
              <a:t>, joka mahdollisesti katetaan (optio) ympärivuotisen purkutyön mahdollistamiseksi. Optiona mietitään myös vaihtoehtoa, jossa telakka-aluetta käytettäisiin aluksi esimerkiksi merituulivoimaloiden perustusten rakentamispaikkana ennen purkutoiminnan aloittamista.</a:t>
            </a:r>
          </a:p>
          <a:p>
            <a:pPr>
              <a:lnSpc>
                <a:spcPct val="100000"/>
              </a:lnSpc>
              <a:spcBef>
                <a:spcPts val="600"/>
              </a:spcBef>
            </a:pPr>
            <a:r>
              <a:rPr lang="fi-FI" sz="1600" dirty="0"/>
              <a:t>Kuivatelakassa suoritettavan laivan rungon purkamisen lisäksi </a:t>
            </a:r>
            <a:r>
              <a:rPr lang="fi-FI" sz="1600" b="1" dirty="0"/>
              <a:t>telakka-alueelle varataan tilaa sekä koneita ja laitteita syntyvien kierrätysjakeiden lajittelua ja jatkokäsittelyä varten </a:t>
            </a:r>
            <a:r>
              <a:rPr lang="fi-FI" sz="1600" dirty="0"/>
              <a:t>niin, että purkutelakka voi toimittaa kierrätysjakeet eteenpäin terästehtaille ja muille jatkokäsittelijöille näille sopivassa muodossa.</a:t>
            </a:r>
          </a:p>
          <a:p>
            <a:pPr>
              <a:lnSpc>
                <a:spcPct val="100000"/>
              </a:lnSpc>
              <a:spcBef>
                <a:spcPts val="600"/>
              </a:spcBef>
            </a:pPr>
            <a:r>
              <a:rPr lang="fi-FI" sz="1600" dirty="0"/>
              <a:t>Perussuunnittelu toteutetaan perustuen nykyisin käytettävissä olevaan purkuteknologiaan. Telakan suunnittelussa huomioidaan kuitenkin myös tunnistettuja tulevaisuuden mahdollisuuksia hyödyntää purkutoiminnassa automatiikkaa ja robotiikkaa.</a:t>
            </a:r>
          </a:p>
        </p:txBody>
      </p:sp>
      <p:sp>
        <p:nvSpPr>
          <p:cNvPr id="4" name="Päivämäärän paikkamerkki 3">
            <a:extLst>
              <a:ext uri="{FF2B5EF4-FFF2-40B4-BE49-F238E27FC236}">
                <a16:creationId xmlns:a16="http://schemas.microsoft.com/office/drawing/2014/main" id="{ACEF175A-5A8B-82F8-1150-8C258855CE35}"/>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E3229F49-8E6F-1B70-C2F2-2626381900CC}"/>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A1793FD6-AE5C-6A1A-CE1F-326DDD5F7875}"/>
              </a:ext>
            </a:extLst>
          </p:cNvPr>
          <p:cNvSpPr>
            <a:spLocks noGrp="1"/>
          </p:cNvSpPr>
          <p:nvPr>
            <p:ph type="sldNum" sz="quarter" idx="12"/>
          </p:nvPr>
        </p:nvSpPr>
        <p:spPr/>
        <p:txBody>
          <a:bodyPr/>
          <a:lstStyle/>
          <a:p>
            <a:fld id="{D3A43A0F-07BB-4823-B415-9F3E41C865A8}" type="slidenum">
              <a:rPr lang="fi-FI" smtClean="0"/>
              <a:t>23</a:t>
            </a:fld>
            <a:endParaRPr lang="fi-FI"/>
          </a:p>
        </p:txBody>
      </p:sp>
    </p:spTree>
    <p:extLst>
      <p:ext uri="{BB962C8B-B14F-4D97-AF65-F5344CB8AC3E}">
        <p14:creationId xmlns:p14="http://schemas.microsoft.com/office/powerpoint/2010/main" val="248529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3E10F4-9B40-4DE1-E47E-30C440FBFDDE}"/>
              </a:ext>
            </a:extLst>
          </p:cNvPr>
          <p:cNvSpPr>
            <a:spLocks noGrp="1"/>
          </p:cNvSpPr>
          <p:nvPr>
            <p:ph type="title"/>
          </p:nvPr>
        </p:nvSpPr>
        <p:spPr/>
        <p:txBody>
          <a:bodyPr/>
          <a:lstStyle/>
          <a:p>
            <a:r>
              <a:rPr lang="fi-FI" dirty="0"/>
              <a:t>Tunnetut purkutavat</a:t>
            </a:r>
          </a:p>
        </p:txBody>
      </p:sp>
      <p:sp>
        <p:nvSpPr>
          <p:cNvPr id="3" name="Sisällön paikkamerkki 2">
            <a:extLst>
              <a:ext uri="{FF2B5EF4-FFF2-40B4-BE49-F238E27FC236}">
                <a16:creationId xmlns:a16="http://schemas.microsoft.com/office/drawing/2014/main" id="{A2615586-707D-9559-E15B-FE06EFC9CFEE}"/>
              </a:ext>
            </a:extLst>
          </p:cNvPr>
          <p:cNvSpPr>
            <a:spLocks noGrp="1"/>
          </p:cNvSpPr>
          <p:nvPr>
            <p:ph idx="1"/>
          </p:nvPr>
        </p:nvSpPr>
        <p:spPr>
          <a:xfrm>
            <a:off x="422029" y="1344708"/>
            <a:ext cx="11339395" cy="1861708"/>
          </a:xfrm>
        </p:spPr>
        <p:txBody>
          <a:bodyPr>
            <a:normAutofit/>
          </a:bodyPr>
          <a:lstStyle/>
          <a:p>
            <a:r>
              <a:rPr lang="fi-FI" sz="1800" dirty="0"/>
              <a:t>Alla olevassa taulukossa on esitelty laivojen purkamisessa tyypillisesti käytettävät menetelmät. </a:t>
            </a:r>
          </a:p>
          <a:p>
            <a:r>
              <a:rPr lang="fi-FI" sz="1800" dirty="0"/>
              <a:t>Näistä rantautuminen on tyypillisesti käytössä Etelä-Aasiassa. Luiskaa (</a:t>
            </a:r>
            <a:r>
              <a:rPr lang="fi-FI" sz="1800" dirty="0" err="1"/>
              <a:t>slipway</a:t>
            </a:r>
            <a:r>
              <a:rPr lang="fi-FI" sz="1800" dirty="0"/>
              <a:t>) käytetään menetelmänä mm. Turkissa, joka on maailman neljänneksi suurin laivojen purkumaa. Laiturin vieressä purkamista toteutetaan mm. Baltian maissa. </a:t>
            </a:r>
          </a:p>
          <a:p>
            <a:r>
              <a:rPr lang="fi-FI" sz="1800" dirty="0"/>
              <a:t>Kuten taulukosta voi havaita </a:t>
            </a:r>
            <a:r>
              <a:rPr lang="fi-FI" sz="1800" b="1" dirty="0"/>
              <a:t>ainoastaan kuivatelakka täyttää menetelmänä kaikilta osin tässä selvityksessä telakalle asetetut lähtötiedot ja vaatimukset. </a:t>
            </a:r>
          </a:p>
        </p:txBody>
      </p:sp>
      <p:sp>
        <p:nvSpPr>
          <p:cNvPr id="4" name="Päivämäärän paikkamerkki 3">
            <a:extLst>
              <a:ext uri="{FF2B5EF4-FFF2-40B4-BE49-F238E27FC236}">
                <a16:creationId xmlns:a16="http://schemas.microsoft.com/office/drawing/2014/main" id="{678BCAAD-5B83-F163-CF57-788F54D91F05}"/>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2E7D38BF-F58A-E7C0-74E1-E635378EA67D}"/>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B282787B-5AD1-644F-962B-BD17F18442AA}"/>
              </a:ext>
            </a:extLst>
          </p:cNvPr>
          <p:cNvSpPr>
            <a:spLocks noGrp="1"/>
          </p:cNvSpPr>
          <p:nvPr>
            <p:ph type="sldNum" sz="quarter" idx="12"/>
          </p:nvPr>
        </p:nvSpPr>
        <p:spPr/>
        <p:txBody>
          <a:bodyPr/>
          <a:lstStyle/>
          <a:p>
            <a:fld id="{D3A43A0F-07BB-4823-B415-9F3E41C865A8}" type="slidenum">
              <a:rPr lang="fi-FI" smtClean="0"/>
              <a:t>24</a:t>
            </a:fld>
            <a:endParaRPr lang="fi-FI"/>
          </a:p>
        </p:txBody>
      </p:sp>
      <p:graphicFrame>
        <p:nvGraphicFramePr>
          <p:cNvPr id="7" name="Table 3">
            <a:extLst>
              <a:ext uri="{FF2B5EF4-FFF2-40B4-BE49-F238E27FC236}">
                <a16:creationId xmlns:a16="http://schemas.microsoft.com/office/drawing/2014/main" id="{FE13845A-5975-3C3F-7E44-745A34FFB695}"/>
              </a:ext>
            </a:extLst>
          </p:cNvPr>
          <p:cNvGraphicFramePr>
            <a:graphicFrameLocks/>
          </p:cNvGraphicFramePr>
          <p:nvPr/>
        </p:nvGraphicFramePr>
        <p:xfrm>
          <a:off x="430576" y="3367261"/>
          <a:ext cx="11347946" cy="2883143"/>
        </p:xfrm>
        <a:graphic>
          <a:graphicData uri="http://schemas.openxmlformats.org/drawingml/2006/table">
            <a:tbl>
              <a:tblPr firstRow="1" firstCol="1" bandRow="1">
                <a:tableStyleId>{5940675A-B579-460E-94D1-54222C63F5DA}</a:tableStyleId>
              </a:tblPr>
              <a:tblGrid>
                <a:gridCol w="1795891">
                  <a:extLst>
                    <a:ext uri="{9D8B030D-6E8A-4147-A177-3AD203B41FA5}">
                      <a16:colId xmlns:a16="http://schemas.microsoft.com/office/drawing/2014/main" val="1606076102"/>
                    </a:ext>
                  </a:extLst>
                </a:gridCol>
                <a:gridCol w="1910411">
                  <a:extLst>
                    <a:ext uri="{9D8B030D-6E8A-4147-A177-3AD203B41FA5}">
                      <a16:colId xmlns:a16="http://schemas.microsoft.com/office/drawing/2014/main" val="2798392986"/>
                    </a:ext>
                  </a:extLst>
                </a:gridCol>
                <a:gridCol w="1910411">
                  <a:extLst>
                    <a:ext uri="{9D8B030D-6E8A-4147-A177-3AD203B41FA5}">
                      <a16:colId xmlns:a16="http://schemas.microsoft.com/office/drawing/2014/main" val="90742936"/>
                    </a:ext>
                  </a:extLst>
                </a:gridCol>
                <a:gridCol w="1910411">
                  <a:extLst>
                    <a:ext uri="{9D8B030D-6E8A-4147-A177-3AD203B41FA5}">
                      <a16:colId xmlns:a16="http://schemas.microsoft.com/office/drawing/2014/main" val="1437517565"/>
                    </a:ext>
                  </a:extLst>
                </a:gridCol>
                <a:gridCol w="1910411">
                  <a:extLst>
                    <a:ext uri="{9D8B030D-6E8A-4147-A177-3AD203B41FA5}">
                      <a16:colId xmlns:a16="http://schemas.microsoft.com/office/drawing/2014/main" val="418902756"/>
                    </a:ext>
                  </a:extLst>
                </a:gridCol>
                <a:gridCol w="1910411">
                  <a:extLst>
                    <a:ext uri="{9D8B030D-6E8A-4147-A177-3AD203B41FA5}">
                      <a16:colId xmlns:a16="http://schemas.microsoft.com/office/drawing/2014/main" val="3025523917"/>
                    </a:ext>
                  </a:extLst>
                </a:gridCol>
              </a:tblGrid>
              <a:tr h="916493">
                <a:tc>
                  <a:txBody>
                    <a:bodyPr/>
                    <a:lstStyle/>
                    <a:p>
                      <a:pPr>
                        <a:lnSpc>
                          <a:spcPct val="115000"/>
                        </a:lnSpc>
                        <a:spcAft>
                          <a:spcPts val="800"/>
                        </a:spcAft>
                      </a:pPr>
                      <a:r>
                        <a:rPr lang="en-GB" sz="1200" dirty="0">
                          <a:effectLst/>
                          <a:latin typeface="+mn-lt"/>
                        </a:rPr>
                        <a:t> </a:t>
                      </a:r>
                      <a:endParaRPr lang="fi-FI" sz="12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fi-FI" sz="1200" dirty="0">
                          <a:effectLst/>
                          <a:latin typeface="+mn-lt"/>
                        </a:rPr>
                        <a:t>Pystytään toimimaan talviolosuhteissa </a:t>
                      </a:r>
                    </a:p>
                    <a:p>
                      <a:pPr algn="ctr">
                        <a:lnSpc>
                          <a:spcPct val="115000"/>
                        </a:lnSpc>
                        <a:spcAft>
                          <a:spcPts val="800"/>
                        </a:spcAft>
                      </a:pPr>
                      <a:r>
                        <a:rPr lang="en-GB" sz="1200" dirty="0">
                          <a:effectLst/>
                          <a:latin typeface="+mn-lt"/>
                        </a:rPr>
                        <a:t> </a:t>
                      </a:r>
                      <a:endParaRPr lang="fi-FI" sz="12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fi-FI" sz="1200" dirty="0">
                          <a:effectLst/>
                          <a:latin typeface="+mn-lt"/>
                        </a:rPr>
                        <a:t>Pystyä hallitsemaan kaikki päästöt ja vuodot, joita voi tapahtua laivanpurkutyön aikana.</a:t>
                      </a:r>
                      <a:endParaRPr lang="fi-FI" sz="12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fi-FI" sz="1200" dirty="0">
                          <a:effectLst/>
                          <a:latin typeface="+mn-lt"/>
                        </a:rPr>
                        <a:t>Pystytään käsittelemään aluksia, joiden paino on maksimissaan 50000 LTD.</a:t>
                      </a:r>
                      <a:r>
                        <a:rPr lang="en-GB" sz="1200" dirty="0">
                          <a:effectLst/>
                          <a:latin typeface="+mn-lt"/>
                        </a:rPr>
                        <a:t> </a:t>
                      </a:r>
                      <a:endParaRPr lang="fi-FI" sz="12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200" dirty="0" err="1">
                          <a:effectLst/>
                          <a:latin typeface="+mn-lt"/>
                        </a:rPr>
                        <a:t>Pystytään</a:t>
                      </a:r>
                      <a:r>
                        <a:rPr lang="en-GB" sz="1200" dirty="0">
                          <a:effectLst/>
                          <a:latin typeface="+mn-lt"/>
                        </a:rPr>
                        <a:t> </a:t>
                      </a:r>
                      <a:r>
                        <a:rPr lang="en-GB" sz="1200" dirty="0" err="1">
                          <a:effectLst/>
                          <a:latin typeface="+mn-lt"/>
                        </a:rPr>
                        <a:t>tarvittaessa</a:t>
                      </a:r>
                      <a:r>
                        <a:rPr lang="en-GB" sz="1200" dirty="0">
                          <a:effectLst/>
                          <a:latin typeface="+mn-lt"/>
                        </a:rPr>
                        <a:t> </a:t>
                      </a:r>
                      <a:r>
                        <a:rPr lang="en-GB" sz="1200" dirty="0" err="1">
                          <a:effectLst/>
                          <a:latin typeface="+mn-lt"/>
                        </a:rPr>
                        <a:t>peittämään</a:t>
                      </a:r>
                      <a:r>
                        <a:rPr lang="en-GB" sz="1200" dirty="0">
                          <a:effectLst/>
                          <a:latin typeface="+mn-lt"/>
                        </a:rPr>
                        <a:t> </a:t>
                      </a:r>
                      <a:r>
                        <a:rPr lang="en-GB" sz="1200" dirty="0" err="1">
                          <a:effectLst/>
                          <a:latin typeface="+mn-lt"/>
                        </a:rPr>
                        <a:t>työtila</a:t>
                      </a:r>
                      <a:r>
                        <a:rPr lang="en-GB" sz="1200" dirty="0">
                          <a:effectLst/>
                          <a:latin typeface="+mn-lt"/>
                        </a:rPr>
                        <a:t> </a:t>
                      </a:r>
                      <a:endParaRPr lang="fi-FI" sz="12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200" dirty="0" err="1">
                          <a:effectLst/>
                          <a:latin typeface="+mn-lt"/>
                        </a:rPr>
                        <a:t>Pystytään</a:t>
                      </a:r>
                      <a:r>
                        <a:rPr lang="en-GB" sz="1200" dirty="0">
                          <a:effectLst/>
                          <a:latin typeface="+mn-lt"/>
                        </a:rPr>
                        <a:t> </a:t>
                      </a:r>
                      <a:r>
                        <a:rPr lang="en-GB" sz="1200" dirty="0" err="1">
                          <a:effectLst/>
                          <a:latin typeface="+mn-lt"/>
                        </a:rPr>
                        <a:t>käyttämään</a:t>
                      </a:r>
                      <a:r>
                        <a:rPr lang="en-GB" sz="1200" dirty="0">
                          <a:effectLst/>
                          <a:latin typeface="+mn-lt"/>
                        </a:rPr>
                        <a:t> </a:t>
                      </a:r>
                      <a:r>
                        <a:rPr lang="en-GB" sz="1200" dirty="0" err="1">
                          <a:effectLst/>
                          <a:latin typeface="+mn-lt"/>
                        </a:rPr>
                        <a:t>myös</a:t>
                      </a:r>
                      <a:r>
                        <a:rPr lang="en-GB" sz="1200" dirty="0">
                          <a:effectLst/>
                          <a:latin typeface="+mn-lt"/>
                        </a:rPr>
                        <a:t> </a:t>
                      </a:r>
                      <a:r>
                        <a:rPr lang="en-GB" sz="1200" dirty="0" err="1">
                          <a:effectLst/>
                          <a:latin typeface="+mn-lt"/>
                        </a:rPr>
                        <a:t>muihin</a:t>
                      </a:r>
                      <a:r>
                        <a:rPr lang="en-GB" sz="1200" dirty="0">
                          <a:effectLst/>
                          <a:latin typeface="+mn-lt"/>
                        </a:rPr>
                        <a:t> </a:t>
                      </a:r>
                      <a:r>
                        <a:rPr lang="en-GB" sz="1200" dirty="0" err="1">
                          <a:effectLst/>
                          <a:latin typeface="+mn-lt"/>
                        </a:rPr>
                        <a:t>tarkoituksiin</a:t>
                      </a:r>
                      <a:r>
                        <a:rPr lang="en-GB" sz="1200" dirty="0">
                          <a:effectLst/>
                          <a:latin typeface="+mn-lt"/>
                        </a:rPr>
                        <a:t> </a:t>
                      </a:r>
                      <a:r>
                        <a:rPr lang="en-GB" sz="1200" dirty="0" err="1">
                          <a:effectLst/>
                          <a:latin typeface="+mn-lt"/>
                        </a:rPr>
                        <a:t>kuin</a:t>
                      </a:r>
                      <a:r>
                        <a:rPr lang="en-GB" sz="1200" dirty="0">
                          <a:effectLst/>
                          <a:latin typeface="+mn-lt"/>
                        </a:rPr>
                        <a:t> </a:t>
                      </a:r>
                      <a:r>
                        <a:rPr lang="en-GB" sz="1200" dirty="0" err="1">
                          <a:effectLst/>
                          <a:latin typeface="+mn-lt"/>
                        </a:rPr>
                        <a:t>laivapurkamiseen</a:t>
                      </a:r>
                      <a:endParaRPr lang="fi-FI" sz="1200" dirty="0">
                        <a:effectLst/>
                        <a:latin typeface="+mn-lt"/>
                        <a:ea typeface="Calibri" panose="020F0502020204030204" pitchFamily="34" charset="0"/>
                        <a:cs typeface="Arial" panose="020B0604020202020204" pitchFamily="34" charset="0"/>
                      </a:endParaRPr>
                    </a:p>
                  </a:txBody>
                  <a:tcPr marL="15415" marR="15415" marT="0" marB="0" anchor="ctr"/>
                </a:tc>
                <a:extLst>
                  <a:ext uri="{0D108BD9-81ED-4DB2-BD59-A6C34878D82A}">
                    <a16:rowId xmlns:a16="http://schemas.microsoft.com/office/drawing/2014/main" val="3849590053"/>
                  </a:ext>
                </a:extLst>
              </a:tr>
              <a:tr h="327775">
                <a:tc>
                  <a:txBody>
                    <a:bodyPr/>
                    <a:lstStyle/>
                    <a:p>
                      <a:pPr algn="ctr">
                        <a:lnSpc>
                          <a:spcPct val="115000"/>
                        </a:lnSpc>
                        <a:spcAft>
                          <a:spcPts val="800"/>
                        </a:spcAft>
                      </a:pPr>
                      <a:r>
                        <a:rPr lang="en-GB" sz="1600" dirty="0" err="1">
                          <a:effectLst/>
                          <a:latin typeface="+mn-lt"/>
                          <a:ea typeface="Calibri" panose="020F0502020204030204" pitchFamily="34" charset="0"/>
                          <a:cs typeface="Arial" panose="020B0604020202020204" pitchFamily="34" charset="0"/>
                        </a:rPr>
                        <a:t>Rantautuminen</a:t>
                      </a:r>
                      <a:endParaRPr lang="fi-FI" sz="16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en-GB" sz="1600" dirty="0">
                          <a:effectLst/>
                          <a:latin typeface="+mn-lt"/>
                        </a:rPr>
                        <a:t>Ei </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extLst>
                  <a:ext uri="{0D108BD9-81ED-4DB2-BD59-A6C34878D82A}">
                    <a16:rowId xmlns:a16="http://schemas.microsoft.com/office/drawing/2014/main" val="2158821348"/>
                  </a:ext>
                </a:extLst>
              </a:tr>
              <a:tr h="327775">
                <a:tc>
                  <a:txBody>
                    <a:bodyPr/>
                    <a:lstStyle/>
                    <a:p>
                      <a:pPr algn="ctr">
                        <a:lnSpc>
                          <a:spcPct val="115000"/>
                        </a:lnSpc>
                        <a:spcAft>
                          <a:spcPts val="800"/>
                        </a:spcAft>
                      </a:pPr>
                      <a:r>
                        <a:rPr lang="en-GB" sz="1600" dirty="0" err="1">
                          <a:effectLst/>
                          <a:latin typeface="+mn-lt"/>
                          <a:ea typeface="Calibri" panose="020F0502020204030204" pitchFamily="34" charset="0"/>
                          <a:cs typeface="Arial" panose="020B0604020202020204" pitchFamily="34" charset="0"/>
                        </a:rPr>
                        <a:t>Luiska</a:t>
                      </a:r>
                      <a:endParaRPr lang="fi-FI" sz="16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extLst>
                  <a:ext uri="{0D108BD9-81ED-4DB2-BD59-A6C34878D82A}">
                    <a16:rowId xmlns:a16="http://schemas.microsoft.com/office/drawing/2014/main" val="3585613990"/>
                  </a:ext>
                </a:extLst>
              </a:tr>
              <a:tr h="327775">
                <a:tc>
                  <a:txBody>
                    <a:bodyPr/>
                    <a:lstStyle/>
                    <a:p>
                      <a:pPr algn="ctr">
                        <a:lnSpc>
                          <a:spcPct val="115000"/>
                        </a:lnSpc>
                        <a:spcAft>
                          <a:spcPts val="800"/>
                        </a:spcAft>
                      </a:pPr>
                      <a:r>
                        <a:rPr lang="en-GB" sz="1600" dirty="0" err="1">
                          <a:effectLst/>
                          <a:latin typeface="+mn-lt"/>
                          <a:ea typeface="Calibri" panose="020F0502020204030204" pitchFamily="34" charset="0"/>
                          <a:cs typeface="Arial" panose="020B0604020202020204" pitchFamily="34" charset="0"/>
                        </a:rPr>
                        <a:t>Laiturin</a:t>
                      </a:r>
                      <a:r>
                        <a:rPr lang="en-GB" sz="1600" dirty="0">
                          <a:effectLst/>
                          <a:latin typeface="+mn-lt"/>
                          <a:ea typeface="Calibri" panose="020F0502020204030204" pitchFamily="34" charset="0"/>
                          <a:cs typeface="Arial" panose="020B0604020202020204" pitchFamily="34" charset="0"/>
                        </a:rPr>
                        <a:t> </a:t>
                      </a:r>
                      <a:r>
                        <a:rPr lang="en-GB" sz="1600" dirty="0" err="1">
                          <a:effectLst/>
                          <a:latin typeface="+mn-lt"/>
                          <a:ea typeface="Calibri" panose="020F0502020204030204" pitchFamily="34" charset="0"/>
                          <a:cs typeface="Arial" panose="020B0604020202020204" pitchFamily="34" charset="0"/>
                        </a:rPr>
                        <a:t>vieressä</a:t>
                      </a:r>
                      <a:endParaRPr lang="fi-FI" sz="16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extLst>
                  <a:ext uri="{0D108BD9-81ED-4DB2-BD59-A6C34878D82A}">
                    <a16:rowId xmlns:a16="http://schemas.microsoft.com/office/drawing/2014/main" val="3577603999"/>
                  </a:ext>
                </a:extLst>
              </a:tr>
              <a:tr h="327775">
                <a:tc>
                  <a:txBody>
                    <a:bodyPr/>
                    <a:lstStyle/>
                    <a:p>
                      <a:pPr algn="ctr">
                        <a:lnSpc>
                          <a:spcPct val="115000"/>
                        </a:lnSpc>
                        <a:spcAft>
                          <a:spcPts val="800"/>
                        </a:spcAft>
                      </a:pPr>
                      <a:r>
                        <a:rPr lang="en-GB" sz="1600" dirty="0" err="1">
                          <a:effectLst/>
                          <a:latin typeface="+mn-lt"/>
                          <a:ea typeface="Calibri" panose="020F0502020204030204" pitchFamily="34" charset="0"/>
                          <a:cs typeface="Arial" panose="020B0604020202020204" pitchFamily="34" charset="0"/>
                        </a:rPr>
                        <a:t>Kuivatelakka</a:t>
                      </a:r>
                      <a:endParaRPr lang="fi-FI" sz="16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extLst>
                  <a:ext uri="{0D108BD9-81ED-4DB2-BD59-A6C34878D82A}">
                    <a16:rowId xmlns:a16="http://schemas.microsoft.com/office/drawing/2014/main" val="4276148822"/>
                  </a:ext>
                </a:extLst>
              </a:tr>
              <a:tr h="327775">
                <a:tc>
                  <a:txBody>
                    <a:bodyPr/>
                    <a:lstStyle/>
                    <a:p>
                      <a:pPr algn="ctr">
                        <a:lnSpc>
                          <a:spcPct val="115000"/>
                        </a:lnSpc>
                        <a:spcAft>
                          <a:spcPts val="800"/>
                        </a:spcAft>
                      </a:pPr>
                      <a:r>
                        <a:rPr lang="en-GB" sz="1600" dirty="0" err="1">
                          <a:effectLst/>
                          <a:latin typeface="+mn-lt"/>
                          <a:ea typeface="Calibri" panose="020F0502020204030204" pitchFamily="34" charset="0"/>
                          <a:cs typeface="Arial" panose="020B0604020202020204" pitchFamily="34" charset="0"/>
                        </a:rPr>
                        <a:t>Uiva</a:t>
                      </a:r>
                      <a:r>
                        <a:rPr lang="en-GB" sz="1600" dirty="0">
                          <a:effectLst/>
                          <a:latin typeface="+mn-lt"/>
                          <a:ea typeface="Calibri" panose="020F0502020204030204" pitchFamily="34" charset="0"/>
                          <a:cs typeface="Arial" panose="020B0604020202020204" pitchFamily="34" charset="0"/>
                        </a:rPr>
                        <a:t> </a:t>
                      </a:r>
                      <a:r>
                        <a:rPr lang="en-GB" sz="1600" dirty="0" err="1">
                          <a:effectLst/>
                          <a:latin typeface="+mn-lt"/>
                          <a:ea typeface="Calibri" panose="020F0502020204030204" pitchFamily="34" charset="0"/>
                          <a:cs typeface="Arial" panose="020B0604020202020204" pitchFamily="34" charset="0"/>
                        </a:rPr>
                        <a:t>telakka</a:t>
                      </a:r>
                      <a:endParaRPr lang="fi-FI" sz="16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extLst>
                  <a:ext uri="{0D108BD9-81ED-4DB2-BD59-A6C34878D82A}">
                    <a16:rowId xmlns:a16="http://schemas.microsoft.com/office/drawing/2014/main" val="1425948184"/>
                  </a:ext>
                </a:extLst>
              </a:tr>
              <a:tr h="327775">
                <a:tc>
                  <a:txBody>
                    <a:bodyPr/>
                    <a:lstStyle/>
                    <a:p>
                      <a:pPr algn="ctr">
                        <a:lnSpc>
                          <a:spcPct val="115000"/>
                        </a:lnSpc>
                        <a:spcAft>
                          <a:spcPts val="800"/>
                        </a:spcAft>
                      </a:pPr>
                      <a:r>
                        <a:rPr lang="en-GB" sz="1600" dirty="0" err="1">
                          <a:effectLst/>
                          <a:latin typeface="+mn-lt"/>
                          <a:ea typeface="Calibri" panose="020F0502020204030204" pitchFamily="34" charset="0"/>
                          <a:cs typeface="Arial" panose="020B0604020202020204" pitchFamily="34" charset="0"/>
                        </a:rPr>
                        <a:t>Laivanosturi</a:t>
                      </a:r>
                      <a:r>
                        <a:rPr lang="en-GB" sz="1600" dirty="0">
                          <a:effectLst/>
                          <a:latin typeface="+mn-lt"/>
                          <a:ea typeface="Calibri" panose="020F0502020204030204" pitchFamily="34" charset="0"/>
                          <a:cs typeface="Arial" panose="020B0604020202020204" pitchFamily="34" charset="0"/>
                        </a:rPr>
                        <a:t> </a:t>
                      </a:r>
                      <a:endParaRPr lang="fi-FI" sz="1600" dirty="0">
                        <a:effectLst/>
                        <a:latin typeface="+mn-lt"/>
                        <a:ea typeface="Calibri" panose="020F0502020204030204" pitchFamily="34" charset="0"/>
                        <a:cs typeface="Arial" panose="020B0604020202020204" pitchFamily="34" charset="0"/>
                      </a:endParaRPr>
                    </a:p>
                  </a:txBody>
                  <a:tcPr marL="15415" marR="15415" marT="0" marB="0"/>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a:effectLst/>
                          <a:latin typeface="+mn-lt"/>
                        </a:rPr>
                        <a:t>Ei</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tc>
                  <a:txBody>
                    <a:bodyPr/>
                    <a:lstStyle/>
                    <a:p>
                      <a:pPr algn="ctr">
                        <a:lnSpc>
                          <a:spcPct val="115000"/>
                        </a:lnSpc>
                        <a:spcAft>
                          <a:spcPts val="800"/>
                        </a:spcAft>
                      </a:pPr>
                      <a:r>
                        <a:rPr lang="en-GB" sz="1600" dirty="0" err="1">
                          <a:effectLst/>
                          <a:latin typeface="+mn-lt"/>
                        </a:rPr>
                        <a:t>Kyllä</a:t>
                      </a:r>
                      <a:endParaRPr lang="fi-FI" sz="1600" dirty="0">
                        <a:effectLst/>
                        <a:latin typeface="+mn-lt"/>
                        <a:ea typeface="Calibri" panose="020F0502020204030204" pitchFamily="34" charset="0"/>
                        <a:cs typeface="Arial" panose="020B0604020202020204" pitchFamily="34" charset="0"/>
                      </a:endParaRPr>
                    </a:p>
                  </a:txBody>
                  <a:tcPr marL="15415" marR="15415" marT="0" marB="0" anchor="ctr">
                    <a:solidFill>
                      <a:srgbClr val="BF9F57"/>
                    </a:solidFill>
                  </a:tcPr>
                </a:tc>
                <a:extLst>
                  <a:ext uri="{0D108BD9-81ED-4DB2-BD59-A6C34878D82A}">
                    <a16:rowId xmlns:a16="http://schemas.microsoft.com/office/drawing/2014/main" val="255837488"/>
                  </a:ext>
                </a:extLst>
              </a:tr>
            </a:tbl>
          </a:graphicData>
        </a:graphic>
      </p:graphicFrame>
    </p:spTree>
    <p:extLst>
      <p:ext uri="{BB962C8B-B14F-4D97-AF65-F5344CB8AC3E}">
        <p14:creationId xmlns:p14="http://schemas.microsoft.com/office/powerpoint/2010/main" val="396674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91537E-FC86-D569-F141-1B2B93A139A7}"/>
              </a:ext>
            </a:extLst>
          </p:cNvPr>
          <p:cNvSpPr>
            <a:spLocks noGrp="1"/>
          </p:cNvSpPr>
          <p:nvPr>
            <p:ph type="title"/>
          </p:nvPr>
        </p:nvSpPr>
        <p:spPr/>
        <p:txBody>
          <a:bodyPr>
            <a:normAutofit fontScale="90000"/>
          </a:bodyPr>
          <a:lstStyle/>
          <a:p>
            <a:r>
              <a:rPr lang="fi-FI" dirty="0"/>
              <a:t>Havainnekuva suunnitellusta purkutelakasta</a:t>
            </a:r>
          </a:p>
        </p:txBody>
      </p:sp>
      <p:sp>
        <p:nvSpPr>
          <p:cNvPr id="3" name="Päivämäärän paikkamerkki 2">
            <a:extLst>
              <a:ext uri="{FF2B5EF4-FFF2-40B4-BE49-F238E27FC236}">
                <a16:creationId xmlns:a16="http://schemas.microsoft.com/office/drawing/2014/main" id="{DCC96D96-AAB0-66F3-537E-673DBC8D1C1C}"/>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067855A1-E5FC-940B-472B-2374CA47B7D5}"/>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809D9D65-E58A-7414-C5D4-DAEBEEF95A96}"/>
              </a:ext>
            </a:extLst>
          </p:cNvPr>
          <p:cNvSpPr>
            <a:spLocks noGrp="1"/>
          </p:cNvSpPr>
          <p:nvPr>
            <p:ph type="sldNum" sz="quarter" idx="12"/>
          </p:nvPr>
        </p:nvSpPr>
        <p:spPr/>
        <p:txBody>
          <a:bodyPr/>
          <a:lstStyle/>
          <a:p>
            <a:fld id="{D3A43A0F-07BB-4823-B415-9F3E41C865A8}" type="slidenum">
              <a:rPr lang="fi-FI" smtClean="0"/>
              <a:t>25</a:t>
            </a:fld>
            <a:endParaRPr lang="fi-FI"/>
          </a:p>
        </p:txBody>
      </p:sp>
      <p:sp>
        <p:nvSpPr>
          <p:cNvPr id="8" name="Tekstiruutu 7">
            <a:extLst>
              <a:ext uri="{FF2B5EF4-FFF2-40B4-BE49-F238E27FC236}">
                <a16:creationId xmlns:a16="http://schemas.microsoft.com/office/drawing/2014/main" id="{76594193-86D8-79E2-2F79-4DF15463DC1E}"/>
              </a:ext>
            </a:extLst>
          </p:cNvPr>
          <p:cNvSpPr txBox="1"/>
          <p:nvPr/>
        </p:nvSpPr>
        <p:spPr>
          <a:xfrm>
            <a:off x="1980905" y="5998855"/>
            <a:ext cx="8221639" cy="338554"/>
          </a:xfrm>
          <a:prstGeom prst="rect">
            <a:avLst/>
          </a:prstGeom>
          <a:noFill/>
        </p:spPr>
        <p:txBody>
          <a:bodyPr wrap="square" rtlCol="0">
            <a:spAutoFit/>
          </a:bodyPr>
          <a:lstStyle/>
          <a:p>
            <a:pPr algn="ctr"/>
            <a:r>
              <a:rPr lang="fi-FI" sz="1600" dirty="0"/>
              <a:t>Kuvassa telakka sijoitettu Raahen satamaan suunnitellulle laajennusalueelle </a:t>
            </a:r>
          </a:p>
        </p:txBody>
      </p:sp>
      <p:pic>
        <p:nvPicPr>
          <p:cNvPr id="9" name="Kuva 8">
            <a:extLst>
              <a:ext uri="{FF2B5EF4-FFF2-40B4-BE49-F238E27FC236}">
                <a16:creationId xmlns:a16="http://schemas.microsoft.com/office/drawing/2014/main" id="{C32292C3-EE64-3177-F6D0-A10DA8B445BF}"/>
              </a:ext>
            </a:extLst>
          </p:cNvPr>
          <p:cNvPicPr>
            <a:picLocks noChangeAspect="1"/>
          </p:cNvPicPr>
          <p:nvPr/>
        </p:nvPicPr>
        <p:blipFill>
          <a:blip r:embed="rId2"/>
          <a:stretch>
            <a:fillRect/>
          </a:stretch>
        </p:blipFill>
        <p:spPr>
          <a:xfrm>
            <a:off x="562892" y="1310317"/>
            <a:ext cx="11066216" cy="4636683"/>
          </a:xfrm>
          <a:prstGeom prst="rect">
            <a:avLst/>
          </a:prstGeom>
        </p:spPr>
      </p:pic>
    </p:spTree>
    <p:extLst>
      <p:ext uri="{BB962C8B-B14F-4D97-AF65-F5344CB8AC3E}">
        <p14:creationId xmlns:p14="http://schemas.microsoft.com/office/powerpoint/2010/main" val="1611383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0EBC45-4B6A-C82C-BEA0-7DCB1D01505D}"/>
              </a:ext>
            </a:extLst>
          </p:cNvPr>
          <p:cNvSpPr>
            <a:spLocks noGrp="1"/>
          </p:cNvSpPr>
          <p:nvPr>
            <p:ph type="title"/>
          </p:nvPr>
        </p:nvSpPr>
        <p:spPr/>
        <p:txBody>
          <a:bodyPr/>
          <a:lstStyle/>
          <a:p>
            <a:r>
              <a:rPr lang="fi-FI" dirty="0"/>
              <a:t>Suunniteltu purkutelakka</a:t>
            </a:r>
          </a:p>
        </p:txBody>
      </p:sp>
      <p:sp>
        <p:nvSpPr>
          <p:cNvPr id="3" name="Päivämäärän paikkamerkki 2">
            <a:extLst>
              <a:ext uri="{FF2B5EF4-FFF2-40B4-BE49-F238E27FC236}">
                <a16:creationId xmlns:a16="http://schemas.microsoft.com/office/drawing/2014/main" id="{AFC9CADF-D39D-2F8F-3F34-1B50FB44B4CC}"/>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CA16722D-7438-B61A-FCC6-1C40399739DB}"/>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1C669C08-E6D1-FCC7-B364-9DAAA322872B}"/>
              </a:ext>
            </a:extLst>
          </p:cNvPr>
          <p:cNvSpPr>
            <a:spLocks noGrp="1"/>
          </p:cNvSpPr>
          <p:nvPr>
            <p:ph type="sldNum" sz="quarter" idx="12"/>
          </p:nvPr>
        </p:nvSpPr>
        <p:spPr/>
        <p:txBody>
          <a:bodyPr/>
          <a:lstStyle/>
          <a:p>
            <a:fld id="{D3A43A0F-07BB-4823-B415-9F3E41C865A8}" type="slidenum">
              <a:rPr lang="fi-FI" smtClean="0"/>
              <a:t>26</a:t>
            </a:fld>
            <a:endParaRPr lang="fi-FI"/>
          </a:p>
        </p:txBody>
      </p:sp>
      <p:pic>
        <p:nvPicPr>
          <p:cNvPr id="6" name="Kuva 5">
            <a:extLst>
              <a:ext uri="{FF2B5EF4-FFF2-40B4-BE49-F238E27FC236}">
                <a16:creationId xmlns:a16="http://schemas.microsoft.com/office/drawing/2014/main" id="{C10539FE-88AA-7D9B-6777-3815E28C94EF}"/>
              </a:ext>
            </a:extLst>
          </p:cNvPr>
          <p:cNvPicPr>
            <a:picLocks noChangeAspect="1"/>
          </p:cNvPicPr>
          <p:nvPr/>
        </p:nvPicPr>
        <p:blipFill>
          <a:blip r:embed="rId2"/>
          <a:stretch>
            <a:fillRect/>
          </a:stretch>
        </p:blipFill>
        <p:spPr>
          <a:xfrm>
            <a:off x="5421229" y="2337255"/>
            <a:ext cx="5383129" cy="3733024"/>
          </a:xfrm>
          <a:prstGeom prst="rect">
            <a:avLst/>
          </a:prstGeom>
          <a:ln>
            <a:solidFill>
              <a:srgbClr val="176D79"/>
            </a:solidFill>
          </a:ln>
        </p:spPr>
      </p:pic>
      <p:sp>
        <p:nvSpPr>
          <p:cNvPr id="7" name="Tekstiruutu 6">
            <a:extLst>
              <a:ext uri="{FF2B5EF4-FFF2-40B4-BE49-F238E27FC236}">
                <a16:creationId xmlns:a16="http://schemas.microsoft.com/office/drawing/2014/main" id="{2AC4B3AF-4421-BBAE-4BD7-8722032BB1D2}"/>
              </a:ext>
            </a:extLst>
          </p:cNvPr>
          <p:cNvSpPr txBox="1"/>
          <p:nvPr/>
        </p:nvSpPr>
        <p:spPr>
          <a:xfrm>
            <a:off x="1333495" y="2355931"/>
            <a:ext cx="2899616" cy="830997"/>
          </a:xfrm>
          <a:prstGeom prst="rect">
            <a:avLst/>
          </a:prstGeom>
          <a:noFill/>
          <a:ln>
            <a:solidFill>
              <a:srgbClr val="176D79"/>
            </a:solidFill>
          </a:ln>
        </p:spPr>
        <p:txBody>
          <a:bodyPr wrap="square" rtlCol="0">
            <a:spAutoFit/>
          </a:bodyPr>
          <a:lstStyle/>
          <a:p>
            <a:r>
              <a:rPr lang="fi-FI" sz="1200" dirty="0"/>
              <a:t>Raahen sataman laajennus-alue</a:t>
            </a:r>
          </a:p>
          <a:p>
            <a:r>
              <a:rPr lang="fi-FI" sz="1200" dirty="0"/>
              <a:t>Yhteensä 14 ha</a:t>
            </a:r>
          </a:p>
          <a:p>
            <a:r>
              <a:rPr lang="fi-FI" sz="1200" dirty="0"/>
              <a:t>Päällystetty vedenpitävällä asfaltilla* </a:t>
            </a:r>
          </a:p>
          <a:p>
            <a:r>
              <a:rPr lang="fi-FI" sz="1200" dirty="0"/>
              <a:t>(kuvassa vihreä alue)</a:t>
            </a:r>
          </a:p>
        </p:txBody>
      </p:sp>
      <p:sp>
        <p:nvSpPr>
          <p:cNvPr id="8" name="Tekstiruutu 7">
            <a:extLst>
              <a:ext uri="{FF2B5EF4-FFF2-40B4-BE49-F238E27FC236}">
                <a16:creationId xmlns:a16="http://schemas.microsoft.com/office/drawing/2014/main" id="{F422C0E8-3630-BEEA-A5BE-FDE59EA39BAB}"/>
              </a:ext>
            </a:extLst>
          </p:cNvPr>
          <p:cNvSpPr txBox="1"/>
          <p:nvPr/>
        </p:nvSpPr>
        <p:spPr>
          <a:xfrm>
            <a:off x="7904744" y="1290441"/>
            <a:ext cx="2899614" cy="646331"/>
          </a:xfrm>
          <a:prstGeom prst="rect">
            <a:avLst/>
          </a:prstGeom>
          <a:noFill/>
          <a:ln>
            <a:solidFill>
              <a:srgbClr val="176D79"/>
            </a:solidFill>
          </a:ln>
        </p:spPr>
        <p:txBody>
          <a:bodyPr wrap="square" rtlCol="0">
            <a:spAutoFit/>
          </a:bodyPr>
          <a:lstStyle/>
          <a:p>
            <a:r>
              <a:rPr lang="fi-FI" sz="1200" dirty="0"/>
              <a:t>Kuivatelakan allas 250 x 55 m +</a:t>
            </a:r>
          </a:p>
          <a:p>
            <a:r>
              <a:rPr lang="fi-FI" sz="1200" dirty="0"/>
              <a:t>Luiska (9 %) altaan pohjalle 160 x 55 mm</a:t>
            </a:r>
          </a:p>
          <a:p>
            <a:r>
              <a:rPr lang="fi-FI" sz="1200" dirty="0"/>
              <a:t>(kuvassa keltainen alue)</a:t>
            </a:r>
          </a:p>
        </p:txBody>
      </p:sp>
      <p:sp>
        <p:nvSpPr>
          <p:cNvPr id="9" name="Tekstiruutu 8">
            <a:extLst>
              <a:ext uri="{FF2B5EF4-FFF2-40B4-BE49-F238E27FC236}">
                <a16:creationId xmlns:a16="http://schemas.microsoft.com/office/drawing/2014/main" id="{FC2DE1CB-49E4-20CF-3354-FE0ED59638D9}"/>
              </a:ext>
            </a:extLst>
          </p:cNvPr>
          <p:cNvSpPr txBox="1"/>
          <p:nvPr/>
        </p:nvSpPr>
        <p:spPr>
          <a:xfrm>
            <a:off x="4784057" y="1290441"/>
            <a:ext cx="2899615" cy="646331"/>
          </a:xfrm>
          <a:prstGeom prst="rect">
            <a:avLst/>
          </a:prstGeom>
          <a:noFill/>
          <a:ln>
            <a:solidFill>
              <a:srgbClr val="176D79"/>
            </a:solidFill>
          </a:ln>
        </p:spPr>
        <p:txBody>
          <a:bodyPr wrap="square" rtlCol="0">
            <a:spAutoFit/>
          </a:bodyPr>
          <a:lstStyle/>
          <a:p>
            <a:r>
              <a:rPr lang="fi-FI" sz="1200" dirty="0"/>
              <a:t>Pumppuhuone ja puhdistamo noin 700 m2</a:t>
            </a:r>
          </a:p>
          <a:p>
            <a:r>
              <a:rPr lang="fi-FI" sz="1200" dirty="0"/>
              <a:t>Pumppujen kapasiteetti 5 000 m2/h</a:t>
            </a:r>
          </a:p>
          <a:p>
            <a:r>
              <a:rPr lang="fi-FI" sz="1200" dirty="0"/>
              <a:t>Veden puhdistus </a:t>
            </a:r>
          </a:p>
        </p:txBody>
      </p:sp>
      <p:sp>
        <p:nvSpPr>
          <p:cNvPr id="10" name="Tekstiruutu 9">
            <a:extLst>
              <a:ext uri="{FF2B5EF4-FFF2-40B4-BE49-F238E27FC236}">
                <a16:creationId xmlns:a16="http://schemas.microsoft.com/office/drawing/2014/main" id="{3D30E461-8E6F-ABB2-4CC2-2119A3C07C13}"/>
              </a:ext>
            </a:extLst>
          </p:cNvPr>
          <p:cNvSpPr txBox="1"/>
          <p:nvPr/>
        </p:nvSpPr>
        <p:spPr>
          <a:xfrm>
            <a:off x="1320464" y="3959641"/>
            <a:ext cx="2899614" cy="830997"/>
          </a:xfrm>
          <a:prstGeom prst="rect">
            <a:avLst/>
          </a:prstGeom>
          <a:noFill/>
          <a:ln>
            <a:solidFill>
              <a:srgbClr val="176D79"/>
            </a:solidFill>
          </a:ln>
        </p:spPr>
        <p:txBody>
          <a:bodyPr wrap="square" rtlCol="0">
            <a:spAutoFit/>
          </a:bodyPr>
          <a:lstStyle/>
          <a:p>
            <a:r>
              <a:rPr lang="fi-FI" sz="1200" dirty="0"/>
              <a:t>Purkuhalli</a:t>
            </a:r>
          </a:p>
          <a:p>
            <a:r>
              <a:rPr lang="fi-FI" sz="1200" dirty="0"/>
              <a:t>150 x 40 x 30 m </a:t>
            </a:r>
          </a:p>
          <a:p>
            <a:r>
              <a:rPr lang="fi-FI" sz="1200" dirty="0"/>
              <a:t>Noin 6 000 m2</a:t>
            </a:r>
          </a:p>
          <a:p>
            <a:r>
              <a:rPr lang="fi-FI" sz="1200" dirty="0"/>
              <a:t>20 </a:t>
            </a:r>
            <a:r>
              <a:rPr lang="fi-FI" sz="1200" dirty="0" err="1"/>
              <a:t>ton</a:t>
            </a:r>
            <a:r>
              <a:rPr lang="fi-FI" sz="1200" dirty="0"/>
              <a:t> siltanostin </a:t>
            </a:r>
          </a:p>
        </p:txBody>
      </p:sp>
      <p:sp>
        <p:nvSpPr>
          <p:cNvPr id="11" name="Tekstiruutu 10">
            <a:extLst>
              <a:ext uri="{FF2B5EF4-FFF2-40B4-BE49-F238E27FC236}">
                <a16:creationId xmlns:a16="http://schemas.microsoft.com/office/drawing/2014/main" id="{EEFD0091-4A62-700A-B80B-C7AF01BFFE5B}"/>
              </a:ext>
            </a:extLst>
          </p:cNvPr>
          <p:cNvSpPr txBox="1"/>
          <p:nvPr/>
        </p:nvSpPr>
        <p:spPr>
          <a:xfrm>
            <a:off x="1323471" y="5038495"/>
            <a:ext cx="2899613" cy="461665"/>
          </a:xfrm>
          <a:prstGeom prst="rect">
            <a:avLst/>
          </a:prstGeom>
          <a:noFill/>
          <a:ln>
            <a:solidFill>
              <a:srgbClr val="176D79"/>
            </a:solidFill>
          </a:ln>
        </p:spPr>
        <p:txBody>
          <a:bodyPr wrap="square" rtlCol="0">
            <a:spAutoFit/>
          </a:bodyPr>
          <a:lstStyle/>
          <a:p>
            <a:r>
              <a:rPr lang="fi-FI" sz="1200" dirty="0"/>
              <a:t>Toimisto ja sosiaalitilat noin 600 m2</a:t>
            </a:r>
          </a:p>
          <a:p>
            <a:r>
              <a:rPr lang="fi-FI" sz="1200" dirty="0"/>
              <a:t>30 hengen toimisto- ja sosiaalitilat</a:t>
            </a:r>
          </a:p>
        </p:txBody>
      </p:sp>
      <p:cxnSp>
        <p:nvCxnSpPr>
          <p:cNvPr id="13" name="Suora yhdysviiva 12">
            <a:extLst>
              <a:ext uri="{FF2B5EF4-FFF2-40B4-BE49-F238E27FC236}">
                <a16:creationId xmlns:a16="http://schemas.microsoft.com/office/drawing/2014/main" id="{9DF39345-9B6C-C3E4-91E5-26C8B5D9D075}"/>
              </a:ext>
            </a:extLst>
          </p:cNvPr>
          <p:cNvCxnSpPr>
            <a:cxnSpLocks/>
            <a:stCxn id="8" idx="2"/>
          </p:cNvCxnSpPr>
          <p:nvPr/>
        </p:nvCxnSpPr>
        <p:spPr>
          <a:xfrm flipH="1">
            <a:off x="7343773" y="1936772"/>
            <a:ext cx="2010778" cy="1019007"/>
          </a:xfrm>
          <a:prstGeom prst="line">
            <a:avLst/>
          </a:prstGeom>
          <a:ln>
            <a:solidFill>
              <a:srgbClr val="176D79"/>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699AF1CF-E24A-8C0E-976D-7346263209B3}"/>
              </a:ext>
            </a:extLst>
          </p:cNvPr>
          <p:cNvCxnSpPr>
            <a:cxnSpLocks/>
            <a:stCxn id="7" idx="3"/>
          </p:cNvCxnSpPr>
          <p:nvPr/>
        </p:nvCxnSpPr>
        <p:spPr>
          <a:xfrm>
            <a:off x="4233111" y="2771430"/>
            <a:ext cx="2167689" cy="290963"/>
          </a:xfrm>
          <a:prstGeom prst="line">
            <a:avLst/>
          </a:prstGeom>
          <a:ln>
            <a:solidFill>
              <a:srgbClr val="176D79"/>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142ED894-9A62-C9F4-378B-1C1AC5AEA108}"/>
              </a:ext>
            </a:extLst>
          </p:cNvPr>
          <p:cNvCxnSpPr>
            <a:cxnSpLocks/>
            <a:stCxn id="9" idx="2"/>
          </p:cNvCxnSpPr>
          <p:nvPr/>
        </p:nvCxnSpPr>
        <p:spPr>
          <a:xfrm>
            <a:off x="6233865" y="1936772"/>
            <a:ext cx="808620" cy="1017564"/>
          </a:xfrm>
          <a:prstGeom prst="line">
            <a:avLst/>
          </a:prstGeom>
          <a:ln>
            <a:solidFill>
              <a:srgbClr val="176D79"/>
            </a:solidFill>
          </a:ln>
        </p:spPr>
        <p:style>
          <a:lnRef idx="1">
            <a:schemeClr val="accent1"/>
          </a:lnRef>
          <a:fillRef idx="0">
            <a:schemeClr val="accent1"/>
          </a:fillRef>
          <a:effectRef idx="0">
            <a:schemeClr val="accent1"/>
          </a:effectRef>
          <a:fontRef idx="minor">
            <a:schemeClr val="tx1"/>
          </a:fontRef>
        </p:style>
      </p:cxnSp>
      <p:cxnSp>
        <p:nvCxnSpPr>
          <p:cNvPr id="21" name="Suora yhdysviiva 20">
            <a:extLst>
              <a:ext uri="{FF2B5EF4-FFF2-40B4-BE49-F238E27FC236}">
                <a16:creationId xmlns:a16="http://schemas.microsoft.com/office/drawing/2014/main" id="{6F6C2B87-198F-AE46-7289-7DA84D19EB1C}"/>
              </a:ext>
            </a:extLst>
          </p:cNvPr>
          <p:cNvCxnSpPr>
            <a:cxnSpLocks/>
            <a:stCxn id="10" idx="3"/>
          </p:cNvCxnSpPr>
          <p:nvPr/>
        </p:nvCxnSpPr>
        <p:spPr>
          <a:xfrm flipV="1">
            <a:off x="4220078" y="3326728"/>
            <a:ext cx="2822407" cy="1048412"/>
          </a:xfrm>
          <a:prstGeom prst="line">
            <a:avLst/>
          </a:prstGeom>
          <a:ln>
            <a:solidFill>
              <a:srgbClr val="176D79"/>
            </a:soli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A4B6E2EB-424E-67B4-E783-0F22997214C8}"/>
              </a:ext>
            </a:extLst>
          </p:cNvPr>
          <p:cNvCxnSpPr>
            <a:cxnSpLocks/>
            <a:stCxn id="11" idx="3"/>
          </p:cNvCxnSpPr>
          <p:nvPr/>
        </p:nvCxnSpPr>
        <p:spPr>
          <a:xfrm flipV="1">
            <a:off x="4223084" y="4409574"/>
            <a:ext cx="2819401" cy="859754"/>
          </a:xfrm>
          <a:prstGeom prst="line">
            <a:avLst/>
          </a:prstGeom>
          <a:ln>
            <a:solidFill>
              <a:srgbClr val="176D79"/>
            </a:solidFill>
          </a:ln>
        </p:spPr>
        <p:style>
          <a:lnRef idx="1">
            <a:schemeClr val="accent1"/>
          </a:lnRef>
          <a:fillRef idx="0">
            <a:schemeClr val="accent1"/>
          </a:fillRef>
          <a:effectRef idx="0">
            <a:schemeClr val="accent1"/>
          </a:effectRef>
          <a:fontRef idx="minor">
            <a:schemeClr val="tx1"/>
          </a:fontRef>
        </p:style>
      </p:cxnSp>
      <p:sp>
        <p:nvSpPr>
          <p:cNvPr id="31" name="Tekstiruutu 30">
            <a:extLst>
              <a:ext uri="{FF2B5EF4-FFF2-40B4-BE49-F238E27FC236}">
                <a16:creationId xmlns:a16="http://schemas.microsoft.com/office/drawing/2014/main" id="{2F1AA3B7-FA03-E4E1-B3DD-88DC06095B0D}"/>
              </a:ext>
            </a:extLst>
          </p:cNvPr>
          <p:cNvSpPr txBox="1"/>
          <p:nvPr/>
        </p:nvSpPr>
        <p:spPr>
          <a:xfrm>
            <a:off x="1333495" y="3434785"/>
            <a:ext cx="2899613" cy="276999"/>
          </a:xfrm>
          <a:prstGeom prst="rect">
            <a:avLst/>
          </a:prstGeom>
          <a:noFill/>
          <a:ln>
            <a:solidFill>
              <a:srgbClr val="176D79"/>
            </a:solidFill>
          </a:ln>
        </p:spPr>
        <p:txBody>
          <a:bodyPr wrap="square" rtlCol="0">
            <a:spAutoFit/>
          </a:bodyPr>
          <a:lstStyle/>
          <a:p>
            <a:r>
              <a:rPr lang="fi-FI" sz="1200" dirty="0"/>
              <a:t>Romupiha</a:t>
            </a:r>
          </a:p>
        </p:txBody>
      </p:sp>
      <p:cxnSp>
        <p:nvCxnSpPr>
          <p:cNvPr id="55" name="Suora yhdysviiva 54">
            <a:extLst>
              <a:ext uri="{FF2B5EF4-FFF2-40B4-BE49-F238E27FC236}">
                <a16:creationId xmlns:a16="http://schemas.microsoft.com/office/drawing/2014/main" id="{26092AB3-5628-65D6-FCC8-C3EE0D15159B}"/>
              </a:ext>
            </a:extLst>
          </p:cNvPr>
          <p:cNvCxnSpPr>
            <a:cxnSpLocks/>
            <a:stCxn id="31" idx="3"/>
          </p:cNvCxnSpPr>
          <p:nvPr/>
        </p:nvCxnSpPr>
        <p:spPr>
          <a:xfrm flipV="1">
            <a:off x="4233108" y="3234827"/>
            <a:ext cx="2480513" cy="338458"/>
          </a:xfrm>
          <a:prstGeom prst="line">
            <a:avLst/>
          </a:prstGeom>
          <a:ln>
            <a:solidFill>
              <a:srgbClr val="176D79"/>
            </a:solidFill>
          </a:ln>
        </p:spPr>
        <p:style>
          <a:lnRef idx="1">
            <a:schemeClr val="accent1"/>
          </a:lnRef>
          <a:fillRef idx="0">
            <a:schemeClr val="accent1"/>
          </a:fillRef>
          <a:effectRef idx="0">
            <a:schemeClr val="accent1"/>
          </a:effectRef>
          <a:fontRef idx="minor">
            <a:schemeClr val="tx1"/>
          </a:fontRef>
        </p:style>
      </p:cxnSp>
      <p:sp>
        <p:nvSpPr>
          <p:cNvPr id="64" name="Tekstiruutu 63">
            <a:extLst>
              <a:ext uri="{FF2B5EF4-FFF2-40B4-BE49-F238E27FC236}">
                <a16:creationId xmlns:a16="http://schemas.microsoft.com/office/drawing/2014/main" id="{120CEDE1-7C6D-4078-384D-40907B20C949}"/>
              </a:ext>
            </a:extLst>
          </p:cNvPr>
          <p:cNvSpPr txBox="1"/>
          <p:nvPr/>
        </p:nvSpPr>
        <p:spPr>
          <a:xfrm>
            <a:off x="651435" y="6129081"/>
            <a:ext cx="10608994" cy="246221"/>
          </a:xfrm>
          <a:prstGeom prst="rect">
            <a:avLst/>
          </a:prstGeom>
          <a:noFill/>
        </p:spPr>
        <p:txBody>
          <a:bodyPr wrap="none" rtlCol="0">
            <a:spAutoFit/>
          </a:bodyPr>
          <a:lstStyle/>
          <a:p>
            <a:r>
              <a:rPr lang="fi-FI" sz="1000" i="1" dirty="0"/>
              <a:t>*Purkutelakan piha-alue pinnoitetaan vedenpitävällä asfaltilla, jotta kaikki valumavedet saadaan kerättyä talteen ja puhdistettua. Puhdistuskapasiteetti tulee perustua enimmäissademääriin Suomessa. </a:t>
            </a:r>
          </a:p>
        </p:txBody>
      </p:sp>
    </p:spTree>
    <p:extLst>
      <p:ext uri="{BB962C8B-B14F-4D97-AF65-F5344CB8AC3E}">
        <p14:creationId xmlns:p14="http://schemas.microsoft.com/office/powerpoint/2010/main" val="4204160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F36E37-AB62-2298-A6AE-55423BA9D48E}"/>
              </a:ext>
            </a:extLst>
          </p:cNvPr>
          <p:cNvSpPr>
            <a:spLocks noGrp="1"/>
          </p:cNvSpPr>
          <p:nvPr>
            <p:ph type="title"/>
          </p:nvPr>
        </p:nvSpPr>
        <p:spPr/>
        <p:txBody>
          <a:bodyPr/>
          <a:lstStyle/>
          <a:p>
            <a:r>
              <a:rPr lang="fi-FI" dirty="0"/>
              <a:t>Kuivatelakan allas</a:t>
            </a:r>
          </a:p>
        </p:txBody>
      </p:sp>
      <p:sp>
        <p:nvSpPr>
          <p:cNvPr id="3" name="Päivämäärän paikkamerkki 2">
            <a:extLst>
              <a:ext uri="{FF2B5EF4-FFF2-40B4-BE49-F238E27FC236}">
                <a16:creationId xmlns:a16="http://schemas.microsoft.com/office/drawing/2014/main" id="{7E6273D4-20C4-FE59-F169-55B514288CE3}"/>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C0129B88-EEA5-81ED-0125-055937D16451}"/>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7FFB4EE5-622B-CE8D-C348-268C14AAAE60}"/>
              </a:ext>
            </a:extLst>
          </p:cNvPr>
          <p:cNvSpPr>
            <a:spLocks noGrp="1"/>
          </p:cNvSpPr>
          <p:nvPr>
            <p:ph type="sldNum" sz="quarter" idx="12"/>
          </p:nvPr>
        </p:nvSpPr>
        <p:spPr/>
        <p:txBody>
          <a:bodyPr/>
          <a:lstStyle/>
          <a:p>
            <a:fld id="{D3A43A0F-07BB-4823-B415-9F3E41C865A8}" type="slidenum">
              <a:rPr lang="fi-FI" smtClean="0"/>
              <a:t>27</a:t>
            </a:fld>
            <a:endParaRPr lang="fi-FI"/>
          </a:p>
        </p:txBody>
      </p:sp>
      <p:grpSp>
        <p:nvGrpSpPr>
          <p:cNvPr id="6" name="Group 3">
            <a:extLst>
              <a:ext uri="{FF2B5EF4-FFF2-40B4-BE49-F238E27FC236}">
                <a16:creationId xmlns:a16="http://schemas.microsoft.com/office/drawing/2014/main" id="{888CE623-7A99-64A9-6102-DC3878C4CC1A}"/>
              </a:ext>
            </a:extLst>
          </p:cNvPr>
          <p:cNvGrpSpPr/>
          <p:nvPr/>
        </p:nvGrpSpPr>
        <p:grpSpPr>
          <a:xfrm>
            <a:off x="555490" y="2719340"/>
            <a:ext cx="5223228" cy="3515357"/>
            <a:chOff x="776308" y="3997325"/>
            <a:chExt cx="22876523" cy="10439400"/>
          </a:xfrm>
        </p:grpSpPr>
        <p:sp>
          <p:nvSpPr>
            <p:cNvPr id="7" name="Rectangle 4">
              <a:extLst>
                <a:ext uri="{FF2B5EF4-FFF2-40B4-BE49-F238E27FC236}">
                  <a16:creationId xmlns:a16="http://schemas.microsoft.com/office/drawing/2014/main" id="{3F1700CB-E124-BF63-D7E4-DDFD16976023}"/>
                </a:ext>
              </a:extLst>
            </p:cNvPr>
            <p:cNvSpPr/>
            <p:nvPr/>
          </p:nvSpPr>
          <p:spPr>
            <a:xfrm>
              <a:off x="2053431" y="4911725"/>
              <a:ext cx="14976000" cy="828000"/>
            </a:xfrm>
            <a:prstGeom prst="rect">
              <a:avLst/>
            </a:prstGeom>
            <a:pattFill prst="ltVert">
              <a:fgClr>
                <a:schemeClr val="tx2">
                  <a:lumMod val="75000"/>
                </a:schemeClr>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800"/>
            </a:p>
          </p:txBody>
        </p:sp>
        <p:sp>
          <p:nvSpPr>
            <p:cNvPr id="8" name="Right Triangle 5">
              <a:extLst>
                <a:ext uri="{FF2B5EF4-FFF2-40B4-BE49-F238E27FC236}">
                  <a16:creationId xmlns:a16="http://schemas.microsoft.com/office/drawing/2014/main" id="{BA150542-BAF8-3DB9-A0A3-9A777FCF25E5}"/>
                </a:ext>
              </a:extLst>
            </p:cNvPr>
            <p:cNvSpPr/>
            <p:nvPr/>
          </p:nvSpPr>
          <p:spPr>
            <a:xfrm rot="10800000" flipH="1">
              <a:off x="17064831" y="4911725"/>
              <a:ext cx="6588000" cy="828000"/>
            </a:xfrm>
            <a:prstGeom prst="rtTriangle">
              <a:avLst/>
            </a:prstGeom>
            <a:pattFill prst="ltVert">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800"/>
            </a:p>
          </p:txBody>
        </p:sp>
        <p:sp>
          <p:nvSpPr>
            <p:cNvPr id="9" name="Rectangle 6">
              <a:extLst>
                <a:ext uri="{FF2B5EF4-FFF2-40B4-BE49-F238E27FC236}">
                  <a16:creationId xmlns:a16="http://schemas.microsoft.com/office/drawing/2014/main" id="{B8A580A2-856C-8870-51A3-1E1B8071A01F}"/>
                </a:ext>
              </a:extLst>
            </p:cNvPr>
            <p:cNvSpPr/>
            <p:nvPr/>
          </p:nvSpPr>
          <p:spPr>
            <a:xfrm>
              <a:off x="2053431" y="9483725"/>
              <a:ext cx="21584612" cy="3312000"/>
            </a:xfrm>
            <a:prstGeom prst="rect">
              <a:avLst/>
            </a:prstGeom>
            <a:pattFill prst="pct30">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800"/>
            </a:p>
          </p:txBody>
        </p:sp>
        <p:cxnSp>
          <p:nvCxnSpPr>
            <p:cNvPr id="10" name="Straight Connector 7">
              <a:extLst>
                <a:ext uri="{FF2B5EF4-FFF2-40B4-BE49-F238E27FC236}">
                  <a16:creationId xmlns:a16="http://schemas.microsoft.com/office/drawing/2014/main" id="{F7CB83BC-A936-B83A-0B45-3F6DCD050E2F}"/>
                </a:ext>
              </a:extLst>
            </p:cNvPr>
            <p:cNvCxnSpPr/>
            <p:nvPr/>
          </p:nvCxnSpPr>
          <p:spPr>
            <a:xfrm>
              <a:off x="2053431" y="5739725"/>
              <a:ext cx="0" cy="107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8">
              <a:extLst>
                <a:ext uri="{FF2B5EF4-FFF2-40B4-BE49-F238E27FC236}">
                  <a16:creationId xmlns:a16="http://schemas.microsoft.com/office/drawing/2014/main" id="{5FE2F098-3674-BA98-10BA-941C9CCEF1B5}"/>
                </a:ext>
              </a:extLst>
            </p:cNvPr>
            <p:cNvCxnSpPr>
              <a:cxnSpLocks/>
            </p:cNvCxnSpPr>
            <p:nvPr/>
          </p:nvCxnSpPr>
          <p:spPr>
            <a:xfrm>
              <a:off x="17038809" y="5739725"/>
              <a:ext cx="0" cy="115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9">
              <a:extLst>
                <a:ext uri="{FF2B5EF4-FFF2-40B4-BE49-F238E27FC236}">
                  <a16:creationId xmlns:a16="http://schemas.microsoft.com/office/drawing/2014/main" id="{7F4D1DE6-BA31-37EC-6D53-47E2CA2B17CF}"/>
                </a:ext>
              </a:extLst>
            </p:cNvPr>
            <p:cNvCxnSpPr>
              <a:cxnSpLocks/>
              <a:stCxn id="8" idx="4"/>
            </p:cNvCxnSpPr>
            <p:nvPr/>
          </p:nvCxnSpPr>
          <p:spPr>
            <a:xfrm flipH="1">
              <a:off x="23632819" y="4911725"/>
              <a:ext cx="20012" cy="1986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0">
              <a:extLst>
                <a:ext uri="{FF2B5EF4-FFF2-40B4-BE49-F238E27FC236}">
                  <a16:creationId xmlns:a16="http://schemas.microsoft.com/office/drawing/2014/main" id="{4EC7E12E-BE8B-7AC9-89DA-F388802EA11E}"/>
                </a:ext>
              </a:extLst>
            </p:cNvPr>
            <p:cNvCxnSpPr>
              <a:cxnSpLocks/>
            </p:cNvCxnSpPr>
            <p:nvPr/>
          </p:nvCxnSpPr>
          <p:spPr>
            <a:xfrm>
              <a:off x="1367631" y="4911725"/>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1">
              <a:extLst>
                <a:ext uri="{FF2B5EF4-FFF2-40B4-BE49-F238E27FC236}">
                  <a16:creationId xmlns:a16="http://schemas.microsoft.com/office/drawing/2014/main" id="{F243E213-AC44-A05D-A98D-80E0F5E6AB01}"/>
                </a:ext>
              </a:extLst>
            </p:cNvPr>
            <p:cNvCxnSpPr>
              <a:cxnSpLocks/>
            </p:cNvCxnSpPr>
            <p:nvPr/>
          </p:nvCxnSpPr>
          <p:spPr>
            <a:xfrm>
              <a:off x="1367631" y="5739725"/>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2">
              <a:extLst>
                <a:ext uri="{FF2B5EF4-FFF2-40B4-BE49-F238E27FC236}">
                  <a16:creationId xmlns:a16="http://schemas.microsoft.com/office/drawing/2014/main" id="{86ACF9AE-D112-4DC3-971A-E45D379E744E}"/>
                </a:ext>
              </a:extLst>
            </p:cNvPr>
            <p:cNvCxnSpPr/>
            <p:nvPr/>
          </p:nvCxnSpPr>
          <p:spPr>
            <a:xfrm>
              <a:off x="2053430" y="12795725"/>
              <a:ext cx="0" cy="164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3">
              <a:extLst>
                <a:ext uri="{FF2B5EF4-FFF2-40B4-BE49-F238E27FC236}">
                  <a16:creationId xmlns:a16="http://schemas.microsoft.com/office/drawing/2014/main" id="{9DF15960-BABF-7EF5-2F15-1E042949C6B9}"/>
                </a:ext>
              </a:extLst>
            </p:cNvPr>
            <p:cNvCxnSpPr/>
            <p:nvPr/>
          </p:nvCxnSpPr>
          <p:spPr>
            <a:xfrm>
              <a:off x="23638043" y="12795725"/>
              <a:ext cx="0" cy="164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4">
              <a:extLst>
                <a:ext uri="{FF2B5EF4-FFF2-40B4-BE49-F238E27FC236}">
                  <a16:creationId xmlns:a16="http://schemas.microsoft.com/office/drawing/2014/main" id="{C9A311B0-AE9A-E67F-F5C0-A40D6488D1A3}"/>
                </a:ext>
              </a:extLst>
            </p:cNvPr>
            <p:cNvCxnSpPr>
              <a:cxnSpLocks/>
            </p:cNvCxnSpPr>
            <p:nvPr/>
          </p:nvCxnSpPr>
          <p:spPr>
            <a:xfrm>
              <a:off x="910430" y="9483725"/>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5">
              <a:extLst>
                <a:ext uri="{FF2B5EF4-FFF2-40B4-BE49-F238E27FC236}">
                  <a16:creationId xmlns:a16="http://schemas.microsoft.com/office/drawing/2014/main" id="{361CF63D-C8EF-0542-13B5-45BB2C8B6C51}"/>
                </a:ext>
              </a:extLst>
            </p:cNvPr>
            <p:cNvCxnSpPr>
              <a:cxnSpLocks/>
            </p:cNvCxnSpPr>
            <p:nvPr/>
          </p:nvCxnSpPr>
          <p:spPr>
            <a:xfrm>
              <a:off x="986631" y="12796674"/>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6">
              <a:extLst>
                <a:ext uri="{FF2B5EF4-FFF2-40B4-BE49-F238E27FC236}">
                  <a16:creationId xmlns:a16="http://schemas.microsoft.com/office/drawing/2014/main" id="{90E8D5B4-F3F3-854E-E676-E52D5D4810BA}"/>
                </a:ext>
              </a:extLst>
            </p:cNvPr>
            <p:cNvCxnSpPr>
              <a:cxnSpLocks/>
            </p:cNvCxnSpPr>
            <p:nvPr/>
          </p:nvCxnSpPr>
          <p:spPr>
            <a:xfrm>
              <a:off x="2053430" y="6783994"/>
              <a:ext cx="1498537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7">
              <a:extLst>
                <a:ext uri="{FF2B5EF4-FFF2-40B4-BE49-F238E27FC236}">
                  <a16:creationId xmlns:a16="http://schemas.microsoft.com/office/drawing/2014/main" id="{25A1E2FA-5322-9CAF-D8B2-3E915BEA197B}"/>
                </a:ext>
              </a:extLst>
            </p:cNvPr>
            <p:cNvCxnSpPr/>
            <p:nvPr/>
          </p:nvCxnSpPr>
          <p:spPr>
            <a:xfrm>
              <a:off x="1520031" y="3997325"/>
              <a:ext cx="0" cy="909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18">
              <a:extLst>
                <a:ext uri="{FF2B5EF4-FFF2-40B4-BE49-F238E27FC236}">
                  <a16:creationId xmlns:a16="http://schemas.microsoft.com/office/drawing/2014/main" id="{4C81A6D5-8F3A-312D-53F6-39104D985170}"/>
                </a:ext>
              </a:extLst>
            </p:cNvPr>
            <p:cNvCxnSpPr/>
            <p:nvPr/>
          </p:nvCxnSpPr>
          <p:spPr>
            <a:xfrm>
              <a:off x="1520031" y="4906544"/>
              <a:ext cx="0" cy="8280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19">
              <a:extLst>
                <a:ext uri="{FF2B5EF4-FFF2-40B4-BE49-F238E27FC236}">
                  <a16:creationId xmlns:a16="http://schemas.microsoft.com/office/drawing/2014/main" id="{874C8560-D0BC-F27D-101B-31889BDADBF7}"/>
                </a:ext>
              </a:extLst>
            </p:cNvPr>
            <p:cNvCxnSpPr/>
            <p:nvPr/>
          </p:nvCxnSpPr>
          <p:spPr>
            <a:xfrm>
              <a:off x="1520031" y="5734545"/>
              <a:ext cx="0" cy="70118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0">
              <a:extLst>
                <a:ext uri="{FF2B5EF4-FFF2-40B4-BE49-F238E27FC236}">
                  <a16:creationId xmlns:a16="http://schemas.microsoft.com/office/drawing/2014/main" id="{7C1EE705-1B40-E2E9-0695-AC1BBE0649EB}"/>
                </a:ext>
              </a:extLst>
            </p:cNvPr>
            <p:cNvCxnSpPr>
              <a:cxnSpLocks/>
            </p:cNvCxnSpPr>
            <p:nvPr/>
          </p:nvCxnSpPr>
          <p:spPr>
            <a:xfrm>
              <a:off x="17038809" y="6783994"/>
              <a:ext cx="6579222" cy="327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1">
              <a:extLst>
                <a:ext uri="{FF2B5EF4-FFF2-40B4-BE49-F238E27FC236}">
                  <a16:creationId xmlns:a16="http://schemas.microsoft.com/office/drawing/2014/main" id="{EFB36440-E064-2B5F-16DB-3FA593C68428}"/>
                </a:ext>
              </a:extLst>
            </p:cNvPr>
            <p:cNvCxnSpPr/>
            <p:nvPr/>
          </p:nvCxnSpPr>
          <p:spPr>
            <a:xfrm>
              <a:off x="1520031" y="12795725"/>
              <a:ext cx="0" cy="70118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2">
              <a:extLst>
                <a:ext uri="{FF2B5EF4-FFF2-40B4-BE49-F238E27FC236}">
                  <a16:creationId xmlns:a16="http://schemas.microsoft.com/office/drawing/2014/main" id="{9C04DE25-CA94-7646-AC38-943D07E3FE1E}"/>
                </a:ext>
              </a:extLst>
            </p:cNvPr>
            <p:cNvCxnSpPr/>
            <p:nvPr/>
          </p:nvCxnSpPr>
          <p:spPr>
            <a:xfrm>
              <a:off x="1520031" y="8574506"/>
              <a:ext cx="0" cy="909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3">
              <a:extLst>
                <a:ext uri="{FF2B5EF4-FFF2-40B4-BE49-F238E27FC236}">
                  <a16:creationId xmlns:a16="http://schemas.microsoft.com/office/drawing/2014/main" id="{DBBAABF1-EC69-87EE-42DA-5F024E5AEFF3}"/>
                </a:ext>
              </a:extLst>
            </p:cNvPr>
            <p:cNvCxnSpPr>
              <a:cxnSpLocks/>
            </p:cNvCxnSpPr>
            <p:nvPr/>
          </p:nvCxnSpPr>
          <p:spPr>
            <a:xfrm>
              <a:off x="1525027" y="9483725"/>
              <a:ext cx="0" cy="33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4">
              <a:extLst>
                <a:ext uri="{FF2B5EF4-FFF2-40B4-BE49-F238E27FC236}">
                  <a16:creationId xmlns:a16="http://schemas.microsoft.com/office/drawing/2014/main" id="{A1B22AE6-4064-9D28-4D8B-A744E95445C4}"/>
                </a:ext>
              </a:extLst>
            </p:cNvPr>
            <p:cNvCxnSpPr>
              <a:cxnSpLocks/>
            </p:cNvCxnSpPr>
            <p:nvPr/>
          </p:nvCxnSpPr>
          <p:spPr>
            <a:xfrm>
              <a:off x="2044052" y="13903325"/>
              <a:ext cx="2159399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5">
              <a:extLst>
                <a:ext uri="{FF2B5EF4-FFF2-40B4-BE49-F238E27FC236}">
                  <a16:creationId xmlns:a16="http://schemas.microsoft.com/office/drawing/2014/main" id="{A93A5706-6EFD-A378-FEA5-62957C63E33F}"/>
                </a:ext>
              </a:extLst>
            </p:cNvPr>
            <p:cNvSpPr/>
            <p:nvPr/>
          </p:nvSpPr>
          <p:spPr>
            <a:xfrm>
              <a:off x="17252133" y="9465582"/>
              <a:ext cx="6365897" cy="3294743"/>
            </a:xfrm>
            <a:prstGeom prst="rect">
              <a:avLst/>
            </a:prstGeom>
            <a:pattFill prst="smConfetti">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800"/>
            </a:p>
          </p:txBody>
        </p:sp>
        <p:sp>
          <p:nvSpPr>
            <p:cNvPr id="29" name="TextBox 26">
              <a:extLst>
                <a:ext uri="{FF2B5EF4-FFF2-40B4-BE49-F238E27FC236}">
                  <a16:creationId xmlns:a16="http://schemas.microsoft.com/office/drawing/2014/main" id="{DF24F414-F523-36E6-7DB8-8ADF160415B9}"/>
                </a:ext>
              </a:extLst>
            </p:cNvPr>
            <p:cNvSpPr txBox="1"/>
            <p:nvPr/>
          </p:nvSpPr>
          <p:spPr>
            <a:xfrm rot="16200000">
              <a:off x="980939" y="11205106"/>
              <a:ext cx="596156" cy="531866"/>
            </a:xfrm>
            <a:prstGeom prst="rect">
              <a:avLst/>
            </a:prstGeom>
            <a:noFill/>
          </p:spPr>
          <p:txBody>
            <a:bodyPr wrap="none" rtlCol="0">
              <a:spAutoFit/>
            </a:bodyPr>
            <a:lstStyle/>
            <a:p>
              <a:r>
                <a:rPr lang="en-GB" sz="800" dirty="0"/>
                <a:t>55 m</a:t>
              </a:r>
              <a:endParaRPr lang="fi-FI" sz="800" dirty="0"/>
            </a:p>
          </p:txBody>
        </p:sp>
        <p:sp>
          <p:nvSpPr>
            <p:cNvPr id="30" name="TextBox 27">
              <a:extLst>
                <a:ext uri="{FF2B5EF4-FFF2-40B4-BE49-F238E27FC236}">
                  <a16:creationId xmlns:a16="http://schemas.microsoft.com/office/drawing/2014/main" id="{204253BA-ED89-FF82-9A42-4356E46014E9}"/>
                </a:ext>
              </a:extLst>
            </p:cNvPr>
            <p:cNvSpPr txBox="1"/>
            <p:nvPr/>
          </p:nvSpPr>
          <p:spPr>
            <a:xfrm>
              <a:off x="10206830" y="13369925"/>
              <a:ext cx="1093016" cy="328106"/>
            </a:xfrm>
            <a:prstGeom prst="rect">
              <a:avLst/>
            </a:prstGeom>
            <a:noFill/>
          </p:spPr>
          <p:txBody>
            <a:bodyPr wrap="none" rtlCol="0">
              <a:spAutoFit/>
            </a:bodyPr>
            <a:lstStyle/>
            <a:p>
              <a:r>
                <a:rPr lang="en-GB" sz="800" dirty="0"/>
                <a:t>410 m</a:t>
              </a:r>
              <a:endParaRPr lang="fi-FI" sz="800" dirty="0"/>
            </a:p>
          </p:txBody>
        </p:sp>
        <p:sp>
          <p:nvSpPr>
            <p:cNvPr id="31" name="TextBox 28">
              <a:extLst>
                <a:ext uri="{FF2B5EF4-FFF2-40B4-BE49-F238E27FC236}">
                  <a16:creationId xmlns:a16="http://schemas.microsoft.com/office/drawing/2014/main" id="{961DC0B4-D2E6-EF40-CF75-13888E347240}"/>
                </a:ext>
              </a:extLst>
            </p:cNvPr>
            <p:cNvSpPr txBox="1"/>
            <p:nvPr/>
          </p:nvSpPr>
          <p:spPr>
            <a:xfrm>
              <a:off x="8987628" y="6283326"/>
              <a:ext cx="2022500" cy="412809"/>
            </a:xfrm>
            <a:prstGeom prst="rect">
              <a:avLst/>
            </a:prstGeom>
            <a:noFill/>
          </p:spPr>
          <p:txBody>
            <a:bodyPr wrap="square" rtlCol="0">
              <a:spAutoFit/>
            </a:bodyPr>
            <a:lstStyle/>
            <a:p>
              <a:r>
                <a:rPr lang="en-GB" sz="800" dirty="0"/>
                <a:t>250 m</a:t>
              </a:r>
              <a:endParaRPr lang="fi-FI" sz="800" dirty="0"/>
            </a:p>
          </p:txBody>
        </p:sp>
        <p:sp>
          <p:nvSpPr>
            <p:cNvPr id="32" name="TextBox 29">
              <a:extLst>
                <a:ext uri="{FF2B5EF4-FFF2-40B4-BE49-F238E27FC236}">
                  <a16:creationId xmlns:a16="http://schemas.microsoft.com/office/drawing/2014/main" id="{80E20749-F32E-4218-D88E-724FB7871952}"/>
                </a:ext>
              </a:extLst>
            </p:cNvPr>
            <p:cNvSpPr txBox="1"/>
            <p:nvPr/>
          </p:nvSpPr>
          <p:spPr>
            <a:xfrm rot="16200000">
              <a:off x="660384" y="5032803"/>
              <a:ext cx="780061" cy="548213"/>
            </a:xfrm>
            <a:prstGeom prst="rect">
              <a:avLst/>
            </a:prstGeom>
            <a:noFill/>
          </p:spPr>
          <p:txBody>
            <a:bodyPr wrap="none" rtlCol="0">
              <a:spAutoFit/>
            </a:bodyPr>
            <a:lstStyle/>
            <a:p>
              <a:r>
                <a:rPr lang="en-GB" sz="800" dirty="0"/>
                <a:t>15 m</a:t>
              </a:r>
              <a:endParaRPr lang="fi-FI" sz="800" dirty="0"/>
            </a:p>
          </p:txBody>
        </p:sp>
        <p:sp>
          <p:nvSpPr>
            <p:cNvPr id="33" name="TextBox 30">
              <a:extLst>
                <a:ext uri="{FF2B5EF4-FFF2-40B4-BE49-F238E27FC236}">
                  <a16:creationId xmlns:a16="http://schemas.microsoft.com/office/drawing/2014/main" id="{B65B70E2-12AA-D8DF-8C40-7DC6EFF2520D}"/>
                </a:ext>
              </a:extLst>
            </p:cNvPr>
            <p:cNvSpPr txBox="1"/>
            <p:nvPr/>
          </p:nvSpPr>
          <p:spPr>
            <a:xfrm>
              <a:off x="19808030" y="6283326"/>
              <a:ext cx="1093016" cy="328106"/>
            </a:xfrm>
            <a:prstGeom prst="rect">
              <a:avLst/>
            </a:prstGeom>
            <a:noFill/>
          </p:spPr>
          <p:txBody>
            <a:bodyPr wrap="none" rtlCol="0">
              <a:spAutoFit/>
            </a:bodyPr>
            <a:lstStyle/>
            <a:p>
              <a:r>
                <a:rPr lang="en-GB" sz="800" dirty="0"/>
                <a:t>160 m</a:t>
              </a:r>
              <a:endParaRPr lang="fi-FI" sz="800" dirty="0"/>
            </a:p>
          </p:txBody>
        </p:sp>
        <p:sp>
          <p:nvSpPr>
            <p:cNvPr id="34" name="TextBox 31">
              <a:extLst>
                <a:ext uri="{FF2B5EF4-FFF2-40B4-BE49-F238E27FC236}">
                  <a16:creationId xmlns:a16="http://schemas.microsoft.com/office/drawing/2014/main" id="{EF0AFE51-5B13-0741-CDCF-034A076F810E}"/>
                </a:ext>
              </a:extLst>
            </p:cNvPr>
            <p:cNvSpPr txBox="1"/>
            <p:nvPr/>
          </p:nvSpPr>
          <p:spPr>
            <a:xfrm>
              <a:off x="5177632" y="10093327"/>
              <a:ext cx="11112774" cy="1919381"/>
            </a:xfrm>
            <a:prstGeom prst="rect">
              <a:avLst/>
            </a:prstGeom>
            <a:noFill/>
          </p:spPr>
          <p:txBody>
            <a:bodyPr wrap="none" rtlCol="0">
              <a:spAutoFit/>
            </a:bodyPr>
            <a:lstStyle/>
            <a:p>
              <a:r>
                <a:rPr lang="en-GB" sz="1200" dirty="0" err="1"/>
                <a:t>Telakan</a:t>
              </a:r>
              <a:r>
                <a:rPr lang="en-GB" sz="1200" dirty="0"/>
                <a:t> </a:t>
              </a:r>
              <a:r>
                <a:rPr lang="en-GB" sz="1200" dirty="0" err="1"/>
                <a:t>pohja</a:t>
              </a:r>
              <a:endParaRPr lang="en-GB" sz="1200" dirty="0"/>
            </a:p>
            <a:p>
              <a:r>
                <a:rPr lang="en-GB" sz="1200" dirty="0" err="1"/>
                <a:t>Teräsvahvistettu</a:t>
              </a:r>
              <a:r>
                <a:rPr lang="en-GB" sz="1200" dirty="0"/>
                <a:t> </a:t>
              </a:r>
              <a:r>
                <a:rPr lang="en-GB" sz="1200" dirty="0" err="1"/>
                <a:t>betoni</a:t>
              </a:r>
              <a:r>
                <a:rPr lang="en-GB" sz="1200" dirty="0"/>
                <a:t> UCF 250x55m</a:t>
              </a:r>
            </a:p>
            <a:p>
              <a:r>
                <a:rPr lang="en-GB" sz="1200" dirty="0" err="1"/>
                <a:t>Kokonaismäärä</a:t>
              </a:r>
              <a:r>
                <a:rPr lang="en-GB" sz="1200" dirty="0"/>
                <a:t> 11000 m3</a:t>
              </a:r>
            </a:p>
          </p:txBody>
        </p:sp>
        <p:sp>
          <p:nvSpPr>
            <p:cNvPr id="35" name="TextBox 32">
              <a:extLst>
                <a:ext uri="{FF2B5EF4-FFF2-40B4-BE49-F238E27FC236}">
                  <a16:creationId xmlns:a16="http://schemas.microsoft.com/office/drawing/2014/main" id="{BFCFF6BD-FA24-7947-7623-4E3AA0CDB8F1}"/>
                </a:ext>
              </a:extLst>
            </p:cNvPr>
            <p:cNvSpPr txBox="1"/>
            <p:nvPr/>
          </p:nvSpPr>
          <p:spPr>
            <a:xfrm>
              <a:off x="17750630" y="10017123"/>
              <a:ext cx="5737666" cy="1919381"/>
            </a:xfrm>
            <a:prstGeom prst="rect">
              <a:avLst/>
            </a:prstGeom>
            <a:noFill/>
          </p:spPr>
          <p:txBody>
            <a:bodyPr wrap="none" rtlCol="0">
              <a:spAutoFit/>
            </a:bodyPr>
            <a:lstStyle/>
            <a:p>
              <a:r>
                <a:rPr lang="en-GB" sz="1200" dirty="0" err="1"/>
                <a:t>Liuska</a:t>
              </a:r>
              <a:endParaRPr lang="en-GB" sz="1200" dirty="0"/>
            </a:p>
            <a:p>
              <a:r>
                <a:rPr lang="en-GB" sz="1200" dirty="0" err="1"/>
                <a:t>Asfaltti</a:t>
              </a:r>
              <a:r>
                <a:rPr lang="en-GB" sz="1200" dirty="0"/>
                <a:t> 160x55 m</a:t>
              </a:r>
            </a:p>
            <a:p>
              <a:r>
                <a:rPr lang="en-GB" sz="1200" dirty="0"/>
                <a:t>Pinta-ala 8800 m2</a:t>
              </a:r>
            </a:p>
          </p:txBody>
        </p:sp>
      </p:grpSp>
      <p:pic>
        <p:nvPicPr>
          <p:cNvPr id="105" name="Kuva 104">
            <a:extLst>
              <a:ext uri="{FF2B5EF4-FFF2-40B4-BE49-F238E27FC236}">
                <a16:creationId xmlns:a16="http://schemas.microsoft.com/office/drawing/2014/main" id="{EF64ACDC-3A67-1243-6B46-A7BF54CE29BC}"/>
              </a:ext>
            </a:extLst>
          </p:cNvPr>
          <p:cNvPicPr>
            <a:picLocks noChangeAspect="1"/>
          </p:cNvPicPr>
          <p:nvPr/>
        </p:nvPicPr>
        <p:blipFill>
          <a:blip r:embed="rId2"/>
          <a:stretch>
            <a:fillRect/>
          </a:stretch>
        </p:blipFill>
        <p:spPr>
          <a:xfrm>
            <a:off x="6713561" y="1513781"/>
            <a:ext cx="3401724" cy="2291456"/>
          </a:xfrm>
          <a:prstGeom prst="rect">
            <a:avLst/>
          </a:prstGeom>
        </p:spPr>
      </p:pic>
      <p:sp>
        <p:nvSpPr>
          <p:cNvPr id="106" name="Tekstiruutu 105">
            <a:extLst>
              <a:ext uri="{FF2B5EF4-FFF2-40B4-BE49-F238E27FC236}">
                <a16:creationId xmlns:a16="http://schemas.microsoft.com/office/drawing/2014/main" id="{9E5BF92A-1300-B82F-6518-5F061D438451}"/>
              </a:ext>
            </a:extLst>
          </p:cNvPr>
          <p:cNvSpPr txBox="1"/>
          <p:nvPr/>
        </p:nvSpPr>
        <p:spPr>
          <a:xfrm>
            <a:off x="438374" y="1395583"/>
            <a:ext cx="5569385" cy="1077218"/>
          </a:xfrm>
          <a:prstGeom prst="rect">
            <a:avLst/>
          </a:prstGeom>
          <a:noFill/>
        </p:spPr>
        <p:txBody>
          <a:bodyPr wrap="square" rtlCol="0">
            <a:spAutoFit/>
          </a:bodyPr>
          <a:lstStyle/>
          <a:p>
            <a:r>
              <a:rPr lang="fi-FI" sz="1600" dirty="0"/>
              <a:t>Kuivatelakan allas muodostuu </a:t>
            </a:r>
          </a:p>
          <a:p>
            <a:pPr marL="285750" indent="-285750">
              <a:buFont typeface="Arial" panose="020B0604020202020204" pitchFamily="34" charset="0"/>
              <a:buChar char="•"/>
            </a:pPr>
            <a:r>
              <a:rPr lang="fi-FI" sz="1600" dirty="0"/>
              <a:t>varsinaisesta telakka-altaasta 250 x 55 m x 15 m,</a:t>
            </a:r>
          </a:p>
          <a:p>
            <a:pPr marL="285750" indent="-285750">
              <a:buFont typeface="Arial" panose="020B0604020202020204" pitchFamily="34" charset="0"/>
              <a:buChar char="•"/>
            </a:pPr>
            <a:r>
              <a:rPr lang="fi-FI" sz="1600" dirty="0"/>
              <a:t>altaaseen johtavasta luiskasta 160 m x 55 m, kaltevuus 9 % ja</a:t>
            </a:r>
          </a:p>
          <a:p>
            <a:pPr marL="285750" indent="-285750">
              <a:buFont typeface="Arial" panose="020B0604020202020204" pitchFamily="34" charset="0"/>
              <a:buChar char="•"/>
            </a:pPr>
            <a:r>
              <a:rPr lang="fi-FI" sz="1600" dirty="0"/>
              <a:t>kuivatelakan portista 56 m x 15 x 4 m </a:t>
            </a:r>
          </a:p>
        </p:txBody>
      </p:sp>
      <p:pic>
        <p:nvPicPr>
          <p:cNvPr id="107" name="Kuva 106">
            <a:extLst>
              <a:ext uri="{FF2B5EF4-FFF2-40B4-BE49-F238E27FC236}">
                <a16:creationId xmlns:a16="http://schemas.microsoft.com/office/drawing/2014/main" id="{6B17BAAB-7841-46C4-0BCD-285F13001A4D}"/>
              </a:ext>
            </a:extLst>
          </p:cNvPr>
          <p:cNvPicPr>
            <a:picLocks noChangeAspect="1"/>
          </p:cNvPicPr>
          <p:nvPr/>
        </p:nvPicPr>
        <p:blipFill>
          <a:blip r:embed="rId3"/>
          <a:stretch>
            <a:fillRect/>
          </a:stretch>
        </p:blipFill>
        <p:spPr>
          <a:xfrm>
            <a:off x="7148409" y="4160452"/>
            <a:ext cx="2412706" cy="1849843"/>
          </a:xfrm>
          <a:prstGeom prst="rect">
            <a:avLst/>
          </a:prstGeom>
        </p:spPr>
      </p:pic>
      <p:sp>
        <p:nvSpPr>
          <p:cNvPr id="108" name="Tekstiruutu 107">
            <a:extLst>
              <a:ext uri="{FF2B5EF4-FFF2-40B4-BE49-F238E27FC236}">
                <a16:creationId xmlns:a16="http://schemas.microsoft.com/office/drawing/2014/main" id="{77EA21C9-B9A8-ED2E-CBA5-83FB2941417A}"/>
              </a:ext>
            </a:extLst>
          </p:cNvPr>
          <p:cNvSpPr txBox="1"/>
          <p:nvPr/>
        </p:nvSpPr>
        <p:spPr>
          <a:xfrm>
            <a:off x="10022571" y="2521009"/>
            <a:ext cx="1747400" cy="646331"/>
          </a:xfrm>
          <a:prstGeom prst="rect">
            <a:avLst/>
          </a:prstGeom>
          <a:noFill/>
        </p:spPr>
        <p:txBody>
          <a:bodyPr wrap="square" rtlCol="0">
            <a:spAutoFit/>
          </a:bodyPr>
          <a:lstStyle/>
          <a:p>
            <a:r>
              <a:rPr lang="fi-FI" sz="1200" dirty="0"/>
              <a:t>Poikkileikkaus </a:t>
            </a:r>
          </a:p>
          <a:p>
            <a:r>
              <a:rPr lang="fi-FI" sz="1200" dirty="0"/>
              <a:t>kuivatelakan altaan seinästä ja pohjasta</a:t>
            </a:r>
          </a:p>
        </p:txBody>
      </p:sp>
      <p:sp>
        <p:nvSpPr>
          <p:cNvPr id="109" name="Tekstiruutu 108">
            <a:extLst>
              <a:ext uri="{FF2B5EF4-FFF2-40B4-BE49-F238E27FC236}">
                <a16:creationId xmlns:a16="http://schemas.microsoft.com/office/drawing/2014/main" id="{224E060B-40F8-940C-4FD1-D7C65197CE78}"/>
              </a:ext>
            </a:extLst>
          </p:cNvPr>
          <p:cNvSpPr txBox="1"/>
          <p:nvPr/>
        </p:nvSpPr>
        <p:spPr>
          <a:xfrm>
            <a:off x="10020935" y="4762207"/>
            <a:ext cx="1747400" cy="461665"/>
          </a:xfrm>
          <a:prstGeom prst="rect">
            <a:avLst/>
          </a:prstGeom>
          <a:noFill/>
        </p:spPr>
        <p:txBody>
          <a:bodyPr wrap="square" rtlCol="0">
            <a:spAutoFit/>
          </a:bodyPr>
          <a:lstStyle/>
          <a:p>
            <a:r>
              <a:rPr lang="fi-FI" sz="1200" dirty="0"/>
              <a:t>Havainnekuva kuivatelakan portista</a:t>
            </a:r>
          </a:p>
        </p:txBody>
      </p:sp>
      <p:sp>
        <p:nvSpPr>
          <p:cNvPr id="110" name="Tekstiruutu 109">
            <a:extLst>
              <a:ext uri="{FF2B5EF4-FFF2-40B4-BE49-F238E27FC236}">
                <a16:creationId xmlns:a16="http://schemas.microsoft.com/office/drawing/2014/main" id="{C2E1D369-D017-DFA4-4B6D-B13012EB8F93}"/>
              </a:ext>
            </a:extLst>
          </p:cNvPr>
          <p:cNvSpPr txBox="1"/>
          <p:nvPr/>
        </p:nvSpPr>
        <p:spPr>
          <a:xfrm>
            <a:off x="1984546" y="3949373"/>
            <a:ext cx="2477039" cy="276999"/>
          </a:xfrm>
          <a:prstGeom prst="rect">
            <a:avLst/>
          </a:prstGeom>
          <a:noFill/>
        </p:spPr>
        <p:txBody>
          <a:bodyPr wrap="square" rtlCol="0">
            <a:spAutoFit/>
          </a:bodyPr>
          <a:lstStyle/>
          <a:p>
            <a:r>
              <a:rPr lang="fi-FI" sz="1200" dirty="0"/>
              <a:t>Telakka-altaan suunnitellut mitat</a:t>
            </a:r>
          </a:p>
        </p:txBody>
      </p:sp>
    </p:spTree>
    <p:extLst>
      <p:ext uri="{BB962C8B-B14F-4D97-AF65-F5344CB8AC3E}">
        <p14:creationId xmlns:p14="http://schemas.microsoft.com/office/powerpoint/2010/main" val="1201146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09A7745-E0EA-5BD7-BAB5-35847650FD43}"/>
              </a:ext>
            </a:extLst>
          </p:cNvPr>
          <p:cNvSpPr>
            <a:spLocks noGrp="1"/>
          </p:cNvSpPr>
          <p:nvPr>
            <p:ph type="title"/>
          </p:nvPr>
        </p:nvSpPr>
        <p:spPr/>
        <p:txBody>
          <a:bodyPr>
            <a:normAutofit fontScale="90000"/>
          </a:bodyPr>
          <a:lstStyle/>
          <a:p>
            <a:r>
              <a:rPr lang="fi-FI" dirty="0"/>
              <a:t>Purettavan laivan leikkaus lohkoiksi ja siirto purkuhalliin </a:t>
            </a:r>
          </a:p>
        </p:txBody>
      </p:sp>
      <p:sp>
        <p:nvSpPr>
          <p:cNvPr id="7" name="Sisällön paikkamerkki 6">
            <a:extLst>
              <a:ext uri="{FF2B5EF4-FFF2-40B4-BE49-F238E27FC236}">
                <a16:creationId xmlns:a16="http://schemas.microsoft.com/office/drawing/2014/main" id="{4961BD39-A2A1-F825-B04E-A77DDAD49D74}"/>
              </a:ext>
            </a:extLst>
          </p:cNvPr>
          <p:cNvSpPr>
            <a:spLocks noGrp="1"/>
          </p:cNvSpPr>
          <p:nvPr>
            <p:ph sz="half" idx="1"/>
          </p:nvPr>
        </p:nvSpPr>
        <p:spPr>
          <a:xfrm>
            <a:off x="422030" y="1337094"/>
            <a:ext cx="4986729" cy="4934309"/>
          </a:xfrm>
        </p:spPr>
        <p:txBody>
          <a:bodyPr>
            <a:normAutofit lnSpcReduction="10000"/>
          </a:bodyPr>
          <a:lstStyle/>
          <a:p>
            <a:pPr>
              <a:lnSpc>
                <a:spcPct val="100000"/>
              </a:lnSpc>
              <a:spcBef>
                <a:spcPts val="600"/>
              </a:spcBef>
            </a:pPr>
            <a:r>
              <a:rPr lang="fi-FI" sz="1600" dirty="0"/>
              <a:t>Purettava alus ajetaan kuivatelakkaan. </a:t>
            </a:r>
          </a:p>
          <a:p>
            <a:pPr>
              <a:lnSpc>
                <a:spcPct val="100000"/>
              </a:lnSpc>
              <a:spcBef>
                <a:spcPts val="600"/>
              </a:spcBef>
            </a:pPr>
            <a:r>
              <a:rPr lang="fi-FI" sz="1600" dirty="0"/>
              <a:t>Tehdään varsinaista rungon purkua edeltävät työvaiheet (osa näistä voidaan tehdä laiturissa ennen laivan siirtoa kuivatelakkaan)</a:t>
            </a:r>
          </a:p>
          <a:p>
            <a:pPr lvl="1">
              <a:lnSpc>
                <a:spcPct val="100000"/>
              </a:lnSpc>
              <a:spcBef>
                <a:spcPts val="600"/>
              </a:spcBef>
            </a:pPr>
            <a:r>
              <a:rPr lang="fi-FI" sz="1200" dirty="0"/>
              <a:t>Kevyiden rakenteiden, kuten hyttien sisäpurku</a:t>
            </a:r>
          </a:p>
          <a:p>
            <a:pPr lvl="1">
              <a:lnSpc>
                <a:spcPct val="100000"/>
              </a:lnSpc>
              <a:spcBef>
                <a:spcPts val="600"/>
              </a:spcBef>
            </a:pPr>
            <a:r>
              <a:rPr lang="fi-FI" sz="1200" dirty="0"/>
              <a:t>Haitta-ainepurku, esim. asbesti (mikäli tarpeen)</a:t>
            </a:r>
          </a:p>
          <a:p>
            <a:pPr lvl="1">
              <a:lnSpc>
                <a:spcPct val="100000"/>
              </a:lnSpc>
              <a:spcBef>
                <a:spcPts val="600"/>
              </a:spcBef>
            </a:pPr>
            <a:r>
              <a:rPr lang="fi-FI" sz="1200" dirty="0"/>
              <a:t>Nestemäisten jätteiden poisto ja tankkien pesu</a:t>
            </a:r>
          </a:p>
          <a:p>
            <a:pPr lvl="1">
              <a:lnSpc>
                <a:spcPct val="100000"/>
              </a:lnSpc>
              <a:spcBef>
                <a:spcPts val="600"/>
              </a:spcBef>
            </a:pPr>
            <a:r>
              <a:rPr lang="fi-FI" sz="1200" dirty="0"/>
              <a:t>Uudelleen käytettävien laitteiden irrotus</a:t>
            </a:r>
          </a:p>
          <a:p>
            <a:pPr>
              <a:lnSpc>
                <a:spcPct val="100000"/>
              </a:lnSpc>
              <a:spcBef>
                <a:spcPts val="600"/>
              </a:spcBef>
            </a:pPr>
            <a:r>
              <a:rPr lang="fi-FI" sz="1600" dirty="0"/>
              <a:t>Aluksen kansikoneistot sekä </a:t>
            </a:r>
            <a:r>
              <a:rPr lang="fi-FI" sz="1600" dirty="0" err="1"/>
              <a:t>päälirakenteet</a:t>
            </a:r>
            <a:r>
              <a:rPr lang="fi-FI" sz="1600" dirty="0"/>
              <a:t> irrotetaan ja nostetaan pois laivasta ajoneuvonostureilla. </a:t>
            </a:r>
          </a:p>
          <a:p>
            <a:pPr>
              <a:lnSpc>
                <a:spcPct val="100000"/>
              </a:lnSpc>
              <a:spcBef>
                <a:spcPts val="600"/>
              </a:spcBef>
            </a:pPr>
            <a:r>
              <a:rPr lang="fi-FI" sz="1600" b="1" dirty="0"/>
              <a:t>Alus leikataan noin 1000 tonnin lohkoihin</a:t>
            </a:r>
          </a:p>
          <a:p>
            <a:pPr lvl="1">
              <a:lnSpc>
                <a:spcPct val="100000"/>
              </a:lnSpc>
              <a:spcBef>
                <a:spcPts val="600"/>
              </a:spcBef>
            </a:pPr>
            <a:r>
              <a:rPr lang="fi-FI" sz="1200" dirty="0"/>
              <a:t>Rungon purku on perinteisesti toteutettu pääasiassa polttoleikkaamalla, mutta siitä tulisi päästä eroon. </a:t>
            </a:r>
          </a:p>
          <a:p>
            <a:pPr lvl="1">
              <a:lnSpc>
                <a:spcPct val="100000"/>
              </a:lnSpc>
              <a:spcBef>
                <a:spcPts val="600"/>
              </a:spcBef>
            </a:pPr>
            <a:r>
              <a:rPr lang="fi-FI" sz="1200" b="1" dirty="0"/>
              <a:t>Ideana on, että laiva purettaisiin lohkoiksi läpileikkaamalla timanttivaijerileikkauksella, jonka jälkeen  muita purkuvaiheita voidaan toteuttaa sen jälkeen koneellisesti purkuhallissa ja purettavan laivan läpimenoaika kuivatelakassa lyhenee. </a:t>
            </a:r>
          </a:p>
          <a:p>
            <a:pPr>
              <a:lnSpc>
                <a:spcPct val="100000"/>
              </a:lnSpc>
              <a:spcBef>
                <a:spcPts val="600"/>
              </a:spcBef>
            </a:pPr>
            <a:r>
              <a:rPr lang="fi-FI" sz="1600" b="1" dirty="0"/>
              <a:t>Lohkot kuljetetaan SPMT (</a:t>
            </a:r>
            <a:r>
              <a:rPr lang="fi-FI" sz="1600" b="1" dirty="0" err="1"/>
              <a:t>Self-Propelled</a:t>
            </a:r>
            <a:r>
              <a:rPr lang="fi-FI" sz="1600" b="1" dirty="0"/>
              <a:t> Modular </a:t>
            </a:r>
            <a:r>
              <a:rPr lang="fi-FI" sz="1600" b="1" dirty="0" err="1"/>
              <a:t>Transporters</a:t>
            </a:r>
            <a:r>
              <a:rPr lang="fi-FI" sz="1600" b="1" dirty="0"/>
              <a:t>) -siirtoajoneuvolla kuivatelakalta purkuhalliin. </a:t>
            </a:r>
          </a:p>
          <a:p>
            <a:pPr>
              <a:lnSpc>
                <a:spcPct val="100000"/>
              </a:lnSpc>
              <a:spcBef>
                <a:spcPts val="600"/>
              </a:spcBef>
            </a:pPr>
            <a:endParaRPr lang="fi-FI" sz="1600" dirty="0"/>
          </a:p>
        </p:txBody>
      </p:sp>
      <p:sp>
        <p:nvSpPr>
          <p:cNvPr id="3" name="Päivämäärän paikkamerkki 2">
            <a:extLst>
              <a:ext uri="{FF2B5EF4-FFF2-40B4-BE49-F238E27FC236}">
                <a16:creationId xmlns:a16="http://schemas.microsoft.com/office/drawing/2014/main" id="{9B080244-7528-A7C4-13B8-44C906C608F1}"/>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044C2FB0-B7ED-4BB8-48C9-6C76DFC042F0}"/>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E9EDDE52-7D97-EDDF-D73B-746A0765E3F7}"/>
              </a:ext>
            </a:extLst>
          </p:cNvPr>
          <p:cNvSpPr>
            <a:spLocks noGrp="1"/>
          </p:cNvSpPr>
          <p:nvPr>
            <p:ph type="sldNum" sz="quarter" idx="12"/>
          </p:nvPr>
        </p:nvSpPr>
        <p:spPr/>
        <p:txBody>
          <a:bodyPr/>
          <a:lstStyle/>
          <a:p>
            <a:fld id="{D3A43A0F-07BB-4823-B415-9F3E41C865A8}" type="slidenum">
              <a:rPr lang="fi-FI" smtClean="0"/>
              <a:t>28</a:t>
            </a:fld>
            <a:endParaRPr lang="fi-FI"/>
          </a:p>
        </p:txBody>
      </p:sp>
      <p:grpSp>
        <p:nvGrpSpPr>
          <p:cNvPr id="9" name="Group 108">
            <a:extLst>
              <a:ext uri="{FF2B5EF4-FFF2-40B4-BE49-F238E27FC236}">
                <a16:creationId xmlns:a16="http://schemas.microsoft.com/office/drawing/2014/main" id="{3953B04E-DA92-38BE-8A63-CA4CECF18C09}"/>
              </a:ext>
            </a:extLst>
          </p:cNvPr>
          <p:cNvGrpSpPr/>
          <p:nvPr/>
        </p:nvGrpSpPr>
        <p:grpSpPr>
          <a:xfrm>
            <a:off x="5187576" y="1715643"/>
            <a:ext cx="6465009" cy="1075372"/>
            <a:chOff x="3091432" y="1645604"/>
            <a:chExt cx="5378923" cy="679784"/>
          </a:xfrm>
        </p:grpSpPr>
        <p:sp>
          <p:nvSpPr>
            <p:cNvPr id="10" name="Rectangle 14">
              <a:extLst>
                <a:ext uri="{FF2B5EF4-FFF2-40B4-BE49-F238E27FC236}">
                  <a16:creationId xmlns:a16="http://schemas.microsoft.com/office/drawing/2014/main" id="{5F9480AA-DF52-B7B6-3B1F-BD3343D06E19}"/>
                </a:ext>
              </a:extLst>
            </p:cNvPr>
            <p:cNvSpPr/>
            <p:nvPr/>
          </p:nvSpPr>
          <p:spPr>
            <a:xfrm>
              <a:off x="3443460" y="1977932"/>
              <a:ext cx="2520799" cy="334362"/>
            </a:xfrm>
            <a:prstGeom prst="rect">
              <a:avLst/>
            </a:prstGeom>
            <a:pattFill prst="ltVert">
              <a:fgClr>
                <a:srgbClr val="4F81BD"/>
              </a:fgClr>
              <a:bgClr>
                <a:sysClr val="window" lastClr="FFFFFF"/>
              </a:bgClr>
            </a:patt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5">
              <a:extLst>
                <a:ext uri="{FF2B5EF4-FFF2-40B4-BE49-F238E27FC236}">
                  <a16:creationId xmlns:a16="http://schemas.microsoft.com/office/drawing/2014/main" id="{7D49A942-48C2-BE56-10FA-7D35BAEF22BD}"/>
                </a:ext>
              </a:extLst>
            </p:cNvPr>
            <p:cNvSpPr/>
            <p:nvPr/>
          </p:nvSpPr>
          <p:spPr>
            <a:xfrm>
              <a:off x="3390499" y="1971941"/>
              <a:ext cx="49656" cy="353447"/>
            </a:xfrm>
            <a:prstGeom prst="rect">
              <a:avLst/>
            </a:prstGeom>
            <a:solidFill>
              <a:srgbClr val="EEECE1">
                <a:lumMod val="25000"/>
              </a:srgbClr>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cxnSp>
          <p:nvCxnSpPr>
            <p:cNvPr id="12" name="Straight Connector 16">
              <a:extLst>
                <a:ext uri="{FF2B5EF4-FFF2-40B4-BE49-F238E27FC236}">
                  <a16:creationId xmlns:a16="http://schemas.microsoft.com/office/drawing/2014/main" id="{8451ADAA-A3C8-75FC-4FB0-304248FF9D10}"/>
                </a:ext>
              </a:extLst>
            </p:cNvPr>
            <p:cNvCxnSpPr>
              <a:cxnSpLocks/>
            </p:cNvCxnSpPr>
            <p:nvPr/>
          </p:nvCxnSpPr>
          <p:spPr>
            <a:xfrm>
              <a:off x="3441633" y="2319677"/>
              <a:ext cx="3128351" cy="0"/>
            </a:xfrm>
            <a:prstGeom prst="line">
              <a:avLst/>
            </a:prstGeom>
            <a:noFill/>
            <a:ln w="50800" cap="flat" cmpd="sng" algn="ctr">
              <a:solidFill>
                <a:sysClr val="windowText" lastClr="000000"/>
              </a:solidFill>
              <a:prstDash val="solid"/>
            </a:ln>
            <a:effectLst/>
          </p:spPr>
        </p:cxnSp>
        <p:sp>
          <p:nvSpPr>
            <p:cNvPr id="13" name="Rectangle 17">
              <a:extLst>
                <a:ext uri="{FF2B5EF4-FFF2-40B4-BE49-F238E27FC236}">
                  <a16:creationId xmlns:a16="http://schemas.microsoft.com/office/drawing/2014/main" id="{91262328-1528-1F54-EC1F-C9FCE2D6749E}"/>
                </a:ext>
              </a:extLst>
            </p:cNvPr>
            <p:cNvSpPr/>
            <p:nvPr/>
          </p:nvSpPr>
          <p:spPr>
            <a:xfrm>
              <a:off x="3838884"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8">
              <a:extLst>
                <a:ext uri="{FF2B5EF4-FFF2-40B4-BE49-F238E27FC236}">
                  <a16:creationId xmlns:a16="http://schemas.microsoft.com/office/drawing/2014/main" id="{FBD78F10-2E56-E868-396E-FF1C9A469499}"/>
                </a:ext>
              </a:extLst>
            </p:cNvPr>
            <p:cNvSpPr/>
            <p:nvPr/>
          </p:nvSpPr>
          <p:spPr>
            <a:xfrm>
              <a:off x="3888540"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9">
              <a:extLst>
                <a:ext uri="{FF2B5EF4-FFF2-40B4-BE49-F238E27FC236}">
                  <a16:creationId xmlns:a16="http://schemas.microsoft.com/office/drawing/2014/main" id="{BC35ED89-9523-1D23-4599-BB7788780805}"/>
                </a:ext>
              </a:extLst>
            </p:cNvPr>
            <p:cNvSpPr/>
            <p:nvPr/>
          </p:nvSpPr>
          <p:spPr>
            <a:xfrm>
              <a:off x="3938197"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20">
              <a:extLst>
                <a:ext uri="{FF2B5EF4-FFF2-40B4-BE49-F238E27FC236}">
                  <a16:creationId xmlns:a16="http://schemas.microsoft.com/office/drawing/2014/main" id="{B32F1149-2B94-9209-79CF-0AF849F1F89F}"/>
                </a:ext>
              </a:extLst>
            </p:cNvPr>
            <p:cNvSpPr/>
            <p:nvPr/>
          </p:nvSpPr>
          <p:spPr>
            <a:xfrm>
              <a:off x="3987853"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21">
              <a:extLst>
                <a:ext uri="{FF2B5EF4-FFF2-40B4-BE49-F238E27FC236}">
                  <a16:creationId xmlns:a16="http://schemas.microsoft.com/office/drawing/2014/main" id="{00D2B01C-980F-5E18-733E-6C2365642AE0}"/>
                </a:ext>
              </a:extLst>
            </p:cNvPr>
            <p:cNvSpPr/>
            <p:nvPr/>
          </p:nvSpPr>
          <p:spPr>
            <a:xfrm>
              <a:off x="4037509"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22">
              <a:extLst>
                <a:ext uri="{FF2B5EF4-FFF2-40B4-BE49-F238E27FC236}">
                  <a16:creationId xmlns:a16="http://schemas.microsoft.com/office/drawing/2014/main" id="{2CD6BE83-4560-AECF-84DC-9FCFC72C37C2}"/>
                </a:ext>
              </a:extLst>
            </p:cNvPr>
            <p:cNvSpPr/>
            <p:nvPr/>
          </p:nvSpPr>
          <p:spPr>
            <a:xfrm>
              <a:off x="4087166"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23">
              <a:extLst>
                <a:ext uri="{FF2B5EF4-FFF2-40B4-BE49-F238E27FC236}">
                  <a16:creationId xmlns:a16="http://schemas.microsoft.com/office/drawing/2014/main" id="{4D3F78A0-7F7C-AF30-7DF3-4D26EC347C00}"/>
                </a:ext>
              </a:extLst>
            </p:cNvPr>
            <p:cNvSpPr/>
            <p:nvPr/>
          </p:nvSpPr>
          <p:spPr>
            <a:xfrm>
              <a:off x="4136822"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24">
              <a:extLst>
                <a:ext uri="{FF2B5EF4-FFF2-40B4-BE49-F238E27FC236}">
                  <a16:creationId xmlns:a16="http://schemas.microsoft.com/office/drawing/2014/main" id="{3D1C445A-FE34-3F7B-008D-D337FEF181C3}"/>
                </a:ext>
              </a:extLst>
            </p:cNvPr>
            <p:cNvSpPr/>
            <p:nvPr/>
          </p:nvSpPr>
          <p:spPr>
            <a:xfrm>
              <a:off x="4186478"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5">
              <a:extLst>
                <a:ext uri="{FF2B5EF4-FFF2-40B4-BE49-F238E27FC236}">
                  <a16:creationId xmlns:a16="http://schemas.microsoft.com/office/drawing/2014/main" id="{38DFE7A2-2407-DA33-E7BE-F808D8FAF913}"/>
                </a:ext>
              </a:extLst>
            </p:cNvPr>
            <p:cNvSpPr/>
            <p:nvPr/>
          </p:nvSpPr>
          <p:spPr>
            <a:xfrm>
              <a:off x="4236135"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6">
              <a:extLst>
                <a:ext uri="{FF2B5EF4-FFF2-40B4-BE49-F238E27FC236}">
                  <a16:creationId xmlns:a16="http://schemas.microsoft.com/office/drawing/2014/main" id="{3A5BC1C0-0CAF-1F7F-9D04-88C73C0D8261}"/>
                </a:ext>
              </a:extLst>
            </p:cNvPr>
            <p:cNvSpPr/>
            <p:nvPr/>
          </p:nvSpPr>
          <p:spPr>
            <a:xfrm>
              <a:off x="4285791"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3" name="Rectangle 27">
              <a:extLst>
                <a:ext uri="{FF2B5EF4-FFF2-40B4-BE49-F238E27FC236}">
                  <a16:creationId xmlns:a16="http://schemas.microsoft.com/office/drawing/2014/main" id="{F9FFD872-BBC0-D4ED-1BA3-1EDF6A7DC6C2}"/>
                </a:ext>
              </a:extLst>
            </p:cNvPr>
            <p:cNvSpPr/>
            <p:nvPr/>
          </p:nvSpPr>
          <p:spPr>
            <a:xfrm>
              <a:off x="4335448"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4" name="Rectangle 28">
              <a:extLst>
                <a:ext uri="{FF2B5EF4-FFF2-40B4-BE49-F238E27FC236}">
                  <a16:creationId xmlns:a16="http://schemas.microsoft.com/office/drawing/2014/main" id="{EFC8E262-9C92-A401-42CC-CE1E7BC175AC}"/>
                </a:ext>
              </a:extLst>
            </p:cNvPr>
            <p:cNvSpPr/>
            <p:nvPr/>
          </p:nvSpPr>
          <p:spPr>
            <a:xfrm>
              <a:off x="4385104"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9">
              <a:extLst>
                <a:ext uri="{FF2B5EF4-FFF2-40B4-BE49-F238E27FC236}">
                  <a16:creationId xmlns:a16="http://schemas.microsoft.com/office/drawing/2014/main" id="{5C5F1382-3E81-3A93-70BD-CD1FF02DB28B}"/>
                </a:ext>
              </a:extLst>
            </p:cNvPr>
            <p:cNvSpPr/>
            <p:nvPr/>
          </p:nvSpPr>
          <p:spPr>
            <a:xfrm>
              <a:off x="4434760"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30">
              <a:extLst>
                <a:ext uri="{FF2B5EF4-FFF2-40B4-BE49-F238E27FC236}">
                  <a16:creationId xmlns:a16="http://schemas.microsoft.com/office/drawing/2014/main" id="{23B1D844-6E23-A647-70C2-3831D6C2471E}"/>
                </a:ext>
              </a:extLst>
            </p:cNvPr>
            <p:cNvSpPr/>
            <p:nvPr/>
          </p:nvSpPr>
          <p:spPr>
            <a:xfrm>
              <a:off x="4484417"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7" name="Rectangle 31">
              <a:extLst>
                <a:ext uri="{FF2B5EF4-FFF2-40B4-BE49-F238E27FC236}">
                  <a16:creationId xmlns:a16="http://schemas.microsoft.com/office/drawing/2014/main" id="{A65D5128-C286-7073-56F4-B27C9D891D2C}"/>
                </a:ext>
              </a:extLst>
            </p:cNvPr>
            <p:cNvSpPr/>
            <p:nvPr/>
          </p:nvSpPr>
          <p:spPr>
            <a:xfrm>
              <a:off x="4534073"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8" name="Rectangle 32">
              <a:extLst>
                <a:ext uri="{FF2B5EF4-FFF2-40B4-BE49-F238E27FC236}">
                  <a16:creationId xmlns:a16="http://schemas.microsoft.com/office/drawing/2014/main" id="{4AD3F37A-B316-7C78-2EBB-3171CA4C8B10}"/>
                </a:ext>
              </a:extLst>
            </p:cNvPr>
            <p:cNvSpPr/>
            <p:nvPr/>
          </p:nvSpPr>
          <p:spPr>
            <a:xfrm>
              <a:off x="4583729"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33">
              <a:extLst>
                <a:ext uri="{FF2B5EF4-FFF2-40B4-BE49-F238E27FC236}">
                  <a16:creationId xmlns:a16="http://schemas.microsoft.com/office/drawing/2014/main" id="{5E826C94-24B7-A1AF-D768-994B2ED61A65}"/>
                </a:ext>
              </a:extLst>
            </p:cNvPr>
            <p:cNvSpPr/>
            <p:nvPr/>
          </p:nvSpPr>
          <p:spPr>
            <a:xfrm>
              <a:off x="4633386"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34">
              <a:extLst>
                <a:ext uri="{FF2B5EF4-FFF2-40B4-BE49-F238E27FC236}">
                  <a16:creationId xmlns:a16="http://schemas.microsoft.com/office/drawing/2014/main" id="{97812F69-16FB-FA87-D1E2-E1F47668882A}"/>
                </a:ext>
              </a:extLst>
            </p:cNvPr>
            <p:cNvSpPr/>
            <p:nvPr/>
          </p:nvSpPr>
          <p:spPr>
            <a:xfrm>
              <a:off x="4683042"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5">
              <a:extLst>
                <a:ext uri="{FF2B5EF4-FFF2-40B4-BE49-F238E27FC236}">
                  <a16:creationId xmlns:a16="http://schemas.microsoft.com/office/drawing/2014/main" id="{6CD74A3F-A984-FC06-898D-078609C62154}"/>
                </a:ext>
              </a:extLst>
            </p:cNvPr>
            <p:cNvSpPr/>
            <p:nvPr/>
          </p:nvSpPr>
          <p:spPr>
            <a:xfrm>
              <a:off x="4732699"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36">
              <a:extLst>
                <a:ext uri="{FF2B5EF4-FFF2-40B4-BE49-F238E27FC236}">
                  <a16:creationId xmlns:a16="http://schemas.microsoft.com/office/drawing/2014/main" id="{53B11615-1A5F-7276-B8D9-E4C88A74D94F}"/>
                </a:ext>
              </a:extLst>
            </p:cNvPr>
            <p:cNvSpPr/>
            <p:nvPr/>
          </p:nvSpPr>
          <p:spPr>
            <a:xfrm>
              <a:off x="4782355"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angle 37">
              <a:extLst>
                <a:ext uri="{FF2B5EF4-FFF2-40B4-BE49-F238E27FC236}">
                  <a16:creationId xmlns:a16="http://schemas.microsoft.com/office/drawing/2014/main" id="{425E287D-7FF7-FC39-E80E-FE3D6630AA49}"/>
                </a:ext>
              </a:extLst>
            </p:cNvPr>
            <p:cNvSpPr/>
            <p:nvPr/>
          </p:nvSpPr>
          <p:spPr>
            <a:xfrm>
              <a:off x="4832011"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8">
              <a:extLst>
                <a:ext uri="{FF2B5EF4-FFF2-40B4-BE49-F238E27FC236}">
                  <a16:creationId xmlns:a16="http://schemas.microsoft.com/office/drawing/2014/main" id="{FC14D1A5-03F9-DDF7-9234-7A4A8BDB527C}"/>
                </a:ext>
              </a:extLst>
            </p:cNvPr>
            <p:cNvSpPr/>
            <p:nvPr/>
          </p:nvSpPr>
          <p:spPr>
            <a:xfrm>
              <a:off x="4881668"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5" name="Rectangle 39">
              <a:extLst>
                <a:ext uri="{FF2B5EF4-FFF2-40B4-BE49-F238E27FC236}">
                  <a16:creationId xmlns:a16="http://schemas.microsoft.com/office/drawing/2014/main" id="{2C12D591-94E7-12C4-5B8A-1AA0B0742EFB}"/>
                </a:ext>
              </a:extLst>
            </p:cNvPr>
            <p:cNvSpPr/>
            <p:nvPr/>
          </p:nvSpPr>
          <p:spPr>
            <a:xfrm>
              <a:off x="4931324"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angle 40">
              <a:extLst>
                <a:ext uri="{FF2B5EF4-FFF2-40B4-BE49-F238E27FC236}">
                  <a16:creationId xmlns:a16="http://schemas.microsoft.com/office/drawing/2014/main" id="{C4BDB5C3-EAE2-1647-378B-52159C390178}"/>
                </a:ext>
              </a:extLst>
            </p:cNvPr>
            <p:cNvSpPr/>
            <p:nvPr/>
          </p:nvSpPr>
          <p:spPr>
            <a:xfrm>
              <a:off x="4980980"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41">
              <a:extLst>
                <a:ext uri="{FF2B5EF4-FFF2-40B4-BE49-F238E27FC236}">
                  <a16:creationId xmlns:a16="http://schemas.microsoft.com/office/drawing/2014/main" id="{A9879C76-9DA1-1ACB-45D2-856B2BCC5438}"/>
                </a:ext>
              </a:extLst>
            </p:cNvPr>
            <p:cNvSpPr/>
            <p:nvPr/>
          </p:nvSpPr>
          <p:spPr>
            <a:xfrm>
              <a:off x="5030637"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8" name="Rectangle 42">
              <a:extLst>
                <a:ext uri="{FF2B5EF4-FFF2-40B4-BE49-F238E27FC236}">
                  <a16:creationId xmlns:a16="http://schemas.microsoft.com/office/drawing/2014/main" id="{30C24EF0-BE54-AC0F-B5ED-DB19B3E4A24C}"/>
                </a:ext>
              </a:extLst>
            </p:cNvPr>
            <p:cNvSpPr/>
            <p:nvPr/>
          </p:nvSpPr>
          <p:spPr>
            <a:xfrm>
              <a:off x="5080293"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39" name="Rectangle 43">
              <a:extLst>
                <a:ext uri="{FF2B5EF4-FFF2-40B4-BE49-F238E27FC236}">
                  <a16:creationId xmlns:a16="http://schemas.microsoft.com/office/drawing/2014/main" id="{3A36E5CF-5C79-E454-0A10-711749DB180F}"/>
                </a:ext>
              </a:extLst>
            </p:cNvPr>
            <p:cNvSpPr/>
            <p:nvPr/>
          </p:nvSpPr>
          <p:spPr>
            <a:xfrm>
              <a:off x="5129949"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0" name="Rectangle 44">
              <a:extLst>
                <a:ext uri="{FF2B5EF4-FFF2-40B4-BE49-F238E27FC236}">
                  <a16:creationId xmlns:a16="http://schemas.microsoft.com/office/drawing/2014/main" id="{22F9C3A5-1823-9AAA-DC74-638FD1188E9A}"/>
                </a:ext>
              </a:extLst>
            </p:cNvPr>
            <p:cNvSpPr/>
            <p:nvPr/>
          </p:nvSpPr>
          <p:spPr>
            <a:xfrm>
              <a:off x="5179606"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1" name="Rectangle 45">
              <a:extLst>
                <a:ext uri="{FF2B5EF4-FFF2-40B4-BE49-F238E27FC236}">
                  <a16:creationId xmlns:a16="http://schemas.microsoft.com/office/drawing/2014/main" id="{29A3609D-CD6D-21FC-B5DB-3B89435C98BA}"/>
                </a:ext>
              </a:extLst>
            </p:cNvPr>
            <p:cNvSpPr/>
            <p:nvPr/>
          </p:nvSpPr>
          <p:spPr>
            <a:xfrm>
              <a:off x="5229262"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46">
              <a:extLst>
                <a:ext uri="{FF2B5EF4-FFF2-40B4-BE49-F238E27FC236}">
                  <a16:creationId xmlns:a16="http://schemas.microsoft.com/office/drawing/2014/main" id="{427DC81B-2B1B-091E-9544-01505FA1846F}"/>
                </a:ext>
              </a:extLst>
            </p:cNvPr>
            <p:cNvSpPr/>
            <p:nvPr/>
          </p:nvSpPr>
          <p:spPr>
            <a:xfrm>
              <a:off x="5278919"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7">
              <a:extLst>
                <a:ext uri="{FF2B5EF4-FFF2-40B4-BE49-F238E27FC236}">
                  <a16:creationId xmlns:a16="http://schemas.microsoft.com/office/drawing/2014/main" id="{36701950-2E82-0730-A1C7-72F819FE5418}"/>
                </a:ext>
              </a:extLst>
            </p:cNvPr>
            <p:cNvSpPr/>
            <p:nvPr/>
          </p:nvSpPr>
          <p:spPr>
            <a:xfrm>
              <a:off x="5328575"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4" name="Rectangle 48">
              <a:extLst>
                <a:ext uri="{FF2B5EF4-FFF2-40B4-BE49-F238E27FC236}">
                  <a16:creationId xmlns:a16="http://schemas.microsoft.com/office/drawing/2014/main" id="{8512C571-73AA-9FD0-80E2-E50446D682F3}"/>
                </a:ext>
              </a:extLst>
            </p:cNvPr>
            <p:cNvSpPr/>
            <p:nvPr/>
          </p:nvSpPr>
          <p:spPr>
            <a:xfrm>
              <a:off x="5378231"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5" name="Rectangle 49">
              <a:extLst>
                <a:ext uri="{FF2B5EF4-FFF2-40B4-BE49-F238E27FC236}">
                  <a16:creationId xmlns:a16="http://schemas.microsoft.com/office/drawing/2014/main" id="{A4CBDA45-23EA-61F4-81E5-9DB7DA01237F}"/>
                </a:ext>
              </a:extLst>
            </p:cNvPr>
            <p:cNvSpPr/>
            <p:nvPr/>
          </p:nvSpPr>
          <p:spPr>
            <a:xfrm>
              <a:off x="5427888"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50">
              <a:extLst>
                <a:ext uri="{FF2B5EF4-FFF2-40B4-BE49-F238E27FC236}">
                  <a16:creationId xmlns:a16="http://schemas.microsoft.com/office/drawing/2014/main" id="{698C9966-D969-6657-0498-D6C9CF3DCAA8}"/>
                </a:ext>
              </a:extLst>
            </p:cNvPr>
            <p:cNvSpPr/>
            <p:nvPr/>
          </p:nvSpPr>
          <p:spPr>
            <a:xfrm>
              <a:off x="5477544"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51">
              <a:extLst>
                <a:ext uri="{FF2B5EF4-FFF2-40B4-BE49-F238E27FC236}">
                  <a16:creationId xmlns:a16="http://schemas.microsoft.com/office/drawing/2014/main" id="{03AB3D33-ED34-680B-2337-3A8D73731E08}"/>
                </a:ext>
              </a:extLst>
            </p:cNvPr>
            <p:cNvSpPr/>
            <p:nvPr/>
          </p:nvSpPr>
          <p:spPr>
            <a:xfrm>
              <a:off x="5527200"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52">
              <a:extLst>
                <a:ext uri="{FF2B5EF4-FFF2-40B4-BE49-F238E27FC236}">
                  <a16:creationId xmlns:a16="http://schemas.microsoft.com/office/drawing/2014/main" id="{255A1D42-E195-30F6-4B7E-31F9C76FBC88}"/>
                </a:ext>
              </a:extLst>
            </p:cNvPr>
            <p:cNvSpPr/>
            <p:nvPr/>
          </p:nvSpPr>
          <p:spPr>
            <a:xfrm>
              <a:off x="5576857"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53">
              <a:extLst>
                <a:ext uri="{FF2B5EF4-FFF2-40B4-BE49-F238E27FC236}">
                  <a16:creationId xmlns:a16="http://schemas.microsoft.com/office/drawing/2014/main" id="{3CD6954D-3A43-ED6C-4346-BC2B32FD2A7A}"/>
                </a:ext>
              </a:extLst>
            </p:cNvPr>
            <p:cNvSpPr/>
            <p:nvPr/>
          </p:nvSpPr>
          <p:spPr>
            <a:xfrm>
              <a:off x="5626513"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54">
              <a:extLst>
                <a:ext uri="{FF2B5EF4-FFF2-40B4-BE49-F238E27FC236}">
                  <a16:creationId xmlns:a16="http://schemas.microsoft.com/office/drawing/2014/main" id="{803ED424-F597-2B86-C02D-63675C6349C0}"/>
                </a:ext>
              </a:extLst>
            </p:cNvPr>
            <p:cNvSpPr/>
            <p:nvPr/>
          </p:nvSpPr>
          <p:spPr>
            <a:xfrm>
              <a:off x="5676170"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5">
              <a:extLst>
                <a:ext uri="{FF2B5EF4-FFF2-40B4-BE49-F238E27FC236}">
                  <a16:creationId xmlns:a16="http://schemas.microsoft.com/office/drawing/2014/main" id="{7B5AC84B-9981-403A-9026-71DAAC19024D}"/>
                </a:ext>
              </a:extLst>
            </p:cNvPr>
            <p:cNvSpPr/>
            <p:nvPr/>
          </p:nvSpPr>
          <p:spPr>
            <a:xfrm>
              <a:off x="5725826"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6">
              <a:extLst>
                <a:ext uri="{FF2B5EF4-FFF2-40B4-BE49-F238E27FC236}">
                  <a16:creationId xmlns:a16="http://schemas.microsoft.com/office/drawing/2014/main" id="{6F87748C-96F7-C05D-57EE-8DD368BFB946}"/>
                </a:ext>
              </a:extLst>
            </p:cNvPr>
            <p:cNvSpPr/>
            <p:nvPr/>
          </p:nvSpPr>
          <p:spPr>
            <a:xfrm>
              <a:off x="5775482"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7">
              <a:extLst>
                <a:ext uri="{FF2B5EF4-FFF2-40B4-BE49-F238E27FC236}">
                  <a16:creationId xmlns:a16="http://schemas.microsoft.com/office/drawing/2014/main" id="{EF450F76-02DF-FA52-72DD-12E36CC75FAA}"/>
                </a:ext>
              </a:extLst>
            </p:cNvPr>
            <p:cNvSpPr/>
            <p:nvPr/>
          </p:nvSpPr>
          <p:spPr>
            <a:xfrm>
              <a:off x="5825139"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8">
              <a:extLst>
                <a:ext uri="{FF2B5EF4-FFF2-40B4-BE49-F238E27FC236}">
                  <a16:creationId xmlns:a16="http://schemas.microsoft.com/office/drawing/2014/main" id="{30E173D6-17A2-B66B-9F35-171DC02DB044}"/>
                </a:ext>
              </a:extLst>
            </p:cNvPr>
            <p:cNvSpPr/>
            <p:nvPr/>
          </p:nvSpPr>
          <p:spPr>
            <a:xfrm>
              <a:off x="5874795"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55" name="Rectangle 59">
              <a:extLst>
                <a:ext uri="{FF2B5EF4-FFF2-40B4-BE49-F238E27FC236}">
                  <a16:creationId xmlns:a16="http://schemas.microsoft.com/office/drawing/2014/main" id="{31DA659D-0389-F180-0C73-1244361F88B5}"/>
                </a:ext>
              </a:extLst>
            </p:cNvPr>
            <p:cNvSpPr/>
            <p:nvPr/>
          </p:nvSpPr>
          <p:spPr>
            <a:xfrm>
              <a:off x="5924451" y="2269185"/>
              <a:ext cx="24828" cy="50492"/>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cxnSp>
          <p:nvCxnSpPr>
            <p:cNvPr id="56" name="Straight Connector 60">
              <a:extLst>
                <a:ext uri="{FF2B5EF4-FFF2-40B4-BE49-F238E27FC236}">
                  <a16:creationId xmlns:a16="http://schemas.microsoft.com/office/drawing/2014/main" id="{D95507D8-2296-4292-2721-083B801F031F}"/>
                </a:ext>
              </a:extLst>
            </p:cNvPr>
            <p:cNvCxnSpPr>
              <a:cxnSpLocks/>
            </p:cNvCxnSpPr>
            <p:nvPr/>
          </p:nvCxnSpPr>
          <p:spPr>
            <a:xfrm flipV="1">
              <a:off x="6569984" y="2028425"/>
              <a:ext cx="1815024" cy="291253"/>
            </a:xfrm>
            <a:prstGeom prst="line">
              <a:avLst/>
            </a:prstGeom>
            <a:noFill/>
            <a:ln w="44450" cap="flat" cmpd="sng" algn="ctr">
              <a:solidFill>
                <a:srgbClr val="4F81BD">
                  <a:shade val="95000"/>
                  <a:satMod val="105000"/>
                </a:srgbClr>
              </a:solidFill>
              <a:prstDash val="solid"/>
            </a:ln>
            <a:effectLst/>
          </p:spPr>
        </p:cxnSp>
        <p:cxnSp>
          <p:nvCxnSpPr>
            <p:cNvPr id="57" name="Straight Connector 61">
              <a:extLst>
                <a:ext uri="{FF2B5EF4-FFF2-40B4-BE49-F238E27FC236}">
                  <a16:creationId xmlns:a16="http://schemas.microsoft.com/office/drawing/2014/main" id="{2CEB3605-88FB-F32B-7294-FCF7AA044A7E}"/>
                </a:ext>
              </a:extLst>
            </p:cNvPr>
            <p:cNvCxnSpPr>
              <a:cxnSpLocks/>
            </p:cNvCxnSpPr>
            <p:nvPr/>
          </p:nvCxnSpPr>
          <p:spPr>
            <a:xfrm flipH="1">
              <a:off x="5975401" y="2008759"/>
              <a:ext cx="2406503" cy="0"/>
            </a:xfrm>
            <a:prstGeom prst="line">
              <a:avLst/>
            </a:prstGeom>
            <a:noFill/>
            <a:ln w="9525" cap="flat" cmpd="sng" algn="ctr">
              <a:solidFill>
                <a:srgbClr val="4F81BD">
                  <a:shade val="95000"/>
                  <a:satMod val="105000"/>
                </a:srgbClr>
              </a:solidFill>
              <a:prstDash val="solid"/>
            </a:ln>
            <a:effectLst/>
          </p:spPr>
        </p:cxnSp>
        <p:sp>
          <p:nvSpPr>
            <p:cNvPr id="58" name="Freeform: Shape 72">
              <a:extLst>
                <a:ext uri="{FF2B5EF4-FFF2-40B4-BE49-F238E27FC236}">
                  <a16:creationId xmlns:a16="http://schemas.microsoft.com/office/drawing/2014/main" id="{FF0A8B81-1586-98FE-D6E3-721B855129C0}"/>
                </a:ext>
              </a:extLst>
            </p:cNvPr>
            <p:cNvSpPr/>
            <p:nvPr/>
          </p:nvSpPr>
          <p:spPr>
            <a:xfrm>
              <a:off x="3091432" y="2026531"/>
              <a:ext cx="297938" cy="32820"/>
            </a:xfrm>
            <a:custGeom>
              <a:avLst/>
              <a:gdLst>
                <a:gd name="connsiteX0" fmla="*/ 914400 w 914400"/>
                <a:gd name="connsiteY0" fmla="*/ 133350 h 144239"/>
                <a:gd name="connsiteX1" fmla="*/ 885825 w 914400"/>
                <a:gd name="connsiteY1" fmla="*/ 85725 h 144239"/>
                <a:gd name="connsiteX2" fmla="*/ 857250 w 914400"/>
                <a:gd name="connsiteY2" fmla="*/ 76200 h 144239"/>
                <a:gd name="connsiteX3" fmla="*/ 742950 w 914400"/>
                <a:gd name="connsiteY3" fmla="*/ 85725 h 144239"/>
                <a:gd name="connsiteX4" fmla="*/ 714375 w 914400"/>
                <a:gd name="connsiteY4" fmla="*/ 114300 h 144239"/>
                <a:gd name="connsiteX5" fmla="*/ 704850 w 914400"/>
                <a:gd name="connsiteY5" fmla="*/ 142875 h 144239"/>
                <a:gd name="connsiteX6" fmla="*/ 647700 w 914400"/>
                <a:gd name="connsiteY6" fmla="*/ 133350 h 144239"/>
                <a:gd name="connsiteX7" fmla="*/ 600075 w 914400"/>
                <a:gd name="connsiteY7" fmla="*/ 104775 h 144239"/>
                <a:gd name="connsiteX8" fmla="*/ 542925 w 914400"/>
                <a:gd name="connsiteY8" fmla="*/ 47625 h 144239"/>
                <a:gd name="connsiteX9" fmla="*/ 476250 w 914400"/>
                <a:gd name="connsiteY9" fmla="*/ 0 h 144239"/>
                <a:gd name="connsiteX10" fmla="*/ 381000 w 914400"/>
                <a:gd name="connsiteY10" fmla="*/ 9525 h 144239"/>
                <a:gd name="connsiteX11" fmla="*/ 295275 w 914400"/>
                <a:gd name="connsiteY11" fmla="*/ 66675 h 144239"/>
                <a:gd name="connsiteX12" fmla="*/ 266700 w 914400"/>
                <a:gd name="connsiteY12" fmla="*/ 76200 h 144239"/>
                <a:gd name="connsiteX13" fmla="*/ 219075 w 914400"/>
                <a:gd name="connsiteY13" fmla="*/ 104775 h 144239"/>
                <a:gd name="connsiteX14" fmla="*/ 133350 w 914400"/>
                <a:gd name="connsiteY14" fmla="*/ 95250 h 144239"/>
                <a:gd name="connsiteX15" fmla="*/ 104775 w 914400"/>
                <a:gd name="connsiteY15" fmla="*/ 85725 h 144239"/>
                <a:gd name="connsiteX16" fmla="*/ 57150 w 914400"/>
                <a:gd name="connsiteY16" fmla="*/ 104775 h 144239"/>
                <a:gd name="connsiteX17" fmla="*/ 0 w 914400"/>
                <a:gd name="connsiteY17" fmla="*/ 142875 h 14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4400" h="144239">
                  <a:moveTo>
                    <a:pt x="914400" y="133350"/>
                  </a:moveTo>
                  <a:cubicBezTo>
                    <a:pt x="904875" y="117475"/>
                    <a:pt x="898916" y="98816"/>
                    <a:pt x="885825" y="85725"/>
                  </a:cubicBezTo>
                  <a:cubicBezTo>
                    <a:pt x="878725" y="78625"/>
                    <a:pt x="867290" y="76200"/>
                    <a:pt x="857250" y="76200"/>
                  </a:cubicBezTo>
                  <a:cubicBezTo>
                    <a:pt x="819018" y="76200"/>
                    <a:pt x="781050" y="82550"/>
                    <a:pt x="742950" y="85725"/>
                  </a:cubicBezTo>
                  <a:cubicBezTo>
                    <a:pt x="733425" y="95250"/>
                    <a:pt x="721847" y="103092"/>
                    <a:pt x="714375" y="114300"/>
                  </a:cubicBezTo>
                  <a:cubicBezTo>
                    <a:pt x="708806" y="122654"/>
                    <a:pt x="714504" y="140117"/>
                    <a:pt x="704850" y="142875"/>
                  </a:cubicBezTo>
                  <a:cubicBezTo>
                    <a:pt x="686280" y="148181"/>
                    <a:pt x="666750" y="136525"/>
                    <a:pt x="647700" y="133350"/>
                  </a:cubicBezTo>
                  <a:cubicBezTo>
                    <a:pt x="631825" y="123825"/>
                    <a:pt x="614403" y="116498"/>
                    <a:pt x="600075" y="104775"/>
                  </a:cubicBezTo>
                  <a:cubicBezTo>
                    <a:pt x="579224" y="87715"/>
                    <a:pt x="564478" y="63789"/>
                    <a:pt x="542925" y="47625"/>
                  </a:cubicBezTo>
                  <a:cubicBezTo>
                    <a:pt x="495667" y="12181"/>
                    <a:pt x="518034" y="27856"/>
                    <a:pt x="476250" y="0"/>
                  </a:cubicBezTo>
                  <a:cubicBezTo>
                    <a:pt x="444500" y="3175"/>
                    <a:pt x="411831" y="1303"/>
                    <a:pt x="381000" y="9525"/>
                  </a:cubicBezTo>
                  <a:cubicBezTo>
                    <a:pt x="350586" y="17635"/>
                    <a:pt x="321754" y="51544"/>
                    <a:pt x="295275" y="66675"/>
                  </a:cubicBezTo>
                  <a:cubicBezTo>
                    <a:pt x="286558" y="71656"/>
                    <a:pt x="275680" y="71710"/>
                    <a:pt x="266700" y="76200"/>
                  </a:cubicBezTo>
                  <a:cubicBezTo>
                    <a:pt x="250141" y="84479"/>
                    <a:pt x="234950" y="95250"/>
                    <a:pt x="219075" y="104775"/>
                  </a:cubicBezTo>
                  <a:cubicBezTo>
                    <a:pt x="190500" y="101600"/>
                    <a:pt x="161710" y="99977"/>
                    <a:pt x="133350" y="95250"/>
                  </a:cubicBezTo>
                  <a:cubicBezTo>
                    <a:pt x="123446" y="93599"/>
                    <a:pt x="114738" y="84480"/>
                    <a:pt x="104775" y="85725"/>
                  </a:cubicBezTo>
                  <a:cubicBezTo>
                    <a:pt x="87809" y="87846"/>
                    <a:pt x="72160" y="96588"/>
                    <a:pt x="57150" y="104775"/>
                  </a:cubicBezTo>
                  <a:cubicBezTo>
                    <a:pt x="37050" y="115738"/>
                    <a:pt x="0" y="142875"/>
                    <a:pt x="0" y="142875"/>
                  </a:cubicBezTo>
                </a:path>
              </a:pathLst>
            </a:custGeom>
            <a:noFill/>
            <a:ln w="25400" cap="flat" cmpd="sng" algn="ctr">
              <a:solidFill>
                <a:srgbClr val="1F497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pic>
          <p:nvPicPr>
            <p:cNvPr id="59" name="Picture 73">
              <a:extLst>
                <a:ext uri="{FF2B5EF4-FFF2-40B4-BE49-F238E27FC236}">
                  <a16:creationId xmlns:a16="http://schemas.microsoft.com/office/drawing/2014/main" id="{FA28751E-6979-6017-20CD-D0D19F950C2B}"/>
                </a:ext>
              </a:extLst>
            </p:cNvPr>
            <p:cNvPicPr>
              <a:picLocks noChangeAspect="1"/>
            </p:cNvPicPr>
            <p:nvPr/>
          </p:nvPicPr>
          <p:blipFill>
            <a:blip r:embed="rId2"/>
            <a:stretch>
              <a:fillRect/>
            </a:stretch>
          </p:blipFill>
          <p:spPr>
            <a:xfrm>
              <a:off x="3544256" y="1645604"/>
              <a:ext cx="2954967" cy="624930"/>
            </a:xfrm>
            <a:prstGeom prst="rect">
              <a:avLst/>
            </a:prstGeom>
          </p:spPr>
        </p:pic>
        <p:sp>
          <p:nvSpPr>
            <p:cNvPr id="60" name="Rectangle 74">
              <a:extLst>
                <a:ext uri="{FF2B5EF4-FFF2-40B4-BE49-F238E27FC236}">
                  <a16:creationId xmlns:a16="http://schemas.microsoft.com/office/drawing/2014/main" id="{487EB220-B009-A53A-A508-A9B07A6CFC55}"/>
                </a:ext>
              </a:extLst>
            </p:cNvPr>
            <p:cNvSpPr/>
            <p:nvPr/>
          </p:nvSpPr>
          <p:spPr>
            <a:xfrm>
              <a:off x="5970467" y="2006334"/>
              <a:ext cx="605187" cy="305960"/>
            </a:xfrm>
            <a:prstGeom prst="rect">
              <a:avLst/>
            </a:prstGeom>
            <a:pattFill prst="ltVert">
              <a:fgClr>
                <a:srgbClr val="4F81BD"/>
              </a:fgClr>
              <a:bgClr>
                <a:sysClr val="window" lastClr="FFFFFF"/>
              </a:bgClr>
            </a:patt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61" name="Rectangle 75">
              <a:extLst>
                <a:ext uri="{FF2B5EF4-FFF2-40B4-BE49-F238E27FC236}">
                  <a16:creationId xmlns:a16="http://schemas.microsoft.com/office/drawing/2014/main" id="{50DEE716-B930-82AE-8C46-82141922AA50}"/>
                </a:ext>
              </a:extLst>
            </p:cNvPr>
            <p:cNvSpPr/>
            <p:nvPr/>
          </p:nvSpPr>
          <p:spPr>
            <a:xfrm>
              <a:off x="5973570" y="1674978"/>
              <a:ext cx="533806" cy="32504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Shape 76">
              <a:extLst>
                <a:ext uri="{FF2B5EF4-FFF2-40B4-BE49-F238E27FC236}">
                  <a16:creationId xmlns:a16="http://schemas.microsoft.com/office/drawing/2014/main" id="{AD172857-712A-7F61-CF79-429E8A13CBFC}"/>
                </a:ext>
              </a:extLst>
            </p:cNvPr>
            <p:cNvSpPr/>
            <p:nvPr/>
          </p:nvSpPr>
          <p:spPr>
            <a:xfrm>
              <a:off x="3544288" y="1977143"/>
              <a:ext cx="221902" cy="293487"/>
            </a:xfrm>
            <a:custGeom>
              <a:avLst/>
              <a:gdLst>
                <a:gd name="connsiteX0" fmla="*/ 0 w 681038"/>
                <a:gd name="connsiteY0" fmla="*/ 0 h 885825"/>
                <a:gd name="connsiteX1" fmla="*/ 9525 w 681038"/>
                <a:gd name="connsiteY1" fmla="*/ 883444 h 885825"/>
                <a:gd name="connsiteX2" fmla="*/ 681038 w 681038"/>
                <a:gd name="connsiteY2" fmla="*/ 885825 h 885825"/>
                <a:gd name="connsiteX3" fmla="*/ 673894 w 681038"/>
                <a:gd name="connsiteY3" fmla="*/ 812006 h 885825"/>
                <a:gd name="connsiteX4" fmla="*/ 600075 w 681038"/>
                <a:gd name="connsiteY4" fmla="*/ 762000 h 885825"/>
                <a:gd name="connsiteX5" fmla="*/ 564357 w 681038"/>
                <a:gd name="connsiteY5" fmla="*/ 802481 h 885825"/>
                <a:gd name="connsiteX6" fmla="*/ 481013 w 681038"/>
                <a:gd name="connsiteY6" fmla="*/ 797719 h 885825"/>
                <a:gd name="connsiteX7" fmla="*/ 490538 w 681038"/>
                <a:gd name="connsiteY7" fmla="*/ 711994 h 885825"/>
                <a:gd name="connsiteX8" fmla="*/ 509588 w 681038"/>
                <a:gd name="connsiteY8" fmla="*/ 647700 h 885825"/>
                <a:gd name="connsiteX9" fmla="*/ 516732 w 681038"/>
                <a:gd name="connsiteY9" fmla="*/ 535781 h 885825"/>
                <a:gd name="connsiteX10" fmla="*/ 554832 w 681038"/>
                <a:gd name="connsiteY10" fmla="*/ 531019 h 885825"/>
                <a:gd name="connsiteX11" fmla="*/ 564357 w 681038"/>
                <a:gd name="connsiteY11" fmla="*/ 645319 h 885825"/>
                <a:gd name="connsiteX12" fmla="*/ 671513 w 681038"/>
                <a:gd name="connsiteY12" fmla="*/ 557212 h 885825"/>
                <a:gd name="connsiteX13" fmla="*/ 657225 w 681038"/>
                <a:gd name="connsiteY13" fmla="*/ 473869 h 885825"/>
                <a:gd name="connsiteX14" fmla="*/ 452438 w 681038"/>
                <a:gd name="connsiteY14" fmla="*/ 426244 h 885825"/>
                <a:gd name="connsiteX15" fmla="*/ 447675 w 681038"/>
                <a:gd name="connsiteY15" fmla="*/ 795337 h 885825"/>
                <a:gd name="connsiteX16" fmla="*/ 442913 w 681038"/>
                <a:gd name="connsiteY16" fmla="*/ 819150 h 885825"/>
                <a:gd name="connsiteX17" fmla="*/ 247650 w 681038"/>
                <a:gd name="connsiteY17" fmla="*/ 812006 h 885825"/>
                <a:gd name="connsiteX18" fmla="*/ 242888 w 681038"/>
                <a:gd name="connsiteY18" fmla="*/ 426244 h 885825"/>
                <a:gd name="connsiteX19" fmla="*/ 345282 w 681038"/>
                <a:gd name="connsiteY19" fmla="*/ 421481 h 885825"/>
                <a:gd name="connsiteX20" fmla="*/ 357188 w 681038"/>
                <a:gd name="connsiteY20" fmla="*/ 385762 h 885825"/>
                <a:gd name="connsiteX21" fmla="*/ 238125 w 681038"/>
                <a:gd name="connsiteY21" fmla="*/ 357187 h 885825"/>
                <a:gd name="connsiteX22" fmla="*/ 78582 w 681038"/>
                <a:gd name="connsiteY22" fmla="*/ 185737 h 885825"/>
                <a:gd name="connsiteX23" fmla="*/ 0 w 681038"/>
                <a:gd name="connsiteY23"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038" h="885825">
                  <a:moveTo>
                    <a:pt x="0" y="0"/>
                  </a:moveTo>
                  <a:lnTo>
                    <a:pt x="9525" y="883444"/>
                  </a:lnTo>
                  <a:lnTo>
                    <a:pt x="681038" y="885825"/>
                  </a:lnTo>
                  <a:lnTo>
                    <a:pt x="673894" y="812006"/>
                  </a:lnTo>
                  <a:lnTo>
                    <a:pt x="600075" y="762000"/>
                  </a:lnTo>
                  <a:lnTo>
                    <a:pt x="564357" y="802481"/>
                  </a:lnTo>
                  <a:lnTo>
                    <a:pt x="481013" y="797719"/>
                  </a:lnTo>
                  <a:lnTo>
                    <a:pt x="490538" y="711994"/>
                  </a:lnTo>
                  <a:lnTo>
                    <a:pt x="509588" y="647700"/>
                  </a:lnTo>
                  <a:lnTo>
                    <a:pt x="516732" y="535781"/>
                  </a:lnTo>
                  <a:lnTo>
                    <a:pt x="554832" y="531019"/>
                  </a:lnTo>
                  <a:lnTo>
                    <a:pt x="564357" y="645319"/>
                  </a:lnTo>
                  <a:lnTo>
                    <a:pt x="671513" y="557212"/>
                  </a:lnTo>
                  <a:lnTo>
                    <a:pt x="657225" y="473869"/>
                  </a:lnTo>
                  <a:lnTo>
                    <a:pt x="452438" y="426244"/>
                  </a:lnTo>
                  <a:cubicBezTo>
                    <a:pt x="450850" y="549275"/>
                    <a:pt x="449263" y="672306"/>
                    <a:pt x="447675" y="795337"/>
                  </a:cubicBezTo>
                  <a:lnTo>
                    <a:pt x="442913" y="819150"/>
                  </a:lnTo>
                  <a:lnTo>
                    <a:pt x="247650" y="812006"/>
                  </a:lnTo>
                  <a:cubicBezTo>
                    <a:pt x="246063" y="683419"/>
                    <a:pt x="244475" y="554831"/>
                    <a:pt x="242888" y="426244"/>
                  </a:cubicBezTo>
                  <a:lnTo>
                    <a:pt x="345282" y="421481"/>
                  </a:lnTo>
                  <a:lnTo>
                    <a:pt x="357188" y="385762"/>
                  </a:lnTo>
                  <a:lnTo>
                    <a:pt x="238125" y="357187"/>
                  </a:lnTo>
                  <a:lnTo>
                    <a:pt x="78582" y="185737"/>
                  </a:lnTo>
                  <a:lnTo>
                    <a:pt x="0" y="0"/>
                  </a:lnTo>
                  <a:close/>
                </a:path>
              </a:pathLst>
            </a:custGeom>
            <a:pattFill prst="ltVert">
              <a:fgClr>
                <a:srgbClr val="4F81BD"/>
              </a:fgClr>
              <a:bgClr>
                <a:sysClr val="window" lastClr="FFFFFF"/>
              </a:bgClr>
            </a:patt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cxnSp>
          <p:nvCxnSpPr>
            <p:cNvPr id="63" name="Straight Connector 77">
              <a:extLst>
                <a:ext uri="{FF2B5EF4-FFF2-40B4-BE49-F238E27FC236}">
                  <a16:creationId xmlns:a16="http://schemas.microsoft.com/office/drawing/2014/main" id="{6C5E8C1C-080A-ACE9-B7DD-E002D6CDB595}"/>
                </a:ext>
              </a:extLst>
            </p:cNvPr>
            <p:cNvCxnSpPr/>
            <p:nvPr/>
          </p:nvCxnSpPr>
          <p:spPr>
            <a:xfrm>
              <a:off x="3766966" y="2258796"/>
              <a:ext cx="2197294" cy="0"/>
            </a:xfrm>
            <a:prstGeom prst="line">
              <a:avLst/>
            </a:prstGeom>
            <a:noFill/>
            <a:ln w="63500" cap="flat" cmpd="sng" algn="ctr">
              <a:solidFill>
                <a:srgbClr val="C0504D">
                  <a:lumMod val="75000"/>
                </a:srgbClr>
              </a:solidFill>
              <a:prstDash val="solid"/>
            </a:ln>
            <a:effectLst/>
          </p:spPr>
        </p:cxnSp>
        <p:sp>
          <p:nvSpPr>
            <p:cNvPr id="64" name="Freeform: Shape 78">
              <a:extLst>
                <a:ext uri="{FF2B5EF4-FFF2-40B4-BE49-F238E27FC236}">
                  <a16:creationId xmlns:a16="http://schemas.microsoft.com/office/drawing/2014/main" id="{B564EBC3-C58F-8591-A175-D1E2568CF13A}"/>
                </a:ext>
              </a:extLst>
            </p:cNvPr>
            <p:cNvSpPr/>
            <p:nvPr/>
          </p:nvSpPr>
          <p:spPr>
            <a:xfrm>
              <a:off x="6577206" y="2004756"/>
              <a:ext cx="1893149" cy="315577"/>
            </a:xfrm>
            <a:custGeom>
              <a:avLst/>
              <a:gdLst>
                <a:gd name="connsiteX0" fmla="*/ 14287 w 5810250"/>
                <a:gd name="connsiteY0" fmla="*/ 0 h 952500"/>
                <a:gd name="connsiteX1" fmla="*/ 0 w 5810250"/>
                <a:gd name="connsiteY1" fmla="*/ 952500 h 952500"/>
                <a:gd name="connsiteX2" fmla="*/ 5810250 w 5810250"/>
                <a:gd name="connsiteY2" fmla="*/ 23812 h 952500"/>
                <a:gd name="connsiteX3" fmla="*/ 14287 w 5810250"/>
                <a:gd name="connsiteY3" fmla="*/ 0 h 952500"/>
              </a:gdLst>
              <a:ahLst/>
              <a:cxnLst>
                <a:cxn ang="0">
                  <a:pos x="connsiteX0" y="connsiteY0"/>
                </a:cxn>
                <a:cxn ang="0">
                  <a:pos x="connsiteX1" y="connsiteY1"/>
                </a:cxn>
                <a:cxn ang="0">
                  <a:pos x="connsiteX2" y="connsiteY2"/>
                </a:cxn>
                <a:cxn ang="0">
                  <a:pos x="connsiteX3" y="connsiteY3"/>
                </a:cxn>
              </a:cxnLst>
              <a:rect l="l" t="t" r="r" b="b"/>
              <a:pathLst>
                <a:path w="5810250" h="952500">
                  <a:moveTo>
                    <a:pt x="14287" y="0"/>
                  </a:moveTo>
                  <a:lnTo>
                    <a:pt x="0" y="952500"/>
                  </a:lnTo>
                  <a:lnTo>
                    <a:pt x="5810250" y="23812"/>
                  </a:lnTo>
                  <a:lnTo>
                    <a:pt x="14287" y="0"/>
                  </a:lnTo>
                  <a:close/>
                </a:path>
              </a:pathLst>
            </a:custGeom>
            <a:pattFill prst="ltVert">
              <a:fgClr>
                <a:srgbClr val="4F81BD"/>
              </a:fgClr>
              <a:bgClr>
                <a:sysClr val="window" lastClr="FFFFFF"/>
              </a:bgClr>
            </a:patt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grpSp>
          <p:nvGrpSpPr>
            <p:cNvPr id="65" name="Group 79">
              <a:extLst>
                <a:ext uri="{FF2B5EF4-FFF2-40B4-BE49-F238E27FC236}">
                  <a16:creationId xmlns:a16="http://schemas.microsoft.com/office/drawing/2014/main" id="{6EF16762-A4CD-F203-B865-F11474ECA27A}"/>
                </a:ext>
              </a:extLst>
            </p:cNvPr>
            <p:cNvGrpSpPr/>
            <p:nvPr/>
          </p:nvGrpSpPr>
          <p:grpSpPr>
            <a:xfrm>
              <a:off x="6639260" y="1848859"/>
              <a:ext cx="322766" cy="442145"/>
              <a:chOff x="14539863" y="4972997"/>
              <a:chExt cx="990600" cy="1334517"/>
            </a:xfrm>
          </p:grpSpPr>
          <p:sp>
            <p:nvSpPr>
              <p:cNvPr id="69" name="Rectangle 82">
                <a:extLst>
                  <a:ext uri="{FF2B5EF4-FFF2-40B4-BE49-F238E27FC236}">
                    <a16:creationId xmlns:a16="http://schemas.microsoft.com/office/drawing/2014/main" id="{A96FBE1F-EF64-A105-13CD-35BFB13D0A55}"/>
                  </a:ext>
                </a:extLst>
              </p:cNvPr>
              <p:cNvSpPr/>
              <p:nvPr/>
            </p:nvSpPr>
            <p:spPr>
              <a:xfrm rot="21338508">
                <a:off x="14539863" y="6061015"/>
                <a:ext cx="990600" cy="76200"/>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83">
                <a:extLst>
                  <a:ext uri="{FF2B5EF4-FFF2-40B4-BE49-F238E27FC236}">
                    <a16:creationId xmlns:a16="http://schemas.microsoft.com/office/drawing/2014/main" id="{E3F03B3B-AAD2-FB2D-08E9-428069917831}"/>
                  </a:ext>
                </a:extLst>
              </p:cNvPr>
              <p:cNvSpPr/>
              <p:nvPr/>
            </p:nvSpPr>
            <p:spPr>
              <a:xfrm flipH="1">
                <a:off x="14655994" y="6231314"/>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1" name="Oval 84">
                <a:extLst>
                  <a:ext uri="{FF2B5EF4-FFF2-40B4-BE49-F238E27FC236}">
                    <a16:creationId xmlns:a16="http://schemas.microsoft.com/office/drawing/2014/main" id="{77C45FA9-CDE5-2FEC-D903-F3F46B688F28}"/>
                  </a:ext>
                </a:extLst>
              </p:cNvPr>
              <p:cNvSpPr/>
              <p:nvPr/>
            </p:nvSpPr>
            <p:spPr>
              <a:xfrm flipH="1">
                <a:off x="14785948" y="6209487"/>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2" name="Oval 85">
                <a:extLst>
                  <a:ext uri="{FF2B5EF4-FFF2-40B4-BE49-F238E27FC236}">
                    <a16:creationId xmlns:a16="http://schemas.microsoft.com/office/drawing/2014/main" id="{C24A88B8-7F59-6976-21CF-338C896F215A}"/>
                  </a:ext>
                </a:extLst>
              </p:cNvPr>
              <p:cNvSpPr/>
              <p:nvPr/>
            </p:nvSpPr>
            <p:spPr>
              <a:xfrm flipH="1">
                <a:off x="14910875" y="6191604"/>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86">
                <a:extLst>
                  <a:ext uri="{FF2B5EF4-FFF2-40B4-BE49-F238E27FC236}">
                    <a16:creationId xmlns:a16="http://schemas.microsoft.com/office/drawing/2014/main" id="{ECE84134-A677-FB4B-7B47-2300486CEF65}"/>
                  </a:ext>
                </a:extLst>
              </p:cNvPr>
              <p:cNvSpPr/>
              <p:nvPr/>
            </p:nvSpPr>
            <p:spPr>
              <a:xfrm flipH="1">
                <a:off x="15042371" y="6170748"/>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87">
                <a:extLst>
                  <a:ext uri="{FF2B5EF4-FFF2-40B4-BE49-F238E27FC236}">
                    <a16:creationId xmlns:a16="http://schemas.microsoft.com/office/drawing/2014/main" id="{8456A750-31F1-74AC-E53F-6E5FC443C9F9}"/>
                  </a:ext>
                </a:extLst>
              </p:cNvPr>
              <p:cNvSpPr/>
              <p:nvPr/>
            </p:nvSpPr>
            <p:spPr>
              <a:xfrm flipH="1">
                <a:off x="15170245" y="6151635"/>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5" name="Oval 88">
                <a:extLst>
                  <a:ext uri="{FF2B5EF4-FFF2-40B4-BE49-F238E27FC236}">
                    <a16:creationId xmlns:a16="http://schemas.microsoft.com/office/drawing/2014/main" id="{9FF13DAA-8BC9-4C22-1CCF-862931B14D6D}"/>
                  </a:ext>
                </a:extLst>
              </p:cNvPr>
              <p:cNvSpPr/>
              <p:nvPr/>
            </p:nvSpPr>
            <p:spPr>
              <a:xfrm flipH="1">
                <a:off x="15289924" y="6132200"/>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76" name="Oval 89">
                <a:extLst>
                  <a:ext uri="{FF2B5EF4-FFF2-40B4-BE49-F238E27FC236}">
                    <a16:creationId xmlns:a16="http://schemas.microsoft.com/office/drawing/2014/main" id="{DB9AA3C7-B774-7F96-D2E0-0AF4A6CE918F}"/>
                  </a:ext>
                </a:extLst>
              </p:cNvPr>
              <p:cNvSpPr/>
              <p:nvPr/>
            </p:nvSpPr>
            <p:spPr>
              <a:xfrm flipH="1">
                <a:off x="15411100" y="6116714"/>
                <a:ext cx="76200" cy="76200"/>
              </a:xfrm>
              <a:prstGeom prst="ellipse">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pic>
            <p:nvPicPr>
              <p:cNvPr id="77" name="Picture 90">
                <a:extLst>
                  <a:ext uri="{FF2B5EF4-FFF2-40B4-BE49-F238E27FC236}">
                    <a16:creationId xmlns:a16="http://schemas.microsoft.com/office/drawing/2014/main" id="{981F2860-9720-6792-4BE2-774EB65A0D20}"/>
                  </a:ext>
                </a:extLst>
              </p:cNvPr>
              <p:cNvPicPr>
                <a:picLocks noChangeAspect="1"/>
              </p:cNvPicPr>
              <p:nvPr/>
            </p:nvPicPr>
            <p:blipFill>
              <a:blip r:embed="rId3"/>
              <a:stretch>
                <a:fillRect/>
              </a:stretch>
            </p:blipFill>
            <p:spPr>
              <a:xfrm rot="21331227">
                <a:off x="14713896" y="4972997"/>
                <a:ext cx="509318" cy="1069380"/>
              </a:xfrm>
              <a:prstGeom prst="rect">
                <a:avLst/>
              </a:prstGeom>
            </p:spPr>
          </p:pic>
        </p:grpSp>
        <p:cxnSp>
          <p:nvCxnSpPr>
            <p:cNvPr id="66" name="Straight Connector 80">
              <a:extLst>
                <a:ext uri="{FF2B5EF4-FFF2-40B4-BE49-F238E27FC236}">
                  <a16:creationId xmlns:a16="http://schemas.microsoft.com/office/drawing/2014/main" id="{E02F7BB5-28A1-7E68-0599-3865BF9F92DE}"/>
                </a:ext>
              </a:extLst>
            </p:cNvPr>
            <p:cNvCxnSpPr>
              <a:cxnSpLocks/>
              <a:endCxn id="64" idx="2"/>
            </p:cNvCxnSpPr>
            <p:nvPr/>
          </p:nvCxnSpPr>
          <p:spPr>
            <a:xfrm>
              <a:off x="5971501" y="2000023"/>
              <a:ext cx="2498854" cy="12623"/>
            </a:xfrm>
            <a:prstGeom prst="line">
              <a:avLst/>
            </a:prstGeom>
            <a:noFill/>
            <a:ln w="34925" cap="flat" cmpd="sng" algn="ctr">
              <a:solidFill>
                <a:sysClr val="windowText" lastClr="000000"/>
              </a:solidFill>
              <a:prstDash val="solid"/>
            </a:ln>
            <a:effectLst/>
          </p:spPr>
        </p:cxnSp>
        <p:cxnSp>
          <p:nvCxnSpPr>
            <p:cNvPr id="67" name="Straight Connector 81">
              <a:extLst>
                <a:ext uri="{FF2B5EF4-FFF2-40B4-BE49-F238E27FC236}">
                  <a16:creationId xmlns:a16="http://schemas.microsoft.com/office/drawing/2014/main" id="{F32E8F39-EA53-8836-D1BC-597E09ABFD20}"/>
                </a:ext>
              </a:extLst>
            </p:cNvPr>
            <p:cNvCxnSpPr>
              <a:stCxn id="64" idx="1"/>
              <a:endCxn id="64" idx="2"/>
            </p:cNvCxnSpPr>
            <p:nvPr/>
          </p:nvCxnSpPr>
          <p:spPr>
            <a:xfrm flipV="1">
              <a:off x="6577206" y="2012646"/>
              <a:ext cx="1893149" cy="307688"/>
            </a:xfrm>
            <a:prstGeom prst="line">
              <a:avLst/>
            </a:prstGeom>
            <a:noFill/>
            <a:ln w="44450" cap="flat" cmpd="sng" algn="ctr">
              <a:solidFill>
                <a:sysClr val="windowText" lastClr="000000"/>
              </a:solidFill>
              <a:prstDash val="solid"/>
            </a:ln>
            <a:effectLst/>
          </p:spPr>
        </p:cxnSp>
        <p:pic>
          <p:nvPicPr>
            <p:cNvPr id="68" name="Picture 8">
              <a:extLst>
                <a:ext uri="{FF2B5EF4-FFF2-40B4-BE49-F238E27FC236}">
                  <a16:creationId xmlns:a16="http://schemas.microsoft.com/office/drawing/2014/main" id="{4CFF533F-9E8D-B758-C1F4-420B34FEA68A}"/>
                </a:ext>
              </a:extLst>
            </p:cNvPr>
            <p:cNvPicPr>
              <a:picLocks noChangeAspect="1"/>
            </p:cNvPicPr>
            <p:nvPr/>
          </p:nvPicPr>
          <p:blipFill>
            <a:blip r:embed="rId4"/>
            <a:stretch>
              <a:fillRect/>
            </a:stretch>
          </p:blipFill>
          <p:spPr>
            <a:xfrm rot="10239826" flipV="1">
              <a:off x="6589223" y="2202909"/>
              <a:ext cx="430491" cy="71625"/>
            </a:xfrm>
            <a:prstGeom prst="rect">
              <a:avLst/>
            </a:prstGeom>
          </p:spPr>
        </p:pic>
      </p:grpSp>
      <p:pic>
        <p:nvPicPr>
          <p:cNvPr id="79" name="Kuva 78">
            <a:extLst>
              <a:ext uri="{FF2B5EF4-FFF2-40B4-BE49-F238E27FC236}">
                <a16:creationId xmlns:a16="http://schemas.microsoft.com/office/drawing/2014/main" id="{F68A2A0D-0DE8-5DF9-48FB-222D54B8C94A}"/>
              </a:ext>
            </a:extLst>
          </p:cNvPr>
          <p:cNvPicPr>
            <a:picLocks noChangeAspect="1"/>
          </p:cNvPicPr>
          <p:nvPr/>
        </p:nvPicPr>
        <p:blipFill>
          <a:blip r:embed="rId5"/>
          <a:stretch>
            <a:fillRect/>
          </a:stretch>
        </p:blipFill>
        <p:spPr>
          <a:xfrm>
            <a:off x="8840297" y="3674268"/>
            <a:ext cx="2626788" cy="1914498"/>
          </a:xfrm>
          <a:prstGeom prst="rect">
            <a:avLst/>
          </a:prstGeom>
        </p:spPr>
      </p:pic>
      <p:sp>
        <p:nvSpPr>
          <p:cNvPr id="80" name="Tekstiruutu 79">
            <a:extLst>
              <a:ext uri="{FF2B5EF4-FFF2-40B4-BE49-F238E27FC236}">
                <a16:creationId xmlns:a16="http://schemas.microsoft.com/office/drawing/2014/main" id="{99D89ED5-4525-039A-8273-A65CE1CACC85}"/>
              </a:ext>
            </a:extLst>
          </p:cNvPr>
          <p:cNvSpPr txBox="1"/>
          <p:nvPr/>
        </p:nvSpPr>
        <p:spPr>
          <a:xfrm>
            <a:off x="6686953" y="3076854"/>
            <a:ext cx="3466254" cy="276999"/>
          </a:xfrm>
          <a:prstGeom prst="rect">
            <a:avLst/>
          </a:prstGeom>
          <a:noFill/>
        </p:spPr>
        <p:txBody>
          <a:bodyPr wrap="square" rtlCol="0">
            <a:spAutoFit/>
          </a:bodyPr>
          <a:lstStyle/>
          <a:p>
            <a:r>
              <a:rPr lang="fi-FI" sz="1200" dirty="0"/>
              <a:t>Ideakuva irti leikatun lohkon siirrosta purkuhalliin </a:t>
            </a:r>
          </a:p>
        </p:txBody>
      </p:sp>
      <p:sp>
        <p:nvSpPr>
          <p:cNvPr id="81" name="Tekstiruutu 80">
            <a:extLst>
              <a:ext uri="{FF2B5EF4-FFF2-40B4-BE49-F238E27FC236}">
                <a16:creationId xmlns:a16="http://schemas.microsoft.com/office/drawing/2014/main" id="{AF2A3461-C49C-12D9-2667-BB0A7D3A1D1D}"/>
              </a:ext>
            </a:extLst>
          </p:cNvPr>
          <p:cNvSpPr txBox="1"/>
          <p:nvPr/>
        </p:nvSpPr>
        <p:spPr>
          <a:xfrm>
            <a:off x="8847619" y="5682128"/>
            <a:ext cx="2626788" cy="553998"/>
          </a:xfrm>
          <a:prstGeom prst="rect">
            <a:avLst/>
          </a:prstGeom>
          <a:noFill/>
        </p:spPr>
        <p:txBody>
          <a:bodyPr wrap="square" rtlCol="0">
            <a:spAutoFit/>
          </a:bodyPr>
          <a:lstStyle/>
          <a:p>
            <a:r>
              <a:rPr lang="fi-FI" sz="1200" dirty="0"/>
              <a:t>Kuva SPMT-siirtoajoneuvosta </a:t>
            </a:r>
          </a:p>
          <a:p>
            <a:r>
              <a:rPr lang="fi-FI" sz="600" dirty="0"/>
              <a:t>Kuvan lähde: </a:t>
            </a:r>
            <a:r>
              <a:rPr lang="fi-FI" sz="600" dirty="0">
                <a:hlinkClick r:id="rId6"/>
              </a:rPr>
              <a:t>https://www.mammoet.com/siteassets/06-equipment/transport/self-propelled-modular-transporter/mammoet-spmt-brochure/</a:t>
            </a:r>
            <a:r>
              <a:rPr lang="fi-FI" sz="600" dirty="0"/>
              <a:t> </a:t>
            </a:r>
          </a:p>
        </p:txBody>
      </p:sp>
      <p:pic>
        <p:nvPicPr>
          <p:cNvPr id="82" name="Picture 2" descr="Sdari 64 Ultramax sister vessels-2014 China | SHIP-BROKER">
            <a:extLst>
              <a:ext uri="{FF2B5EF4-FFF2-40B4-BE49-F238E27FC236}">
                <a16:creationId xmlns:a16="http://schemas.microsoft.com/office/drawing/2014/main" id="{1318BC10-69C8-0451-AC23-55955F3E5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8175" y="3681504"/>
            <a:ext cx="2904926" cy="1920882"/>
          </a:xfrm>
          <a:prstGeom prst="rect">
            <a:avLst/>
          </a:prstGeom>
          <a:noFill/>
          <a:extLst>
            <a:ext uri="{909E8E84-426E-40DD-AFC4-6F175D3DCCD1}">
              <a14:hiddenFill xmlns:a14="http://schemas.microsoft.com/office/drawing/2010/main">
                <a:solidFill>
                  <a:srgbClr val="FFFFFF"/>
                </a:solidFill>
              </a14:hiddenFill>
            </a:ext>
          </a:extLst>
        </p:spPr>
      </p:pic>
      <p:sp>
        <p:nvSpPr>
          <p:cNvPr id="83" name="Tekstiruutu 82">
            <a:extLst>
              <a:ext uri="{FF2B5EF4-FFF2-40B4-BE49-F238E27FC236}">
                <a16:creationId xmlns:a16="http://schemas.microsoft.com/office/drawing/2014/main" id="{14619B93-EBAB-94C2-2D7A-9B349764EB38}"/>
              </a:ext>
            </a:extLst>
          </p:cNvPr>
          <p:cNvSpPr txBox="1"/>
          <p:nvPr/>
        </p:nvSpPr>
        <p:spPr>
          <a:xfrm>
            <a:off x="5606710" y="5689642"/>
            <a:ext cx="2896391" cy="276999"/>
          </a:xfrm>
          <a:prstGeom prst="rect">
            <a:avLst/>
          </a:prstGeom>
          <a:noFill/>
        </p:spPr>
        <p:txBody>
          <a:bodyPr wrap="square" rtlCol="0">
            <a:spAutoFit/>
          </a:bodyPr>
          <a:lstStyle/>
          <a:p>
            <a:r>
              <a:rPr lang="fi-FI" sz="1200" dirty="0"/>
              <a:t>Kuva tyypillisestä purettavasta laivasta</a:t>
            </a:r>
          </a:p>
        </p:txBody>
      </p:sp>
    </p:spTree>
    <p:extLst>
      <p:ext uri="{BB962C8B-B14F-4D97-AF65-F5344CB8AC3E}">
        <p14:creationId xmlns:p14="http://schemas.microsoft.com/office/powerpoint/2010/main" val="1810278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A78F87-C0CE-35ED-F929-ED4F12E4A052}"/>
              </a:ext>
            </a:extLst>
          </p:cNvPr>
          <p:cNvSpPr>
            <a:spLocks noGrp="1"/>
          </p:cNvSpPr>
          <p:nvPr>
            <p:ph type="title"/>
          </p:nvPr>
        </p:nvSpPr>
        <p:spPr/>
        <p:txBody>
          <a:bodyPr/>
          <a:lstStyle/>
          <a:p>
            <a:r>
              <a:rPr lang="fi-FI" dirty="0"/>
              <a:t>Purkuhalli</a:t>
            </a:r>
          </a:p>
        </p:txBody>
      </p:sp>
      <p:sp>
        <p:nvSpPr>
          <p:cNvPr id="3" name="Päivämäärän paikkamerkki 2">
            <a:extLst>
              <a:ext uri="{FF2B5EF4-FFF2-40B4-BE49-F238E27FC236}">
                <a16:creationId xmlns:a16="http://schemas.microsoft.com/office/drawing/2014/main" id="{45232B79-78E8-09C1-09D3-91ACCFD242EC}"/>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7E3D7BB0-BFBD-A76F-AA7F-C94E8BFC2A67}"/>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319E3CA2-8ED6-4DE2-670A-45C3FEF2EAA6}"/>
              </a:ext>
            </a:extLst>
          </p:cNvPr>
          <p:cNvSpPr>
            <a:spLocks noGrp="1"/>
          </p:cNvSpPr>
          <p:nvPr>
            <p:ph type="sldNum" sz="quarter" idx="12"/>
          </p:nvPr>
        </p:nvSpPr>
        <p:spPr/>
        <p:txBody>
          <a:bodyPr/>
          <a:lstStyle/>
          <a:p>
            <a:fld id="{D3A43A0F-07BB-4823-B415-9F3E41C865A8}" type="slidenum">
              <a:rPr lang="fi-FI" smtClean="0"/>
              <a:t>29</a:t>
            </a:fld>
            <a:endParaRPr lang="fi-FI"/>
          </a:p>
        </p:txBody>
      </p:sp>
      <p:sp>
        <p:nvSpPr>
          <p:cNvPr id="9" name="Rectangle 65">
            <a:extLst>
              <a:ext uri="{FF2B5EF4-FFF2-40B4-BE49-F238E27FC236}">
                <a16:creationId xmlns:a16="http://schemas.microsoft.com/office/drawing/2014/main" id="{454C870F-CCAB-4B40-05E8-7D58DCA890FC}"/>
              </a:ext>
            </a:extLst>
          </p:cNvPr>
          <p:cNvSpPr/>
          <p:nvPr/>
        </p:nvSpPr>
        <p:spPr>
          <a:xfrm>
            <a:off x="1003725" y="4036821"/>
            <a:ext cx="4390939" cy="100791"/>
          </a:xfrm>
          <a:prstGeom prst="rect">
            <a:avLst/>
          </a:prstGeom>
          <a:solidFill>
            <a:srgbClr val="FFFF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grpSp>
        <p:nvGrpSpPr>
          <p:cNvPr id="14" name="Group 109">
            <a:extLst>
              <a:ext uri="{FF2B5EF4-FFF2-40B4-BE49-F238E27FC236}">
                <a16:creationId xmlns:a16="http://schemas.microsoft.com/office/drawing/2014/main" id="{4FBE54BE-0892-E5B9-6723-43C8E521A435}"/>
              </a:ext>
            </a:extLst>
          </p:cNvPr>
          <p:cNvGrpSpPr/>
          <p:nvPr/>
        </p:nvGrpSpPr>
        <p:grpSpPr>
          <a:xfrm>
            <a:off x="991170" y="4036821"/>
            <a:ext cx="4403494" cy="1871839"/>
            <a:chOff x="4651349" y="2782614"/>
            <a:chExt cx="3047660" cy="984602"/>
          </a:xfrm>
        </p:grpSpPr>
        <p:grpSp>
          <p:nvGrpSpPr>
            <p:cNvPr id="15" name="Group 62">
              <a:extLst>
                <a:ext uri="{FF2B5EF4-FFF2-40B4-BE49-F238E27FC236}">
                  <a16:creationId xmlns:a16="http://schemas.microsoft.com/office/drawing/2014/main" id="{F632CE1E-CEA6-3A5C-6D97-944060C62299}"/>
                </a:ext>
              </a:extLst>
            </p:cNvPr>
            <p:cNvGrpSpPr/>
            <p:nvPr/>
          </p:nvGrpSpPr>
          <p:grpSpPr>
            <a:xfrm>
              <a:off x="4651349" y="2782614"/>
              <a:ext cx="3047660" cy="984602"/>
              <a:chOff x="12649200" y="4972050"/>
              <a:chExt cx="9353550" cy="2971800"/>
            </a:xfrm>
          </p:grpSpPr>
          <p:sp>
            <p:nvSpPr>
              <p:cNvPr id="22" name="Rectangle 91">
                <a:extLst>
                  <a:ext uri="{FF2B5EF4-FFF2-40B4-BE49-F238E27FC236}">
                    <a16:creationId xmlns:a16="http://schemas.microsoft.com/office/drawing/2014/main" id="{9E7E0994-698B-863B-DBAD-B7E74E199C3B}"/>
                  </a:ext>
                </a:extLst>
              </p:cNvPr>
              <p:cNvSpPr/>
              <p:nvPr/>
            </p:nvSpPr>
            <p:spPr>
              <a:xfrm>
                <a:off x="12649200" y="4972050"/>
                <a:ext cx="9353550" cy="2971800"/>
              </a:xfrm>
              <a:prstGeom prst="rect">
                <a:avLst/>
              </a:prstGeom>
              <a:noFill/>
              <a:ln w="47625"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dirty="0">
                  <a:ln>
                    <a:noFill/>
                  </a:ln>
                  <a:solidFill>
                    <a:prstClr val="white"/>
                  </a:solidFill>
                  <a:effectLst/>
                  <a:uLnTx/>
                  <a:uFillTx/>
                  <a:latin typeface="Calibri"/>
                  <a:ea typeface="+mn-ea"/>
                  <a:cs typeface="+mn-cs"/>
                </a:endParaRPr>
              </a:p>
            </p:txBody>
          </p:sp>
          <p:pic>
            <p:nvPicPr>
              <p:cNvPr id="23" name="Picture 92">
                <a:extLst>
                  <a:ext uri="{FF2B5EF4-FFF2-40B4-BE49-F238E27FC236}">
                    <a16:creationId xmlns:a16="http://schemas.microsoft.com/office/drawing/2014/main" id="{CAA4F32A-350D-890A-98EB-DF12BE3E3ED3}"/>
                  </a:ext>
                </a:extLst>
              </p:cNvPr>
              <p:cNvPicPr>
                <a:picLocks noChangeAspect="1"/>
              </p:cNvPicPr>
              <p:nvPr/>
            </p:nvPicPr>
            <p:blipFill>
              <a:blip r:embed="rId2"/>
              <a:stretch>
                <a:fillRect/>
              </a:stretch>
            </p:blipFill>
            <p:spPr>
              <a:xfrm>
                <a:off x="19349623" y="6027993"/>
                <a:ext cx="2242801" cy="1842996"/>
              </a:xfrm>
              <a:prstGeom prst="rect">
                <a:avLst/>
              </a:prstGeom>
            </p:spPr>
          </p:pic>
          <p:pic>
            <p:nvPicPr>
              <p:cNvPr id="24" name="Picture 93">
                <a:extLst>
                  <a:ext uri="{FF2B5EF4-FFF2-40B4-BE49-F238E27FC236}">
                    <a16:creationId xmlns:a16="http://schemas.microsoft.com/office/drawing/2014/main" id="{EFEF8F6D-AB88-E111-F888-ACF3242A8440}"/>
                  </a:ext>
                </a:extLst>
              </p:cNvPr>
              <p:cNvPicPr>
                <a:picLocks noChangeAspect="1"/>
              </p:cNvPicPr>
              <p:nvPr/>
            </p:nvPicPr>
            <p:blipFill>
              <a:blip r:embed="rId2"/>
              <a:stretch>
                <a:fillRect/>
              </a:stretch>
            </p:blipFill>
            <p:spPr>
              <a:xfrm>
                <a:off x="16710569" y="6042055"/>
                <a:ext cx="2245199" cy="1844969"/>
              </a:xfrm>
              <a:prstGeom prst="rect">
                <a:avLst/>
              </a:prstGeom>
            </p:spPr>
          </p:pic>
        </p:grpSp>
        <p:sp>
          <p:nvSpPr>
            <p:cNvPr id="17" name="Rectangle 65">
              <a:extLst>
                <a:ext uri="{FF2B5EF4-FFF2-40B4-BE49-F238E27FC236}">
                  <a16:creationId xmlns:a16="http://schemas.microsoft.com/office/drawing/2014/main" id="{7B3245E1-19AA-AB3A-7DAD-2FC9A4837D62}"/>
                </a:ext>
              </a:extLst>
            </p:cNvPr>
            <p:cNvSpPr/>
            <p:nvPr/>
          </p:nvSpPr>
          <p:spPr>
            <a:xfrm>
              <a:off x="4656315" y="2790189"/>
              <a:ext cx="3038970" cy="53017"/>
            </a:xfrm>
            <a:prstGeom prst="rect">
              <a:avLst/>
            </a:prstGeom>
            <a:solidFill>
              <a:srgbClr val="FFFF00"/>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66">
              <a:extLst>
                <a:ext uri="{FF2B5EF4-FFF2-40B4-BE49-F238E27FC236}">
                  <a16:creationId xmlns:a16="http://schemas.microsoft.com/office/drawing/2014/main" id="{C0C33C7B-BDDF-BC6E-9E63-C1E33D0B0E83}"/>
                </a:ext>
              </a:extLst>
            </p:cNvPr>
            <p:cNvSpPr/>
            <p:nvPr/>
          </p:nvSpPr>
          <p:spPr>
            <a:xfrm>
              <a:off x="6063207" y="2790188"/>
              <a:ext cx="225936" cy="90886"/>
            </a:xfrm>
            <a:prstGeom prst="rect">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800" b="0" i="0" u="none" strike="noStrike" kern="0" cap="none" spc="0" normalizeH="0" baseline="0" noProof="0">
                <a:ln>
                  <a:noFill/>
                </a:ln>
                <a:solidFill>
                  <a:prstClr val="white"/>
                </a:solidFill>
                <a:effectLst/>
                <a:uLnTx/>
                <a:uFillTx/>
                <a:latin typeface="Calibri"/>
                <a:ea typeface="+mn-ea"/>
                <a:cs typeface="+mn-cs"/>
              </a:endParaRPr>
            </a:p>
          </p:txBody>
        </p:sp>
        <p:cxnSp>
          <p:nvCxnSpPr>
            <p:cNvPr id="19" name="Straight Connector 67">
              <a:extLst>
                <a:ext uri="{FF2B5EF4-FFF2-40B4-BE49-F238E27FC236}">
                  <a16:creationId xmlns:a16="http://schemas.microsoft.com/office/drawing/2014/main" id="{DEFD5FE1-F71B-02F1-6E66-B2C1FA348E53}"/>
                </a:ext>
              </a:extLst>
            </p:cNvPr>
            <p:cNvCxnSpPr>
              <a:stCxn id="18" idx="2"/>
            </p:cNvCxnSpPr>
            <p:nvPr/>
          </p:nvCxnSpPr>
          <p:spPr>
            <a:xfrm flipH="1">
              <a:off x="6174934" y="2881074"/>
              <a:ext cx="1241" cy="108559"/>
            </a:xfrm>
            <a:prstGeom prst="line">
              <a:avLst/>
            </a:prstGeom>
            <a:noFill/>
            <a:ln w="25400" cap="flat" cmpd="sng" algn="ctr">
              <a:solidFill>
                <a:srgbClr val="4F81BD">
                  <a:shade val="95000"/>
                  <a:satMod val="105000"/>
                </a:srgbClr>
              </a:solidFill>
              <a:prstDash val="solid"/>
            </a:ln>
            <a:effectLst/>
          </p:spPr>
        </p:cxnSp>
      </p:grpSp>
      <p:sp>
        <p:nvSpPr>
          <p:cNvPr id="26" name="Tekstiruutu 25">
            <a:extLst>
              <a:ext uri="{FF2B5EF4-FFF2-40B4-BE49-F238E27FC236}">
                <a16:creationId xmlns:a16="http://schemas.microsoft.com/office/drawing/2014/main" id="{70C045E9-F5F8-8C1C-7347-40C2024F05C8}"/>
              </a:ext>
            </a:extLst>
          </p:cNvPr>
          <p:cNvSpPr txBox="1"/>
          <p:nvPr/>
        </p:nvSpPr>
        <p:spPr>
          <a:xfrm>
            <a:off x="412888" y="1750606"/>
            <a:ext cx="5438078" cy="1815882"/>
          </a:xfrm>
          <a:prstGeom prst="rect">
            <a:avLst/>
          </a:prstGeom>
          <a:noFill/>
        </p:spPr>
        <p:txBody>
          <a:bodyPr wrap="square" rtlCol="0">
            <a:spAutoFit/>
          </a:bodyPr>
          <a:lstStyle/>
          <a:p>
            <a:pPr marL="285750" indent="-285750">
              <a:buFont typeface="Arial" panose="020B0604020202020204" pitchFamily="34" charset="0"/>
              <a:buChar char="•"/>
            </a:pPr>
            <a:r>
              <a:rPr lang="fi-FI" sz="1400" dirty="0"/>
              <a:t>Purkuhalli on raskas teollisuushalli, jonka on koko arviolta 150 x 40 x 30 m =&gt; pinta-ala noin 6 000 m2 ja nostokyky siltanosturilla 20 </a:t>
            </a:r>
            <a:r>
              <a:rPr lang="fi-FI" sz="1400" dirty="0" err="1"/>
              <a:t>ton</a:t>
            </a:r>
            <a:r>
              <a:rPr lang="fi-FI" sz="1400" dirty="0"/>
              <a:t>.</a:t>
            </a:r>
          </a:p>
          <a:p>
            <a:pPr marL="285750" indent="-285750">
              <a:buFont typeface="Arial" panose="020B0604020202020204" pitchFamily="34" charset="0"/>
              <a:buChar char="•"/>
            </a:pPr>
            <a:r>
              <a:rPr lang="fi-FI" sz="1400" dirty="0"/>
              <a:t>Purkuhallin tarkoituksena on helpottaa kuivatelakasta tuotujen lohkojen edelleen purkamista. Hallissa paikat kahdelle laivasta irti leikatulle lohkolle + esilajitellun kierrätysteräksen jatkokäsittelylle.</a:t>
            </a:r>
          </a:p>
          <a:p>
            <a:pPr marL="285750" indent="-285750">
              <a:buFont typeface="Arial" panose="020B0604020202020204" pitchFamily="34" charset="0"/>
              <a:buChar char="•"/>
            </a:pPr>
            <a:r>
              <a:rPr lang="fi-FI" sz="1400" dirty="0"/>
              <a:t>Rakennuksen ilmanvaihtojärjestelmässä käytetään parasta käytettävissä olevaa tekniikkaa haitallisten päästöjen vähentämiseksi.</a:t>
            </a:r>
          </a:p>
        </p:txBody>
      </p:sp>
      <p:pic>
        <p:nvPicPr>
          <p:cNvPr id="27" name="Kuva 26">
            <a:extLst>
              <a:ext uri="{FF2B5EF4-FFF2-40B4-BE49-F238E27FC236}">
                <a16:creationId xmlns:a16="http://schemas.microsoft.com/office/drawing/2014/main" id="{9CED9DAB-BB7D-4BC7-DE4A-1F7A308E898E}"/>
              </a:ext>
            </a:extLst>
          </p:cNvPr>
          <p:cNvPicPr>
            <a:picLocks noChangeAspect="1"/>
          </p:cNvPicPr>
          <p:nvPr/>
        </p:nvPicPr>
        <p:blipFill>
          <a:blip r:embed="rId3"/>
          <a:stretch>
            <a:fillRect/>
          </a:stretch>
        </p:blipFill>
        <p:spPr>
          <a:xfrm>
            <a:off x="6091725" y="1807596"/>
            <a:ext cx="2453495" cy="1363334"/>
          </a:xfrm>
          <a:prstGeom prst="rect">
            <a:avLst/>
          </a:prstGeom>
        </p:spPr>
      </p:pic>
      <p:pic>
        <p:nvPicPr>
          <p:cNvPr id="28" name="Kuva 27">
            <a:extLst>
              <a:ext uri="{FF2B5EF4-FFF2-40B4-BE49-F238E27FC236}">
                <a16:creationId xmlns:a16="http://schemas.microsoft.com/office/drawing/2014/main" id="{E552817F-ACC2-AE21-6A5B-49E7FD379421}"/>
              </a:ext>
            </a:extLst>
          </p:cNvPr>
          <p:cNvPicPr>
            <a:picLocks noChangeAspect="1"/>
          </p:cNvPicPr>
          <p:nvPr/>
        </p:nvPicPr>
        <p:blipFill>
          <a:blip r:embed="rId4"/>
          <a:stretch>
            <a:fillRect/>
          </a:stretch>
        </p:blipFill>
        <p:spPr>
          <a:xfrm>
            <a:off x="6376677" y="3833833"/>
            <a:ext cx="2080024" cy="2171395"/>
          </a:xfrm>
          <a:prstGeom prst="rect">
            <a:avLst/>
          </a:prstGeom>
        </p:spPr>
      </p:pic>
      <p:pic>
        <p:nvPicPr>
          <p:cNvPr id="30" name="Kuva 29">
            <a:extLst>
              <a:ext uri="{FF2B5EF4-FFF2-40B4-BE49-F238E27FC236}">
                <a16:creationId xmlns:a16="http://schemas.microsoft.com/office/drawing/2014/main" id="{BC9D305D-F162-D184-011F-6E6EABC2051E}"/>
              </a:ext>
            </a:extLst>
          </p:cNvPr>
          <p:cNvPicPr>
            <a:picLocks noChangeAspect="1"/>
          </p:cNvPicPr>
          <p:nvPr/>
        </p:nvPicPr>
        <p:blipFill>
          <a:blip r:embed="rId5"/>
          <a:stretch>
            <a:fillRect/>
          </a:stretch>
        </p:blipFill>
        <p:spPr>
          <a:xfrm>
            <a:off x="8359887" y="1322159"/>
            <a:ext cx="3410083" cy="4689906"/>
          </a:xfrm>
          <a:prstGeom prst="rect">
            <a:avLst/>
          </a:prstGeom>
        </p:spPr>
      </p:pic>
      <p:pic>
        <p:nvPicPr>
          <p:cNvPr id="31" name="Kuva 30">
            <a:extLst>
              <a:ext uri="{FF2B5EF4-FFF2-40B4-BE49-F238E27FC236}">
                <a16:creationId xmlns:a16="http://schemas.microsoft.com/office/drawing/2014/main" id="{B05B2ADC-85FE-43C1-A42B-5FAAABAA1331}"/>
              </a:ext>
            </a:extLst>
          </p:cNvPr>
          <p:cNvPicPr>
            <a:picLocks noChangeAspect="1"/>
          </p:cNvPicPr>
          <p:nvPr/>
        </p:nvPicPr>
        <p:blipFill>
          <a:blip r:embed="rId3"/>
          <a:stretch>
            <a:fillRect/>
          </a:stretch>
        </p:blipFill>
        <p:spPr>
          <a:xfrm>
            <a:off x="1078912" y="5012235"/>
            <a:ext cx="1547528" cy="859915"/>
          </a:xfrm>
          <a:prstGeom prst="rect">
            <a:avLst/>
          </a:prstGeom>
        </p:spPr>
      </p:pic>
      <p:sp>
        <p:nvSpPr>
          <p:cNvPr id="33" name="Tekstiruutu 32">
            <a:extLst>
              <a:ext uri="{FF2B5EF4-FFF2-40B4-BE49-F238E27FC236}">
                <a16:creationId xmlns:a16="http://schemas.microsoft.com/office/drawing/2014/main" id="{98AAC857-6AB7-8849-343E-660260DAF309}"/>
              </a:ext>
            </a:extLst>
          </p:cNvPr>
          <p:cNvSpPr txBox="1"/>
          <p:nvPr/>
        </p:nvSpPr>
        <p:spPr>
          <a:xfrm>
            <a:off x="6741487" y="3174511"/>
            <a:ext cx="1153970" cy="276999"/>
          </a:xfrm>
          <a:prstGeom prst="rect">
            <a:avLst/>
          </a:prstGeom>
          <a:noFill/>
        </p:spPr>
        <p:txBody>
          <a:bodyPr wrap="none" rtlCol="0">
            <a:spAutoFit/>
          </a:bodyPr>
          <a:lstStyle/>
          <a:p>
            <a:r>
              <a:rPr lang="fi-FI" sz="1200" dirty="0"/>
              <a:t>Laatikkoleikkuri</a:t>
            </a:r>
          </a:p>
        </p:txBody>
      </p:sp>
      <p:sp>
        <p:nvSpPr>
          <p:cNvPr id="34" name="Tekstiruutu 33">
            <a:extLst>
              <a:ext uri="{FF2B5EF4-FFF2-40B4-BE49-F238E27FC236}">
                <a16:creationId xmlns:a16="http://schemas.microsoft.com/office/drawing/2014/main" id="{7DA9B136-3163-665D-208D-8723C96BC605}"/>
              </a:ext>
            </a:extLst>
          </p:cNvPr>
          <p:cNvSpPr txBox="1"/>
          <p:nvPr/>
        </p:nvSpPr>
        <p:spPr>
          <a:xfrm>
            <a:off x="6232738" y="5943677"/>
            <a:ext cx="2908425" cy="276999"/>
          </a:xfrm>
          <a:prstGeom prst="rect">
            <a:avLst/>
          </a:prstGeom>
          <a:noFill/>
        </p:spPr>
        <p:txBody>
          <a:bodyPr wrap="none" rtlCol="0">
            <a:spAutoFit/>
          </a:bodyPr>
          <a:lstStyle/>
          <a:p>
            <a:r>
              <a:rPr lang="fi-FI" sz="1200" dirty="0"/>
              <a:t>Purku- ja lajittelukoneet sekä nokkaleikkurit</a:t>
            </a:r>
          </a:p>
        </p:txBody>
      </p:sp>
      <p:sp>
        <p:nvSpPr>
          <p:cNvPr id="35" name="Tekstiruutu 34">
            <a:extLst>
              <a:ext uri="{FF2B5EF4-FFF2-40B4-BE49-F238E27FC236}">
                <a16:creationId xmlns:a16="http://schemas.microsoft.com/office/drawing/2014/main" id="{3DD07C94-8CF2-0C11-0AEA-EDD25274B276}"/>
              </a:ext>
            </a:extLst>
          </p:cNvPr>
          <p:cNvSpPr txBox="1"/>
          <p:nvPr/>
        </p:nvSpPr>
        <p:spPr>
          <a:xfrm>
            <a:off x="3093567" y="6138747"/>
            <a:ext cx="1873526" cy="276999"/>
          </a:xfrm>
          <a:prstGeom prst="rect">
            <a:avLst/>
          </a:prstGeom>
          <a:noFill/>
        </p:spPr>
        <p:txBody>
          <a:bodyPr wrap="none" rtlCol="0">
            <a:spAutoFit/>
          </a:bodyPr>
          <a:lstStyle/>
          <a:p>
            <a:r>
              <a:rPr lang="fi-FI" sz="1200" dirty="0"/>
              <a:t>Lohkojen purku (2 asemaa)</a:t>
            </a:r>
          </a:p>
        </p:txBody>
      </p:sp>
      <p:sp>
        <p:nvSpPr>
          <p:cNvPr id="36" name="Tekstiruutu 35">
            <a:extLst>
              <a:ext uri="{FF2B5EF4-FFF2-40B4-BE49-F238E27FC236}">
                <a16:creationId xmlns:a16="http://schemas.microsoft.com/office/drawing/2014/main" id="{5DF12365-7379-A8DD-46F2-DBB0B1ACF82F}"/>
              </a:ext>
            </a:extLst>
          </p:cNvPr>
          <p:cNvSpPr txBox="1"/>
          <p:nvPr/>
        </p:nvSpPr>
        <p:spPr>
          <a:xfrm>
            <a:off x="1341286" y="6081323"/>
            <a:ext cx="1022780" cy="276999"/>
          </a:xfrm>
          <a:prstGeom prst="rect">
            <a:avLst/>
          </a:prstGeom>
          <a:noFill/>
        </p:spPr>
        <p:txBody>
          <a:bodyPr wrap="none" rtlCol="0">
            <a:spAutoFit/>
          </a:bodyPr>
          <a:lstStyle/>
          <a:p>
            <a:r>
              <a:rPr lang="fi-FI" sz="1200" dirty="0"/>
              <a:t>Jatkokäsittely</a:t>
            </a:r>
          </a:p>
        </p:txBody>
      </p:sp>
      <p:sp>
        <p:nvSpPr>
          <p:cNvPr id="37" name="Oikea aaltosulje 36">
            <a:extLst>
              <a:ext uri="{FF2B5EF4-FFF2-40B4-BE49-F238E27FC236}">
                <a16:creationId xmlns:a16="http://schemas.microsoft.com/office/drawing/2014/main" id="{399D12FA-1849-67BB-7C78-CCED017247C7}"/>
              </a:ext>
            </a:extLst>
          </p:cNvPr>
          <p:cNvSpPr/>
          <p:nvPr/>
        </p:nvSpPr>
        <p:spPr>
          <a:xfrm rot="5400000">
            <a:off x="1802440" y="5274682"/>
            <a:ext cx="100470" cy="1547528"/>
          </a:xfrm>
          <a:prstGeom prst="rightBrace">
            <a:avLst/>
          </a:prstGeom>
          <a:ln>
            <a:solidFill>
              <a:srgbClr val="176D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ln>
                <a:solidFill>
                  <a:srgbClr val="176D79"/>
                </a:solidFill>
              </a:ln>
            </a:endParaRPr>
          </a:p>
        </p:txBody>
      </p:sp>
      <p:sp>
        <p:nvSpPr>
          <p:cNvPr id="38" name="Oikea aaltosulje 37">
            <a:extLst>
              <a:ext uri="{FF2B5EF4-FFF2-40B4-BE49-F238E27FC236}">
                <a16:creationId xmlns:a16="http://schemas.microsoft.com/office/drawing/2014/main" id="{AA3C4E8D-A35A-D4D5-6A76-37DAAF16C713}"/>
              </a:ext>
            </a:extLst>
          </p:cNvPr>
          <p:cNvSpPr/>
          <p:nvPr/>
        </p:nvSpPr>
        <p:spPr>
          <a:xfrm rot="5400000">
            <a:off x="3973713" y="4832381"/>
            <a:ext cx="113235" cy="2444893"/>
          </a:xfrm>
          <a:prstGeom prst="rightBrace">
            <a:avLst/>
          </a:prstGeom>
          <a:ln>
            <a:solidFill>
              <a:srgbClr val="176D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ln>
                <a:solidFill>
                  <a:srgbClr val="176D79"/>
                </a:solidFill>
              </a:ln>
            </a:endParaRPr>
          </a:p>
        </p:txBody>
      </p:sp>
      <p:sp>
        <p:nvSpPr>
          <p:cNvPr id="10" name="Tekstiruutu 9">
            <a:extLst>
              <a:ext uri="{FF2B5EF4-FFF2-40B4-BE49-F238E27FC236}">
                <a16:creationId xmlns:a16="http://schemas.microsoft.com/office/drawing/2014/main" id="{CD166B0C-8713-3C30-045F-586E41E833DB}"/>
              </a:ext>
            </a:extLst>
          </p:cNvPr>
          <p:cNvSpPr txBox="1"/>
          <p:nvPr/>
        </p:nvSpPr>
        <p:spPr>
          <a:xfrm>
            <a:off x="7475746" y="6191931"/>
            <a:ext cx="4294224" cy="215444"/>
          </a:xfrm>
          <a:prstGeom prst="rect">
            <a:avLst/>
          </a:prstGeom>
          <a:noFill/>
        </p:spPr>
        <p:txBody>
          <a:bodyPr wrap="square">
            <a:spAutoFit/>
          </a:bodyPr>
          <a:lstStyle/>
          <a:p>
            <a:pPr algn="r"/>
            <a:r>
              <a:rPr lang="fi-FI" sz="800" dirty="0"/>
              <a:t>Lähde:  </a:t>
            </a:r>
            <a:r>
              <a:rPr lang="fi-FI" sz="800" dirty="0">
                <a:hlinkClick r:id="rId6"/>
              </a:rPr>
              <a:t>www.metso.com</a:t>
            </a:r>
            <a:r>
              <a:rPr lang="fi-FI" sz="800" dirty="0"/>
              <a:t> ja </a:t>
            </a:r>
            <a:r>
              <a:rPr lang="fi-FI" sz="800" dirty="0">
                <a:hlinkClick r:id="rId7"/>
              </a:rPr>
              <a:t>www.powerhand.com</a:t>
            </a:r>
            <a:r>
              <a:rPr lang="fi-FI" sz="800" dirty="0"/>
              <a:t> </a:t>
            </a:r>
          </a:p>
        </p:txBody>
      </p:sp>
    </p:spTree>
    <p:extLst>
      <p:ext uri="{BB962C8B-B14F-4D97-AF65-F5344CB8AC3E}">
        <p14:creationId xmlns:p14="http://schemas.microsoft.com/office/powerpoint/2010/main" val="3089244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792B07A8-A4F3-6735-8FD4-B158AF9FE88D}"/>
              </a:ext>
            </a:extLst>
          </p:cNvPr>
          <p:cNvSpPr>
            <a:spLocks noGrp="1"/>
          </p:cNvSpPr>
          <p:nvPr>
            <p:ph type="title"/>
          </p:nvPr>
        </p:nvSpPr>
        <p:spPr/>
        <p:txBody>
          <a:bodyPr/>
          <a:lstStyle/>
          <a:p>
            <a:r>
              <a:rPr lang="fi-FI" dirty="0"/>
              <a:t>Johdanto</a:t>
            </a:r>
          </a:p>
        </p:txBody>
      </p:sp>
      <p:sp>
        <p:nvSpPr>
          <p:cNvPr id="9" name="Sisällön paikkamerkki 8">
            <a:extLst>
              <a:ext uri="{FF2B5EF4-FFF2-40B4-BE49-F238E27FC236}">
                <a16:creationId xmlns:a16="http://schemas.microsoft.com/office/drawing/2014/main" id="{E04884DF-B764-8F6F-3D79-4E36C04386EB}"/>
              </a:ext>
            </a:extLst>
          </p:cNvPr>
          <p:cNvSpPr>
            <a:spLocks noGrp="1"/>
          </p:cNvSpPr>
          <p:nvPr>
            <p:ph idx="1"/>
          </p:nvPr>
        </p:nvSpPr>
        <p:spPr/>
        <p:txBody>
          <a:bodyPr>
            <a:normAutofit/>
          </a:bodyPr>
          <a:lstStyle/>
          <a:p>
            <a:pPr>
              <a:lnSpc>
                <a:spcPct val="110000"/>
              </a:lnSpc>
              <a:spcBef>
                <a:spcPts val="600"/>
              </a:spcBef>
            </a:pPr>
            <a:r>
              <a:rPr lang="fi-FI" sz="1600" b="1" dirty="0"/>
              <a:t>Kierrätysteräksen tarve tulee kasvamaan merkittävästi sekä globaalisti että EU:n alueella, kun teräksentuottajat ovat muuttamassa teräksen valmistusteknologiaa. </a:t>
            </a:r>
            <a:r>
              <a:rPr lang="fi-FI" sz="1600" dirty="0"/>
              <a:t>World Steel Association on arvioinut, että kierrätysteräksen tarve tulee yli kolminkertaistumaan maailmanlaajuisesti vuoteen 2050 mennessä. Suomessa ja Ruotsissa on käynnissä useita hankkeita fossiilivapaan teräksen valmistukseen liittyen ja siksi arvioidaankin, että vuoteen 2030 mennessä kierrätysteräksen tarve Suomessa ja Ruotsissa on vähintään 6,4 miljoonaa tonnia vuodessa.  </a:t>
            </a:r>
          </a:p>
          <a:p>
            <a:pPr>
              <a:lnSpc>
                <a:spcPct val="110000"/>
              </a:lnSpc>
              <a:spcBef>
                <a:spcPts val="600"/>
              </a:spcBef>
            </a:pPr>
            <a:r>
              <a:rPr lang="fi-FI" sz="1600" b="1" dirty="0"/>
              <a:t>Terästeollisuus suunnittelee muutoksia tehtaidensa tuotantoteknologiaan erityisesti vähentääkseen CO₂-päästöjä tavoitteena fossiilivapaan teräksen valmistus.</a:t>
            </a:r>
            <a:r>
              <a:rPr lang="fi-FI" sz="1600" dirty="0"/>
              <a:t> Uudessa tuotantoteknologiassa hyödynnetään sähköuuniteknologiaa, joka tarvitsee raaka-aineekseen kierrätysterästä ja vetykaasulla pelkistettyä rautamalmia eli rautasientä (DRI - </a:t>
            </a:r>
            <a:r>
              <a:rPr lang="fi-FI" sz="1600" dirty="0" err="1"/>
              <a:t>direct</a:t>
            </a:r>
            <a:r>
              <a:rPr lang="fi-FI" sz="1600" dirty="0"/>
              <a:t> </a:t>
            </a:r>
            <a:r>
              <a:rPr lang="fi-FI" sz="1600" dirty="0" err="1"/>
              <a:t>reduced</a:t>
            </a:r>
            <a:r>
              <a:rPr lang="fi-FI" sz="1600" dirty="0"/>
              <a:t> </a:t>
            </a:r>
            <a:r>
              <a:rPr lang="fi-FI" sz="1600" dirty="0" err="1"/>
              <a:t>iron</a:t>
            </a:r>
            <a:r>
              <a:rPr lang="fi-FI" sz="1600" dirty="0"/>
              <a:t>). </a:t>
            </a:r>
          </a:p>
          <a:p>
            <a:pPr>
              <a:lnSpc>
                <a:spcPct val="110000"/>
              </a:lnSpc>
              <a:spcBef>
                <a:spcPts val="600"/>
              </a:spcBef>
            </a:pPr>
            <a:r>
              <a:rPr lang="fi-FI" sz="1600" b="1" dirty="0"/>
              <a:t>Yksi kierrätysteräksen lähde on purettavat laivat, joita puretaan EU:n aluspurkudirektiivin vaatimusten mukaisesti varustetulla ja hyväksytyllä purkutelakalla.</a:t>
            </a:r>
            <a:r>
              <a:rPr lang="fi-FI" sz="1600" dirty="0"/>
              <a:t> Tällaisen purkutelakan sijoittumiselle Raahen alueelle olisi merkittäviä etuja. Purkutoiminnan tuloksena syntyvää kierrätysterästä voitaisiin toimittaa mm. lähellä olevalle SSAB:n Raahen terästehtaalle, jonka uusi suunnitteilla oleva fossiilivapaa teräksentuotantoprosessi tarvitsee merkittäviä määriä kierrätysterästä. Lisäksi Raahessa on kehittyvä satama-alue, jonka strategisena tavoitteena on olla alueen johtava vihreää siirtymää tukeva satama. Purkutelakka toisi toteutuessaan Raahen alueelle merkittävän määrän työpaikkoja sekä lisäisi Raahen seudun ja koko Pohjois-Pohjanmaan teknologista osaamista.</a:t>
            </a:r>
          </a:p>
          <a:p>
            <a:pPr>
              <a:lnSpc>
                <a:spcPct val="110000"/>
              </a:lnSpc>
              <a:spcBef>
                <a:spcPts val="600"/>
              </a:spcBef>
            </a:pPr>
            <a:r>
              <a:rPr lang="fi-FI" sz="1600" b="1" dirty="0"/>
              <a:t>Tämä selvitysraportti on syntynyt hanketyön tuloksena. Hankkeessa selvitettiin, onko purkutelakan perustaminen Suomeen ja eritysesti Raahen seudulle liiketaloudellisesti kannattavaa.</a:t>
            </a:r>
            <a:r>
              <a:rPr lang="fi-FI" sz="1600" dirty="0"/>
              <a:t> Selvitysraportin tarkoituksena on toimia taustatietona suunniteltaessa  jatkotoimenpiteitä ja luoda pohjaa potentiaalisille alueen ulkopuolelta tuleville investoinneille.</a:t>
            </a:r>
          </a:p>
          <a:p>
            <a:pPr>
              <a:lnSpc>
                <a:spcPct val="110000"/>
              </a:lnSpc>
              <a:spcBef>
                <a:spcPts val="600"/>
              </a:spcBef>
            </a:pPr>
            <a:endParaRPr lang="fi-FI" sz="1600" dirty="0"/>
          </a:p>
        </p:txBody>
      </p:sp>
      <p:sp>
        <p:nvSpPr>
          <p:cNvPr id="5" name="Päivämäärän paikkamerkki 4">
            <a:extLst>
              <a:ext uri="{FF2B5EF4-FFF2-40B4-BE49-F238E27FC236}">
                <a16:creationId xmlns:a16="http://schemas.microsoft.com/office/drawing/2014/main" id="{E78BEA99-EAFF-0C5B-63FE-E0080CB3ABD6}"/>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AA071A87-CDA5-A813-A7BC-2257C2A32652}"/>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028184B5-E1C7-E528-56A0-6000918AA43F}"/>
              </a:ext>
            </a:extLst>
          </p:cNvPr>
          <p:cNvSpPr>
            <a:spLocks noGrp="1"/>
          </p:cNvSpPr>
          <p:nvPr>
            <p:ph type="sldNum" sz="quarter" idx="12"/>
          </p:nvPr>
        </p:nvSpPr>
        <p:spPr/>
        <p:txBody>
          <a:bodyPr/>
          <a:lstStyle/>
          <a:p>
            <a:fld id="{D3A43A0F-07BB-4823-B415-9F3E41C865A8}" type="slidenum">
              <a:rPr lang="fi-FI" smtClean="0"/>
              <a:t>3</a:t>
            </a:fld>
            <a:endParaRPr lang="fi-FI"/>
          </a:p>
        </p:txBody>
      </p:sp>
    </p:spTree>
    <p:extLst>
      <p:ext uri="{BB962C8B-B14F-4D97-AF65-F5344CB8AC3E}">
        <p14:creationId xmlns:p14="http://schemas.microsoft.com/office/powerpoint/2010/main" val="1118187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F0D7B3-5C06-8018-0BC7-32DDD7108FCE}"/>
              </a:ext>
            </a:extLst>
          </p:cNvPr>
          <p:cNvSpPr>
            <a:spLocks noGrp="1"/>
          </p:cNvSpPr>
          <p:nvPr>
            <p:ph type="title"/>
          </p:nvPr>
        </p:nvSpPr>
        <p:spPr/>
        <p:txBody>
          <a:bodyPr/>
          <a:lstStyle/>
          <a:p>
            <a:r>
              <a:rPr lang="fi-FI" dirty="0"/>
              <a:t>Romupiha + logistiikka</a:t>
            </a:r>
          </a:p>
        </p:txBody>
      </p:sp>
      <p:sp>
        <p:nvSpPr>
          <p:cNvPr id="3" name="Päivämäärän paikkamerkki 2">
            <a:extLst>
              <a:ext uri="{FF2B5EF4-FFF2-40B4-BE49-F238E27FC236}">
                <a16:creationId xmlns:a16="http://schemas.microsoft.com/office/drawing/2014/main" id="{0C31AA0E-DC3D-34E8-088B-561B40E58931}"/>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ABFAE844-C8B3-DB9F-CC79-2DF31021E47B}"/>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DF9DE83B-52E8-5924-8249-FCBC51C51354}"/>
              </a:ext>
            </a:extLst>
          </p:cNvPr>
          <p:cNvSpPr>
            <a:spLocks noGrp="1"/>
          </p:cNvSpPr>
          <p:nvPr>
            <p:ph type="sldNum" sz="quarter" idx="12"/>
          </p:nvPr>
        </p:nvSpPr>
        <p:spPr/>
        <p:txBody>
          <a:bodyPr/>
          <a:lstStyle/>
          <a:p>
            <a:fld id="{D3A43A0F-07BB-4823-B415-9F3E41C865A8}" type="slidenum">
              <a:rPr lang="fi-FI" smtClean="0"/>
              <a:t>30</a:t>
            </a:fld>
            <a:endParaRPr lang="fi-FI"/>
          </a:p>
        </p:txBody>
      </p:sp>
      <p:pic>
        <p:nvPicPr>
          <p:cNvPr id="7" name="Picture 9">
            <a:extLst>
              <a:ext uri="{FF2B5EF4-FFF2-40B4-BE49-F238E27FC236}">
                <a16:creationId xmlns:a16="http://schemas.microsoft.com/office/drawing/2014/main" id="{2ABDF2F5-87B4-3EB9-E0D7-43BA973B66B5}"/>
              </a:ext>
            </a:extLst>
          </p:cNvPr>
          <p:cNvPicPr>
            <a:picLocks noChangeAspect="1"/>
          </p:cNvPicPr>
          <p:nvPr/>
        </p:nvPicPr>
        <p:blipFill>
          <a:blip r:embed="rId2"/>
          <a:stretch>
            <a:fillRect/>
          </a:stretch>
        </p:blipFill>
        <p:spPr>
          <a:xfrm>
            <a:off x="2469861" y="4663930"/>
            <a:ext cx="3207998" cy="1402326"/>
          </a:xfrm>
          <a:prstGeom prst="rect">
            <a:avLst/>
          </a:prstGeom>
        </p:spPr>
      </p:pic>
      <p:pic>
        <p:nvPicPr>
          <p:cNvPr id="8" name="Picture 6" descr="Steelworks self-loading/propelled elevating transporters">
            <a:extLst>
              <a:ext uri="{FF2B5EF4-FFF2-40B4-BE49-F238E27FC236}">
                <a16:creationId xmlns:a16="http://schemas.microsoft.com/office/drawing/2014/main" id="{CBC0D758-EAA1-739F-0B54-4D7B8E41D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67" y="3752107"/>
            <a:ext cx="3012381" cy="2297325"/>
          </a:xfrm>
          <a:prstGeom prst="rect">
            <a:avLst/>
          </a:prstGeom>
          <a:noFill/>
          <a:extLst>
            <a:ext uri="{909E8E84-426E-40DD-AFC4-6F175D3DCCD1}">
              <a14:hiddenFill xmlns:a14="http://schemas.microsoft.com/office/drawing/2010/main">
                <a:solidFill>
                  <a:srgbClr val="FFFFFF"/>
                </a:solidFill>
              </a14:hiddenFill>
            </a:ext>
          </a:extLst>
        </p:spPr>
      </p:pic>
      <p:pic>
        <p:nvPicPr>
          <p:cNvPr id="9" name="Kuva 8">
            <a:extLst>
              <a:ext uri="{FF2B5EF4-FFF2-40B4-BE49-F238E27FC236}">
                <a16:creationId xmlns:a16="http://schemas.microsoft.com/office/drawing/2014/main" id="{34CE5061-5D78-948B-36AF-23D9E65D780E}"/>
              </a:ext>
            </a:extLst>
          </p:cNvPr>
          <p:cNvPicPr>
            <a:picLocks noChangeAspect="1"/>
          </p:cNvPicPr>
          <p:nvPr/>
        </p:nvPicPr>
        <p:blipFill>
          <a:blip r:embed="rId4"/>
          <a:stretch>
            <a:fillRect/>
          </a:stretch>
        </p:blipFill>
        <p:spPr>
          <a:xfrm>
            <a:off x="6827567" y="1388925"/>
            <a:ext cx="2178756" cy="2040075"/>
          </a:xfrm>
          <a:prstGeom prst="rect">
            <a:avLst/>
          </a:prstGeom>
        </p:spPr>
      </p:pic>
      <p:pic>
        <p:nvPicPr>
          <p:cNvPr id="10" name="Picture 4" descr="Plates &amp; Structural Scrap">
            <a:extLst>
              <a:ext uri="{FF2B5EF4-FFF2-40B4-BE49-F238E27FC236}">
                <a16:creationId xmlns:a16="http://schemas.microsoft.com/office/drawing/2014/main" id="{F8AD30C7-AB4B-6F33-FBD3-97E1AEB3AE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67" y="4663930"/>
            <a:ext cx="1144726" cy="140232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iruutu 10">
            <a:extLst>
              <a:ext uri="{FF2B5EF4-FFF2-40B4-BE49-F238E27FC236}">
                <a16:creationId xmlns:a16="http://schemas.microsoft.com/office/drawing/2014/main" id="{36206667-FC8B-4ED2-7F08-FE4E8A4080CF}"/>
              </a:ext>
            </a:extLst>
          </p:cNvPr>
          <p:cNvSpPr txBox="1"/>
          <p:nvPr/>
        </p:nvSpPr>
        <p:spPr>
          <a:xfrm>
            <a:off x="620952" y="1604378"/>
            <a:ext cx="5100064" cy="2800767"/>
          </a:xfrm>
          <a:prstGeom prst="rect">
            <a:avLst/>
          </a:prstGeom>
          <a:noFill/>
        </p:spPr>
        <p:txBody>
          <a:bodyPr wrap="square" rtlCol="0">
            <a:spAutoFit/>
          </a:bodyPr>
          <a:lstStyle/>
          <a:p>
            <a:r>
              <a:rPr lang="fi-FI" sz="1600" dirty="0"/>
              <a:t>Romupihalla varastoidaan purkuhallista tullutta terästehtaan vaatimassa palakoossa olevaa kierrätysterästä sekä tarpeen mukaan myös muita kuljetusta odottavia purkumateriaaleja.  </a:t>
            </a:r>
          </a:p>
          <a:p>
            <a:endParaRPr lang="fi-FI" sz="1600" dirty="0"/>
          </a:p>
          <a:p>
            <a:r>
              <a:rPr lang="fi-FI" sz="1600" dirty="0"/>
              <a:t>Materiaaleja käsitellään romupihalla normaaleilla romunkäsittelykoneilla ja –kourilla. </a:t>
            </a:r>
          </a:p>
          <a:p>
            <a:endParaRPr lang="fi-FI" sz="1600" dirty="0"/>
          </a:p>
          <a:p>
            <a:r>
              <a:rPr lang="fi-FI" sz="1600" dirty="0"/>
              <a:t>Mikäli kierrätysteräs kuljetetaan läheiselle SSAB:n Raahen terästehtaalle kuljetuksessa voidaan käyttää raskaita kuljetusalustoja, johtuen lyhyestä kuljetusmatkasta. </a:t>
            </a:r>
          </a:p>
        </p:txBody>
      </p:sp>
      <p:sp>
        <p:nvSpPr>
          <p:cNvPr id="12" name="Tekstiruutu 11">
            <a:extLst>
              <a:ext uri="{FF2B5EF4-FFF2-40B4-BE49-F238E27FC236}">
                <a16:creationId xmlns:a16="http://schemas.microsoft.com/office/drawing/2014/main" id="{21BA3884-CA4B-594F-99C9-1C8206422254}"/>
              </a:ext>
            </a:extLst>
          </p:cNvPr>
          <p:cNvSpPr txBox="1"/>
          <p:nvPr/>
        </p:nvSpPr>
        <p:spPr>
          <a:xfrm>
            <a:off x="9201945" y="2270462"/>
            <a:ext cx="1607107" cy="461665"/>
          </a:xfrm>
          <a:prstGeom prst="rect">
            <a:avLst/>
          </a:prstGeom>
          <a:noFill/>
        </p:spPr>
        <p:txBody>
          <a:bodyPr wrap="none" rtlCol="0">
            <a:spAutoFit/>
          </a:bodyPr>
          <a:lstStyle/>
          <a:p>
            <a:r>
              <a:rPr lang="fi-FI" sz="1200" dirty="0"/>
              <a:t>Tyypillinen romukoura </a:t>
            </a:r>
          </a:p>
          <a:p>
            <a:r>
              <a:rPr lang="fi-FI" sz="1200" dirty="0"/>
              <a:t>eli sipulikoura</a:t>
            </a:r>
          </a:p>
        </p:txBody>
      </p:sp>
      <p:sp>
        <p:nvSpPr>
          <p:cNvPr id="13" name="Tekstiruutu 12">
            <a:extLst>
              <a:ext uri="{FF2B5EF4-FFF2-40B4-BE49-F238E27FC236}">
                <a16:creationId xmlns:a16="http://schemas.microsoft.com/office/drawing/2014/main" id="{4851F8BB-284D-908E-60E9-96A08547CCEF}"/>
              </a:ext>
            </a:extLst>
          </p:cNvPr>
          <p:cNvSpPr txBox="1"/>
          <p:nvPr/>
        </p:nvSpPr>
        <p:spPr>
          <a:xfrm>
            <a:off x="9990302" y="4496449"/>
            <a:ext cx="1998708" cy="1015663"/>
          </a:xfrm>
          <a:prstGeom prst="rect">
            <a:avLst/>
          </a:prstGeom>
          <a:noFill/>
        </p:spPr>
        <p:txBody>
          <a:bodyPr wrap="square" rtlCol="0">
            <a:spAutoFit/>
          </a:bodyPr>
          <a:lstStyle/>
          <a:p>
            <a:r>
              <a:rPr lang="fi-FI" sz="1200" dirty="0"/>
              <a:t>Esimerkki mahdollisesta</a:t>
            </a:r>
          </a:p>
          <a:p>
            <a:r>
              <a:rPr lang="fi-FI" sz="1200" dirty="0"/>
              <a:t>kuljetusratkaisusta</a:t>
            </a:r>
          </a:p>
          <a:p>
            <a:r>
              <a:rPr lang="fi-FI" sz="1200" dirty="0"/>
              <a:t>terästehtaalle, jossa hyödynnetään SPMT-siirtoajoneuvoa</a:t>
            </a:r>
          </a:p>
        </p:txBody>
      </p:sp>
      <p:sp>
        <p:nvSpPr>
          <p:cNvPr id="6" name="Tekstiruutu 5">
            <a:extLst>
              <a:ext uri="{FF2B5EF4-FFF2-40B4-BE49-F238E27FC236}">
                <a16:creationId xmlns:a16="http://schemas.microsoft.com/office/drawing/2014/main" id="{3A6EC076-7AB3-7A38-AF96-5F7CD07ADEDD}"/>
              </a:ext>
            </a:extLst>
          </p:cNvPr>
          <p:cNvSpPr txBox="1"/>
          <p:nvPr/>
        </p:nvSpPr>
        <p:spPr>
          <a:xfrm>
            <a:off x="7406734" y="6157095"/>
            <a:ext cx="4294224" cy="215444"/>
          </a:xfrm>
          <a:prstGeom prst="rect">
            <a:avLst/>
          </a:prstGeom>
          <a:noFill/>
        </p:spPr>
        <p:txBody>
          <a:bodyPr wrap="square">
            <a:spAutoFit/>
          </a:bodyPr>
          <a:lstStyle/>
          <a:p>
            <a:pPr algn="r"/>
            <a:r>
              <a:rPr lang="fi-FI" sz="800" dirty="0"/>
              <a:t>Lähde: </a:t>
            </a:r>
            <a:r>
              <a:rPr lang="fi-FI" sz="800" dirty="0">
                <a:hlinkClick r:id="rId6"/>
              </a:rPr>
              <a:t>https://www.cometto.com/modular-systems/</a:t>
            </a:r>
            <a:r>
              <a:rPr lang="fi-FI" sz="800" dirty="0"/>
              <a:t> </a:t>
            </a:r>
          </a:p>
        </p:txBody>
      </p:sp>
    </p:spTree>
    <p:extLst>
      <p:ext uri="{BB962C8B-B14F-4D97-AF65-F5344CB8AC3E}">
        <p14:creationId xmlns:p14="http://schemas.microsoft.com/office/powerpoint/2010/main" val="3582295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BEA11A7F-AF4D-7559-42F0-3D1DB29FF671}"/>
              </a:ext>
            </a:extLst>
          </p:cNvPr>
          <p:cNvSpPr>
            <a:spLocks noGrp="1"/>
          </p:cNvSpPr>
          <p:nvPr>
            <p:ph type="title"/>
          </p:nvPr>
        </p:nvSpPr>
        <p:spPr/>
        <p:txBody>
          <a:bodyPr/>
          <a:lstStyle/>
          <a:p>
            <a:r>
              <a:rPr lang="fi-FI" dirty="0"/>
              <a:t>Telakkainvestointi arviolta 47,5 MEUR</a:t>
            </a:r>
          </a:p>
        </p:txBody>
      </p:sp>
      <p:sp>
        <p:nvSpPr>
          <p:cNvPr id="7" name="Sisällön paikkamerkki 6">
            <a:extLst>
              <a:ext uri="{FF2B5EF4-FFF2-40B4-BE49-F238E27FC236}">
                <a16:creationId xmlns:a16="http://schemas.microsoft.com/office/drawing/2014/main" id="{D4035D16-554E-5CEE-F760-49AF1F0D62B9}"/>
              </a:ext>
            </a:extLst>
          </p:cNvPr>
          <p:cNvSpPr>
            <a:spLocks noGrp="1"/>
          </p:cNvSpPr>
          <p:nvPr>
            <p:ph idx="1"/>
          </p:nvPr>
        </p:nvSpPr>
        <p:spPr>
          <a:xfrm>
            <a:off x="422029" y="1326779"/>
            <a:ext cx="11594353" cy="1571809"/>
          </a:xfrm>
        </p:spPr>
        <p:txBody>
          <a:bodyPr>
            <a:normAutofit/>
          </a:bodyPr>
          <a:lstStyle/>
          <a:p>
            <a:pPr>
              <a:lnSpc>
                <a:spcPct val="100000"/>
              </a:lnSpc>
              <a:spcBef>
                <a:spcPts val="600"/>
              </a:spcBef>
            </a:pPr>
            <a:r>
              <a:rPr lang="fi-FI" sz="1600" b="1" dirty="0"/>
              <a:t>Asiantuntijoiden arvioiden ja laskelmien perusteella edellä esitetyn kaltainen telakkainvestointi olisi suuruusluokaltaan 47,5 MEUR</a:t>
            </a:r>
            <a:r>
              <a:rPr lang="fi-FI" sz="1600" dirty="0"/>
              <a:t>.   </a:t>
            </a:r>
          </a:p>
          <a:p>
            <a:pPr lvl="1">
              <a:lnSpc>
                <a:spcPct val="100000"/>
              </a:lnSpc>
              <a:spcBef>
                <a:spcPts val="600"/>
              </a:spcBef>
            </a:pPr>
            <a:r>
              <a:rPr lang="fi-FI" sz="1200" dirty="0"/>
              <a:t>Kustannusarvio perustuu alla olevaan laskelmaan, jossa hinta-arvioita on haettu internethauilla, hyödyntäen tekoälyä sekä asiantuntijoiden omaa kokemusta. </a:t>
            </a:r>
          </a:p>
          <a:p>
            <a:pPr lvl="1">
              <a:lnSpc>
                <a:spcPct val="100000"/>
              </a:lnSpc>
              <a:spcBef>
                <a:spcPts val="600"/>
              </a:spcBef>
            </a:pPr>
            <a:r>
              <a:rPr lang="fi-FI" sz="1200" dirty="0"/>
              <a:t>Kustannusarvio ei ota kantaa kaikkiin rakentamisesta aiheutuviin kustannuksiin, kuten maapohjan hankintaan, ruoppauskustannuksiin, kulkuteiden rakentamiseen jne.  </a:t>
            </a:r>
          </a:p>
          <a:p>
            <a:pPr lvl="1">
              <a:lnSpc>
                <a:spcPct val="100000"/>
              </a:lnSpc>
              <a:spcBef>
                <a:spcPts val="600"/>
              </a:spcBef>
            </a:pPr>
            <a:r>
              <a:rPr lang="fi-FI" sz="1200" dirty="0"/>
              <a:t>Kustannusarvio on tehty vain tämän selvityksen kannattavuusanalyysin taustatiedoksi. Mahdollisen rakentamisprojektin kustannukset tarvitsevat perusteellisemman kustannusarvion, jossa on tarkempia suunnitelmia ja sitovia tarjouksia hinnasta ja toimitusajasta toimittajilta. </a:t>
            </a:r>
          </a:p>
          <a:p>
            <a:pPr>
              <a:lnSpc>
                <a:spcPct val="100000"/>
              </a:lnSpc>
              <a:spcBef>
                <a:spcPts val="600"/>
              </a:spcBef>
            </a:pPr>
            <a:endParaRPr lang="fi-FI" sz="1600" dirty="0"/>
          </a:p>
        </p:txBody>
      </p:sp>
      <p:sp>
        <p:nvSpPr>
          <p:cNvPr id="3" name="Päivämäärän paikkamerkki 2">
            <a:extLst>
              <a:ext uri="{FF2B5EF4-FFF2-40B4-BE49-F238E27FC236}">
                <a16:creationId xmlns:a16="http://schemas.microsoft.com/office/drawing/2014/main" id="{5EF5A800-8E7B-BD21-7874-F2721F220DBE}"/>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86447072-6315-99EF-0DB6-101112A65012}"/>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87ABA8B9-1019-EFCB-B395-CAA9B7CF755D}"/>
              </a:ext>
            </a:extLst>
          </p:cNvPr>
          <p:cNvSpPr>
            <a:spLocks noGrp="1"/>
          </p:cNvSpPr>
          <p:nvPr>
            <p:ph type="sldNum" sz="quarter" idx="12"/>
          </p:nvPr>
        </p:nvSpPr>
        <p:spPr/>
        <p:txBody>
          <a:bodyPr/>
          <a:lstStyle/>
          <a:p>
            <a:fld id="{D3A43A0F-07BB-4823-B415-9F3E41C865A8}" type="slidenum">
              <a:rPr lang="fi-FI" smtClean="0"/>
              <a:t>31</a:t>
            </a:fld>
            <a:endParaRPr lang="fi-FI"/>
          </a:p>
        </p:txBody>
      </p:sp>
      <p:graphicFrame>
        <p:nvGraphicFramePr>
          <p:cNvPr id="9" name="Sisällön paikkamerkki 6">
            <a:extLst>
              <a:ext uri="{FF2B5EF4-FFF2-40B4-BE49-F238E27FC236}">
                <a16:creationId xmlns:a16="http://schemas.microsoft.com/office/drawing/2014/main" id="{E087AD6B-B1F1-47FB-7EDD-F8ACB3788BA9}"/>
              </a:ext>
            </a:extLst>
          </p:cNvPr>
          <p:cNvGraphicFramePr>
            <a:graphicFrameLocks/>
          </p:cNvGraphicFramePr>
          <p:nvPr>
            <p:extLst>
              <p:ext uri="{D42A27DB-BD31-4B8C-83A1-F6EECF244321}">
                <p14:modId xmlns:p14="http://schemas.microsoft.com/office/powerpoint/2010/main" val="1055949111"/>
              </p:ext>
            </p:extLst>
          </p:nvPr>
        </p:nvGraphicFramePr>
        <p:xfrm>
          <a:off x="430576" y="3012141"/>
          <a:ext cx="11339511" cy="3316690"/>
        </p:xfrm>
        <a:graphic>
          <a:graphicData uri="http://schemas.openxmlformats.org/drawingml/2006/table">
            <a:tbl>
              <a:tblPr/>
              <a:tblGrid>
                <a:gridCol w="788046">
                  <a:extLst>
                    <a:ext uri="{9D8B030D-6E8A-4147-A177-3AD203B41FA5}">
                      <a16:colId xmlns:a16="http://schemas.microsoft.com/office/drawing/2014/main" val="121571741"/>
                    </a:ext>
                  </a:extLst>
                </a:gridCol>
                <a:gridCol w="1760214">
                  <a:extLst>
                    <a:ext uri="{9D8B030D-6E8A-4147-A177-3AD203B41FA5}">
                      <a16:colId xmlns:a16="http://schemas.microsoft.com/office/drawing/2014/main" val="1518833071"/>
                    </a:ext>
                  </a:extLst>
                </a:gridCol>
                <a:gridCol w="3829756">
                  <a:extLst>
                    <a:ext uri="{9D8B030D-6E8A-4147-A177-3AD203B41FA5}">
                      <a16:colId xmlns:a16="http://schemas.microsoft.com/office/drawing/2014/main" val="730844107"/>
                    </a:ext>
                  </a:extLst>
                </a:gridCol>
                <a:gridCol w="1701295">
                  <a:extLst>
                    <a:ext uri="{9D8B030D-6E8A-4147-A177-3AD203B41FA5}">
                      <a16:colId xmlns:a16="http://schemas.microsoft.com/office/drawing/2014/main" val="400536680"/>
                    </a:ext>
                  </a:extLst>
                </a:gridCol>
                <a:gridCol w="815050">
                  <a:extLst>
                    <a:ext uri="{9D8B030D-6E8A-4147-A177-3AD203B41FA5}">
                      <a16:colId xmlns:a16="http://schemas.microsoft.com/office/drawing/2014/main" val="3950705034"/>
                    </a:ext>
                  </a:extLst>
                </a:gridCol>
                <a:gridCol w="815050">
                  <a:extLst>
                    <a:ext uri="{9D8B030D-6E8A-4147-A177-3AD203B41FA5}">
                      <a16:colId xmlns:a16="http://schemas.microsoft.com/office/drawing/2014/main" val="287162279"/>
                    </a:ext>
                  </a:extLst>
                </a:gridCol>
                <a:gridCol w="815050">
                  <a:extLst>
                    <a:ext uri="{9D8B030D-6E8A-4147-A177-3AD203B41FA5}">
                      <a16:colId xmlns:a16="http://schemas.microsoft.com/office/drawing/2014/main" val="824612032"/>
                    </a:ext>
                  </a:extLst>
                </a:gridCol>
                <a:gridCol w="815050">
                  <a:extLst>
                    <a:ext uri="{9D8B030D-6E8A-4147-A177-3AD203B41FA5}">
                      <a16:colId xmlns:a16="http://schemas.microsoft.com/office/drawing/2014/main" val="1420077002"/>
                    </a:ext>
                  </a:extLst>
                </a:gridCol>
              </a:tblGrid>
              <a:tr h="345660">
                <a:tc>
                  <a:txBody>
                    <a:bodyPr/>
                    <a:lstStyle/>
                    <a:p>
                      <a:pPr algn="l" fontAlgn="ctr"/>
                      <a:r>
                        <a:rPr lang="en-US" sz="900" b="1" i="0" u="none" strike="noStrike" noProof="0" dirty="0">
                          <a:solidFill>
                            <a:srgbClr val="000000"/>
                          </a:solidFill>
                          <a:effectLst/>
                          <a:latin typeface="Calibri" panose="020F0502020204030204" pitchFamily="34" charset="0"/>
                        </a:rPr>
                        <a:t> Part</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ctr"/>
                      <a:r>
                        <a:rPr lang="en-US" sz="900" b="1" i="0" u="none" strike="noStrike" noProof="0" dirty="0">
                          <a:solidFill>
                            <a:srgbClr val="000000"/>
                          </a:solidFill>
                          <a:effectLst/>
                          <a:latin typeface="Calibri" panose="020F0502020204030204" pitchFamily="34" charset="0"/>
                        </a:rPr>
                        <a:t>Object</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ctr"/>
                      <a:r>
                        <a:rPr lang="en-US" sz="900" b="1" i="0" u="none" strike="noStrike" noProof="0" dirty="0">
                          <a:solidFill>
                            <a:srgbClr val="000000"/>
                          </a:solidFill>
                          <a:effectLst/>
                          <a:latin typeface="Calibri" panose="020F0502020204030204" pitchFamily="34" charset="0"/>
                        </a:rPr>
                        <a:t>Explanation</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ctr"/>
                      <a:r>
                        <a:rPr lang="en-US" sz="900" b="1" i="0" u="none" strike="noStrike" noProof="0" dirty="0">
                          <a:solidFill>
                            <a:srgbClr val="000000"/>
                          </a:solidFill>
                          <a:effectLst/>
                          <a:latin typeface="Calibri" panose="020F0502020204030204" pitchFamily="34" charset="0"/>
                        </a:rPr>
                        <a:t>Source</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ctr" fontAlgn="ctr"/>
                      <a:r>
                        <a:rPr lang="en-US" sz="900" b="1" i="0" u="none" strike="noStrike" noProof="0" dirty="0">
                          <a:solidFill>
                            <a:srgbClr val="000000"/>
                          </a:solidFill>
                          <a:effectLst/>
                          <a:latin typeface="Calibri" panose="020F0502020204030204" pitchFamily="34" charset="0"/>
                        </a:rPr>
                        <a:t>Number</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ctr" fontAlgn="ctr"/>
                      <a:r>
                        <a:rPr lang="en-US" sz="900" b="1" i="0" u="none" strike="noStrike" noProof="0" dirty="0">
                          <a:solidFill>
                            <a:srgbClr val="000000"/>
                          </a:solidFill>
                          <a:effectLst/>
                          <a:latin typeface="Calibri" panose="020F0502020204030204" pitchFamily="34" charset="0"/>
                        </a:rPr>
                        <a:t>Unit</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ctr"/>
                      <a:r>
                        <a:rPr lang="en-US" sz="900" b="1" i="0" u="none" strike="noStrike" noProof="0" dirty="0">
                          <a:solidFill>
                            <a:srgbClr val="000000"/>
                          </a:solidFill>
                          <a:effectLst/>
                          <a:latin typeface="Calibri" panose="020F0502020204030204" pitchFamily="34" charset="0"/>
                        </a:rPr>
                        <a:t>Unit cost</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ctr"/>
                      <a:r>
                        <a:rPr lang="en-US" sz="900" b="1" i="0" u="none" strike="noStrike" noProof="0" dirty="0">
                          <a:solidFill>
                            <a:srgbClr val="000000"/>
                          </a:solidFill>
                          <a:effectLst/>
                          <a:latin typeface="Calibri" panose="020F0502020204030204" pitchFamily="34" charset="0"/>
                        </a:rPr>
                        <a:t>Total cost</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solidFill>
                      <a:srgbClr val="BF9F57"/>
                    </a:solidFill>
                  </a:tcPr>
                </a:tc>
                <a:extLst>
                  <a:ext uri="{0D108BD9-81ED-4DB2-BD59-A6C34878D82A}">
                    <a16:rowId xmlns:a16="http://schemas.microsoft.com/office/drawing/2014/main" val="2050790795"/>
                  </a:ext>
                </a:extLst>
              </a:tr>
              <a:tr h="164600">
                <a:tc>
                  <a:txBody>
                    <a:bodyPr/>
                    <a:lstStyle/>
                    <a:p>
                      <a:pPr algn="l" fontAlgn="ctr"/>
                      <a:r>
                        <a:rPr lang="en-US" sz="900" b="0" i="0" u="none" strike="noStrike" noProof="0" dirty="0">
                          <a:solidFill>
                            <a:srgbClr val="000000"/>
                          </a:solidFill>
                          <a:effectLst/>
                          <a:latin typeface="Calibri" panose="020F0502020204030204" pitchFamily="34" charset="0"/>
                        </a:rPr>
                        <a:t>Graving dock</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Walls</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RD Piles 18m long diameter 600mm total lengths of wall 620m need 890 piles</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900" b="0" i="0" u="none" strike="noStrike" noProof="0" dirty="0" err="1">
                          <a:solidFill>
                            <a:srgbClr val="000000"/>
                          </a:solidFill>
                          <a:effectLst/>
                          <a:latin typeface="Calibri" panose="020F0502020204030204" pitchFamily="34" charset="0"/>
                        </a:rPr>
                        <a:t>Terramek</a:t>
                      </a:r>
                      <a:r>
                        <a:rPr lang="en-US" sz="900" b="0" i="0" u="none" strike="noStrike" noProof="0" dirty="0">
                          <a:solidFill>
                            <a:srgbClr val="000000"/>
                          </a:solidFill>
                          <a:effectLst/>
                          <a:latin typeface="Calibri" panose="020F0502020204030204" pitchFamily="34" charset="0"/>
                        </a:rPr>
                        <a:t> Juhani </a:t>
                      </a:r>
                      <a:r>
                        <a:rPr lang="en-US" sz="900" b="0" i="0" u="none" strike="noStrike" noProof="0" dirty="0" err="1">
                          <a:solidFill>
                            <a:srgbClr val="000000"/>
                          </a:solidFill>
                          <a:effectLst/>
                          <a:latin typeface="Calibri" panose="020F0502020204030204" pitchFamily="34" charset="0"/>
                        </a:rPr>
                        <a:t>Välisalo</a:t>
                      </a: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14 760</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m2</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1 500</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22 140 000</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56665016"/>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Dock floor</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Steel fiber reinforce concrete 250x55x0,8 m + 1,5 m gravel</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Kilpailutabetoni.fi &amp; murske.net</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11 000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Cubic meters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400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4 400 000</a:t>
                      </a:r>
                    </a:p>
                  </a:txBody>
                  <a:tcPr marL="7370" marR="7370" marT="7370" marB="0" anchor="ctr">
                    <a:lnL>
                      <a:noFill/>
                    </a:lnL>
                    <a:lnR>
                      <a:noFill/>
                    </a:lnR>
                    <a:lnT>
                      <a:noFill/>
                    </a:lnT>
                    <a:lnB>
                      <a:noFill/>
                    </a:lnB>
                  </a:tcPr>
                </a:tc>
                <a:extLst>
                  <a:ext uri="{0D108BD9-81ED-4DB2-BD59-A6C34878D82A}">
                    <a16:rowId xmlns:a16="http://schemas.microsoft.com/office/drawing/2014/main" val="1006911994"/>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Ramp</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paved with asphalt + 0,8m gravel</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Ramboll &amp; murske.net</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8 800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Square meters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64</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563 200</a:t>
                      </a:r>
                    </a:p>
                  </a:txBody>
                  <a:tcPr marL="7370" marR="7370" marT="7370" marB="0" anchor="ctr">
                    <a:lnL>
                      <a:noFill/>
                    </a:lnL>
                    <a:lnR>
                      <a:noFill/>
                    </a:lnR>
                    <a:lnT>
                      <a:noFill/>
                    </a:lnT>
                    <a:lnB>
                      <a:noFill/>
                    </a:lnB>
                  </a:tcPr>
                </a:tc>
                <a:extLst>
                  <a:ext uri="{0D108BD9-81ED-4DB2-BD59-A6C34878D82A}">
                    <a16:rowId xmlns:a16="http://schemas.microsoft.com/office/drawing/2014/main" val="1507904219"/>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Gate</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56x15x4 total weight 330 tons</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SSAB and own experience</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330 000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kg</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6</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1 815 000</a:t>
                      </a:r>
                    </a:p>
                  </a:txBody>
                  <a:tcPr marL="7370" marR="7370" marT="7370" marB="0" anchor="ctr">
                    <a:lnL>
                      <a:noFill/>
                    </a:lnL>
                    <a:lnR>
                      <a:noFill/>
                    </a:lnR>
                    <a:lnT>
                      <a:noFill/>
                    </a:lnT>
                    <a:lnB>
                      <a:noFill/>
                    </a:lnB>
                  </a:tcPr>
                </a:tc>
                <a:extLst>
                  <a:ext uri="{0D108BD9-81ED-4DB2-BD59-A6C34878D82A}">
                    <a16:rowId xmlns:a16="http://schemas.microsoft.com/office/drawing/2014/main" val="497575921"/>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Pump system</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total capacity 5000 m3/h lifting high 14 m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Estimation by author</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150 000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150 000</a:t>
                      </a:r>
                    </a:p>
                  </a:txBody>
                  <a:tcPr marL="7370" marR="7370" marT="7370" marB="0" anchor="ctr">
                    <a:lnL>
                      <a:noFill/>
                    </a:lnL>
                    <a:lnR>
                      <a:noFill/>
                    </a:lnR>
                    <a:lnT>
                      <a:noFill/>
                    </a:lnT>
                    <a:lnB>
                      <a:noFill/>
                    </a:lnB>
                  </a:tcPr>
                </a:tc>
                <a:extLst>
                  <a:ext uri="{0D108BD9-81ED-4DB2-BD59-A6C34878D82A}">
                    <a16:rowId xmlns:a16="http://schemas.microsoft.com/office/drawing/2014/main" val="3361052978"/>
                  </a:ext>
                </a:extLst>
              </a:tr>
              <a:tr h="164600">
                <a:tc>
                  <a:txBody>
                    <a:bodyPr/>
                    <a:lstStyle/>
                    <a:p>
                      <a:pPr algn="l" fontAlgn="ctr"/>
                      <a:r>
                        <a:rPr lang="en-US" sz="900" b="0" i="0" u="none" strike="noStrike" noProof="0" dirty="0">
                          <a:solidFill>
                            <a:srgbClr val="000000"/>
                          </a:solidFill>
                          <a:effectLst/>
                          <a:latin typeface="Calibri" panose="020F0502020204030204" pitchFamily="34" charset="0"/>
                        </a:rPr>
                        <a:t>Areas</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Scrap field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14 hectares of asphalt paved surface + 0,8 m of gravel</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Ramboll</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140 000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Square meters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64</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8 960 000</a:t>
                      </a:r>
                    </a:p>
                  </a:txBody>
                  <a:tcPr marL="7370" marR="7370" marT="7370" marB="0" anchor="ctr">
                    <a:lnL>
                      <a:noFill/>
                    </a:lnL>
                    <a:lnR>
                      <a:noFill/>
                    </a:lnR>
                    <a:lnT>
                      <a:noFill/>
                    </a:lnT>
                    <a:lnB>
                      <a:noFill/>
                    </a:lnB>
                  </a:tcPr>
                </a:tc>
                <a:extLst>
                  <a:ext uri="{0D108BD9-81ED-4DB2-BD59-A6C34878D82A}">
                    <a16:rowId xmlns:a16="http://schemas.microsoft.com/office/drawing/2014/main" val="1129401709"/>
                  </a:ext>
                </a:extLst>
              </a:tr>
              <a:tr h="164600">
                <a:tc>
                  <a:txBody>
                    <a:bodyPr/>
                    <a:lstStyle/>
                    <a:p>
                      <a:pPr algn="l" fontAlgn="ctr"/>
                      <a:r>
                        <a:rPr lang="en-US" sz="900" b="0" i="0" u="none" strike="noStrike" noProof="0" dirty="0">
                          <a:solidFill>
                            <a:srgbClr val="000000"/>
                          </a:solidFill>
                          <a:effectLst/>
                          <a:latin typeface="Calibri" panose="020F0502020204030204" pitchFamily="34" charset="0"/>
                        </a:rPr>
                        <a:t>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Scrap field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Drainage collecting system</a:t>
                      </a:r>
                    </a:p>
                  </a:txBody>
                  <a:tcPr marL="7370" marR="7370" marT="7370" marB="0" anchor="ctr">
                    <a:lnL>
                      <a:noFill/>
                    </a:lnL>
                    <a:lnR>
                      <a:noFill/>
                    </a:lnR>
                    <a:lnT>
                      <a:noFill/>
                    </a:lnT>
                    <a:lnB>
                      <a:noFill/>
                    </a:lnB>
                  </a:tcPr>
                </a:tc>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300 000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300 000</a:t>
                      </a:r>
                    </a:p>
                  </a:txBody>
                  <a:tcPr marL="7370" marR="7370" marT="7370" marB="0" anchor="ctr">
                    <a:lnL>
                      <a:noFill/>
                    </a:lnL>
                    <a:lnR>
                      <a:noFill/>
                    </a:lnR>
                    <a:lnT>
                      <a:noFill/>
                    </a:lnT>
                    <a:lnB>
                      <a:noFill/>
                    </a:lnB>
                  </a:tcPr>
                </a:tc>
                <a:extLst>
                  <a:ext uri="{0D108BD9-81ED-4DB2-BD59-A6C34878D82A}">
                    <a16:rowId xmlns:a16="http://schemas.microsoft.com/office/drawing/2014/main" val="1143522135"/>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Scrap field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Drainage water cleaning</a:t>
                      </a:r>
                    </a:p>
                  </a:txBody>
                  <a:tcPr marL="7370" marR="7370" marT="7370" marB="0" anchor="ctr">
                    <a:lnL>
                      <a:noFill/>
                    </a:lnL>
                    <a:lnR>
                      <a:noFill/>
                    </a:lnR>
                    <a:lnT>
                      <a:noFill/>
                    </a:lnT>
                    <a:lnB>
                      <a:noFill/>
                    </a:lnB>
                  </a:tcPr>
                </a:tc>
                <a:tc>
                  <a:txBody>
                    <a:bodyPr/>
                    <a:lstStyle/>
                    <a:p>
                      <a:pPr algn="l" fontAlgn="ctr"/>
                      <a:r>
                        <a:rPr lang="en-US" sz="900" b="0" i="0" u="none" strike="noStrike" noProof="0" dirty="0" err="1">
                          <a:solidFill>
                            <a:srgbClr val="000000"/>
                          </a:solidFill>
                          <a:effectLst/>
                          <a:latin typeface="Calibri" panose="020F0502020204030204" pitchFamily="34" charset="0"/>
                        </a:rPr>
                        <a:t>Alfal</a:t>
                      </a:r>
                      <a:r>
                        <a:rPr lang="en-US" sz="900" b="0" i="0" u="none" strike="noStrike" noProof="0" dirty="0">
                          <a:solidFill>
                            <a:srgbClr val="000000"/>
                          </a:solidFill>
                          <a:effectLst/>
                          <a:latin typeface="Calibri" panose="020F0502020204030204" pitchFamily="34" charset="0"/>
                        </a:rPr>
                        <a:t> </a:t>
                      </a:r>
                      <a:r>
                        <a:rPr lang="en-US" sz="900" b="0" i="0" u="none" strike="noStrike" noProof="0" dirty="0" err="1">
                          <a:solidFill>
                            <a:srgbClr val="000000"/>
                          </a:solidFill>
                          <a:effectLst/>
                          <a:latin typeface="Calibri" panose="020F0502020204030204" pitchFamily="34" charset="0"/>
                        </a:rPr>
                        <a:t>laval</a:t>
                      </a: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300 000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300 000</a:t>
                      </a:r>
                    </a:p>
                  </a:txBody>
                  <a:tcPr marL="7370" marR="7370" marT="7370" marB="0" anchor="ctr">
                    <a:lnL>
                      <a:noFill/>
                    </a:lnL>
                    <a:lnR>
                      <a:noFill/>
                    </a:lnR>
                    <a:lnT>
                      <a:noFill/>
                    </a:lnT>
                    <a:lnB>
                      <a:noFill/>
                    </a:lnB>
                  </a:tcPr>
                </a:tc>
                <a:extLst>
                  <a:ext uri="{0D108BD9-81ED-4DB2-BD59-A6C34878D82A}">
                    <a16:rowId xmlns:a16="http://schemas.microsoft.com/office/drawing/2014/main" val="2329451695"/>
                  </a:ext>
                </a:extLst>
              </a:tr>
              <a:tr h="164600">
                <a:tc>
                  <a:txBody>
                    <a:bodyPr/>
                    <a:lstStyle/>
                    <a:p>
                      <a:pPr algn="l" fontAlgn="ctr"/>
                      <a:r>
                        <a:rPr lang="en-US" sz="900" b="0" i="0" u="none" strike="noStrike" noProof="0" dirty="0">
                          <a:solidFill>
                            <a:srgbClr val="000000"/>
                          </a:solidFill>
                          <a:effectLst/>
                          <a:latin typeface="Calibri" panose="020F0502020204030204" pitchFamily="34" charset="0"/>
                        </a:rPr>
                        <a:t>Buildings</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Office and social building</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for 30 pers office and social space appr 600 m2</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Industry standard price</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600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Square meters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1 200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720 000</a:t>
                      </a:r>
                    </a:p>
                  </a:txBody>
                  <a:tcPr marL="7370" marR="7370" marT="7370" marB="0" anchor="ctr">
                    <a:lnL>
                      <a:noFill/>
                    </a:lnL>
                    <a:lnR>
                      <a:noFill/>
                    </a:lnR>
                    <a:lnT>
                      <a:noFill/>
                    </a:lnT>
                    <a:lnB>
                      <a:noFill/>
                    </a:lnB>
                  </a:tcPr>
                </a:tc>
                <a:extLst>
                  <a:ext uri="{0D108BD9-81ED-4DB2-BD59-A6C34878D82A}">
                    <a16:rowId xmlns:a16="http://schemas.microsoft.com/office/drawing/2014/main" val="1049883517"/>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Scrap hall</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150x40x30 m including a 20-ton overhead crane</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Industry standard price</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6 000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Square meters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800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4 800 000</a:t>
                      </a:r>
                    </a:p>
                  </a:txBody>
                  <a:tcPr marL="7370" marR="7370" marT="7370" marB="0" anchor="ctr">
                    <a:lnL>
                      <a:noFill/>
                    </a:lnL>
                    <a:lnR>
                      <a:noFill/>
                    </a:lnR>
                    <a:lnT>
                      <a:noFill/>
                    </a:lnT>
                    <a:lnB>
                      <a:noFill/>
                    </a:lnB>
                  </a:tcPr>
                </a:tc>
                <a:extLst>
                  <a:ext uri="{0D108BD9-81ED-4DB2-BD59-A6C34878D82A}">
                    <a16:rowId xmlns:a16="http://schemas.microsoft.com/office/drawing/2014/main" val="764252649"/>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Service house</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For pumps  service workshop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Industry standard price</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700</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Square meters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800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560 000</a:t>
                      </a:r>
                    </a:p>
                  </a:txBody>
                  <a:tcPr marL="7370" marR="7370" marT="7370" marB="0" anchor="ctr">
                    <a:lnL>
                      <a:noFill/>
                    </a:lnL>
                    <a:lnR>
                      <a:noFill/>
                    </a:lnR>
                    <a:lnT>
                      <a:noFill/>
                    </a:lnT>
                    <a:lnB>
                      <a:noFill/>
                    </a:lnB>
                  </a:tcPr>
                </a:tc>
                <a:extLst>
                  <a:ext uri="{0D108BD9-81ED-4DB2-BD59-A6C34878D82A}">
                    <a16:rowId xmlns:a16="http://schemas.microsoft.com/office/drawing/2014/main" val="849659204"/>
                  </a:ext>
                </a:extLst>
              </a:tr>
              <a:tr h="164600">
                <a:tc>
                  <a:txBody>
                    <a:bodyPr/>
                    <a:lstStyle/>
                    <a:p>
                      <a:pPr algn="l" fontAlgn="ctr"/>
                      <a:r>
                        <a:rPr lang="en-US" sz="900" b="0" i="0" u="none" strike="noStrike" noProof="0" dirty="0">
                          <a:solidFill>
                            <a:srgbClr val="000000"/>
                          </a:solidFill>
                          <a:effectLst/>
                          <a:latin typeface="Calibri" panose="020F0502020204030204" pitchFamily="34" charset="0"/>
                        </a:rPr>
                        <a:t>Other</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SPMT</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2 pcs 500 ton SPMT</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price for 500-ton SPMT</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2</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400 000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800 000</a:t>
                      </a:r>
                    </a:p>
                  </a:txBody>
                  <a:tcPr marL="7370" marR="7370" marT="7370" marB="0" anchor="ctr">
                    <a:lnL>
                      <a:noFill/>
                    </a:lnL>
                    <a:lnR>
                      <a:noFill/>
                    </a:lnR>
                    <a:lnT>
                      <a:noFill/>
                    </a:lnT>
                    <a:lnB>
                      <a:noFill/>
                    </a:lnB>
                  </a:tcPr>
                </a:tc>
                <a:extLst>
                  <a:ext uri="{0D108BD9-81ED-4DB2-BD59-A6C34878D82A}">
                    <a16:rowId xmlns:a16="http://schemas.microsoft.com/office/drawing/2014/main" val="3240022017"/>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Scrap material handler</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1 pcs</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Estimation by author</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350 000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350 000</a:t>
                      </a:r>
                    </a:p>
                  </a:txBody>
                  <a:tcPr marL="7370" marR="7370" marT="7370" marB="0" anchor="ctr">
                    <a:lnL>
                      <a:noFill/>
                    </a:lnL>
                    <a:lnR>
                      <a:noFill/>
                    </a:lnR>
                    <a:lnT>
                      <a:noFill/>
                    </a:lnT>
                    <a:lnB>
                      <a:noFill/>
                    </a:lnB>
                  </a:tcPr>
                </a:tc>
                <a:extLst>
                  <a:ext uri="{0D108BD9-81ED-4DB2-BD59-A6C34878D82A}">
                    <a16:rowId xmlns:a16="http://schemas.microsoft.com/office/drawing/2014/main" val="2436397663"/>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Wheel loader</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25 ton </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Estimation by author</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200 000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200 000</a:t>
                      </a:r>
                    </a:p>
                  </a:txBody>
                  <a:tcPr marL="7370" marR="7370" marT="7370" marB="0" anchor="ctr">
                    <a:lnL>
                      <a:noFill/>
                    </a:lnL>
                    <a:lnR>
                      <a:noFill/>
                    </a:lnR>
                    <a:lnT>
                      <a:noFill/>
                    </a:lnT>
                    <a:lnB>
                      <a:noFill/>
                    </a:lnB>
                  </a:tcPr>
                </a:tc>
                <a:extLst>
                  <a:ext uri="{0D108BD9-81ED-4DB2-BD59-A6C34878D82A}">
                    <a16:rowId xmlns:a16="http://schemas.microsoft.com/office/drawing/2014/main" val="3595136421"/>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Cleaning system for drainage water</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Not decided yet</a:t>
                      </a: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Estimation by author</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300 000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300 000</a:t>
                      </a:r>
                    </a:p>
                  </a:txBody>
                  <a:tcPr marL="7370" marR="7370" marT="7370" marB="0" anchor="ctr">
                    <a:lnL>
                      <a:noFill/>
                    </a:lnL>
                    <a:lnR>
                      <a:noFill/>
                    </a:lnR>
                    <a:lnT>
                      <a:noFill/>
                    </a:lnT>
                    <a:lnB>
                      <a:noFill/>
                    </a:lnB>
                  </a:tcPr>
                </a:tc>
                <a:extLst>
                  <a:ext uri="{0D108BD9-81ED-4DB2-BD59-A6C34878D82A}">
                    <a16:rowId xmlns:a16="http://schemas.microsoft.com/office/drawing/2014/main" val="2091728361"/>
                  </a:ext>
                </a:extLst>
              </a:tr>
              <a:tr h="164600">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Other miscellaneous equipment</a:t>
                      </a:r>
                    </a:p>
                  </a:txBody>
                  <a:tcPr marL="7370" marR="7370" marT="7370" marB="0" anchor="ctr">
                    <a:lnL>
                      <a:noFill/>
                    </a:lnL>
                    <a:lnR>
                      <a:noFill/>
                    </a:lnR>
                    <a:lnT>
                      <a:noFill/>
                    </a:lnT>
                    <a:lnB>
                      <a:noFill/>
                    </a:lnB>
                  </a:tcPr>
                </a:tc>
                <a:tc>
                  <a:txBody>
                    <a:bodyPr/>
                    <a:lstStyle/>
                    <a:p>
                      <a:pPr algn="l" fontAlgn="ctr"/>
                      <a:endParaRPr lang="en-US" sz="900" b="0" i="0" u="none" strike="noStrike" noProof="0" dirty="0">
                        <a:solidFill>
                          <a:srgbClr val="000000"/>
                        </a:solidFill>
                        <a:effectLst/>
                        <a:latin typeface="Calibri" panose="020F0502020204030204" pitchFamily="34" charset="0"/>
                      </a:endParaRPr>
                    </a:p>
                  </a:txBody>
                  <a:tcPr marL="7370" marR="7370" marT="7370" marB="0" anchor="ctr">
                    <a:lnL>
                      <a:noFill/>
                    </a:lnL>
                    <a:lnR>
                      <a:noFill/>
                    </a:lnR>
                    <a:lnT>
                      <a:noFill/>
                    </a:lnT>
                    <a:lnB>
                      <a:noFill/>
                    </a:lnB>
                  </a:tcPr>
                </a:tc>
                <a:tc>
                  <a:txBody>
                    <a:bodyPr/>
                    <a:lstStyle/>
                    <a:p>
                      <a:pPr algn="l" fontAlgn="ctr"/>
                      <a:r>
                        <a:rPr lang="en-US" sz="900" b="0" i="0" u="none" strike="noStrike" noProof="0" dirty="0">
                          <a:solidFill>
                            <a:srgbClr val="000000"/>
                          </a:solidFill>
                          <a:effectLst/>
                          <a:latin typeface="Calibri" panose="020F0502020204030204" pitchFamily="34" charset="0"/>
                        </a:rPr>
                        <a:t>Estimation by author</a:t>
                      </a:r>
                    </a:p>
                  </a:txBody>
                  <a:tcPr marL="7370" marR="7370" marT="7370" marB="0" anchor="ctr">
                    <a:lnL>
                      <a:noFill/>
                    </a:lnL>
                    <a:lnR>
                      <a:noFill/>
                    </a:lnR>
                    <a:lnT>
                      <a:noFill/>
                    </a:lnT>
                    <a:lnB>
                      <a:noFill/>
                    </a:lnB>
                  </a:tcPr>
                </a:tc>
                <a:tc>
                  <a:txBody>
                    <a:bodyPr/>
                    <a:lstStyle/>
                    <a:p>
                      <a:pPr algn="ctr" fontAlgn="ctr"/>
                      <a:r>
                        <a:rPr lang="en-US" sz="900" b="0" i="0" u="none" strike="noStrike" noProof="0" dirty="0">
                          <a:solidFill>
                            <a:srgbClr val="000000"/>
                          </a:solidFill>
                          <a:effectLst/>
                          <a:latin typeface="Calibri" panose="020F0502020204030204" pitchFamily="34" charset="0"/>
                        </a:rPr>
                        <a:t>1</a:t>
                      </a:r>
                    </a:p>
                  </a:txBody>
                  <a:tcPr marL="7370" marR="7370" marT="7370" marB="0" anchor="ctr">
                    <a:lnL>
                      <a:noFill/>
                    </a:lnL>
                    <a:lnR>
                      <a:noFill/>
                    </a:lnR>
                    <a:lnT>
                      <a:noFill/>
                    </a:lnT>
                    <a:lnB>
                      <a:noFill/>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pcs</a:t>
                      </a:r>
                    </a:p>
                  </a:txBody>
                  <a:tcPr marL="7370" marR="7370" marT="7370" marB="0" anchor="ctr">
                    <a:lnL>
                      <a:noFill/>
                    </a:lnL>
                    <a:lnR>
                      <a:noFill/>
                    </a:lnR>
                    <a:lnT>
                      <a:noFill/>
                    </a:lnT>
                    <a:lnB>
                      <a:noFill/>
                    </a:lnB>
                  </a:tcPr>
                </a:tc>
                <a:tc>
                  <a:txBody>
                    <a:bodyPr/>
                    <a:lstStyle/>
                    <a:p>
                      <a:pPr algn="r" fontAlgn="ctr"/>
                      <a:r>
                        <a:rPr lang="en-US" sz="900" b="0" i="0" u="none" strike="noStrike" noProof="0" dirty="0">
                          <a:solidFill>
                            <a:srgbClr val="000000"/>
                          </a:solidFill>
                          <a:effectLst/>
                          <a:latin typeface="Calibri" panose="020F0502020204030204" pitchFamily="34" charset="0"/>
                        </a:rPr>
                        <a:t>600 000</a:t>
                      </a:r>
                    </a:p>
                  </a:txBody>
                  <a:tcPr marL="7370" marR="7370" marT="7370" marB="0" anchor="ctr">
                    <a:lnL>
                      <a:noFill/>
                    </a:lnL>
                    <a:lnR>
                      <a:noFill/>
                    </a:lnR>
                    <a:lnT>
                      <a:noFill/>
                    </a:lnT>
                    <a:lnB>
                      <a:noFill/>
                    </a:lnB>
                    <a:noFill/>
                  </a:tcPr>
                </a:tc>
                <a:tc>
                  <a:txBody>
                    <a:bodyPr/>
                    <a:lstStyle/>
                    <a:p>
                      <a:pPr algn="r" fontAlgn="ctr"/>
                      <a:r>
                        <a:rPr lang="en-US" sz="900" b="0" i="0" u="none" strike="noStrike" noProof="0" dirty="0">
                          <a:solidFill>
                            <a:srgbClr val="000000"/>
                          </a:solidFill>
                          <a:effectLst/>
                          <a:latin typeface="Calibri" panose="020F0502020204030204" pitchFamily="34" charset="0"/>
                        </a:rPr>
                        <a:t>600 000</a:t>
                      </a:r>
                    </a:p>
                  </a:txBody>
                  <a:tcPr marL="7370" marR="7370" marT="7370" marB="0" anchor="ctr">
                    <a:lnL>
                      <a:noFill/>
                    </a:lnL>
                    <a:lnR>
                      <a:noFill/>
                    </a:lnR>
                    <a:lnT>
                      <a:noFill/>
                    </a:lnT>
                    <a:lnB>
                      <a:noFill/>
                    </a:lnB>
                  </a:tcPr>
                </a:tc>
                <a:extLst>
                  <a:ext uri="{0D108BD9-81ED-4DB2-BD59-A6C34878D82A}">
                    <a16:rowId xmlns:a16="http://schemas.microsoft.com/office/drawing/2014/main" val="3653487002"/>
                  </a:ext>
                </a:extLst>
              </a:tr>
              <a:tr h="164600">
                <a:tc>
                  <a:txBody>
                    <a:bodyPr/>
                    <a:lstStyle/>
                    <a:p>
                      <a:pPr algn="l" fontAlgn="ctr"/>
                      <a:r>
                        <a:rPr lang="en-US" sz="900" b="0" i="0" u="none" strike="noStrike" noProof="0" dirty="0">
                          <a:solidFill>
                            <a:srgbClr val="000000"/>
                          </a:solidFill>
                          <a:effectLst/>
                          <a:latin typeface="Calibri" panose="020F0502020204030204" pitchFamily="34" charset="0"/>
                        </a:rPr>
                        <a:t> </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noProof="0" dirty="0">
                          <a:solidFill>
                            <a:srgbClr val="000000"/>
                          </a:solidFill>
                          <a:effectLst/>
                          <a:latin typeface="Calibri" panose="020F0502020204030204" pitchFamily="34" charset="0"/>
                        </a:rPr>
                        <a:t>Site management cost</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noProof="0" dirty="0">
                          <a:solidFill>
                            <a:srgbClr val="000000"/>
                          </a:solidFill>
                          <a:effectLst/>
                          <a:latin typeface="Calibri" panose="020F0502020204030204" pitchFamily="34" charset="0"/>
                        </a:rPr>
                        <a:t> </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noProof="0" dirty="0">
                          <a:solidFill>
                            <a:srgbClr val="000000"/>
                          </a:solidFill>
                          <a:effectLst/>
                          <a:latin typeface="Calibri" panose="020F0502020204030204" pitchFamily="34" charset="0"/>
                        </a:rPr>
                        <a:t>Estimation by author</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noProof="0" dirty="0">
                          <a:solidFill>
                            <a:srgbClr val="000000"/>
                          </a:solidFill>
                          <a:effectLst/>
                          <a:latin typeface="Calibri" panose="020F0502020204030204" pitchFamily="34" charset="0"/>
                        </a:rPr>
                        <a:t>20</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noProof="0" dirty="0">
                          <a:solidFill>
                            <a:srgbClr val="000000"/>
                          </a:solidFill>
                          <a:effectLst/>
                          <a:latin typeface="Calibri" panose="020F0502020204030204" pitchFamily="34" charset="0"/>
                        </a:rPr>
                        <a:t>month</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noProof="0" dirty="0">
                          <a:solidFill>
                            <a:srgbClr val="000000"/>
                          </a:solidFill>
                          <a:effectLst/>
                          <a:latin typeface="Calibri" panose="020F0502020204030204" pitchFamily="34" charset="0"/>
                        </a:rPr>
                        <a:t>25 000</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en-US" sz="900" b="0" i="0" u="none" strike="noStrike" noProof="0" dirty="0">
                          <a:solidFill>
                            <a:srgbClr val="000000"/>
                          </a:solidFill>
                          <a:effectLst/>
                          <a:latin typeface="Calibri" panose="020F0502020204030204" pitchFamily="34" charset="0"/>
                        </a:rPr>
                        <a:t>500 000</a:t>
                      </a:r>
                    </a:p>
                  </a:txBody>
                  <a:tcPr marL="7370" marR="7370" marT="737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996343"/>
                  </a:ext>
                </a:extLst>
              </a:tr>
              <a:tr h="172830">
                <a:tc>
                  <a:txBody>
                    <a:bodyPr/>
                    <a:lstStyle/>
                    <a:p>
                      <a:pPr algn="l" fontAlgn="ctr"/>
                      <a:r>
                        <a:rPr lang="en-US" sz="900" b="1" i="0" u="none" strike="noStrike" noProof="0" dirty="0">
                          <a:solidFill>
                            <a:srgbClr val="000000"/>
                          </a:solidFill>
                          <a:effectLst/>
                          <a:latin typeface="Calibri" panose="020F0502020204030204" pitchFamily="34" charset="0"/>
                        </a:rPr>
                        <a:t> SUM</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ctr"/>
                      <a:endParaRPr lang="en-US" sz="900" b="1"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ctr"/>
                      <a:endParaRPr lang="en-US" sz="900" b="1"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ctr"/>
                      <a:endParaRPr lang="en-US" sz="900" b="1"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ctr" fontAlgn="ctr"/>
                      <a:endParaRPr lang="en-US" sz="900" b="1"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ctr" fontAlgn="ctr"/>
                      <a:endParaRPr lang="en-US" sz="900" b="1"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ctr"/>
                      <a:endParaRPr lang="en-US" sz="900" b="1" i="0" u="none" strike="noStrike" noProof="0" dirty="0">
                        <a:solidFill>
                          <a:srgbClr val="000000"/>
                        </a:solidFill>
                        <a:effectLst/>
                        <a:latin typeface="Calibri" panose="020F0502020204030204" pitchFamily="34" charset="0"/>
                      </a:endParaRP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ctr"/>
                      <a:r>
                        <a:rPr lang="en-US" sz="900" b="1" i="0" u="none" strike="noStrike" noProof="0" dirty="0">
                          <a:solidFill>
                            <a:srgbClr val="000000"/>
                          </a:solidFill>
                          <a:effectLst/>
                          <a:latin typeface="Calibri" panose="020F0502020204030204" pitchFamily="34" charset="0"/>
                        </a:rPr>
                        <a:t>47 458 200</a:t>
                      </a:r>
                    </a:p>
                  </a:txBody>
                  <a:tcPr marL="7370" marR="7370" marT="7370" marB="0" anchor="ctr">
                    <a:lnL>
                      <a:noFill/>
                    </a:lnL>
                    <a:lnR>
                      <a:noFill/>
                    </a:lnR>
                    <a:lnT w="6350" cap="flat" cmpd="sng" algn="ctr">
                      <a:solidFill>
                        <a:srgbClr val="000000"/>
                      </a:solidFill>
                      <a:prstDash val="solid"/>
                      <a:round/>
                      <a:headEnd type="none" w="med" len="med"/>
                      <a:tailEnd type="none" w="med" len="med"/>
                    </a:lnT>
                    <a:lnB>
                      <a:noFill/>
                    </a:lnB>
                    <a:solidFill>
                      <a:srgbClr val="BF9F57"/>
                    </a:solidFill>
                  </a:tcPr>
                </a:tc>
                <a:extLst>
                  <a:ext uri="{0D108BD9-81ED-4DB2-BD59-A6C34878D82A}">
                    <a16:rowId xmlns:a16="http://schemas.microsoft.com/office/drawing/2014/main" val="874700944"/>
                  </a:ext>
                </a:extLst>
              </a:tr>
            </a:tbl>
          </a:graphicData>
        </a:graphic>
      </p:graphicFrame>
    </p:spTree>
    <p:extLst>
      <p:ext uri="{BB962C8B-B14F-4D97-AF65-F5344CB8AC3E}">
        <p14:creationId xmlns:p14="http://schemas.microsoft.com/office/powerpoint/2010/main" val="2348069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BF9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1" y="2289595"/>
            <a:ext cx="6169037" cy="2267656"/>
          </a:xfrm>
        </p:spPr>
        <p:txBody>
          <a:bodyPr>
            <a:noAutofit/>
          </a:bodyPr>
          <a:lstStyle/>
          <a:p>
            <a:pPr algn="r"/>
            <a:r>
              <a:rPr lang="fi-FI" sz="5000" i="1" dirty="0">
                <a:solidFill>
                  <a:schemeClr val="bg1"/>
                </a:solidFill>
                <a:latin typeface="+mn-lt"/>
              </a:rPr>
              <a:t>Aluspurkauksen liiketoimintaprosessi</a:t>
            </a:r>
            <a:br>
              <a:rPr lang="fi-FI" sz="5000" i="1" dirty="0">
                <a:solidFill>
                  <a:schemeClr val="bg1"/>
                </a:solidFill>
                <a:latin typeface="+mn-lt"/>
              </a:rPr>
            </a:br>
            <a:endParaRPr lang="fi-FI" sz="2800" i="1" dirty="0">
              <a:solidFill>
                <a:schemeClr val="bg1"/>
              </a:solidFill>
              <a:latin typeface="+mn-lt"/>
            </a:endParaRP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8" name="Kuva 7">
            <a:extLst>
              <a:ext uri="{FF2B5EF4-FFF2-40B4-BE49-F238E27FC236}">
                <a16:creationId xmlns:a16="http://schemas.microsoft.com/office/drawing/2014/main" id="{A638FC09-5E97-C1CF-8308-AC87671F0733}"/>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288923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6D0536-3A77-447C-5429-B2BD342CE42F}"/>
              </a:ext>
            </a:extLst>
          </p:cNvPr>
          <p:cNvSpPr>
            <a:spLocks noGrp="1"/>
          </p:cNvSpPr>
          <p:nvPr>
            <p:ph type="title"/>
          </p:nvPr>
        </p:nvSpPr>
        <p:spPr/>
        <p:txBody>
          <a:bodyPr/>
          <a:lstStyle/>
          <a:p>
            <a:r>
              <a:rPr lang="fi-FI" dirty="0"/>
              <a:t>Liiketoimintaprosessi </a:t>
            </a:r>
          </a:p>
        </p:txBody>
      </p:sp>
      <p:sp>
        <p:nvSpPr>
          <p:cNvPr id="4" name="Päivämäärän paikkamerkki 3">
            <a:extLst>
              <a:ext uri="{FF2B5EF4-FFF2-40B4-BE49-F238E27FC236}">
                <a16:creationId xmlns:a16="http://schemas.microsoft.com/office/drawing/2014/main" id="{AB9DC7A1-897F-64A8-0E5C-A5EA33C80FBF}"/>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6740FF98-6432-907E-E95F-CDA45D36555B}"/>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97F0897F-AB26-4B01-BD6A-3E2A47374082}"/>
              </a:ext>
            </a:extLst>
          </p:cNvPr>
          <p:cNvSpPr>
            <a:spLocks noGrp="1"/>
          </p:cNvSpPr>
          <p:nvPr>
            <p:ph type="sldNum" sz="quarter" idx="12"/>
          </p:nvPr>
        </p:nvSpPr>
        <p:spPr/>
        <p:txBody>
          <a:bodyPr/>
          <a:lstStyle/>
          <a:p>
            <a:fld id="{D3A43A0F-07BB-4823-B415-9F3E41C865A8}" type="slidenum">
              <a:rPr lang="fi-FI" smtClean="0"/>
              <a:t>33</a:t>
            </a:fld>
            <a:endParaRPr lang="fi-FI"/>
          </a:p>
        </p:txBody>
      </p:sp>
      <p:sp>
        <p:nvSpPr>
          <p:cNvPr id="7" name="Suorakulmio: Pyöristetyt kulmat 6">
            <a:extLst>
              <a:ext uri="{FF2B5EF4-FFF2-40B4-BE49-F238E27FC236}">
                <a16:creationId xmlns:a16="http://schemas.microsoft.com/office/drawing/2014/main" id="{4058FC55-F79F-4253-0A7E-82FACAA0C5C1}"/>
              </a:ext>
            </a:extLst>
          </p:cNvPr>
          <p:cNvSpPr/>
          <p:nvPr/>
        </p:nvSpPr>
        <p:spPr>
          <a:xfrm>
            <a:off x="2940697" y="3456670"/>
            <a:ext cx="1828800" cy="1151187"/>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Laivojen hankinta</a:t>
            </a:r>
          </a:p>
        </p:txBody>
      </p:sp>
      <p:sp>
        <p:nvSpPr>
          <p:cNvPr id="8" name="Suorakulmio: Pyöristetyt kulmat 7">
            <a:extLst>
              <a:ext uri="{FF2B5EF4-FFF2-40B4-BE49-F238E27FC236}">
                <a16:creationId xmlns:a16="http://schemas.microsoft.com/office/drawing/2014/main" id="{F2E17D3B-2D6A-B81E-A042-C0EA2D5A0B25}"/>
              </a:ext>
            </a:extLst>
          </p:cNvPr>
          <p:cNvSpPr/>
          <p:nvPr/>
        </p:nvSpPr>
        <p:spPr>
          <a:xfrm>
            <a:off x="5190564" y="3434259"/>
            <a:ext cx="1828800" cy="1173598"/>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PURKU</a:t>
            </a:r>
          </a:p>
          <a:p>
            <a:pPr algn="ctr"/>
            <a:r>
              <a:rPr lang="fi-FI" sz="1600" b="1" dirty="0">
                <a:solidFill>
                  <a:schemeClr val="tx1"/>
                </a:solidFill>
              </a:rPr>
              <a:t>TELAKKA</a:t>
            </a:r>
          </a:p>
        </p:txBody>
      </p:sp>
      <p:sp>
        <p:nvSpPr>
          <p:cNvPr id="9" name="Suorakulmio: Pyöristetyt kulmat 8">
            <a:extLst>
              <a:ext uri="{FF2B5EF4-FFF2-40B4-BE49-F238E27FC236}">
                <a16:creationId xmlns:a16="http://schemas.microsoft.com/office/drawing/2014/main" id="{D4BD29CF-8E3B-527F-4D6E-86D5E37E951D}"/>
              </a:ext>
            </a:extLst>
          </p:cNvPr>
          <p:cNvSpPr/>
          <p:nvPr/>
        </p:nvSpPr>
        <p:spPr>
          <a:xfrm>
            <a:off x="7440432" y="3478306"/>
            <a:ext cx="1828799" cy="1129551"/>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Kierrätys-materiaalien myynti</a:t>
            </a:r>
          </a:p>
        </p:txBody>
      </p:sp>
      <p:cxnSp>
        <p:nvCxnSpPr>
          <p:cNvPr id="11" name="Suora nuoliyhdysviiva 10">
            <a:extLst>
              <a:ext uri="{FF2B5EF4-FFF2-40B4-BE49-F238E27FC236}">
                <a16:creationId xmlns:a16="http://schemas.microsoft.com/office/drawing/2014/main" id="{0C87160F-AA67-7E6F-AB45-577BF86D96B0}"/>
              </a:ext>
            </a:extLst>
          </p:cNvPr>
          <p:cNvCxnSpPr>
            <a:cxnSpLocks/>
          </p:cNvCxnSpPr>
          <p:nvPr/>
        </p:nvCxnSpPr>
        <p:spPr>
          <a:xfrm>
            <a:off x="7019364" y="4032263"/>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D4B908F6-A4FF-497E-8DF7-6C3ECE0CC364}"/>
              </a:ext>
            </a:extLst>
          </p:cNvPr>
          <p:cNvCxnSpPr>
            <a:cxnSpLocks/>
          </p:cNvCxnSpPr>
          <p:nvPr/>
        </p:nvCxnSpPr>
        <p:spPr>
          <a:xfrm>
            <a:off x="4769497" y="4020671"/>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sp>
        <p:nvSpPr>
          <p:cNvPr id="20" name="Suorakulmio: Pyöristetyt kulmat 19">
            <a:extLst>
              <a:ext uri="{FF2B5EF4-FFF2-40B4-BE49-F238E27FC236}">
                <a16:creationId xmlns:a16="http://schemas.microsoft.com/office/drawing/2014/main" id="{10A06484-76C4-BD19-A6AC-D9CF84CCC3F0}"/>
              </a:ext>
            </a:extLst>
          </p:cNvPr>
          <p:cNvSpPr/>
          <p:nvPr/>
        </p:nvSpPr>
        <p:spPr>
          <a:xfrm>
            <a:off x="467111" y="2079807"/>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Rahtien hinnat</a:t>
            </a:r>
          </a:p>
        </p:txBody>
      </p:sp>
      <p:sp>
        <p:nvSpPr>
          <p:cNvPr id="21" name="Suorakulmio: Pyöristetyt kulmat 20">
            <a:extLst>
              <a:ext uri="{FF2B5EF4-FFF2-40B4-BE49-F238E27FC236}">
                <a16:creationId xmlns:a16="http://schemas.microsoft.com/office/drawing/2014/main" id="{64B49426-538A-1AB5-34E7-666AC0FF811B}"/>
              </a:ext>
            </a:extLst>
          </p:cNvPr>
          <p:cNvSpPr/>
          <p:nvPr/>
        </p:nvSpPr>
        <p:spPr>
          <a:xfrm>
            <a:off x="467111" y="2889619"/>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Laivojen operointi-kustannukset</a:t>
            </a:r>
          </a:p>
        </p:txBody>
      </p:sp>
      <p:sp>
        <p:nvSpPr>
          <p:cNvPr id="22" name="Suorakulmio: Pyöristetyt kulmat 21">
            <a:extLst>
              <a:ext uri="{FF2B5EF4-FFF2-40B4-BE49-F238E27FC236}">
                <a16:creationId xmlns:a16="http://schemas.microsoft.com/office/drawing/2014/main" id="{622321D0-8597-3086-3826-ACBA704E2518}"/>
              </a:ext>
            </a:extLst>
          </p:cNvPr>
          <p:cNvSpPr/>
          <p:nvPr/>
        </p:nvSpPr>
        <p:spPr>
          <a:xfrm>
            <a:off x="467111" y="3699431"/>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Sääntely</a:t>
            </a:r>
          </a:p>
        </p:txBody>
      </p:sp>
      <p:sp>
        <p:nvSpPr>
          <p:cNvPr id="23" name="Suorakulmio: Pyöristetyt kulmat 22">
            <a:extLst>
              <a:ext uri="{FF2B5EF4-FFF2-40B4-BE49-F238E27FC236}">
                <a16:creationId xmlns:a16="http://schemas.microsoft.com/office/drawing/2014/main" id="{8358EC3F-250D-7B18-1C19-ED62D3FB0680}"/>
              </a:ext>
            </a:extLst>
          </p:cNvPr>
          <p:cNvSpPr/>
          <p:nvPr/>
        </p:nvSpPr>
        <p:spPr>
          <a:xfrm>
            <a:off x="467111" y="4509242"/>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Laivaston tehokkuus</a:t>
            </a:r>
          </a:p>
        </p:txBody>
      </p:sp>
      <p:sp>
        <p:nvSpPr>
          <p:cNvPr id="24" name="Suorakulmio: Pyöristetyt kulmat 23">
            <a:extLst>
              <a:ext uri="{FF2B5EF4-FFF2-40B4-BE49-F238E27FC236}">
                <a16:creationId xmlns:a16="http://schemas.microsoft.com/office/drawing/2014/main" id="{3D9E7FC8-1F0D-1BEF-D74C-2155C30296F6}"/>
              </a:ext>
            </a:extLst>
          </p:cNvPr>
          <p:cNvSpPr/>
          <p:nvPr/>
        </p:nvSpPr>
        <p:spPr>
          <a:xfrm>
            <a:off x="10542078" y="2091759"/>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Kierrätysteräksen kysyntä</a:t>
            </a:r>
          </a:p>
        </p:txBody>
      </p:sp>
      <p:sp>
        <p:nvSpPr>
          <p:cNvPr id="25" name="Suorakulmio: Pyöristetyt kulmat 24">
            <a:extLst>
              <a:ext uri="{FF2B5EF4-FFF2-40B4-BE49-F238E27FC236}">
                <a16:creationId xmlns:a16="http://schemas.microsoft.com/office/drawing/2014/main" id="{9D183124-D9BD-FCE1-1856-8E4D0FB49245}"/>
              </a:ext>
            </a:extLst>
          </p:cNvPr>
          <p:cNvSpPr/>
          <p:nvPr/>
        </p:nvSpPr>
        <p:spPr>
          <a:xfrm>
            <a:off x="10542078" y="2901571"/>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Muiden materiaalien kysyntä</a:t>
            </a:r>
          </a:p>
        </p:txBody>
      </p:sp>
      <p:sp>
        <p:nvSpPr>
          <p:cNvPr id="26" name="Suorakulmio: Pyöristetyt kulmat 25">
            <a:extLst>
              <a:ext uri="{FF2B5EF4-FFF2-40B4-BE49-F238E27FC236}">
                <a16:creationId xmlns:a16="http://schemas.microsoft.com/office/drawing/2014/main" id="{D6C56CA2-AEEF-0CF7-5468-214603F7C174}"/>
              </a:ext>
            </a:extLst>
          </p:cNvPr>
          <p:cNvSpPr/>
          <p:nvPr/>
        </p:nvSpPr>
        <p:spPr>
          <a:xfrm>
            <a:off x="10542078" y="3711383"/>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Sääntely</a:t>
            </a:r>
          </a:p>
        </p:txBody>
      </p:sp>
      <p:sp>
        <p:nvSpPr>
          <p:cNvPr id="27" name="Suorakulmio: Pyöristetyt kulmat 26">
            <a:extLst>
              <a:ext uri="{FF2B5EF4-FFF2-40B4-BE49-F238E27FC236}">
                <a16:creationId xmlns:a16="http://schemas.microsoft.com/office/drawing/2014/main" id="{DE605756-61E4-8871-3D29-D77994AD80C9}"/>
              </a:ext>
            </a:extLst>
          </p:cNvPr>
          <p:cNvSpPr/>
          <p:nvPr/>
        </p:nvSpPr>
        <p:spPr>
          <a:xfrm>
            <a:off x="10542078" y="4521194"/>
            <a:ext cx="1189318" cy="663388"/>
          </a:xfrm>
          <a:prstGeom prst="roundRect">
            <a:avLst/>
          </a:prstGeom>
          <a:noFill/>
          <a:ln w="12700">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dirty="0">
                <a:solidFill>
                  <a:schemeClr val="tx1"/>
                </a:solidFill>
              </a:rPr>
              <a:t>Työvoima-kustannukset ja muut kustannukset</a:t>
            </a:r>
          </a:p>
        </p:txBody>
      </p:sp>
      <p:cxnSp>
        <p:nvCxnSpPr>
          <p:cNvPr id="29" name="Yhdistin: Kulma 28">
            <a:extLst>
              <a:ext uri="{FF2B5EF4-FFF2-40B4-BE49-F238E27FC236}">
                <a16:creationId xmlns:a16="http://schemas.microsoft.com/office/drawing/2014/main" id="{0443A9E7-6E3C-0906-2F28-E54F4595D953}"/>
              </a:ext>
            </a:extLst>
          </p:cNvPr>
          <p:cNvCxnSpPr>
            <a:stCxn id="20" idx="3"/>
            <a:endCxn id="7" idx="1"/>
          </p:cNvCxnSpPr>
          <p:nvPr/>
        </p:nvCxnSpPr>
        <p:spPr>
          <a:xfrm>
            <a:off x="1656429" y="2411501"/>
            <a:ext cx="1284268" cy="1620763"/>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Yhdistin: Kulma 30">
            <a:extLst>
              <a:ext uri="{FF2B5EF4-FFF2-40B4-BE49-F238E27FC236}">
                <a16:creationId xmlns:a16="http://schemas.microsoft.com/office/drawing/2014/main" id="{BB640871-115A-C2AD-5D8F-5755F1E5B367}"/>
              </a:ext>
            </a:extLst>
          </p:cNvPr>
          <p:cNvCxnSpPr>
            <a:cxnSpLocks/>
            <a:stCxn id="21" idx="3"/>
            <a:endCxn id="7" idx="1"/>
          </p:cNvCxnSpPr>
          <p:nvPr/>
        </p:nvCxnSpPr>
        <p:spPr>
          <a:xfrm>
            <a:off x="1656429" y="3221313"/>
            <a:ext cx="1284268" cy="810951"/>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Yhdistin: Kulma 33">
            <a:extLst>
              <a:ext uri="{FF2B5EF4-FFF2-40B4-BE49-F238E27FC236}">
                <a16:creationId xmlns:a16="http://schemas.microsoft.com/office/drawing/2014/main" id="{737207F5-78F8-97EE-085B-B0C7AA151BBA}"/>
              </a:ext>
            </a:extLst>
          </p:cNvPr>
          <p:cNvCxnSpPr>
            <a:stCxn id="22" idx="3"/>
            <a:endCxn id="7" idx="1"/>
          </p:cNvCxnSpPr>
          <p:nvPr/>
        </p:nvCxnSpPr>
        <p:spPr>
          <a:xfrm>
            <a:off x="1656429" y="4031125"/>
            <a:ext cx="1284268" cy="1139"/>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Yhdistin: Kulma 35">
            <a:extLst>
              <a:ext uri="{FF2B5EF4-FFF2-40B4-BE49-F238E27FC236}">
                <a16:creationId xmlns:a16="http://schemas.microsoft.com/office/drawing/2014/main" id="{41F5309F-6B56-406A-E45E-5CA5C1100804}"/>
              </a:ext>
            </a:extLst>
          </p:cNvPr>
          <p:cNvCxnSpPr>
            <a:stCxn id="23" idx="3"/>
            <a:endCxn id="7" idx="1"/>
          </p:cNvCxnSpPr>
          <p:nvPr/>
        </p:nvCxnSpPr>
        <p:spPr>
          <a:xfrm flipV="1">
            <a:off x="1656429" y="4032264"/>
            <a:ext cx="1284268" cy="808672"/>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38" name="Yhdistin: Kulma 37">
            <a:extLst>
              <a:ext uri="{FF2B5EF4-FFF2-40B4-BE49-F238E27FC236}">
                <a16:creationId xmlns:a16="http://schemas.microsoft.com/office/drawing/2014/main" id="{CF9C5B1A-18A2-CFA5-90AF-74213852166E}"/>
              </a:ext>
            </a:extLst>
          </p:cNvPr>
          <p:cNvCxnSpPr>
            <a:cxnSpLocks/>
            <a:stCxn id="9" idx="3"/>
            <a:endCxn id="24" idx="1"/>
          </p:cNvCxnSpPr>
          <p:nvPr/>
        </p:nvCxnSpPr>
        <p:spPr>
          <a:xfrm flipV="1">
            <a:off x="9269231" y="2423453"/>
            <a:ext cx="1272847" cy="1619629"/>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41" name="Yhdistin: Kulma 40">
            <a:extLst>
              <a:ext uri="{FF2B5EF4-FFF2-40B4-BE49-F238E27FC236}">
                <a16:creationId xmlns:a16="http://schemas.microsoft.com/office/drawing/2014/main" id="{205C2428-3885-82D6-B1DF-267FFB9D78B5}"/>
              </a:ext>
            </a:extLst>
          </p:cNvPr>
          <p:cNvCxnSpPr>
            <a:stCxn id="9" idx="3"/>
            <a:endCxn id="25" idx="1"/>
          </p:cNvCxnSpPr>
          <p:nvPr/>
        </p:nvCxnSpPr>
        <p:spPr>
          <a:xfrm flipV="1">
            <a:off x="9269231" y="3233265"/>
            <a:ext cx="1272847" cy="809817"/>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Yhdistin: Kulma 42">
            <a:extLst>
              <a:ext uri="{FF2B5EF4-FFF2-40B4-BE49-F238E27FC236}">
                <a16:creationId xmlns:a16="http://schemas.microsoft.com/office/drawing/2014/main" id="{3890C5FE-540C-CA30-4CBE-A0608FE42AC3}"/>
              </a:ext>
            </a:extLst>
          </p:cNvPr>
          <p:cNvCxnSpPr>
            <a:stCxn id="9" idx="3"/>
            <a:endCxn id="26" idx="1"/>
          </p:cNvCxnSpPr>
          <p:nvPr/>
        </p:nvCxnSpPr>
        <p:spPr>
          <a:xfrm flipV="1">
            <a:off x="9269231" y="4043077"/>
            <a:ext cx="1272847" cy="5"/>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45" name="Yhdistin: Kulma 44">
            <a:extLst>
              <a:ext uri="{FF2B5EF4-FFF2-40B4-BE49-F238E27FC236}">
                <a16:creationId xmlns:a16="http://schemas.microsoft.com/office/drawing/2014/main" id="{25C5FC23-7A1A-A4EA-FE2A-9438E9EBEEE2}"/>
              </a:ext>
            </a:extLst>
          </p:cNvPr>
          <p:cNvCxnSpPr>
            <a:stCxn id="9" idx="3"/>
            <a:endCxn id="27" idx="1"/>
          </p:cNvCxnSpPr>
          <p:nvPr/>
        </p:nvCxnSpPr>
        <p:spPr>
          <a:xfrm>
            <a:off x="9269231" y="4043082"/>
            <a:ext cx="1272847" cy="809806"/>
          </a:xfrm>
          <a:prstGeom prst="bentConnector3">
            <a:avLst/>
          </a:prstGeom>
          <a:ln w="12700">
            <a:solidFill>
              <a:srgbClr val="176D79"/>
            </a:solidFill>
            <a:tailEnd type="triangle"/>
          </a:ln>
        </p:spPr>
        <p:style>
          <a:lnRef idx="1">
            <a:schemeClr val="accent1"/>
          </a:lnRef>
          <a:fillRef idx="0">
            <a:schemeClr val="accent1"/>
          </a:fillRef>
          <a:effectRef idx="0">
            <a:schemeClr val="accent1"/>
          </a:effectRef>
          <a:fontRef idx="minor">
            <a:schemeClr val="tx1"/>
          </a:fontRef>
        </p:style>
      </p:cxnSp>
      <p:sp>
        <p:nvSpPr>
          <p:cNvPr id="46" name="Tekstiruutu 45">
            <a:extLst>
              <a:ext uri="{FF2B5EF4-FFF2-40B4-BE49-F238E27FC236}">
                <a16:creationId xmlns:a16="http://schemas.microsoft.com/office/drawing/2014/main" id="{475FC5C2-F946-800B-D02B-4926E12E3D0B}"/>
              </a:ext>
            </a:extLst>
          </p:cNvPr>
          <p:cNvSpPr txBox="1"/>
          <p:nvPr/>
        </p:nvSpPr>
        <p:spPr>
          <a:xfrm>
            <a:off x="470709" y="5476736"/>
            <a:ext cx="1827854" cy="830997"/>
          </a:xfrm>
          <a:prstGeom prst="rect">
            <a:avLst/>
          </a:prstGeom>
          <a:noFill/>
        </p:spPr>
        <p:txBody>
          <a:bodyPr wrap="square" rtlCol="0">
            <a:spAutoFit/>
          </a:bodyPr>
          <a:lstStyle/>
          <a:p>
            <a:r>
              <a:rPr lang="fi-FI" sz="1200" i="1" dirty="0"/>
              <a:t>Globaalit merenkulkumarkkinat määrittävät, milloin romutetaan</a:t>
            </a:r>
          </a:p>
        </p:txBody>
      </p:sp>
      <p:sp>
        <p:nvSpPr>
          <p:cNvPr id="48" name="Tekstiruutu 47">
            <a:extLst>
              <a:ext uri="{FF2B5EF4-FFF2-40B4-BE49-F238E27FC236}">
                <a16:creationId xmlns:a16="http://schemas.microsoft.com/office/drawing/2014/main" id="{BD1DCDFA-116C-9BAD-B4F4-816465CB8721}"/>
              </a:ext>
            </a:extLst>
          </p:cNvPr>
          <p:cNvSpPr txBox="1"/>
          <p:nvPr/>
        </p:nvSpPr>
        <p:spPr>
          <a:xfrm>
            <a:off x="9905654" y="5476735"/>
            <a:ext cx="1827854" cy="646331"/>
          </a:xfrm>
          <a:prstGeom prst="rect">
            <a:avLst/>
          </a:prstGeom>
          <a:noFill/>
        </p:spPr>
        <p:txBody>
          <a:bodyPr wrap="square" rtlCol="0">
            <a:spAutoFit/>
          </a:bodyPr>
          <a:lstStyle/>
          <a:p>
            <a:r>
              <a:rPr lang="fi-FI" sz="1200" i="1" dirty="0"/>
              <a:t>Maakohtaiset tekijät, jotka määräävät, missä romutetaan</a:t>
            </a:r>
          </a:p>
        </p:txBody>
      </p:sp>
      <p:sp>
        <p:nvSpPr>
          <p:cNvPr id="49" name="Tekstiruutu 48">
            <a:extLst>
              <a:ext uri="{FF2B5EF4-FFF2-40B4-BE49-F238E27FC236}">
                <a16:creationId xmlns:a16="http://schemas.microsoft.com/office/drawing/2014/main" id="{D898D7D0-5F1A-DAB7-E8AF-8AD9A909BF32}"/>
              </a:ext>
            </a:extLst>
          </p:cNvPr>
          <p:cNvSpPr txBox="1"/>
          <p:nvPr/>
        </p:nvSpPr>
        <p:spPr>
          <a:xfrm>
            <a:off x="2560917" y="6081365"/>
            <a:ext cx="7088094" cy="215444"/>
          </a:xfrm>
          <a:prstGeom prst="rect">
            <a:avLst/>
          </a:prstGeom>
          <a:noFill/>
        </p:spPr>
        <p:txBody>
          <a:bodyPr wrap="square" rtlCol="0">
            <a:spAutoFit/>
          </a:bodyPr>
          <a:lstStyle/>
          <a:p>
            <a:pPr algn="ctr"/>
            <a:r>
              <a:rPr lang="fi-FI" sz="800" dirty="0"/>
              <a:t>Lähde: </a:t>
            </a:r>
            <a:r>
              <a:rPr lang="en-US" sz="800" dirty="0"/>
              <a:t>Kuva </a:t>
            </a:r>
            <a:r>
              <a:rPr lang="en-US" sz="800" dirty="0" err="1"/>
              <a:t>muokattu</a:t>
            </a:r>
            <a:r>
              <a:rPr lang="en-US" sz="800" dirty="0"/>
              <a:t> </a:t>
            </a:r>
            <a:r>
              <a:rPr lang="en-US" sz="800" dirty="0" err="1"/>
              <a:t>lähteen</a:t>
            </a:r>
            <a:r>
              <a:rPr lang="en-US" sz="800" dirty="0"/>
              <a:t> CREATING CIRCULAR ECONOMY CLUSTERS FOR SUSTAINABLE SHIP RECYCLING IN DENMARK </a:t>
            </a:r>
            <a:r>
              <a:rPr lang="en-US" sz="800" dirty="0" err="1"/>
              <a:t>kuvasta</a:t>
            </a:r>
            <a:r>
              <a:rPr lang="en-US" sz="800" dirty="0"/>
              <a:t> 4 </a:t>
            </a:r>
            <a:endParaRPr lang="fi-FI" sz="800" dirty="0"/>
          </a:p>
        </p:txBody>
      </p:sp>
      <p:sp>
        <p:nvSpPr>
          <p:cNvPr id="50" name="Tekstiruutu 49">
            <a:extLst>
              <a:ext uri="{FF2B5EF4-FFF2-40B4-BE49-F238E27FC236}">
                <a16:creationId xmlns:a16="http://schemas.microsoft.com/office/drawing/2014/main" id="{5B458224-F311-7A9C-A399-BFB94EFEBD8C}"/>
              </a:ext>
            </a:extLst>
          </p:cNvPr>
          <p:cNvSpPr txBox="1"/>
          <p:nvPr/>
        </p:nvSpPr>
        <p:spPr>
          <a:xfrm>
            <a:off x="2960457" y="1198815"/>
            <a:ext cx="6262536" cy="1815882"/>
          </a:xfrm>
          <a:prstGeom prst="rect">
            <a:avLst/>
          </a:prstGeom>
          <a:noFill/>
        </p:spPr>
        <p:txBody>
          <a:bodyPr wrap="square" rtlCol="0">
            <a:spAutoFit/>
          </a:bodyPr>
          <a:lstStyle/>
          <a:p>
            <a:r>
              <a:rPr lang="fi-FI" sz="1600" dirty="0"/>
              <a:t>Aluspurkauksen liiketoimintaprosessi muodostuu kolmesta prosessivaiheesta</a:t>
            </a:r>
          </a:p>
          <a:p>
            <a:pPr marL="285750" indent="-285750">
              <a:buFont typeface="Arial" panose="020B0604020202020204" pitchFamily="34" charset="0"/>
              <a:buChar char="•"/>
            </a:pPr>
            <a:r>
              <a:rPr lang="fi-FI" sz="1600" dirty="0"/>
              <a:t>laivojen hankinnasta,</a:t>
            </a:r>
          </a:p>
          <a:p>
            <a:pPr marL="285750" indent="-285750">
              <a:buFont typeface="Arial" panose="020B0604020202020204" pitchFamily="34" charset="0"/>
              <a:buChar char="•"/>
            </a:pPr>
            <a:r>
              <a:rPr lang="fi-FI" sz="1600" dirty="0"/>
              <a:t>varsinaisesta purkutyöstä purkutelakalla ja</a:t>
            </a:r>
          </a:p>
          <a:p>
            <a:pPr marL="285750" indent="-285750">
              <a:buFont typeface="Arial" panose="020B0604020202020204" pitchFamily="34" charset="0"/>
              <a:buChar char="•"/>
            </a:pPr>
            <a:r>
              <a:rPr lang="fi-FI" sz="1600" dirty="0"/>
              <a:t>kierrätysmateriaalien myynnistä</a:t>
            </a:r>
          </a:p>
          <a:p>
            <a:r>
              <a:rPr lang="fi-FI" sz="1600" dirty="0"/>
              <a:t>Prosessi on kytkennässä globaaleihin merenkulkumarkkinoihin sekä maakohtaisiin tekijöihin kuvassa esitetyllä tavalla.  </a:t>
            </a:r>
          </a:p>
        </p:txBody>
      </p:sp>
    </p:spTree>
    <p:extLst>
      <p:ext uri="{BB962C8B-B14F-4D97-AF65-F5344CB8AC3E}">
        <p14:creationId xmlns:p14="http://schemas.microsoft.com/office/powerpoint/2010/main" val="2780567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6EB7A1EA-C4A1-604F-CC15-7A2477915E4D}"/>
              </a:ext>
            </a:extLst>
          </p:cNvPr>
          <p:cNvSpPr>
            <a:spLocks noGrp="1"/>
          </p:cNvSpPr>
          <p:nvPr>
            <p:ph type="title"/>
          </p:nvPr>
        </p:nvSpPr>
        <p:spPr/>
        <p:txBody>
          <a:bodyPr>
            <a:normAutofit/>
          </a:bodyPr>
          <a:lstStyle/>
          <a:p>
            <a:r>
              <a:rPr lang="fi-FI" sz="2800" dirty="0"/>
              <a:t>Purettaviksi myytävien alusten hinnanmuodostus</a:t>
            </a:r>
          </a:p>
        </p:txBody>
      </p:sp>
      <p:sp>
        <p:nvSpPr>
          <p:cNvPr id="8" name="Sisällön paikkamerkki 7">
            <a:extLst>
              <a:ext uri="{FF2B5EF4-FFF2-40B4-BE49-F238E27FC236}">
                <a16:creationId xmlns:a16="http://schemas.microsoft.com/office/drawing/2014/main" id="{7D88B14E-0878-EBCE-1C94-16A8C14A995E}"/>
              </a:ext>
            </a:extLst>
          </p:cNvPr>
          <p:cNvSpPr>
            <a:spLocks noGrp="1"/>
          </p:cNvSpPr>
          <p:nvPr>
            <p:ph sz="half" idx="1"/>
          </p:nvPr>
        </p:nvSpPr>
        <p:spPr>
          <a:xfrm>
            <a:off x="422029" y="1215241"/>
            <a:ext cx="5268908" cy="5107355"/>
          </a:xfrm>
        </p:spPr>
        <p:txBody>
          <a:bodyPr>
            <a:normAutofit fontScale="92500" lnSpcReduction="10000"/>
          </a:bodyPr>
          <a:lstStyle/>
          <a:p>
            <a:pPr>
              <a:lnSpc>
                <a:spcPct val="120000"/>
              </a:lnSpc>
              <a:spcBef>
                <a:spcPts val="600"/>
              </a:spcBef>
            </a:pPr>
            <a:r>
              <a:rPr lang="fi-FI" sz="1200" b="1" dirty="0"/>
              <a:t>Kun varustamot myyvät aluksensa purettaviksi, niiden hinta perustuu pääasiassa romuteräksen hintaan.</a:t>
            </a:r>
          </a:p>
          <a:p>
            <a:pPr>
              <a:lnSpc>
                <a:spcPct val="120000"/>
              </a:lnSpc>
              <a:spcBef>
                <a:spcPts val="600"/>
              </a:spcBef>
            </a:pPr>
            <a:r>
              <a:rPr lang="fi-FI" sz="1200" dirty="0"/>
              <a:t>Romuteräksen luontaisen kysynnän sekä käytettyjen koneiden ja laitteiden markkinoiden vuoksi korkeimmat hinnat purettavista laivoista saadaan Etelä-Aasiassa.</a:t>
            </a:r>
          </a:p>
          <a:p>
            <a:pPr>
              <a:lnSpc>
                <a:spcPct val="120000"/>
              </a:lnSpc>
              <a:spcBef>
                <a:spcPts val="600"/>
              </a:spcBef>
            </a:pPr>
            <a:r>
              <a:rPr lang="fi-FI" sz="1200" dirty="0"/>
              <a:t>Turkissa, maailman neljänneksi suurimmalla aluskierrätysmarkkinalla, purettavien alusten hinnat voivat olla jopa 40 prosenttia alhaisemmat</a:t>
            </a:r>
          </a:p>
          <a:p>
            <a:pPr>
              <a:lnSpc>
                <a:spcPct val="120000"/>
              </a:lnSpc>
              <a:spcBef>
                <a:spcPts val="600"/>
              </a:spcBef>
            </a:pPr>
            <a:r>
              <a:rPr lang="fi-FI" sz="1200" b="1" dirty="0"/>
              <a:t>Muualla maailmassa, kuten Euroopan Unionissa, Isossa-</a:t>
            </a:r>
            <a:r>
              <a:rPr lang="fi-FI" sz="1200" b="1" dirty="0" err="1"/>
              <a:t>Britaniassa</a:t>
            </a:r>
            <a:r>
              <a:rPr lang="fi-FI" sz="1200" b="1" dirty="0"/>
              <a:t> tai Yhdysvalloissa, hinnat voi olla jopa 80 prosenttia pienemmät kuin Etelä-Aasiassa. </a:t>
            </a:r>
          </a:p>
          <a:p>
            <a:pPr>
              <a:lnSpc>
                <a:spcPct val="120000"/>
              </a:lnSpc>
              <a:spcBef>
                <a:spcPts val="600"/>
              </a:spcBef>
            </a:pPr>
            <a:r>
              <a:rPr lang="fi-FI" sz="1200" dirty="0"/>
              <a:t>Tämä tekee Bangladeshista, Intiasta ja Pakistanista maailman johtavat maat alusten kierrätyksessä, yhteensä yli 80 prosenttia koko maailman aluskierrätyksen volyymista. </a:t>
            </a:r>
          </a:p>
          <a:p>
            <a:pPr>
              <a:lnSpc>
                <a:spcPct val="120000"/>
              </a:lnSpc>
              <a:spcBef>
                <a:spcPts val="600"/>
              </a:spcBef>
            </a:pPr>
            <a:r>
              <a:rPr lang="fi-FI" sz="1200" b="1" dirty="0"/>
              <a:t>Vaikka näiden maiden katsotaan usein hyötyvän alhaisemmista työvoimakustannuksista ja säännösten noudattamisesta aiheutuvista kustannuksista, laivakierrätyksen hintaa ohjaa eniten romuteräksen hinta.  </a:t>
            </a:r>
          </a:p>
          <a:p>
            <a:pPr>
              <a:lnSpc>
                <a:spcPct val="120000"/>
              </a:lnSpc>
              <a:spcBef>
                <a:spcPts val="600"/>
              </a:spcBef>
            </a:pPr>
            <a:r>
              <a:rPr lang="fi-FI" sz="1200" dirty="0"/>
              <a:t>Etelä-Aasiassa valssaamot tuottavat raudoitustangot ja muut terästuotteet rakennusteollisuudelle kuumentamalla ja muotoilemalla kierrätettyjen alusten levyjä. </a:t>
            </a:r>
          </a:p>
          <a:p>
            <a:pPr>
              <a:lnSpc>
                <a:spcPct val="120000"/>
              </a:lnSpc>
              <a:spcBef>
                <a:spcPts val="600"/>
              </a:spcBef>
            </a:pPr>
            <a:r>
              <a:rPr lang="fi-FI" sz="1200" dirty="0"/>
              <a:t>Koska laivoissa käytetty teräs on luokituslaitosten sertifioimaa, pidetään kierrätetyistä aluksista irrotettuja teräslevyjä korkealaatuisina. Näin ollen Etelä-Aasian kierrättäjien etuna on, että paremmat hinnat levyvalmisteiselle uudelleenvalssattavalle teräkselle verrattuna romuteräkseen, joka on tarkoitettu sulatukseen.</a:t>
            </a:r>
          </a:p>
          <a:p>
            <a:pPr>
              <a:lnSpc>
                <a:spcPct val="120000"/>
              </a:lnSpc>
              <a:spcBef>
                <a:spcPts val="600"/>
              </a:spcBef>
            </a:pPr>
            <a:r>
              <a:rPr lang="fi-FI" sz="1200" dirty="0"/>
              <a:t>Intian laivankierrätyslaitokset kunnostavat ja muovaavat uudelleen 70 prosenttia tuotetusta teräsromusta verrattuna turkkilaisiin laitoksiin, jotka sulattavat kaiken teräsromun. </a:t>
            </a:r>
          </a:p>
          <a:p>
            <a:pPr>
              <a:lnSpc>
                <a:spcPct val="120000"/>
              </a:lnSpc>
              <a:spcBef>
                <a:spcPts val="600"/>
              </a:spcBef>
            </a:pPr>
            <a:endParaRPr lang="fi-FI" sz="1200" dirty="0"/>
          </a:p>
        </p:txBody>
      </p:sp>
      <p:pic>
        <p:nvPicPr>
          <p:cNvPr id="10" name="Sisällön paikkamerkki 9">
            <a:extLst>
              <a:ext uri="{FF2B5EF4-FFF2-40B4-BE49-F238E27FC236}">
                <a16:creationId xmlns:a16="http://schemas.microsoft.com/office/drawing/2014/main" id="{ECA8A83C-77AF-B4C2-5BEF-941A3B52F8E5}"/>
              </a:ext>
            </a:extLst>
          </p:cNvPr>
          <p:cNvPicPr>
            <a:picLocks noGrp="1" noChangeAspect="1"/>
          </p:cNvPicPr>
          <p:nvPr>
            <p:ph sz="half" idx="2"/>
          </p:nvPr>
        </p:nvPicPr>
        <p:blipFill>
          <a:blip r:embed="rId2"/>
          <a:stretch>
            <a:fillRect/>
          </a:stretch>
        </p:blipFill>
        <p:spPr>
          <a:xfrm>
            <a:off x="5807632" y="2225842"/>
            <a:ext cx="5962094" cy="2973776"/>
          </a:xfrm>
          <a:prstGeom prst="rect">
            <a:avLst/>
          </a:prstGeom>
        </p:spPr>
      </p:pic>
      <p:sp>
        <p:nvSpPr>
          <p:cNvPr id="4" name="Päivämäärän paikkamerkki 3">
            <a:extLst>
              <a:ext uri="{FF2B5EF4-FFF2-40B4-BE49-F238E27FC236}">
                <a16:creationId xmlns:a16="http://schemas.microsoft.com/office/drawing/2014/main" id="{168DFC64-9DD3-273A-362E-571918FF3AFE}"/>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FDF347BA-F256-38D6-6366-374E5FC49906}"/>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3A12315A-F774-5AC1-A2A9-E5BD14312123}"/>
              </a:ext>
            </a:extLst>
          </p:cNvPr>
          <p:cNvSpPr>
            <a:spLocks noGrp="1"/>
          </p:cNvSpPr>
          <p:nvPr>
            <p:ph type="sldNum" sz="quarter" idx="12"/>
          </p:nvPr>
        </p:nvSpPr>
        <p:spPr/>
        <p:txBody>
          <a:bodyPr/>
          <a:lstStyle/>
          <a:p>
            <a:fld id="{D3A43A0F-07BB-4823-B415-9F3E41C865A8}" type="slidenum">
              <a:rPr lang="fi-FI" smtClean="0"/>
              <a:t>34</a:t>
            </a:fld>
            <a:endParaRPr lang="fi-FI"/>
          </a:p>
        </p:txBody>
      </p:sp>
      <p:sp>
        <p:nvSpPr>
          <p:cNvPr id="11" name="Tekstiruutu 10">
            <a:extLst>
              <a:ext uri="{FF2B5EF4-FFF2-40B4-BE49-F238E27FC236}">
                <a16:creationId xmlns:a16="http://schemas.microsoft.com/office/drawing/2014/main" id="{60BC8B7D-0FA0-AD09-E6DF-F646D17A6EE8}"/>
              </a:ext>
            </a:extLst>
          </p:cNvPr>
          <p:cNvSpPr txBox="1"/>
          <p:nvPr/>
        </p:nvSpPr>
        <p:spPr>
          <a:xfrm>
            <a:off x="6091725" y="5781974"/>
            <a:ext cx="5771412" cy="400110"/>
          </a:xfrm>
          <a:prstGeom prst="rect">
            <a:avLst/>
          </a:prstGeom>
          <a:noFill/>
        </p:spPr>
        <p:txBody>
          <a:bodyPr wrap="square" rtlCol="0">
            <a:spAutoFit/>
          </a:bodyPr>
          <a:lstStyle/>
          <a:p>
            <a:r>
              <a:rPr lang="fi-FI" sz="1000" dirty="0"/>
              <a:t>Lähteet: </a:t>
            </a:r>
            <a:r>
              <a:rPr lang="fi-FI" sz="1000" dirty="0">
                <a:hlinkClick r:id="rId3"/>
              </a:rPr>
              <a:t>https://www.sustainableshipping.org/wp-content/uploads/2022/02/Ship-lifecycle-report-final.pdf</a:t>
            </a:r>
            <a:r>
              <a:rPr lang="fi-FI" sz="1000" dirty="0"/>
              <a:t> ja </a:t>
            </a:r>
            <a:r>
              <a:rPr lang="fi-FI" sz="1000" dirty="0">
                <a:hlinkClick r:id="rId4"/>
              </a:rPr>
              <a:t>https://www.go-shipping.net/demolition-market</a:t>
            </a:r>
            <a:r>
              <a:rPr lang="fi-FI" sz="1000" dirty="0"/>
              <a:t> </a:t>
            </a:r>
          </a:p>
        </p:txBody>
      </p:sp>
      <p:cxnSp>
        <p:nvCxnSpPr>
          <p:cNvPr id="13" name="Suora yhdysviiva 12">
            <a:extLst>
              <a:ext uri="{FF2B5EF4-FFF2-40B4-BE49-F238E27FC236}">
                <a16:creationId xmlns:a16="http://schemas.microsoft.com/office/drawing/2014/main" id="{511E4173-F87B-3FB2-363C-60981FE17DD4}"/>
              </a:ext>
            </a:extLst>
          </p:cNvPr>
          <p:cNvCxnSpPr/>
          <p:nvPr/>
        </p:nvCxnSpPr>
        <p:spPr>
          <a:xfrm>
            <a:off x="6033837" y="4391526"/>
            <a:ext cx="55285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iruutu 13">
            <a:extLst>
              <a:ext uri="{FF2B5EF4-FFF2-40B4-BE49-F238E27FC236}">
                <a16:creationId xmlns:a16="http://schemas.microsoft.com/office/drawing/2014/main" id="{EBB692CE-FA00-8F67-EF09-67C783E010BB}"/>
              </a:ext>
            </a:extLst>
          </p:cNvPr>
          <p:cNvSpPr txBox="1"/>
          <p:nvPr/>
        </p:nvSpPr>
        <p:spPr>
          <a:xfrm>
            <a:off x="9817453" y="4391426"/>
            <a:ext cx="1848583" cy="230832"/>
          </a:xfrm>
          <a:prstGeom prst="rect">
            <a:avLst/>
          </a:prstGeom>
          <a:noFill/>
        </p:spPr>
        <p:txBody>
          <a:bodyPr wrap="none" rtlCol="0">
            <a:spAutoFit/>
          </a:bodyPr>
          <a:lstStyle/>
          <a:p>
            <a:r>
              <a:rPr lang="fi-FI" sz="900" dirty="0"/>
              <a:t>80 % x 600 USD/LDT = 120 USD/LTD</a:t>
            </a:r>
          </a:p>
        </p:txBody>
      </p:sp>
    </p:spTree>
    <p:extLst>
      <p:ext uri="{BB962C8B-B14F-4D97-AF65-F5344CB8AC3E}">
        <p14:creationId xmlns:p14="http://schemas.microsoft.com/office/powerpoint/2010/main" val="384785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8F0D502A-B881-D869-B098-A9F982CF4259}"/>
              </a:ext>
            </a:extLst>
          </p:cNvPr>
          <p:cNvSpPr>
            <a:spLocks noGrp="1"/>
          </p:cNvSpPr>
          <p:nvPr>
            <p:ph type="title"/>
          </p:nvPr>
        </p:nvSpPr>
        <p:spPr/>
        <p:txBody>
          <a:bodyPr/>
          <a:lstStyle/>
          <a:p>
            <a:r>
              <a:rPr lang="fi-FI" dirty="0"/>
              <a:t>Laivojen hankinta</a:t>
            </a:r>
          </a:p>
        </p:txBody>
      </p:sp>
      <p:sp>
        <p:nvSpPr>
          <p:cNvPr id="9" name="Sisällön paikkamerkki 8">
            <a:extLst>
              <a:ext uri="{FF2B5EF4-FFF2-40B4-BE49-F238E27FC236}">
                <a16:creationId xmlns:a16="http://schemas.microsoft.com/office/drawing/2014/main" id="{9ADD2365-4EE0-8916-0E3B-FF213D6C057E}"/>
              </a:ext>
            </a:extLst>
          </p:cNvPr>
          <p:cNvSpPr>
            <a:spLocks noGrp="1"/>
          </p:cNvSpPr>
          <p:nvPr>
            <p:ph idx="1"/>
          </p:nvPr>
        </p:nvSpPr>
        <p:spPr/>
        <p:txBody>
          <a:bodyPr>
            <a:normAutofit/>
          </a:bodyPr>
          <a:lstStyle/>
          <a:p>
            <a:pPr>
              <a:lnSpc>
                <a:spcPct val="100000"/>
              </a:lnSpc>
              <a:spcBef>
                <a:spcPts val="600"/>
              </a:spcBef>
            </a:pPr>
            <a:r>
              <a:rPr lang="fi-FI" sz="1600" b="1" dirty="0"/>
              <a:t>Laivojen hankinta on aluspurkauksen liiketoimintaprosessin kriittisin vaihe. </a:t>
            </a:r>
          </a:p>
          <a:p>
            <a:pPr>
              <a:lnSpc>
                <a:spcPct val="100000"/>
              </a:lnSpc>
              <a:spcBef>
                <a:spcPts val="600"/>
              </a:spcBef>
            </a:pPr>
            <a:r>
              <a:rPr lang="fi-FI" sz="1600" b="1" dirty="0"/>
              <a:t>Purettavaksi sopivien laivojen hankinta riittävän halvalla hinnalla saattaa olla haaste, joka kaataa koko purkutelakan liiketoimintamahdollisuudet Suomessa. Myöhemmin esiteltävän kannattavuusanalyysin mukaan hintatason pitäisi olla selkeästi alle turkkilaisten telakoiden maksaman hintatason. </a:t>
            </a:r>
          </a:p>
          <a:p>
            <a:pPr>
              <a:lnSpc>
                <a:spcPct val="100000"/>
              </a:lnSpc>
              <a:spcBef>
                <a:spcPts val="600"/>
              </a:spcBef>
            </a:pPr>
            <a:r>
              <a:rPr lang="fi-FI" sz="1600" dirty="0"/>
              <a:t>Hankkeen aikana tehdyn Turkkiin </a:t>
            </a:r>
            <a:r>
              <a:rPr lang="fi-FI" sz="1600" dirty="0" err="1"/>
              <a:t>Avsar</a:t>
            </a:r>
            <a:r>
              <a:rPr lang="fi-FI" sz="1600" dirty="0"/>
              <a:t> </a:t>
            </a:r>
            <a:r>
              <a:rPr lang="fi-FI" sz="1600" dirty="0" err="1"/>
              <a:t>Ship</a:t>
            </a:r>
            <a:r>
              <a:rPr lang="fi-FI" sz="1600" dirty="0"/>
              <a:t> </a:t>
            </a:r>
            <a:r>
              <a:rPr lang="fi-FI" sz="1600" dirty="0" err="1"/>
              <a:t>Recycling</a:t>
            </a:r>
            <a:r>
              <a:rPr lang="fi-FI" sz="1600" dirty="0"/>
              <a:t> –purkutelakalle tehdyn tutustumismatkan aikana laivojen hankintaa liittyen saatiin seuraavaa tietoa</a:t>
            </a:r>
          </a:p>
          <a:p>
            <a:pPr lvl="1">
              <a:lnSpc>
                <a:spcPct val="100000"/>
              </a:lnSpc>
              <a:spcBef>
                <a:spcPts val="600"/>
              </a:spcBef>
            </a:pPr>
            <a:r>
              <a:rPr lang="fi-FI" sz="1200" dirty="0"/>
              <a:t>Kuten edellisessä diassa esitettiin turkkilaisille telakoille on koko ajan haaste Etelä-Aasiassa maksettavat korkeammat hinnat laivoista.</a:t>
            </a:r>
          </a:p>
          <a:p>
            <a:pPr lvl="1">
              <a:lnSpc>
                <a:spcPct val="100000"/>
              </a:lnSpc>
              <a:spcBef>
                <a:spcPts val="600"/>
              </a:spcBef>
            </a:pPr>
            <a:r>
              <a:rPr lang="fi-FI" sz="1200" dirty="0"/>
              <a:t>Osa laivojen omistajista haluaa panostaa vastuulliseen purkutoimintaan Euroopassa ja toimittavat siksi laivansa purettavaksi EU:n hyväksymien purkutelakoiden luettelossa oleville telakoille. </a:t>
            </a:r>
            <a:r>
              <a:rPr lang="fi-FI" sz="1200" dirty="0" err="1"/>
              <a:t>Avsar</a:t>
            </a:r>
            <a:r>
              <a:rPr lang="fi-FI" sz="1200" dirty="0"/>
              <a:t> </a:t>
            </a:r>
            <a:r>
              <a:rPr lang="fi-FI" sz="1200" dirty="0" err="1"/>
              <a:t>Ship</a:t>
            </a:r>
            <a:r>
              <a:rPr lang="fi-FI" sz="1200" dirty="0"/>
              <a:t> </a:t>
            </a:r>
            <a:r>
              <a:rPr lang="fi-FI" sz="1200" dirty="0" err="1"/>
              <a:t>Recycling</a:t>
            </a:r>
            <a:r>
              <a:rPr lang="fi-FI" sz="1200" dirty="0"/>
              <a:t> on yksi luettelossa mukana oleva telakka Turkissa. </a:t>
            </a:r>
          </a:p>
          <a:p>
            <a:pPr lvl="1">
              <a:lnSpc>
                <a:spcPct val="100000"/>
              </a:lnSpc>
              <a:spcBef>
                <a:spcPts val="600"/>
              </a:spcBef>
            </a:pPr>
            <a:r>
              <a:rPr lang="fi-FI" sz="1200" dirty="0"/>
              <a:t>Laivojen ostamisessa on tärkeää luoda suhteet suoraan laivojen omistajiin sekä kertoa ja näyttää näille miten telakka hoitaa purkamisen huolehtien ympäristöstä ja työturvallisuudesta.  </a:t>
            </a:r>
          </a:p>
          <a:p>
            <a:pPr lvl="1">
              <a:lnSpc>
                <a:spcPct val="100000"/>
              </a:lnSpc>
              <a:spcBef>
                <a:spcPts val="600"/>
              </a:spcBef>
            </a:pPr>
            <a:r>
              <a:rPr lang="fi-FI" sz="1200" dirty="0"/>
              <a:t>Laivojen hankintaan liittyy paljon dokumentaatiota molemmilta kaupan osapuolilta. Ostaja mm. tarvitsee laivan rakennustiedot, elinkaarihistorian, tiedot tehdyistä muutostöistä, laitelistat, konehuoneen varustelistat, varaosaluettelot sekä jo aikaisemmin mainitun kierrätyskelpoisuuden osoittavan todistuskirjan, jonka liitteenä on vaarallisten materiaalien luettelo. Myyjä taas tarvitsee tietoa purkupaikan ympäristö- ja turvallisuusjärjestelmistä sekä aluspurkaussuunnitelmasta. Nämä kaikki vaikuttavat ostohinnan määräytymiseen ja valitettavasti näidenkään perusteella ei tarkasti tiedetä mitä materiaaleja, koneita ja laitteita laivassa on käytetty.</a:t>
            </a:r>
          </a:p>
          <a:p>
            <a:pPr lvl="1">
              <a:lnSpc>
                <a:spcPct val="100000"/>
              </a:lnSpc>
              <a:spcBef>
                <a:spcPts val="600"/>
              </a:spcBef>
            </a:pPr>
            <a:r>
              <a:rPr lang="fi-FI" sz="1200" dirty="0"/>
              <a:t>Ostotarjouksen jälkeen laivan tarkastaa hyväksytty kolmas osapuoli, jolla on oikeus tehdä nämä tarkastukset ja siihen liittyvät dokumentit. </a:t>
            </a:r>
          </a:p>
          <a:p>
            <a:pPr lvl="1">
              <a:lnSpc>
                <a:spcPct val="100000"/>
              </a:lnSpc>
              <a:spcBef>
                <a:spcPts val="600"/>
              </a:spcBef>
            </a:pPr>
            <a:r>
              <a:rPr lang="fi-FI" sz="1200" dirty="0"/>
              <a:t>Lopuksi vielä laivan hankintaan liittyvät maksujärjestelyt saattavat olla haasteellisia. Yleensä laivasta maksetaan 10-20 % etumaksu yleensä laivan omistajan/myyjän valitsemaa laivavälittäjän kautta. Jo ennen etumaksun suorittamista pitää olla varmuus ostettavan laivan varusteista ja kunnosta. Siksi ennen etumaksua tarvitaan vielä usein erilaisia lisätietoja, kuvia ja dokumentteja. </a:t>
            </a:r>
          </a:p>
          <a:p>
            <a:pPr lvl="1">
              <a:lnSpc>
                <a:spcPct val="100000"/>
              </a:lnSpc>
              <a:spcBef>
                <a:spcPts val="600"/>
              </a:spcBef>
            </a:pPr>
            <a:r>
              <a:rPr lang="fi-FI" sz="1200" dirty="0"/>
              <a:t>Kun laiva saapuu purkualueelle on tyypillisesti 3 päivää aikaa tarkastaa laiva ja maksaa jäljellä oleva maksu. </a:t>
            </a:r>
          </a:p>
          <a:p>
            <a:pPr lvl="1">
              <a:lnSpc>
                <a:spcPct val="100000"/>
              </a:lnSpc>
              <a:spcBef>
                <a:spcPts val="600"/>
              </a:spcBef>
            </a:pPr>
            <a:endParaRPr lang="fi-FI" sz="1200" dirty="0"/>
          </a:p>
        </p:txBody>
      </p:sp>
      <p:sp>
        <p:nvSpPr>
          <p:cNvPr id="5" name="Päivämäärän paikkamerkki 4">
            <a:extLst>
              <a:ext uri="{FF2B5EF4-FFF2-40B4-BE49-F238E27FC236}">
                <a16:creationId xmlns:a16="http://schemas.microsoft.com/office/drawing/2014/main" id="{3A3F121F-305D-904F-8A6C-8D367E6DDC1B}"/>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637B1A25-DDE9-D89E-BB36-3E7FA04477C9}"/>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BD05BD50-9D3A-11DA-F684-3E479EC67A0B}"/>
              </a:ext>
            </a:extLst>
          </p:cNvPr>
          <p:cNvSpPr>
            <a:spLocks noGrp="1"/>
          </p:cNvSpPr>
          <p:nvPr>
            <p:ph type="sldNum" sz="quarter" idx="12"/>
          </p:nvPr>
        </p:nvSpPr>
        <p:spPr/>
        <p:txBody>
          <a:bodyPr/>
          <a:lstStyle/>
          <a:p>
            <a:fld id="{D3A43A0F-07BB-4823-B415-9F3E41C865A8}" type="slidenum">
              <a:rPr lang="fi-FI" smtClean="0"/>
              <a:t>35</a:t>
            </a:fld>
            <a:endParaRPr lang="fi-FI"/>
          </a:p>
        </p:txBody>
      </p:sp>
    </p:spTree>
    <p:extLst>
      <p:ext uri="{BB962C8B-B14F-4D97-AF65-F5344CB8AC3E}">
        <p14:creationId xmlns:p14="http://schemas.microsoft.com/office/powerpoint/2010/main" val="222011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6734EB-CE0C-8E19-A923-866A787A22A7}"/>
              </a:ext>
            </a:extLst>
          </p:cNvPr>
          <p:cNvSpPr>
            <a:spLocks noGrp="1"/>
          </p:cNvSpPr>
          <p:nvPr>
            <p:ph type="title"/>
          </p:nvPr>
        </p:nvSpPr>
        <p:spPr/>
        <p:txBody>
          <a:bodyPr/>
          <a:lstStyle/>
          <a:p>
            <a:r>
              <a:rPr lang="fi-FI" dirty="0"/>
              <a:t>Purkamisen työvaiheet</a:t>
            </a:r>
          </a:p>
        </p:txBody>
      </p:sp>
      <p:graphicFrame>
        <p:nvGraphicFramePr>
          <p:cNvPr id="7" name="Sisällön paikkamerkki 6">
            <a:extLst>
              <a:ext uri="{FF2B5EF4-FFF2-40B4-BE49-F238E27FC236}">
                <a16:creationId xmlns:a16="http://schemas.microsoft.com/office/drawing/2014/main" id="{384F52D6-B136-4AEC-1D0F-D1D68159B96B}"/>
              </a:ext>
            </a:extLst>
          </p:cNvPr>
          <p:cNvGraphicFramePr>
            <a:graphicFrameLocks noGrp="1"/>
          </p:cNvGraphicFramePr>
          <p:nvPr>
            <p:ph idx="1"/>
            <p:extLst>
              <p:ext uri="{D42A27DB-BD31-4B8C-83A1-F6EECF244321}">
                <p14:modId xmlns:p14="http://schemas.microsoft.com/office/powerpoint/2010/main" val="396924070"/>
              </p:ext>
            </p:extLst>
          </p:nvPr>
        </p:nvGraphicFramePr>
        <p:xfrm>
          <a:off x="422275" y="3651624"/>
          <a:ext cx="11339513" cy="2671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äivämäärän paikkamerkki 3">
            <a:extLst>
              <a:ext uri="{FF2B5EF4-FFF2-40B4-BE49-F238E27FC236}">
                <a16:creationId xmlns:a16="http://schemas.microsoft.com/office/drawing/2014/main" id="{BBF528E1-4F7D-60CE-C16A-413D574BDFC2}"/>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41372A94-71B3-9641-328D-2479D1A6D8E7}"/>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107912A9-36B2-81DB-462A-BEAEB3B96FE6}"/>
              </a:ext>
            </a:extLst>
          </p:cNvPr>
          <p:cNvSpPr>
            <a:spLocks noGrp="1"/>
          </p:cNvSpPr>
          <p:nvPr>
            <p:ph type="sldNum" sz="quarter" idx="12"/>
          </p:nvPr>
        </p:nvSpPr>
        <p:spPr/>
        <p:txBody>
          <a:bodyPr/>
          <a:lstStyle/>
          <a:p>
            <a:fld id="{D3A43A0F-07BB-4823-B415-9F3E41C865A8}" type="slidenum">
              <a:rPr lang="fi-FI" smtClean="0"/>
              <a:t>36</a:t>
            </a:fld>
            <a:endParaRPr lang="fi-FI"/>
          </a:p>
        </p:txBody>
      </p:sp>
      <p:sp>
        <p:nvSpPr>
          <p:cNvPr id="8" name="Suorakulmio: Pyöristetyt kulmat 7">
            <a:extLst>
              <a:ext uri="{FF2B5EF4-FFF2-40B4-BE49-F238E27FC236}">
                <a16:creationId xmlns:a16="http://schemas.microsoft.com/office/drawing/2014/main" id="{97E99FEC-F898-9FEA-924F-6C1845D67680}"/>
              </a:ext>
            </a:extLst>
          </p:cNvPr>
          <p:cNvSpPr/>
          <p:nvPr/>
        </p:nvSpPr>
        <p:spPr>
          <a:xfrm>
            <a:off x="3179482" y="5725460"/>
            <a:ext cx="6137046" cy="228600"/>
          </a:xfrm>
          <a:prstGeom prst="roundRect">
            <a:avLst/>
          </a:prstGeom>
          <a:solidFill>
            <a:srgbClr val="BF9F57"/>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100" dirty="0">
                <a:solidFill>
                  <a:schemeClr val="tx1"/>
                </a:solidFill>
              </a:rPr>
              <a:t>Uudelleen käytettävien laitteiden irrotus ehjänä</a:t>
            </a:r>
          </a:p>
        </p:txBody>
      </p:sp>
      <p:sp>
        <p:nvSpPr>
          <p:cNvPr id="9" name="Sisällön paikkamerkki 2">
            <a:extLst>
              <a:ext uri="{FF2B5EF4-FFF2-40B4-BE49-F238E27FC236}">
                <a16:creationId xmlns:a16="http://schemas.microsoft.com/office/drawing/2014/main" id="{370E5299-1DA4-D406-E6EF-B57F67DE99CF}"/>
              </a:ext>
            </a:extLst>
          </p:cNvPr>
          <p:cNvSpPr txBox="1">
            <a:spLocks/>
          </p:cNvSpPr>
          <p:nvPr/>
        </p:nvSpPr>
        <p:spPr>
          <a:xfrm>
            <a:off x="422029" y="1344708"/>
            <a:ext cx="11339395" cy="2283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600" dirty="0"/>
              <a:t>Laivojen, samoin kuin minkä tahansa kohteen, purkaminen pitää aloittaa huolellisella perehtymisellä kohteeseen. Ensin saatavilla olevan aineiston pohjalta ja sen jälkeen fyysisellä kartoituksella.</a:t>
            </a:r>
          </a:p>
          <a:p>
            <a:r>
              <a:rPr lang="fi-FI" sz="1600" b="1" dirty="0"/>
              <a:t>Nykymuodossa laivojen purkutyö voidaan jakaa karkeasti viiteen eri vaiheeseen:</a:t>
            </a:r>
          </a:p>
          <a:p>
            <a:pPr lvl="1"/>
            <a:r>
              <a:rPr lang="fi-FI" sz="1200" b="1" dirty="0"/>
              <a:t>Kevyiden rakenteiden, kuten hyttien sisäpurku</a:t>
            </a:r>
          </a:p>
          <a:p>
            <a:pPr lvl="1"/>
            <a:r>
              <a:rPr lang="fi-FI" sz="1200" b="1" dirty="0"/>
              <a:t>Haitta-ainepurku, esim. asbesti (mikäli tarpeen)</a:t>
            </a:r>
          </a:p>
          <a:p>
            <a:pPr lvl="1"/>
            <a:r>
              <a:rPr lang="fi-FI" sz="1200" b="1" dirty="0"/>
              <a:t>Nestemäisten jätteiden poisto ja tankkien pesu</a:t>
            </a:r>
          </a:p>
          <a:p>
            <a:pPr lvl="1"/>
            <a:r>
              <a:rPr lang="fi-FI" sz="1200" b="1" dirty="0"/>
              <a:t>Uudelleen käytettävien laitteiden irrotus</a:t>
            </a:r>
          </a:p>
          <a:p>
            <a:pPr lvl="1"/>
            <a:r>
              <a:rPr lang="fi-FI" sz="1200" b="1" dirty="0"/>
              <a:t>Rungon purku, ensin lohkoihin ja sen jälkeen valmiiseen romuluokkaan</a:t>
            </a:r>
          </a:p>
          <a:p>
            <a:endParaRPr lang="fi-FI" sz="1600" dirty="0"/>
          </a:p>
        </p:txBody>
      </p:sp>
    </p:spTree>
    <p:extLst>
      <p:ext uri="{BB962C8B-B14F-4D97-AF65-F5344CB8AC3E}">
        <p14:creationId xmlns:p14="http://schemas.microsoft.com/office/powerpoint/2010/main" val="2629914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05C702-B15F-78B4-78C5-3C41D4718158}"/>
              </a:ext>
            </a:extLst>
          </p:cNvPr>
          <p:cNvSpPr>
            <a:spLocks noGrp="1"/>
          </p:cNvSpPr>
          <p:nvPr>
            <p:ph type="title"/>
          </p:nvPr>
        </p:nvSpPr>
        <p:spPr/>
        <p:txBody>
          <a:bodyPr/>
          <a:lstStyle/>
          <a:p>
            <a:r>
              <a:rPr lang="fi-FI" dirty="0"/>
              <a:t>Menetelmät eri purkuvaiheille</a:t>
            </a:r>
          </a:p>
        </p:txBody>
      </p:sp>
      <p:sp>
        <p:nvSpPr>
          <p:cNvPr id="7" name="Sisällön paikkamerkki 6">
            <a:extLst>
              <a:ext uri="{FF2B5EF4-FFF2-40B4-BE49-F238E27FC236}">
                <a16:creationId xmlns:a16="http://schemas.microsoft.com/office/drawing/2014/main" id="{FAACD86D-6366-9F71-2E96-7AD4EE493105}"/>
              </a:ext>
            </a:extLst>
          </p:cNvPr>
          <p:cNvSpPr>
            <a:spLocks noGrp="1"/>
          </p:cNvSpPr>
          <p:nvPr>
            <p:ph sz="half" idx="1"/>
          </p:nvPr>
        </p:nvSpPr>
        <p:spPr/>
        <p:txBody>
          <a:bodyPr>
            <a:normAutofit lnSpcReduction="10000"/>
          </a:bodyPr>
          <a:lstStyle/>
          <a:p>
            <a:pPr>
              <a:lnSpc>
                <a:spcPct val="100000"/>
              </a:lnSpc>
              <a:spcBef>
                <a:spcPts val="600"/>
              </a:spcBef>
            </a:pPr>
            <a:r>
              <a:rPr lang="fi-FI" sz="1600" dirty="0"/>
              <a:t>Kevyiden rakenteiden purku </a:t>
            </a:r>
          </a:p>
          <a:p>
            <a:pPr lvl="1">
              <a:lnSpc>
                <a:spcPct val="100000"/>
              </a:lnSpc>
              <a:spcBef>
                <a:spcPts val="600"/>
              </a:spcBef>
            </a:pPr>
            <a:r>
              <a:rPr lang="fi-FI" sz="1200" dirty="0"/>
              <a:t>Kevyiden rakenteiden, kuten hyttien sisäpurku tapahtuu nykyään pääosin käsityönä, irrotetaan rakenteet ja kannetaan ne ulos lavoille. </a:t>
            </a:r>
          </a:p>
          <a:p>
            <a:pPr lvl="1">
              <a:lnSpc>
                <a:spcPct val="100000"/>
              </a:lnSpc>
              <a:spcBef>
                <a:spcPts val="600"/>
              </a:spcBef>
            </a:pPr>
            <a:r>
              <a:rPr lang="fi-FI" sz="1200" dirty="0"/>
              <a:t>Jos laivan voi purkaa lohkoiksi esim. timanttivaijerilla olisi tämä vaihe mahdollista tehdä koneellisesti tarkalla lajittelukouralla varustetulla kaivukoneella purkuhallissa.</a:t>
            </a:r>
          </a:p>
          <a:p>
            <a:pPr>
              <a:lnSpc>
                <a:spcPct val="100000"/>
              </a:lnSpc>
              <a:spcBef>
                <a:spcPts val="600"/>
              </a:spcBef>
            </a:pPr>
            <a:r>
              <a:rPr lang="fi-FI" sz="1600" dirty="0"/>
              <a:t>Haitta-ainepurku</a:t>
            </a:r>
          </a:p>
          <a:p>
            <a:pPr lvl="1">
              <a:lnSpc>
                <a:spcPct val="100000"/>
              </a:lnSpc>
              <a:spcBef>
                <a:spcPts val="600"/>
              </a:spcBef>
            </a:pPr>
            <a:r>
              <a:rPr lang="fi-FI" sz="1200" dirty="0"/>
              <a:t>Haitta-ainepurku, esim. asbesti on liki välttämätöntä purkaa käsin. Useimmiten asbesti esiintyy laivoissa sellaisessa muodossa, että purku tehdään osastointimenetelmällä. Tällä varmistetaan hyvä lopputulos niin, että terveydelle vaaralliset aineet saadaan pakattua tiiviisti, eikä seuraavissa purkuvaiheissa ole altistumisen riskiä.</a:t>
            </a:r>
          </a:p>
          <a:p>
            <a:pPr>
              <a:lnSpc>
                <a:spcPct val="100000"/>
              </a:lnSpc>
              <a:spcBef>
                <a:spcPts val="600"/>
              </a:spcBef>
            </a:pPr>
            <a:r>
              <a:rPr lang="fi-FI" sz="1600" dirty="0"/>
              <a:t>Nestemäisten jätteiden poisto ja pesut</a:t>
            </a:r>
          </a:p>
          <a:p>
            <a:pPr lvl="1">
              <a:lnSpc>
                <a:spcPct val="100000"/>
              </a:lnSpc>
              <a:spcBef>
                <a:spcPts val="600"/>
              </a:spcBef>
            </a:pPr>
            <a:r>
              <a:rPr lang="fi-FI" sz="1200" dirty="0"/>
              <a:t>Nestemäisten jätteiden poisto ja tankkien pesu kannattaa tehdä imu- paineautoilla kokeneen henkilökunnan toimesta. Tällä varmistetaan mahdollisimman hyvä lopputulos ja pieni jätemäärä.</a:t>
            </a:r>
          </a:p>
          <a:p>
            <a:pPr>
              <a:lnSpc>
                <a:spcPct val="100000"/>
              </a:lnSpc>
              <a:spcBef>
                <a:spcPts val="600"/>
              </a:spcBef>
            </a:pPr>
            <a:r>
              <a:rPr lang="fi-FI" sz="1600" dirty="0"/>
              <a:t>Uudelleen käytettävien laitteiden irrotus</a:t>
            </a:r>
          </a:p>
          <a:p>
            <a:pPr lvl="1">
              <a:lnSpc>
                <a:spcPct val="100000"/>
              </a:lnSpc>
              <a:spcBef>
                <a:spcPts val="600"/>
              </a:spcBef>
            </a:pPr>
            <a:r>
              <a:rPr lang="fi-FI" sz="1200" dirty="0"/>
              <a:t>Uudelleen käytettävien laitteiden irrotus on purkutyön ehkä haasteellisin osa kannattavuuden näkökulmasta. Irrotus tapahtuu joko käsin tai koneellisesti laitteesta riippuen, mutta niiden kysyntä ja myynti on epävarmaa. Mihin kannattaa panostaa, mikä menee kaupaksi heti, mitä varastoida jne.</a:t>
            </a:r>
          </a:p>
          <a:p>
            <a:pPr lvl="1">
              <a:lnSpc>
                <a:spcPct val="100000"/>
              </a:lnSpc>
              <a:spcBef>
                <a:spcPts val="600"/>
              </a:spcBef>
            </a:pPr>
            <a:endParaRPr lang="fi-FI" sz="1200" dirty="0"/>
          </a:p>
        </p:txBody>
      </p:sp>
      <p:sp>
        <p:nvSpPr>
          <p:cNvPr id="8" name="Sisällön paikkamerkki 7">
            <a:extLst>
              <a:ext uri="{FF2B5EF4-FFF2-40B4-BE49-F238E27FC236}">
                <a16:creationId xmlns:a16="http://schemas.microsoft.com/office/drawing/2014/main" id="{9AF97438-C58F-DF79-BBBA-E56DE8A71769}"/>
              </a:ext>
            </a:extLst>
          </p:cNvPr>
          <p:cNvSpPr>
            <a:spLocks noGrp="1"/>
          </p:cNvSpPr>
          <p:nvPr>
            <p:ph sz="half" idx="2"/>
          </p:nvPr>
        </p:nvSpPr>
        <p:spPr/>
        <p:txBody>
          <a:bodyPr>
            <a:normAutofit lnSpcReduction="10000"/>
          </a:bodyPr>
          <a:lstStyle/>
          <a:p>
            <a:pPr>
              <a:lnSpc>
                <a:spcPct val="100000"/>
              </a:lnSpc>
              <a:spcBef>
                <a:spcPts val="600"/>
              </a:spcBef>
            </a:pPr>
            <a:r>
              <a:rPr lang="fi-FI" sz="1600" dirty="0"/>
              <a:t>Rungon purku</a:t>
            </a:r>
          </a:p>
          <a:p>
            <a:pPr lvl="1">
              <a:lnSpc>
                <a:spcPct val="100000"/>
              </a:lnSpc>
              <a:spcBef>
                <a:spcPts val="600"/>
              </a:spcBef>
            </a:pPr>
            <a:r>
              <a:rPr lang="fi-FI" sz="1200" dirty="0"/>
              <a:t>Rungon purku on perinteisesti toteutettu pääasiassa polttoleikkaamalla, mutta siitä tulisi päästä eroon. </a:t>
            </a:r>
          </a:p>
          <a:p>
            <a:pPr lvl="1">
              <a:lnSpc>
                <a:spcPct val="100000"/>
              </a:lnSpc>
              <a:spcBef>
                <a:spcPts val="600"/>
              </a:spcBef>
            </a:pPr>
            <a:r>
              <a:rPr lang="fi-FI" sz="1200" dirty="0"/>
              <a:t>Ideana on, että laiva purettaisiin lohkoiksi läpileikkaamalla timanttivaijerileikkauksella (ks. seuraava sivu), jonka jälkeen  muita purkuvaiheita voidaan toteuttaa sen jälkeen koneellisesti purkuhallissa ja purettavan laivan läpimenoaika kuivatelakassa lyhenee. </a:t>
            </a:r>
          </a:p>
          <a:p>
            <a:pPr>
              <a:lnSpc>
                <a:spcPct val="100000"/>
              </a:lnSpc>
              <a:spcBef>
                <a:spcPts val="600"/>
              </a:spcBef>
            </a:pPr>
            <a:r>
              <a:rPr lang="fi-FI" sz="1600" dirty="0"/>
              <a:t>Lohkojen purku ja purkujakeiden lajittelu </a:t>
            </a:r>
          </a:p>
          <a:p>
            <a:pPr lvl="1">
              <a:lnSpc>
                <a:spcPct val="100000"/>
              </a:lnSpc>
              <a:spcBef>
                <a:spcPts val="600"/>
              </a:spcBef>
            </a:pPr>
            <a:r>
              <a:rPr lang="fi-FI" sz="1200" dirty="0"/>
              <a:t>Lajittelu purkukoneilla lohkojen paloittelun yhteydessä; mm. kaapelien ja muiden ei-rautametallien irrotus ja erottelu.</a:t>
            </a:r>
          </a:p>
          <a:p>
            <a:pPr lvl="1">
              <a:lnSpc>
                <a:spcPct val="100000"/>
              </a:lnSpc>
              <a:spcBef>
                <a:spcPts val="600"/>
              </a:spcBef>
            </a:pPr>
            <a:r>
              <a:rPr lang="fi-FI" sz="1200" dirty="0"/>
              <a:t>Prosessilajittelu muualla kuin purkutelakan yhteydessä esim. ohutlevy- ja monimetallirakenteet ns. autopalottamolla ja kevyet rakenteet rakennusjätteen käsittelylaitoksella. </a:t>
            </a:r>
          </a:p>
          <a:p>
            <a:pPr>
              <a:lnSpc>
                <a:spcPct val="100000"/>
              </a:lnSpc>
              <a:spcBef>
                <a:spcPts val="600"/>
              </a:spcBef>
            </a:pPr>
            <a:r>
              <a:rPr lang="fi-FI" sz="1600" dirty="0"/>
              <a:t>Jälkikäsittely</a:t>
            </a:r>
          </a:p>
          <a:p>
            <a:pPr lvl="1">
              <a:lnSpc>
                <a:spcPct val="100000"/>
              </a:lnSpc>
              <a:spcBef>
                <a:spcPts val="600"/>
              </a:spcBef>
            </a:pPr>
            <a:r>
              <a:rPr lang="fi-FI" sz="1200" dirty="0"/>
              <a:t>Teräs: leikkaus terästehtaan vaatimaan palakokoon</a:t>
            </a:r>
          </a:p>
          <a:p>
            <a:pPr lvl="1">
              <a:lnSpc>
                <a:spcPct val="100000"/>
              </a:lnSpc>
              <a:spcBef>
                <a:spcPts val="600"/>
              </a:spcBef>
            </a:pPr>
            <a:r>
              <a:rPr lang="fi-FI" sz="1200" dirty="0"/>
              <a:t>Valurauta: pilkkominen valimokokoon (valimokohtainen)</a:t>
            </a:r>
          </a:p>
          <a:p>
            <a:pPr lvl="1">
              <a:lnSpc>
                <a:spcPct val="100000"/>
              </a:lnSpc>
              <a:spcBef>
                <a:spcPts val="600"/>
              </a:spcBef>
            </a:pPr>
            <a:r>
              <a:rPr lang="fi-FI" sz="1200" dirty="0"/>
              <a:t>Kaapelit ja muu Cu-pitoinen romu: toimitus romukauppaan</a:t>
            </a:r>
          </a:p>
          <a:p>
            <a:pPr lvl="1">
              <a:lnSpc>
                <a:spcPct val="100000"/>
              </a:lnSpc>
              <a:spcBef>
                <a:spcPts val="600"/>
              </a:spcBef>
            </a:pPr>
            <a:r>
              <a:rPr lang="fi-FI" sz="1200" dirty="0"/>
              <a:t>Monimetalliromu: toimitus romukauppaan / murskalle</a:t>
            </a:r>
          </a:p>
          <a:p>
            <a:pPr lvl="1">
              <a:lnSpc>
                <a:spcPct val="100000"/>
              </a:lnSpc>
              <a:spcBef>
                <a:spcPts val="600"/>
              </a:spcBef>
            </a:pPr>
            <a:r>
              <a:rPr lang="fi-FI" sz="1200" dirty="0"/>
              <a:t>Kevyet jakeet: toimitus rakennusjätteen käsittelylaitokselle</a:t>
            </a:r>
          </a:p>
          <a:p>
            <a:pPr lvl="1">
              <a:lnSpc>
                <a:spcPct val="100000"/>
              </a:lnSpc>
              <a:spcBef>
                <a:spcPts val="600"/>
              </a:spcBef>
            </a:pPr>
            <a:r>
              <a:rPr lang="fi-FI" sz="1200" dirty="0"/>
              <a:t>Asbesti: toimitus loppusijoitukseen</a:t>
            </a:r>
          </a:p>
          <a:p>
            <a:pPr lvl="1">
              <a:lnSpc>
                <a:spcPct val="100000"/>
              </a:lnSpc>
              <a:spcBef>
                <a:spcPts val="600"/>
              </a:spcBef>
            </a:pPr>
            <a:r>
              <a:rPr lang="fi-FI" sz="1200" dirty="0"/>
              <a:t>Nestemäiset jätteet: tyypillisesti pesu-urakoitsija hoitaa syntyneiden jätteiden käsittelyt tai toimituksen eteenpäin käsittelylaitokselle</a:t>
            </a:r>
          </a:p>
          <a:p>
            <a:pPr lvl="1">
              <a:lnSpc>
                <a:spcPct val="100000"/>
              </a:lnSpc>
              <a:spcBef>
                <a:spcPts val="600"/>
              </a:spcBef>
            </a:pPr>
            <a:endParaRPr lang="fi-FI" sz="1200" dirty="0"/>
          </a:p>
        </p:txBody>
      </p:sp>
      <p:sp>
        <p:nvSpPr>
          <p:cNvPr id="4" name="Päivämäärän paikkamerkki 3">
            <a:extLst>
              <a:ext uri="{FF2B5EF4-FFF2-40B4-BE49-F238E27FC236}">
                <a16:creationId xmlns:a16="http://schemas.microsoft.com/office/drawing/2014/main" id="{2E424A7B-9736-70AC-90ED-CE8D6A7D1D86}"/>
              </a:ext>
            </a:extLst>
          </p:cNvPr>
          <p:cNvSpPr>
            <a:spLocks noGrp="1"/>
          </p:cNvSpPr>
          <p:nvPr>
            <p:ph type="dt" sz="half" idx="10"/>
          </p:nvPr>
        </p:nvSpPr>
        <p:spPr/>
        <p:txBody>
          <a:bodyPr/>
          <a:lstStyle/>
          <a:p>
            <a:r>
              <a:rPr lang="fi-FI"/>
              <a:t>14.11.2023</a:t>
            </a:r>
            <a:endParaRPr lang="fi-FI" dirty="0"/>
          </a:p>
        </p:txBody>
      </p:sp>
      <p:sp>
        <p:nvSpPr>
          <p:cNvPr id="5" name="Alatunnisteen paikkamerkki 4">
            <a:extLst>
              <a:ext uri="{FF2B5EF4-FFF2-40B4-BE49-F238E27FC236}">
                <a16:creationId xmlns:a16="http://schemas.microsoft.com/office/drawing/2014/main" id="{450BF647-2EB9-02BB-86D0-72B0FFB8A477}"/>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B0D2E0D6-62F0-4681-1C27-A3E997AEB71F}"/>
              </a:ext>
            </a:extLst>
          </p:cNvPr>
          <p:cNvSpPr>
            <a:spLocks noGrp="1"/>
          </p:cNvSpPr>
          <p:nvPr>
            <p:ph type="sldNum" sz="quarter" idx="12"/>
          </p:nvPr>
        </p:nvSpPr>
        <p:spPr/>
        <p:txBody>
          <a:bodyPr/>
          <a:lstStyle/>
          <a:p>
            <a:fld id="{D3A43A0F-07BB-4823-B415-9F3E41C865A8}" type="slidenum">
              <a:rPr lang="fi-FI" smtClean="0"/>
              <a:t>37</a:t>
            </a:fld>
            <a:endParaRPr lang="fi-FI"/>
          </a:p>
        </p:txBody>
      </p:sp>
    </p:spTree>
    <p:extLst>
      <p:ext uri="{BB962C8B-B14F-4D97-AF65-F5344CB8AC3E}">
        <p14:creationId xmlns:p14="http://schemas.microsoft.com/office/powerpoint/2010/main" val="2878654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BC43723-57B3-7BE0-086E-1C5DA887D31C}"/>
              </a:ext>
            </a:extLst>
          </p:cNvPr>
          <p:cNvSpPr>
            <a:spLocks noGrp="1"/>
          </p:cNvSpPr>
          <p:nvPr>
            <p:ph type="title"/>
          </p:nvPr>
        </p:nvSpPr>
        <p:spPr/>
        <p:txBody>
          <a:bodyPr/>
          <a:lstStyle/>
          <a:p>
            <a:r>
              <a:rPr lang="fi-FI" dirty="0"/>
              <a:t>Timanttivaijerileikkaus</a:t>
            </a:r>
          </a:p>
        </p:txBody>
      </p:sp>
      <p:sp>
        <p:nvSpPr>
          <p:cNvPr id="9" name="Sisällön paikkamerkki 8">
            <a:extLst>
              <a:ext uri="{FF2B5EF4-FFF2-40B4-BE49-F238E27FC236}">
                <a16:creationId xmlns:a16="http://schemas.microsoft.com/office/drawing/2014/main" id="{3D87E26F-35BA-439E-3F0F-1BDF1A17024E}"/>
              </a:ext>
            </a:extLst>
          </p:cNvPr>
          <p:cNvSpPr>
            <a:spLocks noGrp="1"/>
          </p:cNvSpPr>
          <p:nvPr>
            <p:ph idx="1"/>
          </p:nvPr>
        </p:nvSpPr>
        <p:spPr>
          <a:xfrm>
            <a:off x="422029" y="1344708"/>
            <a:ext cx="5393077" cy="3950445"/>
          </a:xfrm>
        </p:spPr>
        <p:txBody>
          <a:bodyPr>
            <a:normAutofit fontScale="85000" lnSpcReduction="10000"/>
          </a:bodyPr>
          <a:lstStyle/>
          <a:p>
            <a:pPr>
              <a:lnSpc>
                <a:spcPct val="100000"/>
              </a:lnSpc>
              <a:spcBef>
                <a:spcPts val="600"/>
              </a:spcBef>
            </a:pPr>
            <a:r>
              <a:rPr lang="fi-FI" sz="1600" b="1" dirty="0"/>
              <a:t>Tätä menetelmää on käytetty uponneiden alusten lohkomiseen, jotta ne on voitu nostaa ylös merestä. Menetelmä siis soveltuu aluksen ”läpileikkaukseen”, mutta sitä ei toistaiseksi käytetä purkutelakoilla. </a:t>
            </a:r>
          </a:p>
          <a:p>
            <a:pPr>
              <a:lnSpc>
                <a:spcPct val="100000"/>
              </a:lnSpc>
              <a:spcBef>
                <a:spcPts val="600"/>
              </a:spcBef>
            </a:pPr>
            <a:r>
              <a:rPr lang="fi-FI" sz="1600" b="1" dirty="0"/>
              <a:t>Menetelmän tehokkuutta ja kustannuksia tulisi tutkia tarkemmin.</a:t>
            </a:r>
          </a:p>
          <a:p>
            <a:pPr>
              <a:lnSpc>
                <a:spcPct val="100000"/>
              </a:lnSpc>
              <a:spcBef>
                <a:spcPts val="600"/>
              </a:spcBef>
            </a:pPr>
            <a:r>
              <a:rPr lang="fi-FI" sz="1600" dirty="0"/>
              <a:t>Hankkeen aikana on oltu yhteydessä Bruce </a:t>
            </a:r>
            <a:r>
              <a:rPr lang="fi-FI" sz="1600" dirty="0" err="1"/>
              <a:t>Sinclairiin</a:t>
            </a:r>
            <a:r>
              <a:rPr lang="fi-FI" sz="1600" dirty="0"/>
              <a:t> yrityksessä CUT UK (</a:t>
            </a:r>
            <a:r>
              <a:rPr lang="fi-FI" sz="1600" dirty="0">
                <a:hlinkClick r:id="rId2"/>
              </a:rPr>
              <a:t>https://www.cut-group.com/</a:t>
            </a:r>
            <a:r>
              <a:rPr lang="fi-FI" sz="1600" dirty="0"/>
              <a:t>)</a:t>
            </a:r>
          </a:p>
          <a:p>
            <a:pPr>
              <a:lnSpc>
                <a:spcPct val="100000"/>
              </a:lnSpc>
              <a:spcBef>
                <a:spcPts val="600"/>
              </a:spcBef>
            </a:pPr>
            <a:r>
              <a:rPr lang="fi-FI" sz="1600" dirty="0"/>
              <a:t>Häneltä saatujen tietojen mukaan  </a:t>
            </a:r>
          </a:p>
          <a:p>
            <a:pPr lvl="1">
              <a:lnSpc>
                <a:spcPct val="100000"/>
              </a:lnSpc>
              <a:spcBef>
                <a:spcPts val="600"/>
              </a:spcBef>
            </a:pPr>
            <a:r>
              <a:rPr lang="fi-FI" sz="1200" dirty="0"/>
              <a:t>Yrityksellä on 40 vuoden kokemus timanttivaijerileikkausratkaisujen toimittamisesta ja he ovat olleet mukana useimmissa suurissa purkuprojekteissa maailmanlaajuisesti.</a:t>
            </a:r>
          </a:p>
          <a:p>
            <a:pPr lvl="1">
              <a:lnSpc>
                <a:spcPct val="100000"/>
              </a:lnSpc>
              <a:spcBef>
                <a:spcPts val="600"/>
              </a:spcBef>
            </a:pPr>
            <a:r>
              <a:rPr lang="fi-FI" sz="1200" dirty="0"/>
              <a:t>Maailman ensimmäisen ROV-timanttivaijerikoneen suunnitteli, rakensi ja sitä operoi CUT UK:n emoyhtiö. </a:t>
            </a:r>
          </a:p>
          <a:p>
            <a:pPr lvl="1">
              <a:lnSpc>
                <a:spcPct val="100000"/>
              </a:lnSpc>
              <a:spcBef>
                <a:spcPts val="600"/>
              </a:spcBef>
            </a:pPr>
            <a:r>
              <a:rPr lang="fi-FI" sz="1200" dirty="0"/>
              <a:t>CUT UK on tehnyt enemmän leikkauksia, suurempia leikkauksia, enemmän hankkeita ja syvempiä leikkauksia kuin kukaan muu. </a:t>
            </a:r>
          </a:p>
          <a:p>
            <a:pPr lvl="1">
              <a:lnSpc>
                <a:spcPct val="100000"/>
              </a:lnSpc>
              <a:spcBef>
                <a:spcPts val="600"/>
              </a:spcBef>
            </a:pPr>
            <a:r>
              <a:rPr lang="fi-FI" sz="1200" dirty="0"/>
              <a:t>Haaksirikko- ja laivanpurkuleikkausta varten CUT UK:lla on sähkökone, joka voi käyttää hihnapyöräjärjestelmää, joka kietoutuu kohteen ympärille ja suorittaa suurempia leikkauksia.</a:t>
            </a:r>
          </a:p>
          <a:p>
            <a:pPr lvl="1">
              <a:lnSpc>
                <a:spcPct val="100000"/>
              </a:lnSpc>
              <a:spcBef>
                <a:spcPts val="600"/>
              </a:spcBef>
            </a:pPr>
            <a:r>
              <a:rPr lang="fi-FI" sz="1200" dirty="0"/>
              <a:t>Yrityksen käyttämä timanttivaijeri on ainutlaatuinen vain CUT UK:lle räätälöity, eikä sitä ole saatavana missään muualla. Sen halkaisija on 10,5 mm, se voi sisältää 40, 44 tai 48 helmeä metriä kohden ja se voidaan toimittaa minkä pituisena tahansa.</a:t>
            </a:r>
            <a:endParaRPr lang="fi-FI" sz="1600" dirty="0"/>
          </a:p>
          <a:p>
            <a:pPr lvl="1">
              <a:lnSpc>
                <a:spcPct val="100000"/>
              </a:lnSpc>
              <a:spcBef>
                <a:spcPts val="600"/>
              </a:spcBef>
            </a:pPr>
            <a:endParaRPr lang="fi-FI" sz="1200" dirty="0"/>
          </a:p>
        </p:txBody>
      </p:sp>
      <p:sp>
        <p:nvSpPr>
          <p:cNvPr id="5" name="Päivämäärän paikkamerkki 4">
            <a:extLst>
              <a:ext uri="{FF2B5EF4-FFF2-40B4-BE49-F238E27FC236}">
                <a16:creationId xmlns:a16="http://schemas.microsoft.com/office/drawing/2014/main" id="{0BD62998-411E-4D95-A657-7238A310A89E}"/>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3AD1B4B9-C459-E990-A7D5-825063F56B69}"/>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B5192666-2F3A-3D0E-846A-38DC4B79AFB4}"/>
              </a:ext>
            </a:extLst>
          </p:cNvPr>
          <p:cNvSpPr>
            <a:spLocks noGrp="1"/>
          </p:cNvSpPr>
          <p:nvPr>
            <p:ph type="sldNum" sz="quarter" idx="12"/>
          </p:nvPr>
        </p:nvSpPr>
        <p:spPr/>
        <p:txBody>
          <a:bodyPr/>
          <a:lstStyle/>
          <a:p>
            <a:fld id="{D3A43A0F-07BB-4823-B415-9F3E41C865A8}" type="slidenum">
              <a:rPr lang="fi-FI" smtClean="0"/>
              <a:t>38</a:t>
            </a:fld>
            <a:endParaRPr lang="fi-FI"/>
          </a:p>
        </p:txBody>
      </p:sp>
      <p:pic>
        <p:nvPicPr>
          <p:cNvPr id="11" name="Kuva 10">
            <a:extLst>
              <a:ext uri="{FF2B5EF4-FFF2-40B4-BE49-F238E27FC236}">
                <a16:creationId xmlns:a16="http://schemas.microsoft.com/office/drawing/2014/main" id="{9DAA5162-A27D-6948-325A-2CDEBBD5BDB4}"/>
              </a:ext>
            </a:extLst>
          </p:cNvPr>
          <p:cNvPicPr>
            <a:picLocks noChangeAspect="1"/>
          </p:cNvPicPr>
          <p:nvPr/>
        </p:nvPicPr>
        <p:blipFill>
          <a:blip r:embed="rId3"/>
          <a:stretch>
            <a:fillRect/>
          </a:stretch>
        </p:blipFill>
        <p:spPr>
          <a:xfrm>
            <a:off x="6252612" y="1770083"/>
            <a:ext cx="5517358" cy="2840982"/>
          </a:xfrm>
          <a:prstGeom prst="rect">
            <a:avLst/>
          </a:prstGeom>
        </p:spPr>
      </p:pic>
      <p:sp>
        <p:nvSpPr>
          <p:cNvPr id="12" name="Sisällön paikkamerkki 2">
            <a:extLst>
              <a:ext uri="{FF2B5EF4-FFF2-40B4-BE49-F238E27FC236}">
                <a16:creationId xmlns:a16="http://schemas.microsoft.com/office/drawing/2014/main" id="{87BE781E-A492-9EF7-3D16-CBFCB264265C}"/>
              </a:ext>
            </a:extLst>
          </p:cNvPr>
          <p:cNvSpPr txBox="1">
            <a:spLocks/>
          </p:cNvSpPr>
          <p:nvPr/>
        </p:nvSpPr>
        <p:spPr>
          <a:xfrm>
            <a:off x="529607" y="5262162"/>
            <a:ext cx="11240364" cy="983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fi-FI" sz="1400" dirty="0"/>
              <a:t>Eri lähteistä saatujen arvioiden mukaan tällaisella timanttivaijerilla pystyisi leikkaamaan terästä arviolta 0,5-0,6 m2/h. Yhden laivan poikkileikkauksen arvioitiin olevan keskimäärin noin 5 m2 terästä. Näin olen yhteen leikkaukseen menisi aikaa noin 10 h + tarvittava asetusaika. Yhdessä laivassa leikkauskohtia olisi 10 m lohkoiksi leikattuna 25-30 kpl. Tällä menetelmällä, kahdella timanttivaijerisahalla ja kaksivuorotyöllä laiva voitaisiin saada leikattua lohkoiksi kuukaudessa, mikä on ollut suunnittelun läpimenotavoite. </a:t>
            </a:r>
          </a:p>
        </p:txBody>
      </p:sp>
      <p:sp>
        <p:nvSpPr>
          <p:cNvPr id="13" name="Tekstiruutu 12">
            <a:extLst>
              <a:ext uri="{FF2B5EF4-FFF2-40B4-BE49-F238E27FC236}">
                <a16:creationId xmlns:a16="http://schemas.microsoft.com/office/drawing/2014/main" id="{1F00B722-A4E2-2752-FD75-748B67487BEC}"/>
              </a:ext>
            </a:extLst>
          </p:cNvPr>
          <p:cNvSpPr txBox="1"/>
          <p:nvPr/>
        </p:nvSpPr>
        <p:spPr>
          <a:xfrm>
            <a:off x="9967399" y="4654806"/>
            <a:ext cx="1947969" cy="230832"/>
          </a:xfrm>
          <a:prstGeom prst="rect">
            <a:avLst/>
          </a:prstGeom>
          <a:noFill/>
        </p:spPr>
        <p:txBody>
          <a:bodyPr wrap="none" rtlCol="0">
            <a:spAutoFit/>
          </a:bodyPr>
          <a:lstStyle/>
          <a:p>
            <a:r>
              <a:rPr lang="fi-FI" sz="900" dirty="0"/>
              <a:t>Lähde: </a:t>
            </a:r>
            <a:r>
              <a:rPr lang="fi-FI" sz="900" dirty="0">
                <a:hlinkClick r:id="rId2"/>
              </a:rPr>
              <a:t>https://www.cut-group.com/</a:t>
            </a:r>
            <a:r>
              <a:rPr lang="fi-FI" sz="900" dirty="0"/>
              <a:t>  </a:t>
            </a:r>
          </a:p>
        </p:txBody>
      </p:sp>
    </p:spTree>
    <p:extLst>
      <p:ext uri="{BB962C8B-B14F-4D97-AF65-F5344CB8AC3E}">
        <p14:creationId xmlns:p14="http://schemas.microsoft.com/office/powerpoint/2010/main" val="471753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76D007-EFB7-FB60-7EA2-013473130080}"/>
              </a:ext>
            </a:extLst>
          </p:cNvPr>
          <p:cNvSpPr>
            <a:spLocks noGrp="1"/>
          </p:cNvSpPr>
          <p:nvPr>
            <p:ph type="title"/>
          </p:nvPr>
        </p:nvSpPr>
        <p:spPr/>
        <p:txBody>
          <a:bodyPr/>
          <a:lstStyle/>
          <a:p>
            <a:r>
              <a:rPr lang="fi-FI" dirty="0"/>
              <a:t>Lohkojen käsittely koneellisesti</a:t>
            </a:r>
          </a:p>
        </p:txBody>
      </p:sp>
      <p:sp>
        <p:nvSpPr>
          <p:cNvPr id="10" name="Sisällön paikkamerkki 9">
            <a:extLst>
              <a:ext uri="{FF2B5EF4-FFF2-40B4-BE49-F238E27FC236}">
                <a16:creationId xmlns:a16="http://schemas.microsoft.com/office/drawing/2014/main" id="{12E10980-C11F-267B-7505-ED501FCE7911}"/>
              </a:ext>
            </a:extLst>
          </p:cNvPr>
          <p:cNvSpPr>
            <a:spLocks noGrp="1"/>
          </p:cNvSpPr>
          <p:nvPr>
            <p:ph sz="half" idx="1"/>
          </p:nvPr>
        </p:nvSpPr>
        <p:spPr>
          <a:xfrm>
            <a:off x="422030" y="1337094"/>
            <a:ext cx="5142064" cy="2613353"/>
          </a:xfrm>
        </p:spPr>
        <p:txBody>
          <a:bodyPr>
            <a:normAutofit/>
          </a:bodyPr>
          <a:lstStyle/>
          <a:p>
            <a:pPr>
              <a:lnSpc>
                <a:spcPct val="100000"/>
              </a:lnSpc>
              <a:spcBef>
                <a:spcPts val="600"/>
              </a:spcBef>
            </a:pPr>
            <a:r>
              <a:rPr lang="fi-FI" sz="1600" b="1" dirty="0"/>
              <a:t>Lohkojen käsittely koneellisesti tapahtuu kaivukoneeseen kiinnitettävien lisälaitteiden avulla</a:t>
            </a:r>
            <a:r>
              <a:rPr lang="fi-FI" sz="1600" dirty="0"/>
              <a:t>, joita ovat mm.  </a:t>
            </a:r>
          </a:p>
          <a:p>
            <a:pPr lvl="1">
              <a:lnSpc>
                <a:spcPct val="100000"/>
              </a:lnSpc>
              <a:spcBef>
                <a:spcPts val="600"/>
              </a:spcBef>
            </a:pPr>
            <a:r>
              <a:rPr lang="fi-FI" sz="1200" dirty="0"/>
              <a:t>Purku- ja lajittelukoura, jota käytetään tyypillisesti purkutöissä ja rakennus- / purkujätteen lajittelussa.</a:t>
            </a:r>
          </a:p>
          <a:p>
            <a:pPr lvl="1">
              <a:lnSpc>
                <a:spcPct val="100000"/>
              </a:lnSpc>
              <a:spcBef>
                <a:spcPts val="600"/>
              </a:spcBef>
            </a:pPr>
            <a:r>
              <a:rPr lang="fi-FI" sz="1200" dirty="0"/>
              <a:t>Nokkaleikkuri, johon on erilaisia leukatyyppejä esimerkiksi palkkien tai levyn leikkaukseen.</a:t>
            </a:r>
          </a:p>
          <a:p>
            <a:pPr lvl="1">
              <a:lnSpc>
                <a:spcPct val="100000"/>
              </a:lnSpc>
              <a:spcBef>
                <a:spcPts val="600"/>
              </a:spcBef>
            </a:pPr>
            <a:r>
              <a:rPr lang="fi-FI" sz="1200" dirty="0"/>
              <a:t>Autojen purkuun kehitetty työkalu, jossa kaivukoneen alavaunussa on haarukka, jolla saa pidettyä kohteen paikoillaan ja lisäksi puomissa on kiinni koura, jonka kapeat leuat soveltuvat tarkkaan nyppimiseen ja leikkuri esim. kaapeleiden katkomiseen.</a:t>
            </a:r>
          </a:p>
          <a:p>
            <a:pPr lvl="1">
              <a:lnSpc>
                <a:spcPct val="100000"/>
              </a:lnSpc>
              <a:spcBef>
                <a:spcPts val="600"/>
              </a:spcBef>
            </a:pPr>
            <a:endParaRPr lang="fi-FI" sz="1200" dirty="0"/>
          </a:p>
          <a:p>
            <a:pPr>
              <a:lnSpc>
                <a:spcPct val="100000"/>
              </a:lnSpc>
              <a:spcBef>
                <a:spcPts val="600"/>
              </a:spcBef>
            </a:pPr>
            <a:endParaRPr lang="fi-FI" sz="1600" dirty="0"/>
          </a:p>
        </p:txBody>
      </p:sp>
      <p:sp>
        <p:nvSpPr>
          <p:cNvPr id="4" name="Päivämäärän paikkamerkki 3">
            <a:extLst>
              <a:ext uri="{FF2B5EF4-FFF2-40B4-BE49-F238E27FC236}">
                <a16:creationId xmlns:a16="http://schemas.microsoft.com/office/drawing/2014/main" id="{9241EA9E-CF0A-5171-E221-B8FCB98AE9BA}"/>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E2B1259A-7117-5F77-2CA3-CB90FBB95794}"/>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A44CBBED-A3AC-89B3-4D51-FA79F5A267D1}"/>
              </a:ext>
            </a:extLst>
          </p:cNvPr>
          <p:cNvSpPr>
            <a:spLocks noGrp="1"/>
          </p:cNvSpPr>
          <p:nvPr>
            <p:ph type="sldNum" sz="quarter" idx="12"/>
          </p:nvPr>
        </p:nvSpPr>
        <p:spPr/>
        <p:txBody>
          <a:bodyPr/>
          <a:lstStyle/>
          <a:p>
            <a:fld id="{D3A43A0F-07BB-4823-B415-9F3E41C865A8}" type="slidenum">
              <a:rPr lang="fi-FI" smtClean="0"/>
              <a:t>39</a:t>
            </a:fld>
            <a:endParaRPr lang="fi-FI"/>
          </a:p>
        </p:txBody>
      </p:sp>
      <p:pic>
        <p:nvPicPr>
          <p:cNvPr id="7" name="Kuva 6">
            <a:extLst>
              <a:ext uri="{FF2B5EF4-FFF2-40B4-BE49-F238E27FC236}">
                <a16:creationId xmlns:a16="http://schemas.microsoft.com/office/drawing/2014/main" id="{D52FD20A-6F57-9F11-DD52-16804E150824}"/>
              </a:ext>
            </a:extLst>
          </p:cNvPr>
          <p:cNvPicPr>
            <a:picLocks noChangeAspect="1"/>
          </p:cNvPicPr>
          <p:nvPr/>
        </p:nvPicPr>
        <p:blipFill>
          <a:blip r:embed="rId2"/>
          <a:stretch>
            <a:fillRect/>
          </a:stretch>
        </p:blipFill>
        <p:spPr>
          <a:xfrm>
            <a:off x="8343498" y="1420905"/>
            <a:ext cx="3426472" cy="4712447"/>
          </a:xfrm>
          <a:prstGeom prst="rect">
            <a:avLst/>
          </a:prstGeom>
        </p:spPr>
      </p:pic>
      <p:pic>
        <p:nvPicPr>
          <p:cNvPr id="8" name="Kuva 7">
            <a:extLst>
              <a:ext uri="{FF2B5EF4-FFF2-40B4-BE49-F238E27FC236}">
                <a16:creationId xmlns:a16="http://schemas.microsoft.com/office/drawing/2014/main" id="{F9BC6837-8D66-9F1F-4237-65A6A84C78F8}"/>
              </a:ext>
            </a:extLst>
          </p:cNvPr>
          <p:cNvPicPr>
            <a:picLocks noChangeAspect="1"/>
          </p:cNvPicPr>
          <p:nvPr/>
        </p:nvPicPr>
        <p:blipFill>
          <a:blip r:embed="rId3"/>
          <a:stretch>
            <a:fillRect/>
          </a:stretch>
        </p:blipFill>
        <p:spPr>
          <a:xfrm>
            <a:off x="5711089" y="1420905"/>
            <a:ext cx="4226541" cy="4712446"/>
          </a:xfrm>
          <a:prstGeom prst="rect">
            <a:avLst/>
          </a:prstGeom>
        </p:spPr>
      </p:pic>
      <p:pic>
        <p:nvPicPr>
          <p:cNvPr id="9" name="Kuva 8">
            <a:extLst>
              <a:ext uri="{FF2B5EF4-FFF2-40B4-BE49-F238E27FC236}">
                <a16:creationId xmlns:a16="http://schemas.microsoft.com/office/drawing/2014/main" id="{738838E4-E537-A273-2C0E-1EAA7C950139}"/>
              </a:ext>
            </a:extLst>
          </p:cNvPr>
          <p:cNvPicPr>
            <a:picLocks noChangeAspect="1"/>
          </p:cNvPicPr>
          <p:nvPr/>
        </p:nvPicPr>
        <p:blipFill>
          <a:blip r:embed="rId4"/>
          <a:stretch>
            <a:fillRect/>
          </a:stretch>
        </p:blipFill>
        <p:spPr>
          <a:xfrm>
            <a:off x="5711089" y="4233302"/>
            <a:ext cx="2029213" cy="1900050"/>
          </a:xfrm>
          <a:prstGeom prst="rect">
            <a:avLst/>
          </a:prstGeom>
          <a:ln>
            <a:solidFill>
              <a:srgbClr val="176D79"/>
            </a:solidFill>
          </a:ln>
        </p:spPr>
      </p:pic>
      <p:pic>
        <p:nvPicPr>
          <p:cNvPr id="12" name="Kuva 11">
            <a:extLst>
              <a:ext uri="{FF2B5EF4-FFF2-40B4-BE49-F238E27FC236}">
                <a16:creationId xmlns:a16="http://schemas.microsoft.com/office/drawing/2014/main" id="{946264EB-D772-7C83-AB29-ED5F02176EC0}"/>
              </a:ext>
            </a:extLst>
          </p:cNvPr>
          <p:cNvPicPr>
            <a:picLocks noChangeAspect="1"/>
          </p:cNvPicPr>
          <p:nvPr/>
        </p:nvPicPr>
        <p:blipFill>
          <a:blip r:embed="rId5"/>
          <a:stretch>
            <a:fillRect/>
          </a:stretch>
        </p:blipFill>
        <p:spPr>
          <a:xfrm>
            <a:off x="880279" y="3857523"/>
            <a:ext cx="2180063" cy="2275828"/>
          </a:xfrm>
          <a:prstGeom prst="rect">
            <a:avLst/>
          </a:prstGeom>
        </p:spPr>
      </p:pic>
      <p:pic>
        <p:nvPicPr>
          <p:cNvPr id="13" name="Picture 4" descr="VRS200 Vehicle Dismantler">
            <a:extLst>
              <a:ext uri="{FF2B5EF4-FFF2-40B4-BE49-F238E27FC236}">
                <a16:creationId xmlns:a16="http://schemas.microsoft.com/office/drawing/2014/main" id="{F263DB56-80B0-6576-8E94-FE1A4A49F7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515" y="3950447"/>
            <a:ext cx="1432929" cy="2275829"/>
          </a:xfrm>
          <a:prstGeom prst="rect">
            <a:avLst/>
          </a:prstGeom>
          <a:noFill/>
          <a:extLst>
            <a:ext uri="{909E8E84-426E-40DD-AFC4-6F175D3DCCD1}">
              <a14:hiddenFill xmlns:a14="http://schemas.microsoft.com/office/drawing/2010/main">
                <a:solidFill>
                  <a:srgbClr val="FFFFFF"/>
                </a:solidFill>
              </a14:hiddenFill>
            </a:ext>
          </a:extLst>
        </p:spPr>
      </p:pic>
      <p:sp>
        <p:nvSpPr>
          <p:cNvPr id="14" name="Tekstiruutu 13">
            <a:extLst>
              <a:ext uri="{FF2B5EF4-FFF2-40B4-BE49-F238E27FC236}">
                <a16:creationId xmlns:a16="http://schemas.microsoft.com/office/drawing/2014/main" id="{82449E94-1643-3EBF-9753-7A348DFF57C3}"/>
              </a:ext>
            </a:extLst>
          </p:cNvPr>
          <p:cNvSpPr txBox="1"/>
          <p:nvPr/>
        </p:nvSpPr>
        <p:spPr>
          <a:xfrm>
            <a:off x="1247729" y="6133351"/>
            <a:ext cx="3238387" cy="230832"/>
          </a:xfrm>
          <a:prstGeom prst="rect">
            <a:avLst/>
          </a:prstGeom>
          <a:noFill/>
        </p:spPr>
        <p:txBody>
          <a:bodyPr wrap="none" rtlCol="0">
            <a:spAutoFit/>
          </a:bodyPr>
          <a:lstStyle/>
          <a:p>
            <a:r>
              <a:rPr lang="fi-FI" sz="900" dirty="0"/>
              <a:t>Lähde: Vasemman alareunan kuvien lähde </a:t>
            </a:r>
            <a:r>
              <a:rPr lang="fi-FI" sz="900" dirty="0">
                <a:hlinkClick r:id="rId7"/>
              </a:rPr>
              <a:t>www.powerhand.com</a:t>
            </a:r>
            <a:r>
              <a:rPr lang="fi-FI" sz="900" dirty="0"/>
              <a:t> </a:t>
            </a:r>
          </a:p>
        </p:txBody>
      </p:sp>
    </p:spTree>
    <p:extLst>
      <p:ext uri="{BB962C8B-B14F-4D97-AF65-F5344CB8AC3E}">
        <p14:creationId xmlns:p14="http://schemas.microsoft.com/office/powerpoint/2010/main" val="366526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47AECC-203E-8BE1-3094-110E31935900}"/>
              </a:ext>
            </a:extLst>
          </p:cNvPr>
          <p:cNvSpPr>
            <a:spLocks noGrp="1"/>
          </p:cNvSpPr>
          <p:nvPr>
            <p:ph type="title"/>
          </p:nvPr>
        </p:nvSpPr>
        <p:spPr/>
        <p:txBody>
          <a:bodyPr/>
          <a:lstStyle/>
          <a:p>
            <a:r>
              <a:rPr lang="fi-FI" dirty="0"/>
              <a:t>Toteutus</a:t>
            </a:r>
          </a:p>
        </p:txBody>
      </p:sp>
      <p:sp>
        <p:nvSpPr>
          <p:cNvPr id="7" name="Sisällön paikkamerkki 6">
            <a:extLst>
              <a:ext uri="{FF2B5EF4-FFF2-40B4-BE49-F238E27FC236}">
                <a16:creationId xmlns:a16="http://schemas.microsoft.com/office/drawing/2014/main" id="{ED95129C-A266-95BE-E7D7-6C674E2130FA}"/>
              </a:ext>
            </a:extLst>
          </p:cNvPr>
          <p:cNvSpPr>
            <a:spLocks noGrp="1"/>
          </p:cNvSpPr>
          <p:nvPr>
            <p:ph sz="half" idx="1"/>
          </p:nvPr>
        </p:nvSpPr>
        <p:spPr>
          <a:xfrm>
            <a:off x="422030" y="1337094"/>
            <a:ext cx="5389224" cy="4934309"/>
          </a:xfrm>
        </p:spPr>
        <p:txBody>
          <a:bodyPr>
            <a:normAutofit fontScale="55000" lnSpcReduction="20000"/>
          </a:bodyPr>
          <a:lstStyle/>
          <a:p>
            <a:pPr>
              <a:lnSpc>
                <a:spcPct val="120000"/>
              </a:lnSpc>
              <a:spcBef>
                <a:spcPts val="600"/>
              </a:spcBef>
            </a:pPr>
            <a:r>
              <a:rPr lang="fi-FI" b="1" dirty="0"/>
              <a:t>Hankkeen ”Purkutelakan liiketoimintamahdollisuudet fossiilivapaan teräksentuotannon osana” toteuttajana toimi  Raahen kaupunki / Raahen seudun kehitys. </a:t>
            </a:r>
          </a:p>
          <a:p>
            <a:pPr>
              <a:lnSpc>
                <a:spcPct val="120000"/>
              </a:lnSpc>
              <a:spcBef>
                <a:spcPts val="600"/>
              </a:spcBef>
            </a:pPr>
            <a:r>
              <a:rPr lang="fi-FI" b="1" dirty="0"/>
              <a:t>Hanke on saanut rahoitusta Pohjois-Pohjanmaan liitolta Alueiden kestävän kasvun ja elinvoiman tukemiseen (AKKE) tarkoitetusta määrärahasta. </a:t>
            </a:r>
          </a:p>
          <a:p>
            <a:pPr>
              <a:lnSpc>
                <a:spcPct val="120000"/>
              </a:lnSpc>
              <a:spcBef>
                <a:spcPts val="600"/>
              </a:spcBef>
            </a:pPr>
            <a:r>
              <a:rPr lang="fi-FI" dirty="0"/>
              <a:t>Hankkeen kustannusarvio oli 56 000 euroa, josta AKKE-tuki on 39 200 euroa.</a:t>
            </a:r>
          </a:p>
          <a:p>
            <a:pPr>
              <a:lnSpc>
                <a:spcPct val="120000"/>
              </a:lnSpc>
              <a:spcBef>
                <a:spcPts val="600"/>
              </a:spcBef>
            </a:pPr>
            <a:r>
              <a:rPr lang="fi-FI" dirty="0"/>
              <a:t>Hanke toteutettiin 15.5. – 14.11.2023 välisenä aikana. </a:t>
            </a:r>
          </a:p>
          <a:p>
            <a:pPr>
              <a:lnSpc>
                <a:spcPct val="120000"/>
              </a:lnSpc>
              <a:spcBef>
                <a:spcPts val="600"/>
              </a:spcBef>
            </a:pPr>
            <a:r>
              <a:rPr lang="fi-FI" dirty="0"/>
              <a:t>Hankkeen ohjausryhmä on kokoontunut kolme kertaan hankkeen toteutukseen liittyen. Ohjausryhmän ovat muodostaneet</a:t>
            </a:r>
          </a:p>
          <a:p>
            <a:pPr lvl="1">
              <a:lnSpc>
                <a:spcPct val="120000"/>
              </a:lnSpc>
              <a:spcBef>
                <a:spcPts val="600"/>
              </a:spcBef>
            </a:pPr>
            <a:r>
              <a:rPr lang="fi-FI" dirty="0"/>
              <a:t>Pekka Miilukangas (Miilukangas Oy) – puheenjohtaja,</a:t>
            </a:r>
          </a:p>
          <a:p>
            <a:pPr lvl="1">
              <a:lnSpc>
                <a:spcPct val="120000"/>
              </a:lnSpc>
              <a:spcBef>
                <a:spcPts val="600"/>
              </a:spcBef>
            </a:pPr>
            <a:r>
              <a:rPr lang="fi-FI" dirty="0"/>
              <a:t>Jussi Kemilä (Raahen seudun kehitys),</a:t>
            </a:r>
          </a:p>
          <a:p>
            <a:pPr lvl="1">
              <a:lnSpc>
                <a:spcPct val="120000"/>
              </a:lnSpc>
              <a:spcBef>
                <a:spcPts val="600"/>
              </a:spcBef>
            </a:pPr>
            <a:r>
              <a:rPr lang="fi-FI" dirty="0"/>
              <a:t>Pauli Sarpola (Raahen Satama Oy / Pentti </a:t>
            </a:r>
            <a:r>
              <a:rPr lang="fi-FI" dirty="0" err="1"/>
              <a:t>Hämeenaho</a:t>
            </a:r>
            <a:r>
              <a:rPr lang="fi-FI" dirty="0"/>
              <a:t> Oy),</a:t>
            </a:r>
          </a:p>
          <a:p>
            <a:pPr lvl="1">
              <a:lnSpc>
                <a:spcPct val="120000"/>
              </a:lnSpc>
              <a:spcBef>
                <a:spcPts val="600"/>
              </a:spcBef>
            </a:pPr>
            <a:r>
              <a:rPr lang="fi-FI" dirty="0"/>
              <a:t>Juha Mikkola (SSAB),</a:t>
            </a:r>
          </a:p>
          <a:p>
            <a:pPr lvl="1">
              <a:lnSpc>
                <a:spcPct val="120000"/>
              </a:lnSpc>
              <a:spcBef>
                <a:spcPts val="600"/>
              </a:spcBef>
            </a:pPr>
            <a:r>
              <a:rPr lang="fi-FI" dirty="0"/>
              <a:t>Harri Tuomikoski (Raahen kaupunki) ja </a:t>
            </a:r>
          </a:p>
          <a:p>
            <a:pPr lvl="1">
              <a:lnSpc>
                <a:spcPct val="120000"/>
              </a:lnSpc>
              <a:spcBef>
                <a:spcPts val="600"/>
              </a:spcBef>
            </a:pPr>
            <a:r>
              <a:rPr lang="fi-FI" dirty="0"/>
              <a:t>Heikki Laukkanen (Pohjois-Pohjanmaan liitto).</a:t>
            </a:r>
          </a:p>
          <a:p>
            <a:pPr>
              <a:lnSpc>
                <a:spcPct val="120000"/>
              </a:lnSpc>
              <a:spcBef>
                <a:spcPts val="600"/>
              </a:spcBef>
            </a:pPr>
            <a:endParaRPr lang="fi-FI" dirty="0"/>
          </a:p>
        </p:txBody>
      </p:sp>
      <p:sp>
        <p:nvSpPr>
          <p:cNvPr id="8" name="Sisällön paikkamerkki 7">
            <a:extLst>
              <a:ext uri="{FF2B5EF4-FFF2-40B4-BE49-F238E27FC236}">
                <a16:creationId xmlns:a16="http://schemas.microsoft.com/office/drawing/2014/main" id="{33AB9629-792B-2529-CCF6-AD11D5E05EA8}"/>
              </a:ext>
            </a:extLst>
          </p:cNvPr>
          <p:cNvSpPr>
            <a:spLocks noGrp="1"/>
          </p:cNvSpPr>
          <p:nvPr>
            <p:ph sz="half" idx="2"/>
          </p:nvPr>
        </p:nvSpPr>
        <p:spPr/>
        <p:txBody>
          <a:bodyPr>
            <a:normAutofit fontScale="55000" lnSpcReduction="20000"/>
          </a:bodyPr>
          <a:lstStyle/>
          <a:p>
            <a:pPr>
              <a:lnSpc>
                <a:spcPct val="120000"/>
              </a:lnSpc>
              <a:spcBef>
                <a:spcPts val="600"/>
              </a:spcBef>
            </a:pPr>
            <a:r>
              <a:rPr lang="fi-FI" dirty="0"/>
              <a:t>Hankkeen yhteyshenkilönä Raahen kaupungin puolelta on toiminut teollisuusasiamies Harri Tuomikoski ja hankekoordinaattorina asiantuntija Petri Merisaari. </a:t>
            </a:r>
          </a:p>
          <a:p>
            <a:pPr>
              <a:lnSpc>
                <a:spcPct val="120000"/>
              </a:lnSpc>
              <a:spcBef>
                <a:spcPts val="600"/>
              </a:spcBef>
            </a:pPr>
            <a:r>
              <a:rPr lang="fi-FI" dirty="0"/>
              <a:t>Hankkeen asiantuntijapalveluja ovat toteuttaneet</a:t>
            </a:r>
          </a:p>
          <a:p>
            <a:pPr lvl="1">
              <a:lnSpc>
                <a:spcPct val="120000"/>
              </a:lnSpc>
              <a:spcBef>
                <a:spcPts val="600"/>
              </a:spcBef>
            </a:pPr>
            <a:r>
              <a:rPr lang="fi-FI" dirty="0"/>
              <a:t>Janne Salonen (</a:t>
            </a:r>
            <a:r>
              <a:rPr lang="fi-FI" dirty="0" err="1"/>
              <a:t>Cedcon</a:t>
            </a:r>
            <a:r>
              <a:rPr lang="fi-FI" dirty="0"/>
              <a:t> Oy),</a:t>
            </a:r>
          </a:p>
          <a:p>
            <a:pPr lvl="1">
              <a:lnSpc>
                <a:spcPct val="120000"/>
              </a:lnSpc>
              <a:spcBef>
                <a:spcPts val="600"/>
              </a:spcBef>
            </a:pPr>
            <a:r>
              <a:rPr lang="sv-SE" dirty="0"/>
              <a:t>Kim Kangas (Terra </a:t>
            </a:r>
            <a:r>
              <a:rPr lang="sv-SE" dirty="0" err="1"/>
              <a:t>Inspectioneering</a:t>
            </a:r>
            <a:r>
              <a:rPr lang="sv-SE" dirty="0"/>
              <a:t> Finland Oy) ja </a:t>
            </a:r>
          </a:p>
          <a:p>
            <a:pPr lvl="1">
              <a:lnSpc>
                <a:spcPct val="120000"/>
              </a:lnSpc>
              <a:spcBef>
                <a:spcPts val="600"/>
              </a:spcBef>
            </a:pPr>
            <a:r>
              <a:rPr lang="fi-FI" dirty="0"/>
              <a:t>Tommi Jansson (Insinööritoimisto </a:t>
            </a:r>
            <a:r>
              <a:rPr lang="fi-FI" dirty="0" err="1"/>
              <a:t>Polartek</a:t>
            </a:r>
            <a:r>
              <a:rPr lang="fi-FI" dirty="0"/>
              <a:t> Oy).</a:t>
            </a:r>
          </a:p>
          <a:p>
            <a:pPr>
              <a:lnSpc>
                <a:spcPct val="120000"/>
              </a:lnSpc>
              <a:spcBef>
                <a:spcPts val="600"/>
              </a:spcBef>
            </a:pPr>
            <a:r>
              <a:rPr lang="fi-FI" dirty="0"/>
              <a:t>Rahoituspäätöksen mukaisesti hankkeen tavoitellut tulokset olivat </a:t>
            </a:r>
          </a:p>
          <a:p>
            <a:pPr lvl="1">
              <a:lnSpc>
                <a:spcPct val="120000"/>
              </a:lnSpc>
              <a:spcBef>
                <a:spcPts val="600"/>
              </a:spcBef>
            </a:pPr>
            <a:r>
              <a:rPr lang="fi-FI" dirty="0"/>
              <a:t>selvitysraportti, joka pitää sisällään ainakin </a:t>
            </a:r>
          </a:p>
          <a:p>
            <a:pPr lvl="2">
              <a:lnSpc>
                <a:spcPct val="120000"/>
              </a:lnSpc>
              <a:spcBef>
                <a:spcPts val="600"/>
              </a:spcBef>
            </a:pPr>
            <a:r>
              <a:rPr lang="fi-FI" dirty="0"/>
              <a:t>EU:n vaatimukset alusten purkamiselle,</a:t>
            </a:r>
          </a:p>
          <a:p>
            <a:pPr lvl="2">
              <a:lnSpc>
                <a:spcPct val="120000"/>
              </a:lnSpc>
              <a:spcBef>
                <a:spcPts val="600"/>
              </a:spcBef>
            </a:pPr>
            <a:r>
              <a:rPr lang="fi-FI" dirty="0"/>
              <a:t>aluspurkauksen nykytilanteen Euroopassa,</a:t>
            </a:r>
          </a:p>
          <a:p>
            <a:pPr lvl="2">
              <a:lnSpc>
                <a:spcPct val="120000"/>
              </a:lnSpc>
              <a:spcBef>
                <a:spcPts val="600"/>
              </a:spcBef>
            </a:pPr>
            <a:r>
              <a:rPr lang="fi-FI" dirty="0"/>
              <a:t>tietoa aluspurkauksen teknologiasta ja liiketoimintaprosessista ja </a:t>
            </a:r>
          </a:p>
          <a:p>
            <a:pPr lvl="2">
              <a:lnSpc>
                <a:spcPct val="120000"/>
              </a:lnSpc>
              <a:spcBef>
                <a:spcPts val="600"/>
              </a:spcBef>
            </a:pPr>
            <a:r>
              <a:rPr lang="fi-FI" dirty="0"/>
              <a:t>liiketoiminnan kannattavuusanalyysin sekä</a:t>
            </a:r>
          </a:p>
          <a:p>
            <a:pPr lvl="1">
              <a:lnSpc>
                <a:spcPct val="120000"/>
              </a:lnSpc>
              <a:spcBef>
                <a:spcPts val="600"/>
              </a:spcBef>
            </a:pPr>
            <a:r>
              <a:rPr lang="fi-FI" dirty="0"/>
              <a:t>tiedotustilaisuuden hankkeen tuloksista. </a:t>
            </a:r>
          </a:p>
          <a:p>
            <a:pPr>
              <a:lnSpc>
                <a:spcPct val="120000"/>
              </a:lnSpc>
              <a:spcBef>
                <a:spcPts val="600"/>
              </a:spcBef>
            </a:pPr>
            <a:r>
              <a:rPr lang="fi-FI" dirty="0"/>
              <a:t>Selvitysraporttina toimii tuloksista laadittu Power Point-esitys. </a:t>
            </a:r>
          </a:p>
          <a:p>
            <a:pPr>
              <a:lnSpc>
                <a:spcPct val="120000"/>
              </a:lnSpc>
              <a:spcBef>
                <a:spcPts val="600"/>
              </a:spcBef>
            </a:pPr>
            <a:r>
              <a:rPr lang="fi-FI" dirty="0"/>
              <a:t>Tiedotustilaisuus hankkeen tuloksista järjestettiin 9.11.2023 etäkokouksena. </a:t>
            </a:r>
          </a:p>
          <a:p>
            <a:pPr>
              <a:lnSpc>
                <a:spcPct val="120000"/>
              </a:lnSpc>
              <a:spcBef>
                <a:spcPts val="600"/>
              </a:spcBef>
            </a:pPr>
            <a:endParaRPr lang="fi-FI" dirty="0"/>
          </a:p>
        </p:txBody>
      </p:sp>
      <p:sp>
        <p:nvSpPr>
          <p:cNvPr id="4" name="Päivämäärän paikkamerkki 3">
            <a:extLst>
              <a:ext uri="{FF2B5EF4-FFF2-40B4-BE49-F238E27FC236}">
                <a16:creationId xmlns:a16="http://schemas.microsoft.com/office/drawing/2014/main" id="{32CDA3C7-E43E-57E4-6C3D-D56639F0585F}"/>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77DC7747-CFB9-6E74-A8F1-DD70594E7815}"/>
              </a:ext>
            </a:extLst>
          </p:cNvPr>
          <p:cNvSpPr>
            <a:spLocks noGrp="1"/>
          </p:cNvSpPr>
          <p:nvPr>
            <p:ph type="ftr" sz="quarter" idx="11"/>
          </p:nvPr>
        </p:nvSpPr>
        <p:spPr/>
        <p:txBody>
          <a:bodyPr/>
          <a:lstStyle/>
          <a:p>
            <a:r>
              <a:rPr lang="fi-FI"/>
              <a:t>Purkutelakka - Selvitysraportti - Final</a:t>
            </a:r>
            <a:endParaRPr lang="fi-FI" dirty="0"/>
          </a:p>
        </p:txBody>
      </p:sp>
      <p:sp>
        <p:nvSpPr>
          <p:cNvPr id="6" name="Dian numeron paikkamerkki 5">
            <a:extLst>
              <a:ext uri="{FF2B5EF4-FFF2-40B4-BE49-F238E27FC236}">
                <a16:creationId xmlns:a16="http://schemas.microsoft.com/office/drawing/2014/main" id="{45A655EF-54DD-0F52-98DB-0137247091C2}"/>
              </a:ext>
            </a:extLst>
          </p:cNvPr>
          <p:cNvSpPr>
            <a:spLocks noGrp="1"/>
          </p:cNvSpPr>
          <p:nvPr>
            <p:ph type="sldNum" sz="quarter" idx="12"/>
          </p:nvPr>
        </p:nvSpPr>
        <p:spPr/>
        <p:txBody>
          <a:bodyPr/>
          <a:lstStyle/>
          <a:p>
            <a:fld id="{D3A43A0F-07BB-4823-B415-9F3E41C865A8}" type="slidenum">
              <a:rPr lang="fi-FI" smtClean="0"/>
              <a:t>4</a:t>
            </a:fld>
            <a:endParaRPr lang="fi-FI"/>
          </a:p>
        </p:txBody>
      </p:sp>
    </p:spTree>
    <p:extLst>
      <p:ext uri="{BB962C8B-B14F-4D97-AF65-F5344CB8AC3E}">
        <p14:creationId xmlns:p14="http://schemas.microsoft.com/office/powerpoint/2010/main" val="108756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F5F5EB-4F02-EF50-B083-3F995B1100EA}"/>
              </a:ext>
            </a:extLst>
          </p:cNvPr>
          <p:cNvSpPr>
            <a:spLocks noGrp="1"/>
          </p:cNvSpPr>
          <p:nvPr>
            <p:ph type="title"/>
          </p:nvPr>
        </p:nvSpPr>
        <p:spPr/>
        <p:txBody>
          <a:bodyPr/>
          <a:lstStyle/>
          <a:p>
            <a:r>
              <a:rPr lang="fi-FI" dirty="0"/>
              <a:t>Laatikkoleikkuri</a:t>
            </a:r>
          </a:p>
        </p:txBody>
      </p:sp>
      <p:sp>
        <p:nvSpPr>
          <p:cNvPr id="4" name="Sisällön paikkamerkki 3">
            <a:extLst>
              <a:ext uri="{FF2B5EF4-FFF2-40B4-BE49-F238E27FC236}">
                <a16:creationId xmlns:a16="http://schemas.microsoft.com/office/drawing/2014/main" id="{679FBDEF-FE78-A210-266E-979CA2158383}"/>
              </a:ext>
            </a:extLst>
          </p:cNvPr>
          <p:cNvSpPr>
            <a:spLocks noGrp="1"/>
          </p:cNvSpPr>
          <p:nvPr>
            <p:ph sz="half" idx="2"/>
          </p:nvPr>
        </p:nvSpPr>
        <p:spPr/>
        <p:txBody>
          <a:bodyPr>
            <a:normAutofit/>
          </a:bodyPr>
          <a:lstStyle/>
          <a:p>
            <a:pPr>
              <a:lnSpc>
                <a:spcPct val="100000"/>
              </a:lnSpc>
              <a:spcBef>
                <a:spcPts val="600"/>
              </a:spcBef>
            </a:pPr>
            <a:r>
              <a:rPr lang="fi-FI" sz="1600" b="1" dirty="0"/>
              <a:t>Lohkojen purkamisen tuloksena syntynyt esilajiteltu romu muokataan terästehtaan luokituksen mukaiseksi kierrätysteräkseksi laatikkoleikkurilla</a:t>
            </a:r>
            <a:r>
              <a:rPr lang="fi-FI" sz="1600" dirty="0"/>
              <a:t>. </a:t>
            </a:r>
          </a:p>
          <a:p>
            <a:pPr>
              <a:lnSpc>
                <a:spcPct val="100000"/>
              </a:lnSpc>
              <a:spcBef>
                <a:spcPts val="600"/>
              </a:spcBef>
            </a:pPr>
            <a:r>
              <a:rPr lang="fi-FI" sz="1600" dirty="0"/>
              <a:t>Selvityksessä ei tarkemmin selvitetty tarkoituksen sopivan laatikkoleikkurin tyyppiä, mutta </a:t>
            </a:r>
          </a:p>
          <a:p>
            <a:pPr lvl="1">
              <a:lnSpc>
                <a:spcPct val="100000"/>
              </a:lnSpc>
              <a:spcBef>
                <a:spcPts val="600"/>
              </a:spcBef>
            </a:pPr>
            <a:r>
              <a:rPr lang="fi-FI" sz="1200" dirty="0"/>
              <a:t>Konetta on mahdollisuus käyttää kokonaan ympäristöystävällisemmin sähköllä.</a:t>
            </a:r>
          </a:p>
          <a:p>
            <a:pPr lvl="1">
              <a:lnSpc>
                <a:spcPct val="100000"/>
              </a:lnSpc>
              <a:spcBef>
                <a:spcPts val="600"/>
              </a:spcBef>
            </a:pPr>
            <a:r>
              <a:rPr lang="fi-FI" sz="1200" dirty="0"/>
              <a:t>Kone vaatii vain yhden käyttäjän operoimaan syöttökonetta ja leikkuria</a:t>
            </a:r>
          </a:p>
          <a:p>
            <a:pPr lvl="1">
              <a:lnSpc>
                <a:spcPct val="100000"/>
              </a:lnSpc>
              <a:spcBef>
                <a:spcPts val="600"/>
              </a:spcBef>
            </a:pPr>
            <a:r>
              <a:rPr lang="fi-FI" sz="1200" dirty="0"/>
              <a:t>Markkinoilla on tällaisista koneista myös mobiilimalleja</a:t>
            </a:r>
          </a:p>
          <a:p>
            <a:pPr>
              <a:lnSpc>
                <a:spcPct val="100000"/>
              </a:lnSpc>
              <a:spcBef>
                <a:spcPts val="600"/>
              </a:spcBef>
            </a:pPr>
            <a:endParaRPr lang="fi-FI" sz="1600" dirty="0"/>
          </a:p>
        </p:txBody>
      </p:sp>
      <p:sp>
        <p:nvSpPr>
          <p:cNvPr id="5" name="Päivämäärän paikkamerkki 4">
            <a:extLst>
              <a:ext uri="{FF2B5EF4-FFF2-40B4-BE49-F238E27FC236}">
                <a16:creationId xmlns:a16="http://schemas.microsoft.com/office/drawing/2014/main" id="{A396B994-8117-5055-F3D5-3FC10013F4E8}"/>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59590336-E215-F4C9-D707-C5E5BC01E840}"/>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1921C636-C5CD-6A88-2DC7-68F521FC394C}"/>
              </a:ext>
            </a:extLst>
          </p:cNvPr>
          <p:cNvSpPr>
            <a:spLocks noGrp="1"/>
          </p:cNvSpPr>
          <p:nvPr>
            <p:ph type="sldNum" sz="quarter" idx="12"/>
          </p:nvPr>
        </p:nvSpPr>
        <p:spPr/>
        <p:txBody>
          <a:bodyPr/>
          <a:lstStyle/>
          <a:p>
            <a:fld id="{D3A43A0F-07BB-4823-B415-9F3E41C865A8}" type="slidenum">
              <a:rPr lang="fi-FI" smtClean="0"/>
              <a:t>40</a:t>
            </a:fld>
            <a:endParaRPr lang="fi-FI"/>
          </a:p>
        </p:txBody>
      </p:sp>
      <p:pic>
        <p:nvPicPr>
          <p:cNvPr id="8" name="Kuva 7">
            <a:extLst>
              <a:ext uri="{FF2B5EF4-FFF2-40B4-BE49-F238E27FC236}">
                <a16:creationId xmlns:a16="http://schemas.microsoft.com/office/drawing/2014/main" id="{282C2609-0677-C0C7-52EF-CB398CB0BA6E}"/>
              </a:ext>
            </a:extLst>
          </p:cNvPr>
          <p:cNvPicPr>
            <a:picLocks noChangeAspect="1"/>
          </p:cNvPicPr>
          <p:nvPr/>
        </p:nvPicPr>
        <p:blipFill>
          <a:blip r:embed="rId2"/>
          <a:stretch>
            <a:fillRect/>
          </a:stretch>
        </p:blipFill>
        <p:spPr>
          <a:xfrm>
            <a:off x="422028" y="2162502"/>
            <a:ext cx="5530055" cy="3072886"/>
          </a:xfrm>
          <a:prstGeom prst="rect">
            <a:avLst/>
          </a:prstGeom>
        </p:spPr>
      </p:pic>
      <p:sp>
        <p:nvSpPr>
          <p:cNvPr id="3" name="Tekstiruutu 2">
            <a:extLst>
              <a:ext uri="{FF2B5EF4-FFF2-40B4-BE49-F238E27FC236}">
                <a16:creationId xmlns:a16="http://schemas.microsoft.com/office/drawing/2014/main" id="{D08324AF-D637-E60E-CF17-2294DF026F77}"/>
              </a:ext>
            </a:extLst>
          </p:cNvPr>
          <p:cNvSpPr txBox="1"/>
          <p:nvPr/>
        </p:nvSpPr>
        <p:spPr>
          <a:xfrm>
            <a:off x="10102971" y="6091241"/>
            <a:ext cx="1374094" cy="230832"/>
          </a:xfrm>
          <a:prstGeom prst="rect">
            <a:avLst/>
          </a:prstGeom>
          <a:noFill/>
        </p:spPr>
        <p:txBody>
          <a:bodyPr wrap="none" rtlCol="0">
            <a:spAutoFit/>
          </a:bodyPr>
          <a:lstStyle/>
          <a:p>
            <a:r>
              <a:rPr lang="fi-FI" sz="900" dirty="0"/>
              <a:t>Lähde: </a:t>
            </a:r>
            <a:r>
              <a:rPr lang="fi-FI" sz="900" dirty="0">
                <a:hlinkClick r:id="rId3"/>
              </a:rPr>
              <a:t>www.metso.com</a:t>
            </a:r>
            <a:r>
              <a:rPr lang="fi-FI" sz="900" dirty="0"/>
              <a:t>  </a:t>
            </a:r>
          </a:p>
        </p:txBody>
      </p:sp>
    </p:spTree>
    <p:extLst>
      <p:ext uri="{BB962C8B-B14F-4D97-AF65-F5344CB8AC3E}">
        <p14:creationId xmlns:p14="http://schemas.microsoft.com/office/powerpoint/2010/main" val="845688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143738-E8D7-61E1-AE6F-CE57BF0D9AB3}"/>
              </a:ext>
            </a:extLst>
          </p:cNvPr>
          <p:cNvSpPr>
            <a:spLocks noGrp="1"/>
          </p:cNvSpPr>
          <p:nvPr>
            <p:ph type="title"/>
          </p:nvPr>
        </p:nvSpPr>
        <p:spPr/>
        <p:txBody>
          <a:bodyPr/>
          <a:lstStyle/>
          <a:p>
            <a:r>
              <a:rPr lang="fi-FI" dirty="0"/>
              <a:t>Purkutyön kustannukset </a:t>
            </a:r>
          </a:p>
        </p:txBody>
      </p:sp>
      <p:sp>
        <p:nvSpPr>
          <p:cNvPr id="3" name="Sisällön paikkamerkki 2">
            <a:extLst>
              <a:ext uri="{FF2B5EF4-FFF2-40B4-BE49-F238E27FC236}">
                <a16:creationId xmlns:a16="http://schemas.microsoft.com/office/drawing/2014/main" id="{440ECC9A-F6EC-5396-D6C9-7B6F34E86527}"/>
              </a:ext>
            </a:extLst>
          </p:cNvPr>
          <p:cNvSpPr>
            <a:spLocks noGrp="1"/>
          </p:cNvSpPr>
          <p:nvPr>
            <p:ph sz="half" idx="1"/>
          </p:nvPr>
        </p:nvSpPr>
        <p:spPr>
          <a:xfrm>
            <a:off x="422029" y="1486507"/>
            <a:ext cx="3331194" cy="2195000"/>
          </a:xfrm>
        </p:spPr>
        <p:txBody>
          <a:bodyPr>
            <a:normAutofit fontScale="85000" lnSpcReduction="20000"/>
          </a:bodyPr>
          <a:lstStyle/>
          <a:p>
            <a:pPr>
              <a:lnSpc>
                <a:spcPct val="100000"/>
              </a:lnSpc>
              <a:spcBef>
                <a:spcPts val="600"/>
              </a:spcBef>
            </a:pPr>
            <a:r>
              <a:rPr lang="fi-FI" sz="1600" dirty="0"/>
              <a:t>Purkutyön kustannuksia on vaikea tarkkaan arvioida, koska ei vielä tiedetä tarkkaan mitä menetelmiä purkutyössä lopulta käytetään. </a:t>
            </a:r>
          </a:p>
          <a:p>
            <a:pPr>
              <a:lnSpc>
                <a:spcPct val="100000"/>
              </a:lnSpc>
              <a:spcBef>
                <a:spcPts val="600"/>
              </a:spcBef>
            </a:pPr>
            <a:r>
              <a:rPr lang="fi-FI" sz="1600" dirty="0"/>
              <a:t>Siksi purkukustannuksia on arvioitu koko prosessin vaatimien resurssien ja tavoiteläpimenon 1 alus/kk kautta. </a:t>
            </a:r>
          </a:p>
          <a:p>
            <a:pPr>
              <a:lnSpc>
                <a:spcPct val="100000"/>
              </a:lnSpc>
              <a:spcBef>
                <a:spcPts val="600"/>
              </a:spcBef>
            </a:pPr>
            <a:r>
              <a:rPr lang="fi-FI" sz="1600" dirty="0"/>
              <a:t>Sen perusteella varsinainen purkutyö tarvitsisi arviolta 34 hengen resurssit kaksivuorotyössä ja purkukustannus olisi noin 57 EUR/tn. </a:t>
            </a:r>
          </a:p>
        </p:txBody>
      </p:sp>
      <p:sp>
        <p:nvSpPr>
          <p:cNvPr id="5" name="Päivämäärän paikkamerkki 4">
            <a:extLst>
              <a:ext uri="{FF2B5EF4-FFF2-40B4-BE49-F238E27FC236}">
                <a16:creationId xmlns:a16="http://schemas.microsoft.com/office/drawing/2014/main" id="{D5258167-41DF-8EC7-B333-736F4E813259}"/>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44B3E0BC-6A2F-1EBA-E0A4-55D05B2C36E4}"/>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AE4FD8D5-19AF-F08B-A716-EB7D64E17645}"/>
              </a:ext>
            </a:extLst>
          </p:cNvPr>
          <p:cNvSpPr>
            <a:spLocks noGrp="1"/>
          </p:cNvSpPr>
          <p:nvPr>
            <p:ph type="sldNum" sz="quarter" idx="12"/>
          </p:nvPr>
        </p:nvSpPr>
        <p:spPr/>
        <p:txBody>
          <a:bodyPr/>
          <a:lstStyle/>
          <a:p>
            <a:fld id="{D3A43A0F-07BB-4823-B415-9F3E41C865A8}" type="slidenum">
              <a:rPr lang="fi-FI" smtClean="0"/>
              <a:t>41</a:t>
            </a:fld>
            <a:endParaRPr lang="fi-FI"/>
          </a:p>
        </p:txBody>
      </p:sp>
      <p:graphicFrame>
        <p:nvGraphicFramePr>
          <p:cNvPr id="8" name="Taulukko 7">
            <a:extLst>
              <a:ext uri="{FF2B5EF4-FFF2-40B4-BE49-F238E27FC236}">
                <a16:creationId xmlns:a16="http://schemas.microsoft.com/office/drawing/2014/main" id="{C3EB3B27-DDB3-A5D4-2783-DD711BDCC624}"/>
              </a:ext>
            </a:extLst>
          </p:cNvPr>
          <p:cNvGraphicFramePr>
            <a:graphicFrameLocks noGrp="1"/>
          </p:cNvGraphicFramePr>
          <p:nvPr>
            <p:extLst>
              <p:ext uri="{D42A27DB-BD31-4B8C-83A1-F6EECF244321}">
                <p14:modId xmlns:p14="http://schemas.microsoft.com/office/powerpoint/2010/main" val="4103246732"/>
              </p:ext>
            </p:extLst>
          </p:nvPr>
        </p:nvGraphicFramePr>
        <p:xfrm>
          <a:off x="3968376" y="1673785"/>
          <a:ext cx="7733692" cy="4360545"/>
        </p:xfrm>
        <a:graphic>
          <a:graphicData uri="http://schemas.openxmlformats.org/drawingml/2006/table">
            <a:tbl>
              <a:tblPr/>
              <a:tblGrid>
                <a:gridCol w="1638047">
                  <a:extLst>
                    <a:ext uri="{9D8B030D-6E8A-4147-A177-3AD203B41FA5}">
                      <a16:colId xmlns:a16="http://schemas.microsoft.com/office/drawing/2014/main" val="3034786358"/>
                    </a:ext>
                  </a:extLst>
                </a:gridCol>
                <a:gridCol w="1094325">
                  <a:extLst>
                    <a:ext uri="{9D8B030D-6E8A-4147-A177-3AD203B41FA5}">
                      <a16:colId xmlns:a16="http://schemas.microsoft.com/office/drawing/2014/main" val="3770482210"/>
                    </a:ext>
                  </a:extLst>
                </a:gridCol>
                <a:gridCol w="1000264">
                  <a:extLst>
                    <a:ext uri="{9D8B030D-6E8A-4147-A177-3AD203B41FA5}">
                      <a16:colId xmlns:a16="http://schemas.microsoft.com/office/drawing/2014/main" val="794443484"/>
                    </a:ext>
                  </a:extLst>
                </a:gridCol>
                <a:gridCol w="1000264">
                  <a:extLst>
                    <a:ext uri="{9D8B030D-6E8A-4147-A177-3AD203B41FA5}">
                      <a16:colId xmlns:a16="http://schemas.microsoft.com/office/drawing/2014/main" val="2046665420"/>
                    </a:ext>
                  </a:extLst>
                </a:gridCol>
                <a:gridCol w="1000264">
                  <a:extLst>
                    <a:ext uri="{9D8B030D-6E8A-4147-A177-3AD203B41FA5}">
                      <a16:colId xmlns:a16="http://schemas.microsoft.com/office/drawing/2014/main" val="3086079017"/>
                    </a:ext>
                  </a:extLst>
                </a:gridCol>
                <a:gridCol w="1000264">
                  <a:extLst>
                    <a:ext uri="{9D8B030D-6E8A-4147-A177-3AD203B41FA5}">
                      <a16:colId xmlns:a16="http://schemas.microsoft.com/office/drawing/2014/main" val="1769371705"/>
                    </a:ext>
                  </a:extLst>
                </a:gridCol>
                <a:gridCol w="1000264">
                  <a:extLst>
                    <a:ext uri="{9D8B030D-6E8A-4147-A177-3AD203B41FA5}">
                      <a16:colId xmlns:a16="http://schemas.microsoft.com/office/drawing/2014/main" val="2890808864"/>
                    </a:ext>
                  </a:extLst>
                </a:gridCol>
              </a:tblGrid>
              <a:tr h="157884">
                <a:tc gridSpan="2">
                  <a:txBody>
                    <a:bodyPr/>
                    <a:lstStyle/>
                    <a:p>
                      <a:pPr algn="l" fontAlgn="b"/>
                      <a:r>
                        <a:rPr lang="fi-FI" sz="1200" b="1" i="0" u="none" strike="noStrike">
                          <a:solidFill>
                            <a:srgbClr val="000000"/>
                          </a:solidFill>
                          <a:effectLst/>
                          <a:latin typeface="Calibri" panose="020F0502020204030204" pitchFamily="34" charset="0"/>
                        </a:rPr>
                        <a:t>Esimerkkilaskelma Panamax-luokan laivan purkutyöstä </a:t>
                      </a:r>
                    </a:p>
                  </a:txBody>
                  <a:tcPr marL="85725" marR="9525" marT="9525" marB="0" anchor="b">
                    <a:lnL>
                      <a:noFill/>
                    </a:lnL>
                    <a:lnR>
                      <a:noFill/>
                    </a:lnR>
                    <a:lnT>
                      <a:noFill/>
                    </a:lnT>
                    <a:lnB>
                      <a:noFill/>
                    </a:lnB>
                  </a:tcPr>
                </a:tc>
                <a:tc hMerge="1">
                  <a:txBody>
                    <a:bodyPr/>
                    <a:lstStyle/>
                    <a:p>
                      <a:endParaRPr lang="fi-FI"/>
                    </a:p>
                  </a:txBody>
                  <a:tcPr/>
                </a:tc>
                <a:tc>
                  <a:txBody>
                    <a:bodyPr/>
                    <a:lstStyle/>
                    <a:p>
                      <a:pPr algn="r" fontAlgn="b"/>
                      <a:r>
                        <a:rPr lang="fi-FI" sz="1200" b="1" i="0" u="none" strike="noStrike">
                          <a:solidFill>
                            <a:srgbClr val="000000"/>
                          </a:solidFill>
                          <a:effectLst/>
                          <a:latin typeface="Calibri" panose="020F0502020204030204" pitchFamily="34" charset="0"/>
                        </a:rPr>
                        <a:t>LTD</a:t>
                      </a:r>
                    </a:p>
                  </a:txBody>
                  <a:tcPr marL="9525" marR="9525" marT="9525" marB="0" anchor="b">
                    <a:lnL>
                      <a:noFill/>
                    </a:lnL>
                    <a:lnR>
                      <a:noFill/>
                    </a:lnR>
                    <a:lnT>
                      <a:noFill/>
                    </a:lnT>
                    <a:lnB>
                      <a:noFill/>
                    </a:lnB>
                  </a:tcPr>
                </a:tc>
                <a:tc>
                  <a:txBody>
                    <a:bodyPr/>
                    <a:lstStyle/>
                    <a:p>
                      <a:pPr algn="r" fontAlgn="b"/>
                      <a:r>
                        <a:rPr lang="fi-FI" sz="1200" b="1" i="0" u="none" strike="noStrike">
                          <a:solidFill>
                            <a:srgbClr val="000000"/>
                          </a:solidFill>
                          <a:effectLst/>
                          <a:latin typeface="Calibri" panose="020F0502020204030204" pitchFamily="34" charset="0"/>
                        </a:rPr>
                        <a:t>10697</a:t>
                      </a: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186971659"/>
                  </a:ext>
                </a:extLst>
              </a:tr>
              <a:tr h="145378">
                <a:tc>
                  <a:txBody>
                    <a:bodyPr/>
                    <a:lstStyle/>
                    <a:p>
                      <a:pPr algn="l" fontAlgn="b"/>
                      <a:endParaRPr lang="fi-FI" sz="1100" b="0" i="0" u="none" strike="noStrike">
                        <a:solidFill>
                          <a:srgbClr val="000000"/>
                        </a:solidFill>
                        <a:effectLst/>
                        <a:latin typeface="Calibri" panose="020F0502020204030204" pitchFamily="34" charset="0"/>
                      </a:endParaRPr>
                    </a:p>
                  </a:txBody>
                  <a:tcPr marL="85725" marR="95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403143081"/>
                  </a:ext>
                </a:extLst>
              </a:tr>
              <a:tr h="157884">
                <a:tc>
                  <a:txBody>
                    <a:bodyPr/>
                    <a:lstStyle/>
                    <a:p>
                      <a:pPr algn="l" fontAlgn="b"/>
                      <a:r>
                        <a:rPr lang="fi-FI" sz="1200" b="1" i="0" u="none" strike="noStrike" dirty="0">
                          <a:solidFill>
                            <a:srgbClr val="000000"/>
                          </a:solidFill>
                          <a:effectLst/>
                          <a:latin typeface="Calibri" panose="020F0502020204030204" pitchFamily="34" charset="0"/>
                        </a:rPr>
                        <a:t>Materiaali</a:t>
                      </a:r>
                    </a:p>
                  </a:txBody>
                  <a:tcPr marL="857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Määrä</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h/kk</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H/yhteensä</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EUR/h</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EUR/yhteensä</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EUR/tn</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extLst>
                  <a:ext uri="{0D108BD9-81ED-4DB2-BD59-A6C34878D82A}">
                    <a16:rowId xmlns:a16="http://schemas.microsoft.com/office/drawing/2014/main" val="2015063609"/>
                  </a:ext>
                </a:extLst>
              </a:tr>
              <a:tr h="148390">
                <a:tc>
                  <a:txBody>
                    <a:bodyPr/>
                    <a:lstStyle/>
                    <a:p>
                      <a:pPr algn="l" fontAlgn="b"/>
                      <a:endParaRPr lang="fi-FI" sz="1100" b="0" i="0" u="none" strike="noStrike">
                        <a:solidFill>
                          <a:srgbClr val="000000"/>
                        </a:solidFill>
                        <a:effectLst/>
                        <a:latin typeface="Calibri" panose="020F0502020204030204" pitchFamily="34" charset="0"/>
                      </a:endParaRPr>
                    </a:p>
                  </a:txBody>
                  <a:tcPr marL="857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00820264"/>
                  </a:ext>
                </a:extLst>
              </a:tr>
              <a:tr h="157884">
                <a:tc>
                  <a:txBody>
                    <a:bodyPr/>
                    <a:lstStyle/>
                    <a:p>
                      <a:pPr algn="l" fontAlgn="b"/>
                      <a:r>
                        <a:rPr lang="fi-FI" sz="1200" b="1" i="0" u="none" strike="noStrike">
                          <a:solidFill>
                            <a:srgbClr val="000000"/>
                          </a:solidFill>
                          <a:effectLst/>
                          <a:latin typeface="Calibri" panose="020F0502020204030204" pitchFamily="34" charset="0"/>
                        </a:rPr>
                        <a:t>Käsimiehet</a:t>
                      </a: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558591588"/>
                  </a:ext>
                </a:extLst>
              </a:tr>
              <a:tr h="148390">
                <a:tc>
                  <a:txBody>
                    <a:bodyPr/>
                    <a:lstStyle/>
                    <a:p>
                      <a:pPr algn="l" fontAlgn="b"/>
                      <a:r>
                        <a:rPr lang="fi-FI" sz="1100" b="0" i="0" u="none" strike="noStrike">
                          <a:solidFill>
                            <a:srgbClr val="000000"/>
                          </a:solidFill>
                          <a:effectLst/>
                          <a:latin typeface="Calibri" panose="020F0502020204030204" pitchFamily="34" charset="0"/>
                        </a:rPr>
                        <a:t>Purkumies</a:t>
                      </a: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16</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150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2400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35,00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84 000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7,85 </a:t>
                      </a:r>
                    </a:p>
                  </a:txBody>
                  <a:tcPr marL="9525" marR="9525" marT="9525" marB="0" anchor="b">
                    <a:lnL>
                      <a:noFill/>
                    </a:lnL>
                    <a:lnR>
                      <a:noFill/>
                    </a:lnR>
                    <a:lnT>
                      <a:noFill/>
                    </a:lnT>
                    <a:lnB>
                      <a:noFill/>
                    </a:lnB>
                  </a:tcPr>
                </a:tc>
                <a:extLst>
                  <a:ext uri="{0D108BD9-81ED-4DB2-BD59-A6C34878D82A}">
                    <a16:rowId xmlns:a16="http://schemas.microsoft.com/office/drawing/2014/main" val="1966663916"/>
                  </a:ext>
                </a:extLst>
              </a:tr>
              <a:tr h="148390">
                <a:tc>
                  <a:txBody>
                    <a:bodyPr/>
                    <a:lstStyle/>
                    <a:p>
                      <a:pPr algn="l" fontAlgn="b"/>
                      <a:endParaRPr lang="fi-FI" sz="1100" b="0" i="0" u="none" strike="noStrike">
                        <a:solidFill>
                          <a:srgbClr val="000000"/>
                        </a:solidFill>
                        <a:effectLst/>
                        <a:latin typeface="Calibri" panose="020F0502020204030204" pitchFamily="34" charset="0"/>
                      </a:endParaRP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04965607"/>
                  </a:ext>
                </a:extLst>
              </a:tr>
              <a:tr h="157884">
                <a:tc>
                  <a:txBody>
                    <a:bodyPr/>
                    <a:lstStyle/>
                    <a:p>
                      <a:pPr algn="l" fontAlgn="b"/>
                      <a:r>
                        <a:rPr lang="fi-FI" sz="1200" b="1" i="0" u="none" strike="noStrike">
                          <a:solidFill>
                            <a:srgbClr val="000000"/>
                          </a:solidFill>
                          <a:effectLst/>
                          <a:latin typeface="Calibri" panose="020F0502020204030204" pitchFamily="34" charset="0"/>
                        </a:rPr>
                        <a:t>Työnjohto</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150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55,00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16 500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1,54 </a:t>
                      </a:r>
                    </a:p>
                  </a:txBody>
                  <a:tcPr marL="9525" marR="9525" marT="9525" marB="0" anchor="b">
                    <a:lnL>
                      <a:noFill/>
                    </a:lnL>
                    <a:lnR>
                      <a:noFill/>
                    </a:lnR>
                    <a:lnT>
                      <a:noFill/>
                    </a:lnT>
                    <a:lnB>
                      <a:noFill/>
                    </a:lnB>
                  </a:tcPr>
                </a:tc>
                <a:extLst>
                  <a:ext uri="{0D108BD9-81ED-4DB2-BD59-A6C34878D82A}">
                    <a16:rowId xmlns:a16="http://schemas.microsoft.com/office/drawing/2014/main" val="2370357952"/>
                  </a:ext>
                </a:extLst>
              </a:tr>
              <a:tr h="157884">
                <a:tc>
                  <a:txBody>
                    <a:bodyPr/>
                    <a:lstStyle/>
                    <a:p>
                      <a:pPr algn="l" fontAlgn="b"/>
                      <a:endParaRPr lang="fi-FI" sz="1200" b="1" i="0" u="none" strike="noStrike">
                        <a:solidFill>
                          <a:srgbClr val="000000"/>
                        </a:solidFill>
                        <a:effectLst/>
                        <a:latin typeface="Calibri" panose="020F0502020204030204" pitchFamily="34" charset="0"/>
                      </a:endParaRP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dirty="0">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44434091"/>
                  </a:ext>
                </a:extLst>
              </a:tr>
              <a:tr h="157884">
                <a:tc>
                  <a:txBody>
                    <a:bodyPr/>
                    <a:lstStyle/>
                    <a:p>
                      <a:pPr algn="l" fontAlgn="b"/>
                      <a:r>
                        <a:rPr lang="fi-FI" sz="1200" b="1" i="0" u="none" strike="noStrike">
                          <a:solidFill>
                            <a:srgbClr val="000000"/>
                          </a:solidFill>
                          <a:effectLst/>
                          <a:latin typeface="Calibri" panose="020F0502020204030204" pitchFamily="34" charset="0"/>
                        </a:rPr>
                        <a:t>Tankkien pesu</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0" i="0" u="none" strike="noStrike" dirty="0">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14087012"/>
                  </a:ext>
                </a:extLst>
              </a:tr>
              <a:tr h="145378">
                <a:tc>
                  <a:txBody>
                    <a:bodyPr/>
                    <a:lstStyle/>
                    <a:p>
                      <a:pPr algn="l" fontAlgn="b"/>
                      <a:r>
                        <a:rPr lang="fi-FI" sz="1100" b="0" i="0" u="none" strike="noStrike">
                          <a:solidFill>
                            <a:srgbClr val="000000"/>
                          </a:solidFill>
                          <a:effectLst/>
                          <a:latin typeface="Calibri" panose="020F0502020204030204" pitchFamily="34" charset="0"/>
                        </a:rPr>
                        <a:t>Imu-paineauto, sis kulj. + apum.</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40</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40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200,00</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8 000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0,75 </a:t>
                      </a:r>
                    </a:p>
                  </a:txBody>
                  <a:tcPr marL="9525" marR="9525" marT="9525" marB="0" anchor="b">
                    <a:lnL>
                      <a:noFill/>
                    </a:lnL>
                    <a:lnR>
                      <a:noFill/>
                    </a:lnR>
                    <a:lnT>
                      <a:noFill/>
                    </a:lnT>
                    <a:lnB>
                      <a:noFill/>
                    </a:lnB>
                  </a:tcPr>
                </a:tc>
                <a:extLst>
                  <a:ext uri="{0D108BD9-81ED-4DB2-BD59-A6C34878D82A}">
                    <a16:rowId xmlns:a16="http://schemas.microsoft.com/office/drawing/2014/main" val="836096515"/>
                  </a:ext>
                </a:extLst>
              </a:tr>
              <a:tr h="145378">
                <a:tc>
                  <a:txBody>
                    <a:bodyPr/>
                    <a:lstStyle/>
                    <a:p>
                      <a:pPr algn="l" fontAlgn="b"/>
                      <a:endParaRPr lang="fi-FI" sz="1100" b="0" i="0" u="none" strike="noStrike">
                        <a:solidFill>
                          <a:srgbClr val="000000"/>
                        </a:solidFill>
                        <a:effectLst/>
                        <a:latin typeface="Calibri" panose="020F0502020204030204" pitchFamily="34" charset="0"/>
                      </a:endParaRPr>
                    </a:p>
                  </a:txBody>
                  <a:tcPr marL="85725" marR="95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r>
                        <a:rPr lang="fi-FI" sz="1100" b="1" i="0" u="none" strike="noStrike" dirty="0">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1"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1" i="0" u="none" strike="noStrike" dirty="0">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969823069"/>
                  </a:ext>
                </a:extLst>
              </a:tr>
              <a:tr h="157884">
                <a:tc>
                  <a:txBody>
                    <a:bodyPr/>
                    <a:lstStyle/>
                    <a:p>
                      <a:pPr algn="l" fontAlgn="b"/>
                      <a:r>
                        <a:rPr lang="fi-FI" sz="1200" b="1" i="0" u="none" strike="noStrike">
                          <a:solidFill>
                            <a:srgbClr val="000000"/>
                          </a:solidFill>
                          <a:effectLst/>
                          <a:latin typeface="Calibri" panose="020F0502020204030204" pitchFamily="34" charset="0"/>
                        </a:rPr>
                        <a:t>Koneet, sis. kuljettaja</a:t>
                      </a:r>
                    </a:p>
                  </a:txBody>
                  <a:tcPr marL="85725" marR="95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r>
                        <a:rPr lang="fi-FI" sz="1100" b="1"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1" i="0" u="none" strike="noStrike" dirty="0">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 </a:t>
                      </a:r>
                    </a:p>
                  </a:txBody>
                  <a:tcPr marL="9525" marR="85725" marT="9525" marB="0" anchor="b">
                    <a:lnL>
                      <a:noFill/>
                    </a:lnL>
                    <a:lnR>
                      <a:noFill/>
                    </a:lnR>
                    <a:lnT>
                      <a:noFill/>
                    </a:lnT>
                    <a:lnB>
                      <a:noFill/>
                    </a:lnB>
                    <a:noFill/>
                  </a:tcPr>
                </a:tc>
                <a:tc>
                  <a:txBody>
                    <a:bodyPr/>
                    <a:lstStyle/>
                    <a:p>
                      <a:pPr algn="r" fontAlgn="b"/>
                      <a:endParaRPr lang="fi-FI" sz="1100" b="1" i="0" u="none" strike="noStrike" dirty="0">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679489577"/>
                  </a:ext>
                </a:extLst>
              </a:tr>
              <a:tr h="148390">
                <a:tc>
                  <a:txBody>
                    <a:bodyPr/>
                    <a:lstStyle/>
                    <a:p>
                      <a:pPr algn="l" fontAlgn="b"/>
                      <a:r>
                        <a:rPr lang="fi-FI" sz="1100" b="0" i="0" u="none" strike="noStrike">
                          <a:solidFill>
                            <a:srgbClr val="000000"/>
                          </a:solidFill>
                          <a:effectLst/>
                          <a:latin typeface="Calibri" panose="020F0502020204030204" pitchFamily="34" charset="0"/>
                        </a:rPr>
                        <a:t>Vaijerileikkaus</a:t>
                      </a: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2</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600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350,00</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210 000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19,63 </a:t>
                      </a:r>
                    </a:p>
                  </a:txBody>
                  <a:tcPr marL="9525" marR="9525" marT="9525" marB="0" anchor="b">
                    <a:lnL>
                      <a:noFill/>
                    </a:lnL>
                    <a:lnR>
                      <a:noFill/>
                    </a:lnR>
                    <a:lnT>
                      <a:noFill/>
                    </a:lnT>
                    <a:lnB>
                      <a:noFill/>
                    </a:lnB>
                  </a:tcPr>
                </a:tc>
                <a:extLst>
                  <a:ext uri="{0D108BD9-81ED-4DB2-BD59-A6C34878D82A}">
                    <a16:rowId xmlns:a16="http://schemas.microsoft.com/office/drawing/2014/main" val="2838121776"/>
                  </a:ext>
                </a:extLst>
              </a:tr>
              <a:tr h="148390">
                <a:tc>
                  <a:txBody>
                    <a:bodyPr/>
                    <a:lstStyle/>
                    <a:p>
                      <a:pPr algn="l" fontAlgn="b"/>
                      <a:r>
                        <a:rPr lang="fi-FI" sz="1100" b="0" i="0" u="none" strike="noStrike">
                          <a:solidFill>
                            <a:srgbClr val="000000"/>
                          </a:solidFill>
                          <a:effectLst/>
                          <a:latin typeface="Calibri" panose="020F0502020204030204" pitchFamily="34" charset="0"/>
                        </a:rPr>
                        <a:t>Kaivukone 25 tn, stripperi</a:t>
                      </a: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1</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100,00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30 000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2,80 </a:t>
                      </a:r>
                    </a:p>
                  </a:txBody>
                  <a:tcPr marL="9525" marR="9525" marT="9525" marB="0" anchor="b">
                    <a:lnL>
                      <a:noFill/>
                    </a:lnL>
                    <a:lnR>
                      <a:noFill/>
                    </a:lnR>
                    <a:lnT>
                      <a:noFill/>
                    </a:lnT>
                    <a:lnB>
                      <a:noFill/>
                    </a:lnB>
                  </a:tcPr>
                </a:tc>
                <a:extLst>
                  <a:ext uri="{0D108BD9-81ED-4DB2-BD59-A6C34878D82A}">
                    <a16:rowId xmlns:a16="http://schemas.microsoft.com/office/drawing/2014/main" val="632961177"/>
                  </a:ext>
                </a:extLst>
              </a:tr>
              <a:tr h="145378">
                <a:tc>
                  <a:txBody>
                    <a:bodyPr/>
                    <a:lstStyle/>
                    <a:p>
                      <a:pPr algn="l" fontAlgn="b"/>
                      <a:r>
                        <a:rPr lang="fi-FI" sz="1100" b="0" i="0" u="none" strike="noStrike">
                          <a:solidFill>
                            <a:srgbClr val="000000"/>
                          </a:solidFill>
                          <a:effectLst/>
                          <a:latin typeface="Calibri" panose="020F0502020204030204" pitchFamily="34" charset="0"/>
                        </a:rPr>
                        <a:t>Kaivukone 25 tn</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85,00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25 500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2,38 </a:t>
                      </a:r>
                    </a:p>
                  </a:txBody>
                  <a:tcPr marL="9525" marR="9525" marT="9525" marB="0" anchor="b">
                    <a:lnL>
                      <a:noFill/>
                    </a:lnL>
                    <a:lnR>
                      <a:noFill/>
                    </a:lnR>
                    <a:lnT>
                      <a:noFill/>
                    </a:lnT>
                    <a:lnB>
                      <a:noFill/>
                    </a:lnB>
                  </a:tcPr>
                </a:tc>
                <a:extLst>
                  <a:ext uri="{0D108BD9-81ED-4DB2-BD59-A6C34878D82A}">
                    <a16:rowId xmlns:a16="http://schemas.microsoft.com/office/drawing/2014/main" val="2579238804"/>
                  </a:ext>
                </a:extLst>
              </a:tr>
              <a:tr h="145378">
                <a:tc>
                  <a:txBody>
                    <a:bodyPr/>
                    <a:lstStyle/>
                    <a:p>
                      <a:pPr algn="l" fontAlgn="b"/>
                      <a:r>
                        <a:rPr lang="fi-FI" sz="1100" b="0" i="0" u="none" strike="noStrike">
                          <a:solidFill>
                            <a:srgbClr val="000000"/>
                          </a:solidFill>
                          <a:effectLst/>
                          <a:latin typeface="Calibri" panose="020F0502020204030204" pitchFamily="34" charset="0"/>
                        </a:rPr>
                        <a:t>Kaivukone 50 tn</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120,00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36 000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3,37 </a:t>
                      </a:r>
                    </a:p>
                  </a:txBody>
                  <a:tcPr marL="9525" marR="9525" marT="9525" marB="0" anchor="b">
                    <a:lnL>
                      <a:noFill/>
                    </a:lnL>
                    <a:lnR>
                      <a:noFill/>
                    </a:lnR>
                    <a:lnT>
                      <a:noFill/>
                    </a:lnT>
                    <a:lnB>
                      <a:noFill/>
                    </a:lnB>
                  </a:tcPr>
                </a:tc>
                <a:extLst>
                  <a:ext uri="{0D108BD9-81ED-4DB2-BD59-A6C34878D82A}">
                    <a16:rowId xmlns:a16="http://schemas.microsoft.com/office/drawing/2014/main" val="4121607425"/>
                  </a:ext>
                </a:extLst>
              </a:tr>
              <a:tr h="148390">
                <a:tc>
                  <a:txBody>
                    <a:bodyPr/>
                    <a:lstStyle/>
                    <a:p>
                      <a:pPr algn="l" fontAlgn="b"/>
                      <a:r>
                        <a:rPr lang="fi-FI" sz="1100" b="0" i="0" u="none" strike="noStrike">
                          <a:solidFill>
                            <a:srgbClr val="000000"/>
                          </a:solidFill>
                          <a:effectLst/>
                          <a:latin typeface="Calibri" panose="020F0502020204030204" pitchFamily="34" charset="0"/>
                        </a:rPr>
                        <a:t>Pyöräkuormaaja tai kurottaja</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85,00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25 500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2,38 </a:t>
                      </a:r>
                    </a:p>
                  </a:txBody>
                  <a:tcPr marL="9525" marR="9525" marT="9525" marB="0" anchor="b">
                    <a:lnL>
                      <a:noFill/>
                    </a:lnL>
                    <a:lnR>
                      <a:noFill/>
                    </a:lnR>
                    <a:lnT>
                      <a:noFill/>
                    </a:lnT>
                    <a:lnB>
                      <a:noFill/>
                    </a:lnB>
                  </a:tcPr>
                </a:tc>
                <a:extLst>
                  <a:ext uri="{0D108BD9-81ED-4DB2-BD59-A6C34878D82A}">
                    <a16:rowId xmlns:a16="http://schemas.microsoft.com/office/drawing/2014/main" val="2980236129"/>
                  </a:ext>
                </a:extLst>
              </a:tr>
              <a:tr h="145378">
                <a:tc>
                  <a:txBody>
                    <a:bodyPr/>
                    <a:lstStyle/>
                    <a:p>
                      <a:pPr algn="l" fontAlgn="b"/>
                      <a:r>
                        <a:rPr lang="fi-FI" sz="1100" b="0" i="0" u="none" strike="noStrike">
                          <a:solidFill>
                            <a:srgbClr val="000000"/>
                          </a:solidFill>
                          <a:effectLst/>
                          <a:latin typeface="Calibri" panose="020F0502020204030204" pitchFamily="34" charset="0"/>
                        </a:rPr>
                        <a:t>Lavetti tai dumpperi</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a:t>
                      </a:r>
                    </a:p>
                  </a:txBody>
                  <a:tcPr marL="9525" marR="85725" marT="9525" marB="0" anchor="b">
                    <a:lnL>
                      <a:noFill/>
                    </a:lnL>
                    <a:lnR>
                      <a:noFill/>
                    </a:lnR>
                    <a:lnT>
                      <a:noFill/>
                    </a:lnT>
                    <a:lnB>
                      <a:noFill/>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85,00</a:t>
                      </a:r>
                    </a:p>
                  </a:txBody>
                  <a:tcPr marL="9525" marR="85725" marT="9525" marB="0" anchor="b">
                    <a:lnL>
                      <a:noFill/>
                    </a:lnL>
                    <a:lnR>
                      <a:noFill/>
                    </a:lnR>
                    <a:lnT>
                      <a:noFill/>
                    </a:lnT>
                    <a:lnB>
                      <a:noFill/>
                    </a:lnB>
                    <a:noFill/>
                  </a:tcPr>
                </a:tc>
                <a:tc>
                  <a:txBody>
                    <a:bodyPr/>
                    <a:lstStyle/>
                    <a:p>
                      <a:pPr algn="r" fontAlgn="b"/>
                      <a:r>
                        <a:rPr lang="fi-FI" sz="1100" b="0" i="0" u="none" strike="noStrike">
                          <a:solidFill>
                            <a:srgbClr val="000000"/>
                          </a:solidFill>
                          <a:effectLst/>
                          <a:latin typeface="Calibri" panose="020F0502020204030204" pitchFamily="34" charset="0"/>
                        </a:rPr>
                        <a:t>25 500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2,38 </a:t>
                      </a:r>
                    </a:p>
                  </a:txBody>
                  <a:tcPr marL="9525" marR="9525" marT="9525" marB="0" anchor="b">
                    <a:lnL>
                      <a:noFill/>
                    </a:lnL>
                    <a:lnR>
                      <a:noFill/>
                    </a:lnR>
                    <a:lnT>
                      <a:noFill/>
                    </a:lnT>
                    <a:lnB>
                      <a:noFill/>
                    </a:lnB>
                  </a:tcPr>
                </a:tc>
                <a:extLst>
                  <a:ext uri="{0D108BD9-81ED-4DB2-BD59-A6C34878D82A}">
                    <a16:rowId xmlns:a16="http://schemas.microsoft.com/office/drawing/2014/main" val="289891645"/>
                  </a:ext>
                </a:extLst>
              </a:tr>
              <a:tr h="145378">
                <a:tc>
                  <a:txBody>
                    <a:bodyPr/>
                    <a:lstStyle/>
                    <a:p>
                      <a:pPr algn="l" fontAlgn="b"/>
                      <a:r>
                        <a:rPr lang="fi-FI" sz="1100" b="0" i="0" u="none" strike="noStrike">
                          <a:solidFill>
                            <a:srgbClr val="000000"/>
                          </a:solidFill>
                          <a:effectLst/>
                          <a:latin typeface="Calibri" panose="020F0502020204030204" pitchFamily="34" charset="0"/>
                        </a:rPr>
                        <a:t>Leikkuriasema</a:t>
                      </a:r>
                    </a:p>
                  </a:txBody>
                  <a:tcPr marL="857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1</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fi-FI" sz="1100" b="0" i="0" u="none" strike="noStrike" dirty="0">
                          <a:solidFill>
                            <a:srgbClr val="000000"/>
                          </a:solidFill>
                          <a:effectLst/>
                          <a:latin typeface="Calibri" panose="020F0502020204030204" pitchFamily="34" charset="0"/>
                        </a:rPr>
                        <a:t>300</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fi-FI" sz="1100" b="0" i="0" u="none" strike="noStrike">
                          <a:solidFill>
                            <a:srgbClr val="000000"/>
                          </a:solidFill>
                          <a:effectLst/>
                          <a:latin typeface="Calibri" panose="020F0502020204030204" pitchFamily="34" charset="0"/>
                        </a:rPr>
                        <a:t>300</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dirty="0">
                          <a:solidFill>
                            <a:srgbClr val="000000"/>
                          </a:solidFill>
                          <a:effectLst/>
                          <a:latin typeface="Calibri" panose="020F0502020204030204" pitchFamily="34" charset="0"/>
                        </a:rPr>
                        <a:t>500,00</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fi-FI" sz="1100" b="0" i="0" u="none" strike="noStrike">
                          <a:solidFill>
                            <a:srgbClr val="000000"/>
                          </a:solidFill>
                          <a:effectLst/>
                          <a:latin typeface="Calibri" panose="020F0502020204030204" pitchFamily="34" charset="0"/>
                        </a:rPr>
                        <a:t>150 000</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14,02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3302516"/>
                  </a:ext>
                </a:extLst>
              </a:tr>
              <a:tr h="157884">
                <a:tc>
                  <a:txBody>
                    <a:bodyPr/>
                    <a:lstStyle/>
                    <a:p>
                      <a:pPr algn="l" fontAlgn="b"/>
                      <a:r>
                        <a:rPr lang="fi-FI" sz="1200" b="1" i="0" u="none" strike="noStrike" dirty="0">
                          <a:solidFill>
                            <a:srgbClr val="000000"/>
                          </a:solidFill>
                          <a:effectLst/>
                          <a:latin typeface="Calibri" panose="020F0502020204030204" pitchFamily="34" charset="0"/>
                        </a:rPr>
                        <a:t>Yhteensä</a:t>
                      </a:r>
                    </a:p>
                  </a:txBody>
                  <a:tcPr marL="857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endParaRPr lang="fi-FI" sz="1200" b="1" i="0" u="none" strike="noStrike" dirty="0">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endParaRPr lang="fi-FI" sz="1200" b="1" i="0" u="none" strike="noStrike" dirty="0">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endParaRPr lang="fi-FI" sz="1200" b="1" i="0" u="none" strike="noStrike" dirty="0">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endParaRPr lang="fi-FI" sz="1200" b="1" i="0" u="none" strike="noStrike" dirty="0">
                        <a:solidFill>
                          <a:srgbClr val="000000"/>
                        </a:solidFill>
                        <a:effectLst/>
                        <a:latin typeface="Calibri" panose="020F0502020204030204" pitchFamily="34" charset="0"/>
                      </a:endParaRP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611 000</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57,12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extLst>
                  <a:ext uri="{0D108BD9-81ED-4DB2-BD59-A6C34878D82A}">
                    <a16:rowId xmlns:a16="http://schemas.microsoft.com/office/drawing/2014/main" val="976069349"/>
                  </a:ext>
                </a:extLst>
              </a:tr>
            </a:tbl>
          </a:graphicData>
        </a:graphic>
      </p:graphicFrame>
      <p:graphicFrame>
        <p:nvGraphicFramePr>
          <p:cNvPr id="9" name="Taulukko 8">
            <a:extLst>
              <a:ext uri="{FF2B5EF4-FFF2-40B4-BE49-F238E27FC236}">
                <a16:creationId xmlns:a16="http://schemas.microsoft.com/office/drawing/2014/main" id="{CD92555B-EDA0-FA2E-3EFF-573BEFA741D0}"/>
              </a:ext>
            </a:extLst>
          </p:cNvPr>
          <p:cNvGraphicFramePr>
            <a:graphicFrameLocks noGrp="1"/>
          </p:cNvGraphicFramePr>
          <p:nvPr>
            <p:extLst>
              <p:ext uri="{D42A27DB-BD31-4B8C-83A1-F6EECF244321}">
                <p14:modId xmlns:p14="http://schemas.microsoft.com/office/powerpoint/2010/main" val="1337708844"/>
              </p:ext>
            </p:extLst>
          </p:nvPr>
        </p:nvGraphicFramePr>
        <p:xfrm>
          <a:off x="661088" y="4070275"/>
          <a:ext cx="2990536" cy="1964055"/>
        </p:xfrm>
        <a:graphic>
          <a:graphicData uri="http://schemas.openxmlformats.org/drawingml/2006/table">
            <a:tbl>
              <a:tblPr/>
              <a:tblGrid>
                <a:gridCol w="1794823">
                  <a:extLst>
                    <a:ext uri="{9D8B030D-6E8A-4147-A177-3AD203B41FA5}">
                      <a16:colId xmlns:a16="http://schemas.microsoft.com/office/drawing/2014/main" val="2466839730"/>
                    </a:ext>
                  </a:extLst>
                </a:gridCol>
                <a:gridCol w="1195713">
                  <a:extLst>
                    <a:ext uri="{9D8B030D-6E8A-4147-A177-3AD203B41FA5}">
                      <a16:colId xmlns:a16="http://schemas.microsoft.com/office/drawing/2014/main" val="1604481753"/>
                    </a:ext>
                  </a:extLst>
                </a:gridCol>
              </a:tblGrid>
              <a:tr h="159619">
                <a:tc>
                  <a:txBody>
                    <a:bodyPr/>
                    <a:lstStyle/>
                    <a:p>
                      <a:pPr algn="l" fontAlgn="b"/>
                      <a:r>
                        <a:rPr lang="fi-FI" sz="1100" b="1" i="0" u="none" strike="noStrike" dirty="0">
                          <a:solidFill>
                            <a:srgbClr val="000000"/>
                          </a:solidFill>
                          <a:effectLst/>
                          <a:latin typeface="Calibri" panose="020F0502020204030204" pitchFamily="34" charset="0"/>
                        </a:rPr>
                        <a:t>Työnjohto</a:t>
                      </a:r>
                    </a:p>
                  </a:txBody>
                  <a:tcPr marL="85725" marR="95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tcPr>
                </a:tc>
                <a:extLst>
                  <a:ext uri="{0D108BD9-81ED-4DB2-BD59-A6C34878D82A}">
                    <a16:rowId xmlns:a16="http://schemas.microsoft.com/office/drawing/2014/main" val="1736897345"/>
                  </a:ext>
                </a:extLst>
              </a:tr>
              <a:tr h="159619">
                <a:tc>
                  <a:txBody>
                    <a:bodyPr/>
                    <a:lstStyle/>
                    <a:p>
                      <a:pPr algn="l" fontAlgn="b"/>
                      <a:r>
                        <a:rPr lang="fi-FI" sz="1100" b="1" i="0" u="none" strike="noStrike" dirty="0">
                          <a:solidFill>
                            <a:srgbClr val="000000"/>
                          </a:solidFill>
                          <a:effectLst/>
                          <a:latin typeface="Calibri" panose="020F0502020204030204" pitchFamily="34" charset="0"/>
                        </a:rPr>
                        <a:t>Purkumiehet (käsityö)</a:t>
                      </a:r>
                    </a:p>
                  </a:txBody>
                  <a:tcPr marL="85725" marR="95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16</a:t>
                      </a:r>
                    </a:p>
                  </a:txBody>
                  <a:tcPr marL="9525" marR="85725" marT="9525" marB="0" anchor="b">
                    <a:lnL>
                      <a:noFill/>
                    </a:lnL>
                    <a:lnR>
                      <a:noFill/>
                    </a:lnR>
                    <a:lnT>
                      <a:noFill/>
                    </a:lnT>
                    <a:lnB>
                      <a:noFill/>
                    </a:lnB>
                  </a:tcPr>
                </a:tc>
                <a:extLst>
                  <a:ext uri="{0D108BD9-81ED-4DB2-BD59-A6C34878D82A}">
                    <a16:rowId xmlns:a16="http://schemas.microsoft.com/office/drawing/2014/main" val="162071294"/>
                  </a:ext>
                </a:extLst>
              </a:tr>
              <a:tr h="175581">
                <a:tc>
                  <a:txBody>
                    <a:bodyPr/>
                    <a:lstStyle/>
                    <a:p>
                      <a:pPr algn="l" fontAlgn="b"/>
                      <a:r>
                        <a:rPr lang="fi-FI" sz="1100" b="1" i="0" u="sng" strike="noStrike">
                          <a:solidFill>
                            <a:srgbClr val="000000"/>
                          </a:solidFill>
                          <a:effectLst/>
                          <a:latin typeface="Calibri" panose="020F0502020204030204" pitchFamily="34" charset="0"/>
                        </a:rPr>
                        <a:t>Koneenkäyttäjät</a:t>
                      </a:r>
                    </a:p>
                  </a:txBody>
                  <a:tcPr marL="85725" marR="9525" marT="9525" marB="0" anchor="b">
                    <a:lnL>
                      <a:noFill/>
                    </a:lnL>
                    <a:lnR>
                      <a:noFill/>
                    </a:lnR>
                    <a:lnT>
                      <a:noFill/>
                    </a:lnT>
                    <a:lnB>
                      <a:noFill/>
                    </a:lnB>
                  </a:tcPr>
                </a:tc>
                <a:tc>
                  <a:txBody>
                    <a:bodyPr/>
                    <a:lstStyle/>
                    <a:p>
                      <a:pPr algn="r" fontAlgn="b"/>
                      <a:r>
                        <a:rPr lang="fi-FI" sz="1100" b="1" i="0" u="none" strike="noStrike">
                          <a:solidFill>
                            <a:srgbClr val="000000"/>
                          </a:solidFill>
                          <a:effectLst/>
                          <a:latin typeface="Calibri" panose="020F0502020204030204" pitchFamily="34" charset="0"/>
                        </a:rPr>
                        <a:t>16</a:t>
                      </a:r>
                    </a:p>
                  </a:txBody>
                  <a:tcPr marL="9525" marR="85725" marT="9525" marB="0" anchor="b">
                    <a:lnL>
                      <a:noFill/>
                    </a:lnL>
                    <a:lnR>
                      <a:noFill/>
                    </a:lnR>
                    <a:lnT>
                      <a:noFill/>
                    </a:lnT>
                    <a:lnB>
                      <a:noFill/>
                    </a:lnB>
                  </a:tcPr>
                </a:tc>
                <a:extLst>
                  <a:ext uri="{0D108BD9-81ED-4DB2-BD59-A6C34878D82A}">
                    <a16:rowId xmlns:a16="http://schemas.microsoft.com/office/drawing/2014/main" val="1142370988"/>
                  </a:ext>
                </a:extLst>
              </a:tr>
              <a:tr h="167600">
                <a:tc>
                  <a:txBody>
                    <a:bodyPr/>
                    <a:lstStyle/>
                    <a:p>
                      <a:pPr algn="l" fontAlgn="b"/>
                      <a:r>
                        <a:rPr lang="fi-FI" sz="1100" b="0" i="1" u="none" strike="noStrike">
                          <a:solidFill>
                            <a:srgbClr val="000000"/>
                          </a:solidFill>
                          <a:effectLst/>
                          <a:latin typeface="Calibri" panose="020F0502020204030204" pitchFamily="34" charset="0"/>
                        </a:rPr>
                        <a:t>Vaijerileikkaus</a:t>
                      </a:r>
                    </a:p>
                  </a:txBody>
                  <a:tcPr marL="85725" marR="9525" marT="9525" marB="0" anchor="b">
                    <a:lnL>
                      <a:noFill/>
                    </a:lnL>
                    <a:lnR>
                      <a:noFill/>
                    </a:lnR>
                    <a:lnT>
                      <a:noFill/>
                    </a:lnT>
                    <a:lnB>
                      <a:noFill/>
                    </a:lnB>
                  </a:tcPr>
                </a:tc>
                <a:tc>
                  <a:txBody>
                    <a:bodyPr/>
                    <a:lstStyle/>
                    <a:p>
                      <a:pPr algn="r" fontAlgn="b"/>
                      <a:r>
                        <a:rPr lang="fi-FI" sz="1100" b="0" i="1" u="none" strike="noStrike">
                          <a:solidFill>
                            <a:srgbClr val="000000"/>
                          </a:solidFill>
                          <a:effectLst/>
                          <a:latin typeface="Calibri" panose="020F0502020204030204" pitchFamily="34" charset="0"/>
                        </a:rPr>
                        <a:t>4</a:t>
                      </a:r>
                    </a:p>
                  </a:txBody>
                  <a:tcPr marL="9525" marR="85725" marT="9525" marB="0" anchor="b">
                    <a:lnL>
                      <a:noFill/>
                    </a:lnL>
                    <a:lnR>
                      <a:noFill/>
                    </a:lnR>
                    <a:lnT>
                      <a:noFill/>
                    </a:lnT>
                    <a:lnB>
                      <a:noFill/>
                    </a:lnB>
                  </a:tcPr>
                </a:tc>
                <a:extLst>
                  <a:ext uri="{0D108BD9-81ED-4DB2-BD59-A6C34878D82A}">
                    <a16:rowId xmlns:a16="http://schemas.microsoft.com/office/drawing/2014/main" val="3814644712"/>
                  </a:ext>
                </a:extLst>
              </a:tr>
              <a:tr h="159619">
                <a:tc>
                  <a:txBody>
                    <a:bodyPr/>
                    <a:lstStyle/>
                    <a:p>
                      <a:pPr algn="l" fontAlgn="b"/>
                      <a:r>
                        <a:rPr lang="fi-FI" sz="1100" b="0" i="1" u="none" strike="noStrike">
                          <a:solidFill>
                            <a:srgbClr val="000000"/>
                          </a:solidFill>
                          <a:effectLst/>
                          <a:latin typeface="Calibri" panose="020F0502020204030204" pitchFamily="34" charset="0"/>
                        </a:rPr>
                        <a:t>Kaivukone 25 tn, stripperi</a:t>
                      </a:r>
                    </a:p>
                  </a:txBody>
                  <a:tcPr marL="85725" marR="9525" marT="9525" marB="0" anchor="b">
                    <a:lnL>
                      <a:noFill/>
                    </a:lnL>
                    <a:lnR>
                      <a:noFill/>
                    </a:lnR>
                    <a:lnT>
                      <a:noFill/>
                    </a:lnT>
                    <a:lnB>
                      <a:noFill/>
                    </a:lnB>
                  </a:tcPr>
                </a:tc>
                <a:tc>
                  <a:txBody>
                    <a:bodyPr/>
                    <a:lstStyle/>
                    <a:p>
                      <a:pPr algn="r" fontAlgn="b"/>
                      <a:r>
                        <a:rPr lang="fi-FI" sz="1100" b="0" i="1"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tcPr>
                </a:tc>
                <a:extLst>
                  <a:ext uri="{0D108BD9-81ED-4DB2-BD59-A6C34878D82A}">
                    <a16:rowId xmlns:a16="http://schemas.microsoft.com/office/drawing/2014/main" val="2341547117"/>
                  </a:ext>
                </a:extLst>
              </a:tr>
              <a:tr h="159619">
                <a:tc>
                  <a:txBody>
                    <a:bodyPr/>
                    <a:lstStyle/>
                    <a:p>
                      <a:pPr algn="l" fontAlgn="b"/>
                      <a:r>
                        <a:rPr lang="fi-FI" sz="1100" b="0" i="1" u="none" strike="noStrike">
                          <a:solidFill>
                            <a:srgbClr val="000000"/>
                          </a:solidFill>
                          <a:effectLst/>
                          <a:latin typeface="Calibri" panose="020F0502020204030204" pitchFamily="34" charset="0"/>
                        </a:rPr>
                        <a:t>Kaivukone 25 tn</a:t>
                      </a:r>
                    </a:p>
                  </a:txBody>
                  <a:tcPr marL="85725" marR="9525" marT="9525" marB="0" anchor="b">
                    <a:lnL>
                      <a:noFill/>
                    </a:lnL>
                    <a:lnR>
                      <a:noFill/>
                    </a:lnR>
                    <a:lnT>
                      <a:noFill/>
                    </a:lnT>
                    <a:lnB>
                      <a:noFill/>
                    </a:lnB>
                  </a:tcPr>
                </a:tc>
                <a:tc>
                  <a:txBody>
                    <a:bodyPr/>
                    <a:lstStyle/>
                    <a:p>
                      <a:pPr algn="r" fontAlgn="b"/>
                      <a:r>
                        <a:rPr lang="fi-FI" sz="1100" b="0" i="1"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tcPr>
                </a:tc>
                <a:extLst>
                  <a:ext uri="{0D108BD9-81ED-4DB2-BD59-A6C34878D82A}">
                    <a16:rowId xmlns:a16="http://schemas.microsoft.com/office/drawing/2014/main" val="3666838574"/>
                  </a:ext>
                </a:extLst>
              </a:tr>
              <a:tr h="159619">
                <a:tc>
                  <a:txBody>
                    <a:bodyPr/>
                    <a:lstStyle/>
                    <a:p>
                      <a:pPr algn="l" fontAlgn="b"/>
                      <a:r>
                        <a:rPr lang="fi-FI" sz="1100" b="0" i="1" u="none" strike="noStrike">
                          <a:solidFill>
                            <a:srgbClr val="000000"/>
                          </a:solidFill>
                          <a:effectLst/>
                          <a:latin typeface="Calibri" panose="020F0502020204030204" pitchFamily="34" charset="0"/>
                        </a:rPr>
                        <a:t>Kaivukone 50 tn</a:t>
                      </a:r>
                    </a:p>
                  </a:txBody>
                  <a:tcPr marL="85725" marR="9525" marT="9525" marB="0" anchor="b">
                    <a:lnL>
                      <a:noFill/>
                    </a:lnL>
                    <a:lnR>
                      <a:noFill/>
                    </a:lnR>
                    <a:lnT>
                      <a:noFill/>
                    </a:lnT>
                    <a:lnB>
                      <a:noFill/>
                    </a:lnB>
                  </a:tcPr>
                </a:tc>
                <a:tc>
                  <a:txBody>
                    <a:bodyPr/>
                    <a:lstStyle/>
                    <a:p>
                      <a:pPr algn="r" fontAlgn="b"/>
                      <a:r>
                        <a:rPr lang="fi-FI" sz="1100" b="0" i="1"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tcPr>
                </a:tc>
                <a:extLst>
                  <a:ext uri="{0D108BD9-81ED-4DB2-BD59-A6C34878D82A}">
                    <a16:rowId xmlns:a16="http://schemas.microsoft.com/office/drawing/2014/main" val="2101429632"/>
                  </a:ext>
                </a:extLst>
              </a:tr>
              <a:tr h="159619">
                <a:tc>
                  <a:txBody>
                    <a:bodyPr/>
                    <a:lstStyle/>
                    <a:p>
                      <a:pPr algn="l" fontAlgn="b"/>
                      <a:r>
                        <a:rPr lang="fi-FI" sz="1100" b="0" i="1" u="none" strike="noStrike">
                          <a:solidFill>
                            <a:srgbClr val="000000"/>
                          </a:solidFill>
                          <a:effectLst/>
                          <a:latin typeface="Calibri" panose="020F0502020204030204" pitchFamily="34" charset="0"/>
                        </a:rPr>
                        <a:t>Pyöräkuormaaja tai kurottaja</a:t>
                      </a:r>
                    </a:p>
                  </a:txBody>
                  <a:tcPr marL="85725" marR="9525" marT="9525" marB="0" anchor="b">
                    <a:lnL>
                      <a:noFill/>
                    </a:lnL>
                    <a:lnR>
                      <a:noFill/>
                    </a:lnR>
                    <a:lnT>
                      <a:noFill/>
                    </a:lnT>
                    <a:lnB>
                      <a:noFill/>
                    </a:lnB>
                  </a:tcPr>
                </a:tc>
                <a:tc>
                  <a:txBody>
                    <a:bodyPr/>
                    <a:lstStyle/>
                    <a:p>
                      <a:pPr algn="r" fontAlgn="b"/>
                      <a:r>
                        <a:rPr lang="fi-FI" sz="1100" b="0" i="1"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tcPr>
                </a:tc>
                <a:extLst>
                  <a:ext uri="{0D108BD9-81ED-4DB2-BD59-A6C34878D82A}">
                    <a16:rowId xmlns:a16="http://schemas.microsoft.com/office/drawing/2014/main" val="2179791810"/>
                  </a:ext>
                </a:extLst>
              </a:tr>
              <a:tr h="159619">
                <a:tc>
                  <a:txBody>
                    <a:bodyPr/>
                    <a:lstStyle/>
                    <a:p>
                      <a:pPr algn="l" fontAlgn="b"/>
                      <a:r>
                        <a:rPr lang="fi-FI" sz="1100" b="0" i="1" u="none" strike="noStrike">
                          <a:solidFill>
                            <a:srgbClr val="000000"/>
                          </a:solidFill>
                          <a:effectLst/>
                          <a:latin typeface="Calibri" panose="020F0502020204030204" pitchFamily="34" charset="0"/>
                        </a:rPr>
                        <a:t>Lavetti tai dumpperi</a:t>
                      </a:r>
                    </a:p>
                  </a:txBody>
                  <a:tcPr marL="85725" marR="9525" marT="9525" marB="0" anchor="b">
                    <a:lnL>
                      <a:noFill/>
                    </a:lnL>
                    <a:lnR>
                      <a:noFill/>
                    </a:lnR>
                    <a:lnT>
                      <a:noFill/>
                    </a:lnT>
                    <a:lnB>
                      <a:noFill/>
                    </a:lnB>
                  </a:tcPr>
                </a:tc>
                <a:tc>
                  <a:txBody>
                    <a:bodyPr/>
                    <a:lstStyle/>
                    <a:p>
                      <a:pPr algn="r" fontAlgn="b"/>
                      <a:r>
                        <a:rPr lang="fi-FI" sz="1100" b="0" i="1" u="none" strike="noStrike">
                          <a:solidFill>
                            <a:srgbClr val="000000"/>
                          </a:solidFill>
                          <a:effectLst/>
                          <a:latin typeface="Calibri" panose="020F0502020204030204" pitchFamily="34" charset="0"/>
                        </a:rPr>
                        <a:t>2</a:t>
                      </a:r>
                    </a:p>
                  </a:txBody>
                  <a:tcPr marL="9525" marR="85725" marT="9525" marB="0" anchor="b">
                    <a:lnL>
                      <a:noFill/>
                    </a:lnL>
                    <a:lnR>
                      <a:noFill/>
                    </a:lnR>
                    <a:lnT>
                      <a:noFill/>
                    </a:lnT>
                    <a:lnB>
                      <a:noFill/>
                    </a:lnB>
                  </a:tcPr>
                </a:tc>
                <a:extLst>
                  <a:ext uri="{0D108BD9-81ED-4DB2-BD59-A6C34878D82A}">
                    <a16:rowId xmlns:a16="http://schemas.microsoft.com/office/drawing/2014/main" val="3367456370"/>
                  </a:ext>
                </a:extLst>
              </a:tr>
              <a:tr h="159619">
                <a:tc>
                  <a:txBody>
                    <a:bodyPr/>
                    <a:lstStyle/>
                    <a:p>
                      <a:pPr algn="l" fontAlgn="b"/>
                      <a:r>
                        <a:rPr lang="fi-FI" sz="1100" b="0" i="1" u="none" strike="noStrike">
                          <a:solidFill>
                            <a:srgbClr val="000000"/>
                          </a:solidFill>
                          <a:effectLst/>
                          <a:latin typeface="Calibri" panose="020F0502020204030204" pitchFamily="34" charset="0"/>
                        </a:rPr>
                        <a:t>Leikkuriasema</a:t>
                      </a:r>
                    </a:p>
                  </a:txBody>
                  <a:tcPr marL="857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1" u="none" strike="noStrike">
                          <a:solidFill>
                            <a:srgbClr val="000000"/>
                          </a:solidFill>
                          <a:effectLst/>
                          <a:latin typeface="Calibri" panose="020F0502020204030204" pitchFamily="34" charset="0"/>
                        </a:rPr>
                        <a:t>2</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077186"/>
                  </a:ext>
                </a:extLst>
              </a:tr>
              <a:tr h="167600">
                <a:tc>
                  <a:txBody>
                    <a:bodyPr/>
                    <a:lstStyle/>
                    <a:p>
                      <a:pPr algn="l" fontAlgn="b"/>
                      <a:r>
                        <a:rPr lang="fi-FI" sz="1200" b="1" i="0" u="none" strike="noStrike" dirty="0">
                          <a:solidFill>
                            <a:srgbClr val="000000"/>
                          </a:solidFill>
                          <a:effectLst/>
                          <a:latin typeface="Calibri" panose="020F0502020204030204" pitchFamily="34" charset="0"/>
                        </a:rPr>
                        <a:t>Henkilöstö yhteensä </a:t>
                      </a:r>
                    </a:p>
                  </a:txBody>
                  <a:tcPr marL="857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34</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extLst>
                  <a:ext uri="{0D108BD9-81ED-4DB2-BD59-A6C34878D82A}">
                    <a16:rowId xmlns:a16="http://schemas.microsoft.com/office/drawing/2014/main" val="1736414127"/>
                  </a:ext>
                </a:extLst>
              </a:tr>
            </a:tbl>
          </a:graphicData>
        </a:graphic>
      </p:graphicFrame>
    </p:spTree>
    <p:extLst>
      <p:ext uri="{BB962C8B-B14F-4D97-AF65-F5344CB8AC3E}">
        <p14:creationId xmlns:p14="http://schemas.microsoft.com/office/powerpoint/2010/main" val="617620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ECE8E2-CD98-89B9-3C48-9B702505BD17}"/>
              </a:ext>
            </a:extLst>
          </p:cNvPr>
          <p:cNvSpPr>
            <a:spLocks noGrp="1"/>
          </p:cNvSpPr>
          <p:nvPr>
            <p:ph type="title"/>
          </p:nvPr>
        </p:nvSpPr>
        <p:spPr/>
        <p:txBody>
          <a:bodyPr/>
          <a:lstStyle/>
          <a:p>
            <a:r>
              <a:rPr lang="fi-FI" dirty="0"/>
              <a:t>Purkutelakan johto ja järjestelmät</a:t>
            </a:r>
          </a:p>
        </p:txBody>
      </p:sp>
      <p:sp>
        <p:nvSpPr>
          <p:cNvPr id="8" name="Sisällön paikkamerkki 7">
            <a:extLst>
              <a:ext uri="{FF2B5EF4-FFF2-40B4-BE49-F238E27FC236}">
                <a16:creationId xmlns:a16="http://schemas.microsoft.com/office/drawing/2014/main" id="{F6658120-EE0D-840B-0EA9-2895EC5E7428}"/>
              </a:ext>
            </a:extLst>
          </p:cNvPr>
          <p:cNvSpPr>
            <a:spLocks noGrp="1"/>
          </p:cNvSpPr>
          <p:nvPr>
            <p:ph idx="1"/>
          </p:nvPr>
        </p:nvSpPr>
        <p:spPr/>
        <p:txBody>
          <a:bodyPr>
            <a:normAutofit/>
          </a:bodyPr>
          <a:lstStyle/>
          <a:p>
            <a:pPr>
              <a:lnSpc>
                <a:spcPct val="100000"/>
              </a:lnSpc>
              <a:spcBef>
                <a:spcPts val="600"/>
              </a:spcBef>
            </a:pPr>
            <a:r>
              <a:rPr lang="fi-FI" sz="1600" b="1" dirty="0"/>
              <a:t>Varsinaisen purkutyöhön varattujen resurssien lisäksi purkutelakka tarvitsee osaamista, tieto-taitoa ja resursseja johtamiseen, projektijohtoon ja hallintoon. </a:t>
            </a:r>
          </a:p>
          <a:p>
            <a:pPr>
              <a:lnSpc>
                <a:spcPct val="100000"/>
              </a:lnSpc>
              <a:spcBef>
                <a:spcPts val="600"/>
              </a:spcBef>
            </a:pPr>
            <a:r>
              <a:rPr lang="fi-FI" sz="1600" dirty="0"/>
              <a:t>Normaalin liikkeenjohdon ja yritystoiminnan hallinnon lisäksi purkutelakalle asetetaan useita kehitys- ja dokumentointityötä vaativia vaatimuksia, jotta telakka pääsee EU:n hyväksymien purkutelakoiden luetteloon.</a:t>
            </a:r>
          </a:p>
          <a:p>
            <a:pPr>
              <a:lnSpc>
                <a:spcPct val="100000"/>
              </a:lnSpc>
              <a:spcBef>
                <a:spcPts val="600"/>
              </a:spcBef>
            </a:pPr>
            <a:r>
              <a:rPr lang="fi-FI" sz="1600" dirty="0"/>
              <a:t>Tällaisia vaatimuksia ovat ainakin</a:t>
            </a:r>
          </a:p>
          <a:p>
            <a:pPr lvl="1">
              <a:lnSpc>
                <a:spcPct val="100000"/>
              </a:lnSpc>
              <a:spcBef>
                <a:spcPts val="600"/>
              </a:spcBef>
            </a:pPr>
            <a:r>
              <a:rPr lang="fi-FI" sz="1200" dirty="0"/>
              <a:t>aluspurkamon lupa, </a:t>
            </a:r>
          </a:p>
          <a:p>
            <a:pPr lvl="1">
              <a:lnSpc>
                <a:spcPct val="100000"/>
              </a:lnSpc>
              <a:spcBef>
                <a:spcPts val="600"/>
              </a:spcBef>
            </a:pPr>
            <a:r>
              <a:rPr lang="fi-FI" sz="1200" dirty="0"/>
              <a:t>aluskierrätyslaitoksen suunnitelma, </a:t>
            </a:r>
          </a:p>
          <a:p>
            <a:pPr lvl="1">
              <a:lnSpc>
                <a:spcPct val="100000"/>
              </a:lnSpc>
              <a:spcBef>
                <a:spcPts val="600"/>
              </a:spcBef>
            </a:pPr>
            <a:r>
              <a:rPr lang="fi-FI" sz="1200" dirty="0"/>
              <a:t>hätätilannevalmiussuunnitelma ja hätätilanteiden toimintasuunnitelma sekä </a:t>
            </a:r>
          </a:p>
          <a:p>
            <a:pPr lvl="1">
              <a:lnSpc>
                <a:spcPct val="100000"/>
              </a:lnSpc>
              <a:spcBef>
                <a:spcPts val="600"/>
              </a:spcBef>
            </a:pPr>
            <a:r>
              <a:rPr lang="fi-FI" sz="1200" dirty="0"/>
              <a:t>velvollisuus pitää kirjaa vaaratilanteista, onnettomuuksista, ammattitaudeista ja kroonisista vaikutuksista työntekijän turvallisuudelle sekä ihmisten terveydelle ja ympäristölle.</a:t>
            </a:r>
          </a:p>
          <a:p>
            <a:pPr>
              <a:lnSpc>
                <a:spcPct val="100000"/>
              </a:lnSpc>
              <a:spcBef>
                <a:spcPts val="600"/>
              </a:spcBef>
            </a:pPr>
            <a:r>
              <a:rPr lang="fi-FI" sz="1600" dirty="0"/>
              <a:t>Näiden vaatimusten täyttäminen vaatii EHSQ-järjestelmien laatimista ja ylläpitoa. </a:t>
            </a:r>
          </a:p>
          <a:p>
            <a:pPr>
              <a:lnSpc>
                <a:spcPct val="100000"/>
              </a:lnSpc>
              <a:spcBef>
                <a:spcPts val="600"/>
              </a:spcBef>
            </a:pPr>
            <a:r>
              <a:rPr lang="fi-FI" sz="1600" dirty="0"/>
              <a:t>Siksi myöhemmin esitettävissä laskelmissa purkutelakan johtoon, projektihallintaan ja hallintoon on varattu omat resurssinsa. </a:t>
            </a:r>
          </a:p>
        </p:txBody>
      </p:sp>
      <p:sp>
        <p:nvSpPr>
          <p:cNvPr id="5" name="Päivämäärän paikkamerkki 4">
            <a:extLst>
              <a:ext uri="{FF2B5EF4-FFF2-40B4-BE49-F238E27FC236}">
                <a16:creationId xmlns:a16="http://schemas.microsoft.com/office/drawing/2014/main" id="{580B7042-3AB9-02F9-81DA-045B34038F9F}"/>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8AB34E10-AA5D-9353-3C92-B876E0726A14}"/>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04B80BDF-D23C-33F0-9713-D12DCC8EB656}"/>
              </a:ext>
            </a:extLst>
          </p:cNvPr>
          <p:cNvSpPr>
            <a:spLocks noGrp="1"/>
          </p:cNvSpPr>
          <p:nvPr>
            <p:ph type="sldNum" sz="quarter" idx="12"/>
          </p:nvPr>
        </p:nvSpPr>
        <p:spPr/>
        <p:txBody>
          <a:bodyPr/>
          <a:lstStyle/>
          <a:p>
            <a:fld id="{D3A43A0F-07BB-4823-B415-9F3E41C865A8}" type="slidenum">
              <a:rPr lang="fi-FI" smtClean="0"/>
              <a:t>42</a:t>
            </a:fld>
            <a:endParaRPr lang="fi-FI"/>
          </a:p>
        </p:txBody>
      </p:sp>
    </p:spTree>
    <p:extLst>
      <p:ext uri="{BB962C8B-B14F-4D97-AF65-F5344CB8AC3E}">
        <p14:creationId xmlns:p14="http://schemas.microsoft.com/office/powerpoint/2010/main" val="4221686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0D7D1-79A3-AB48-3361-F1F2AAB96504}"/>
              </a:ext>
            </a:extLst>
          </p:cNvPr>
          <p:cNvSpPr>
            <a:spLocks noGrp="1"/>
          </p:cNvSpPr>
          <p:nvPr>
            <p:ph type="title"/>
          </p:nvPr>
        </p:nvSpPr>
        <p:spPr/>
        <p:txBody>
          <a:bodyPr>
            <a:normAutofit fontScale="90000"/>
          </a:bodyPr>
          <a:lstStyle/>
          <a:p>
            <a:r>
              <a:rPr lang="fi-FI" dirty="0"/>
              <a:t>Robotiikka ja automaatio laivojen purkamisessa </a:t>
            </a:r>
          </a:p>
        </p:txBody>
      </p:sp>
      <p:sp>
        <p:nvSpPr>
          <p:cNvPr id="3" name="Sisällön paikkamerkki 2">
            <a:extLst>
              <a:ext uri="{FF2B5EF4-FFF2-40B4-BE49-F238E27FC236}">
                <a16:creationId xmlns:a16="http://schemas.microsoft.com/office/drawing/2014/main" id="{CD31635C-AB57-9077-DDD9-B09CE618CDC6}"/>
              </a:ext>
            </a:extLst>
          </p:cNvPr>
          <p:cNvSpPr>
            <a:spLocks noGrp="1"/>
          </p:cNvSpPr>
          <p:nvPr>
            <p:ph sz="half" idx="1"/>
          </p:nvPr>
        </p:nvSpPr>
        <p:spPr/>
        <p:txBody>
          <a:bodyPr>
            <a:normAutofit lnSpcReduction="10000"/>
          </a:bodyPr>
          <a:lstStyle/>
          <a:p>
            <a:pPr>
              <a:lnSpc>
                <a:spcPct val="100000"/>
              </a:lnSpc>
              <a:spcBef>
                <a:spcPts val="600"/>
              </a:spcBef>
            </a:pPr>
            <a:r>
              <a:rPr lang="fi-FI" sz="1600" dirty="0"/>
              <a:t>Yhtenä osa-alueena hankkeessa oli selvittää miten automaatiota ja robotiikkaa hyödynnetään laivojen purkauksessa nykyään. Tehdyn selvityksen perusteella  </a:t>
            </a:r>
          </a:p>
          <a:p>
            <a:pPr lvl="1">
              <a:lnSpc>
                <a:spcPct val="100000"/>
              </a:lnSpc>
              <a:spcBef>
                <a:spcPts val="600"/>
              </a:spcBef>
            </a:pPr>
            <a:r>
              <a:rPr lang="fi-FI" sz="1200" dirty="0"/>
              <a:t>Automaatiota ei käytetä tällä hetkellä paljoakaan. </a:t>
            </a:r>
          </a:p>
          <a:p>
            <a:pPr lvl="1">
              <a:lnSpc>
                <a:spcPct val="100000"/>
              </a:lnSpc>
              <a:spcBef>
                <a:spcPts val="600"/>
              </a:spcBef>
            </a:pPr>
            <a:r>
              <a:rPr lang="fi-FI" sz="1200" dirty="0"/>
              <a:t>Käytössä on joitakin laitteita, joissa on automaattisia toimintoja. </a:t>
            </a:r>
          </a:p>
          <a:p>
            <a:pPr lvl="1">
              <a:lnSpc>
                <a:spcPct val="100000"/>
              </a:lnSpc>
              <a:spcBef>
                <a:spcPts val="600"/>
              </a:spcBef>
            </a:pPr>
            <a:r>
              <a:rPr lang="fi-FI" sz="1200" dirty="0"/>
              <a:t>Pienten alusten purkamisessa on käytetty esimerkiksi Saksassa robottikäsiä joissa eri leikkureita (ks. viereiset kuvat) </a:t>
            </a:r>
          </a:p>
          <a:p>
            <a:pPr lvl="1">
              <a:lnSpc>
                <a:spcPct val="100000"/>
              </a:lnSpc>
              <a:spcBef>
                <a:spcPts val="600"/>
              </a:spcBef>
            </a:pPr>
            <a:r>
              <a:rPr lang="fi-FI" sz="1200" dirty="0"/>
              <a:t>Kokonaisuudessaan robotiikka hyödynnetään vielä vähän. </a:t>
            </a:r>
          </a:p>
          <a:p>
            <a:pPr>
              <a:lnSpc>
                <a:spcPct val="100000"/>
              </a:lnSpc>
              <a:spcBef>
                <a:spcPts val="600"/>
              </a:spcBef>
            </a:pPr>
            <a:r>
              <a:rPr lang="fi-FI" sz="1600" dirty="0"/>
              <a:t>Automatiikkaan ja robotiikkaan liittyen todettiin lisäksi , että mitä pienempiin osiin mennään, sitä helpompaa on automatisointi ja robotisointi. </a:t>
            </a:r>
          </a:p>
          <a:p>
            <a:pPr lvl="1">
              <a:lnSpc>
                <a:spcPct val="100000"/>
              </a:lnSpc>
              <a:spcBef>
                <a:spcPts val="600"/>
              </a:spcBef>
            </a:pPr>
            <a:r>
              <a:rPr lang="fi-FI" sz="1200" dirty="0"/>
              <a:t>Laivasta robotti voi leikata vain pieniä paloja, mutta</a:t>
            </a:r>
          </a:p>
          <a:p>
            <a:pPr lvl="1">
              <a:lnSpc>
                <a:spcPct val="100000"/>
              </a:lnSpc>
              <a:spcBef>
                <a:spcPts val="600"/>
              </a:spcBef>
            </a:pPr>
            <a:r>
              <a:rPr lang="fi-FI" sz="1200" dirty="0"/>
              <a:t>Lohkosta voidaan leikata jo isompia paloja ja </a:t>
            </a:r>
          </a:p>
          <a:p>
            <a:pPr lvl="1">
              <a:lnSpc>
                <a:spcPct val="100000"/>
              </a:lnSpc>
              <a:spcBef>
                <a:spcPts val="600"/>
              </a:spcBef>
            </a:pPr>
            <a:r>
              <a:rPr lang="fi-FI" sz="1200" dirty="0"/>
              <a:t>Palojen pilkkominen linjalla on helpointa</a:t>
            </a:r>
            <a:endParaRPr lang="fi-FI" sz="1600" dirty="0"/>
          </a:p>
          <a:p>
            <a:pPr>
              <a:lnSpc>
                <a:spcPct val="100000"/>
              </a:lnSpc>
              <a:spcBef>
                <a:spcPts val="600"/>
              </a:spcBef>
            </a:pPr>
            <a:r>
              <a:rPr lang="fi-FI" sz="1600" b="1" dirty="0"/>
              <a:t>Olemassa on kuitenkin erilaisia tutkimushankkeita ja suunnitelmia siitä miten automatiikkaa ja robotiikkaa voisi hyödyntää laivojen purkamisessa</a:t>
            </a:r>
            <a:r>
              <a:rPr lang="fi-FI" sz="1600" dirty="0"/>
              <a:t>. Esimerkiksi </a:t>
            </a:r>
          </a:p>
          <a:p>
            <a:pPr lvl="1">
              <a:lnSpc>
                <a:spcPct val="100000"/>
              </a:lnSpc>
              <a:spcBef>
                <a:spcPts val="600"/>
              </a:spcBef>
            </a:pPr>
            <a:r>
              <a:rPr lang="fi-FI" sz="1200" dirty="0"/>
              <a:t>Laivan pilkkominen erilaisilla roboteilla.</a:t>
            </a:r>
          </a:p>
          <a:p>
            <a:pPr lvl="1">
              <a:lnSpc>
                <a:spcPct val="100000"/>
              </a:lnSpc>
              <a:spcBef>
                <a:spcPts val="600"/>
              </a:spcBef>
            </a:pPr>
            <a:r>
              <a:rPr lang="fi-FI" sz="1200" dirty="0"/>
              <a:t>Erilaiset ohjelmistot ja järjestelmät, jotka optimoivat laivan purkausta. </a:t>
            </a:r>
          </a:p>
        </p:txBody>
      </p:sp>
      <p:pic>
        <p:nvPicPr>
          <p:cNvPr id="9" name="Sisällön paikkamerkki 8">
            <a:extLst>
              <a:ext uri="{FF2B5EF4-FFF2-40B4-BE49-F238E27FC236}">
                <a16:creationId xmlns:a16="http://schemas.microsoft.com/office/drawing/2014/main" id="{7BEE2907-586B-C5E2-2CFC-B492A48302CF}"/>
              </a:ext>
            </a:extLst>
          </p:cNvPr>
          <p:cNvPicPr>
            <a:picLocks noGrp="1" noChangeAspect="1"/>
          </p:cNvPicPr>
          <p:nvPr>
            <p:ph sz="half" idx="2"/>
          </p:nvPr>
        </p:nvPicPr>
        <p:blipFill>
          <a:blip r:embed="rId2"/>
          <a:stretch>
            <a:fillRect/>
          </a:stretch>
        </p:blipFill>
        <p:spPr>
          <a:xfrm>
            <a:off x="6241231" y="1435770"/>
            <a:ext cx="4145336" cy="2320506"/>
          </a:xfrm>
        </p:spPr>
      </p:pic>
      <p:sp>
        <p:nvSpPr>
          <p:cNvPr id="5" name="Päivämäärän paikkamerkki 4">
            <a:extLst>
              <a:ext uri="{FF2B5EF4-FFF2-40B4-BE49-F238E27FC236}">
                <a16:creationId xmlns:a16="http://schemas.microsoft.com/office/drawing/2014/main" id="{D2C94EA4-94F1-1B01-0956-A75441E7459E}"/>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50C9BFEF-15D3-48B0-F1A8-F79CE5C27354}"/>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970EE078-DAB1-9919-26BE-7C39130C33EE}"/>
              </a:ext>
            </a:extLst>
          </p:cNvPr>
          <p:cNvSpPr>
            <a:spLocks noGrp="1"/>
          </p:cNvSpPr>
          <p:nvPr>
            <p:ph type="sldNum" sz="quarter" idx="12"/>
          </p:nvPr>
        </p:nvSpPr>
        <p:spPr/>
        <p:txBody>
          <a:bodyPr/>
          <a:lstStyle/>
          <a:p>
            <a:fld id="{D3A43A0F-07BB-4823-B415-9F3E41C865A8}" type="slidenum">
              <a:rPr lang="fi-FI" smtClean="0"/>
              <a:t>43</a:t>
            </a:fld>
            <a:endParaRPr lang="fi-FI"/>
          </a:p>
        </p:txBody>
      </p:sp>
      <p:pic>
        <p:nvPicPr>
          <p:cNvPr id="11" name="Kuva 10">
            <a:extLst>
              <a:ext uri="{FF2B5EF4-FFF2-40B4-BE49-F238E27FC236}">
                <a16:creationId xmlns:a16="http://schemas.microsoft.com/office/drawing/2014/main" id="{D2042187-695B-B7A8-D896-502D20314BFE}"/>
              </a:ext>
            </a:extLst>
          </p:cNvPr>
          <p:cNvPicPr>
            <a:picLocks noChangeAspect="1"/>
          </p:cNvPicPr>
          <p:nvPr/>
        </p:nvPicPr>
        <p:blipFill>
          <a:blip r:embed="rId3"/>
          <a:stretch>
            <a:fillRect/>
          </a:stretch>
        </p:blipFill>
        <p:spPr>
          <a:xfrm>
            <a:off x="6941833" y="3857147"/>
            <a:ext cx="4147647" cy="2079710"/>
          </a:xfrm>
          <a:prstGeom prst="rect">
            <a:avLst/>
          </a:prstGeom>
        </p:spPr>
      </p:pic>
      <p:sp>
        <p:nvSpPr>
          <p:cNvPr id="12" name="Tekstiruutu 11">
            <a:extLst>
              <a:ext uri="{FF2B5EF4-FFF2-40B4-BE49-F238E27FC236}">
                <a16:creationId xmlns:a16="http://schemas.microsoft.com/office/drawing/2014/main" id="{55635D05-1258-2189-F367-8EFA403BBB5F}"/>
              </a:ext>
            </a:extLst>
          </p:cNvPr>
          <p:cNvSpPr txBox="1"/>
          <p:nvPr/>
        </p:nvSpPr>
        <p:spPr>
          <a:xfrm>
            <a:off x="9383414" y="6040571"/>
            <a:ext cx="1838965" cy="230832"/>
          </a:xfrm>
          <a:prstGeom prst="rect">
            <a:avLst/>
          </a:prstGeom>
          <a:noFill/>
        </p:spPr>
        <p:txBody>
          <a:bodyPr wrap="none" rtlCol="0">
            <a:spAutoFit/>
          </a:bodyPr>
          <a:lstStyle/>
          <a:p>
            <a:r>
              <a:rPr lang="fi-FI" sz="900" dirty="0"/>
              <a:t>Lähde: </a:t>
            </a:r>
            <a:r>
              <a:rPr lang="fi-FI" sz="900" dirty="0">
                <a:hlinkClick r:id="rId4"/>
              </a:rPr>
              <a:t>https://www.leviathan.eu/</a:t>
            </a:r>
            <a:r>
              <a:rPr lang="fi-FI" sz="900" dirty="0"/>
              <a:t>  </a:t>
            </a:r>
          </a:p>
        </p:txBody>
      </p:sp>
    </p:spTree>
    <p:extLst>
      <p:ext uri="{BB962C8B-B14F-4D97-AF65-F5344CB8AC3E}">
        <p14:creationId xmlns:p14="http://schemas.microsoft.com/office/powerpoint/2010/main" val="2502284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D02803-4D44-51DD-F0E8-77B3A5A6BF8F}"/>
              </a:ext>
            </a:extLst>
          </p:cNvPr>
          <p:cNvSpPr>
            <a:spLocks noGrp="1"/>
          </p:cNvSpPr>
          <p:nvPr>
            <p:ph type="title"/>
          </p:nvPr>
        </p:nvSpPr>
        <p:spPr/>
        <p:txBody>
          <a:bodyPr/>
          <a:lstStyle/>
          <a:p>
            <a:r>
              <a:rPr lang="fi-FI" dirty="0"/>
              <a:t>Tulevaisuuden trendit purkutelakoilla</a:t>
            </a:r>
          </a:p>
        </p:txBody>
      </p:sp>
      <p:sp>
        <p:nvSpPr>
          <p:cNvPr id="3" name="Sisällön paikkamerkki 2">
            <a:extLst>
              <a:ext uri="{FF2B5EF4-FFF2-40B4-BE49-F238E27FC236}">
                <a16:creationId xmlns:a16="http://schemas.microsoft.com/office/drawing/2014/main" id="{4D90A2F2-E6BB-C8F2-B942-78B2C6EBEF58}"/>
              </a:ext>
            </a:extLst>
          </p:cNvPr>
          <p:cNvSpPr>
            <a:spLocks noGrp="1"/>
          </p:cNvSpPr>
          <p:nvPr>
            <p:ph sz="half" idx="1"/>
          </p:nvPr>
        </p:nvSpPr>
        <p:spPr>
          <a:xfrm>
            <a:off x="422030" y="1337094"/>
            <a:ext cx="3910912" cy="4934309"/>
          </a:xfrm>
        </p:spPr>
        <p:txBody>
          <a:bodyPr>
            <a:normAutofit/>
          </a:bodyPr>
          <a:lstStyle/>
          <a:p>
            <a:pPr>
              <a:lnSpc>
                <a:spcPct val="100000"/>
              </a:lnSpc>
              <a:spcBef>
                <a:spcPts val="600"/>
              </a:spcBef>
            </a:pPr>
            <a:endParaRPr lang="fi-FI" sz="1600" dirty="0"/>
          </a:p>
          <a:p>
            <a:pPr>
              <a:lnSpc>
                <a:spcPct val="100000"/>
              </a:lnSpc>
              <a:spcBef>
                <a:spcPts val="600"/>
              </a:spcBef>
            </a:pPr>
            <a:r>
              <a:rPr lang="fi-FI" sz="1600" b="1" dirty="0"/>
              <a:t>Tulevaisuuden trendejä purkutelakoilla nähdään olevan</a:t>
            </a:r>
          </a:p>
          <a:p>
            <a:pPr lvl="1">
              <a:lnSpc>
                <a:spcPct val="100000"/>
              </a:lnSpc>
              <a:spcBef>
                <a:spcPts val="600"/>
              </a:spcBef>
            </a:pPr>
            <a:r>
              <a:rPr lang="fi-FI" sz="1200" b="1" dirty="0"/>
              <a:t>Robotoitu leikkaus</a:t>
            </a:r>
          </a:p>
          <a:p>
            <a:pPr lvl="1">
              <a:lnSpc>
                <a:spcPct val="100000"/>
              </a:lnSpc>
              <a:spcBef>
                <a:spcPts val="600"/>
              </a:spcBef>
            </a:pPr>
            <a:r>
              <a:rPr lang="fi-FI" sz="1200" b="1" dirty="0"/>
              <a:t>Ympäristövaikutusten seuranta ja minimointi</a:t>
            </a:r>
          </a:p>
          <a:p>
            <a:pPr lvl="1">
              <a:lnSpc>
                <a:spcPct val="100000"/>
              </a:lnSpc>
              <a:spcBef>
                <a:spcPts val="600"/>
              </a:spcBef>
            </a:pPr>
            <a:r>
              <a:rPr lang="fi-FI" sz="1200" b="1" dirty="0"/>
              <a:t>Vähemmän päästöjä aiheuttavat leikkaustavat </a:t>
            </a:r>
          </a:p>
          <a:p>
            <a:pPr marL="0" indent="0">
              <a:lnSpc>
                <a:spcPct val="100000"/>
              </a:lnSpc>
              <a:spcBef>
                <a:spcPts val="600"/>
              </a:spcBef>
              <a:buNone/>
            </a:pPr>
            <a:endParaRPr lang="fi-FI" sz="1600" dirty="0"/>
          </a:p>
        </p:txBody>
      </p:sp>
      <p:sp>
        <p:nvSpPr>
          <p:cNvPr id="5" name="Päivämäärän paikkamerkki 4">
            <a:extLst>
              <a:ext uri="{FF2B5EF4-FFF2-40B4-BE49-F238E27FC236}">
                <a16:creationId xmlns:a16="http://schemas.microsoft.com/office/drawing/2014/main" id="{3BC972B3-26BD-75CF-8474-3BA825D3E266}"/>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EA49C227-31F8-65C1-7052-DB74EA6BF131}"/>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2708ED97-0A0C-A99C-E2F5-98AC32D519C3}"/>
              </a:ext>
            </a:extLst>
          </p:cNvPr>
          <p:cNvSpPr>
            <a:spLocks noGrp="1"/>
          </p:cNvSpPr>
          <p:nvPr>
            <p:ph type="sldNum" sz="quarter" idx="12"/>
          </p:nvPr>
        </p:nvSpPr>
        <p:spPr/>
        <p:txBody>
          <a:bodyPr/>
          <a:lstStyle/>
          <a:p>
            <a:fld id="{D3A43A0F-07BB-4823-B415-9F3E41C865A8}" type="slidenum">
              <a:rPr lang="fi-FI" smtClean="0"/>
              <a:t>44</a:t>
            </a:fld>
            <a:endParaRPr lang="fi-FI"/>
          </a:p>
        </p:txBody>
      </p:sp>
      <p:pic>
        <p:nvPicPr>
          <p:cNvPr id="8" name="Kuva 7">
            <a:extLst>
              <a:ext uri="{FF2B5EF4-FFF2-40B4-BE49-F238E27FC236}">
                <a16:creationId xmlns:a16="http://schemas.microsoft.com/office/drawing/2014/main" id="{F6C1B854-F434-E3B3-D6DB-5D43C3B6AA32}"/>
              </a:ext>
            </a:extLst>
          </p:cNvPr>
          <p:cNvPicPr>
            <a:picLocks noChangeAspect="1"/>
          </p:cNvPicPr>
          <p:nvPr/>
        </p:nvPicPr>
        <p:blipFill>
          <a:blip r:embed="rId2"/>
          <a:stretch>
            <a:fillRect/>
          </a:stretch>
        </p:blipFill>
        <p:spPr>
          <a:xfrm>
            <a:off x="4401673" y="1816847"/>
            <a:ext cx="7509333" cy="4226766"/>
          </a:xfrm>
          <a:prstGeom prst="rect">
            <a:avLst/>
          </a:prstGeom>
        </p:spPr>
      </p:pic>
    </p:spTree>
    <p:extLst>
      <p:ext uri="{BB962C8B-B14F-4D97-AF65-F5344CB8AC3E}">
        <p14:creationId xmlns:p14="http://schemas.microsoft.com/office/powerpoint/2010/main" val="4291113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66B4D0BA-3A9B-DF3D-E558-FECCF8AA29D4}"/>
              </a:ext>
            </a:extLst>
          </p:cNvPr>
          <p:cNvSpPr>
            <a:spLocks noGrp="1"/>
          </p:cNvSpPr>
          <p:nvPr>
            <p:ph type="title"/>
          </p:nvPr>
        </p:nvSpPr>
        <p:spPr/>
        <p:txBody>
          <a:bodyPr/>
          <a:lstStyle/>
          <a:p>
            <a:r>
              <a:rPr lang="fi-FI" dirty="0"/>
              <a:t>Laivojen kierrätysjakeet</a:t>
            </a:r>
          </a:p>
        </p:txBody>
      </p:sp>
      <p:sp>
        <p:nvSpPr>
          <p:cNvPr id="9" name="Sisällön paikkamerkki 8">
            <a:extLst>
              <a:ext uri="{FF2B5EF4-FFF2-40B4-BE49-F238E27FC236}">
                <a16:creationId xmlns:a16="http://schemas.microsoft.com/office/drawing/2014/main" id="{51D7EA97-F630-B29C-3050-3D5321D0857C}"/>
              </a:ext>
            </a:extLst>
          </p:cNvPr>
          <p:cNvSpPr>
            <a:spLocks noGrp="1"/>
          </p:cNvSpPr>
          <p:nvPr>
            <p:ph idx="1"/>
          </p:nvPr>
        </p:nvSpPr>
        <p:spPr>
          <a:xfrm>
            <a:off x="422029" y="1344708"/>
            <a:ext cx="11339395" cy="1290916"/>
          </a:xfrm>
        </p:spPr>
        <p:txBody>
          <a:bodyPr>
            <a:normAutofit/>
          </a:bodyPr>
          <a:lstStyle/>
          <a:p>
            <a:pPr>
              <a:lnSpc>
                <a:spcPct val="100000"/>
              </a:lnSpc>
              <a:spcBef>
                <a:spcPts val="600"/>
              </a:spcBef>
            </a:pPr>
            <a:r>
              <a:rPr lang="fi-FI" sz="1600" dirty="0"/>
              <a:t>Suomeen on kaavailtu purettavaksi lähinnä rahtilaivoja, joita on runsaasti tarjolla ja joiden materiaaleista suuri osa on metalleja, lähinnä terästä.</a:t>
            </a:r>
          </a:p>
          <a:p>
            <a:pPr>
              <a:lnSpc>
                <a:spcPct val="100000"/>
              </a:lnSpc>
              <a:spcBef>
                <a:spcPts val="600"/>
              </a:spcBef>
            </a:pPr>
            <a:r>
              <a:rPr lang="fi-FI" sz="1600" dirty="0"/>
              <a:t>Eri lähteissä näitä on tutkittu paljon. Alla on kaksi esimerkkiä laivasta saatavien materiaalivirtojen suuruudesta. </a:t>
            </a:r>
          </a:p>
          <a:p>
            <a:pPr>
              <a:lnSpc>
                <a:spcPct val="100000"/>
              </a:lnSpc>
              <a:spcBef>
                <a:spcPts val="600"/>
              </a:spcBef>
            </a:pPr>
            <a:r>
              <a:rPr lang="fi-FI" sz="1600" b="1" dirty="0"/>
              <a:t>Tärkein havainto on, että laivojen kierrätyksessä merkittävin materiaalivirta syntyy teräksestä (75 – 95 % laivan painosta).  </a:t>
            </a:r>
          </a:p>
          <a:p>
            <a:pPr>
              <a:lnSpc>
                <a:spcPct val="100000"/>
              </a:lnSpc>
              <a:spcBef>
                <a:spcPts val="600"/>
              </a:spcBef>
            </a:pPr>
            <a:endParaRPr lang="fi-FI" sz="1600" dirty="0"/>
          </a:p>
        </p:txBody>
      </p:sp>
      <p:sp>
        <p:nvSpPr>
          <p:cNvPr id="5" name="Päivämäärän paikkamerkki 4">
            <a:extLst>
              <a:ext uri="{FF2B5EF4-FFF2-40B4-BE49-F238E27FC236}">
                <a16:creationId xmlns:a16="http://schemas.microsoft.com/office/drawing/2014/main" id="{A446CEA7-EA00-C1F1-3D44-83B7A983F780}"/>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654FA955-1AE6-75D9-729E-7172D9D35A28}"/>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A4AF6947-F642-B8F3-9F39-38AD14E6CDA8}"/>
              </a:ext>
            </a:extLst>
          </p:cNvPr>
          <p:cNvSpPr>
            <a:spLocks noGrp="1"/>
          </p:cNvSpPr>
          <p:nvPr>
            <p:ph type="sldNum" sz="quarter" idx="12"/>
          </p:nvPr>
        </p:nvSpPr>
        <p:spPr/>
        <p:txBody>
          <a:bodyPr/>
          <a:lstStyle/>
          <a:p>
            <a:fld id="{D3A43A0F-07BB-4823-B415-9F3E41C865A8}" type="slidenum">
              <a:rPr lang="fi-FI" smtClean="0"/>
              <a:t>45</a:t>
            </a:fld>
            <a:endParaRPr lang="fi-FI"/>
          </a:p>
        </p:txBody>
      </p:sp>
      <p:pic>
        <p:nvPicPr>
          <p:cNvPr id="10" name="Kuva 9">
            <a:extLst>
              <a:ext uri="{FF2B5EF4-FFF2-40B4-BE49-F238E27FC236}">
                <a16:creationId xmlns:a16="http://schemas.microsoft.com/office/drawing/2014/main" id="{F47C8CC0-1CBE-5100-3BBD-FB722E0BA5B7}"/>
              </a:ext>
            </a:extLst>
          </p:cNvPr>
          <p:cNvPicPr>
            <a:picLocks noChangeAspect="1"/>
          </p:cNvPicPr>
          <p:nvPr/>
        </p:nvPicPr>
        <p:blipFill>
          <a:blip r:embed="rId2"/>
          <a:stretch>
            <a:fillRect/>
          </a:stretch>
        </p:blipFill>
        <p:spPr>
          <a:xfrm>
            <a:off x="802272" y="3089835"/>
            <a:ext cx="4835478" cy="2773083"/>
          </a:xfrm>
          <a:prstGeom prst="rect">
            <a:avLst/>
          </a:prstGeom>
        </p:spPr>
      </p:pic>
      <p:pic>
        <p:nvPicPr>
          <p:cNvPr id="11" name="Sisällön paikkamerkki 8">
            <a:extLst>
              <a:ext uri="{FF2B5EF4-FFF2-40B4-BE49-F238E27FC236}">
                <a16:creationId xmlns:a16="http://schemas.microsoft.com/office/drawing/2014/main" id="{D9218954-BB41-500B-DEDF-F0948FB8A6BF}"/>
              </a:ext>
            </a:extLst>
          </p:cNvPr>
          <p:cNvPicPr>
            <a:picLocks noChangeAspect="1"/>
          </p:cNvPicPr>
          <p:nvPr/>
        </p:nvPicPr>
        <p:blipFill>
          <a:blip r:embed="rId3"/>
          <a:stretch>
            <a:fillRect/>
          </a:stretch>
        </p:blipFill>
        <p:spPr>
          <a:xfrm>
            <a:off x="6096000" y="2697395"/>
            <a:ext cx="5612553" cy="3572276"/>
          </a:xfrm>
          <a:prstGeom prst="rect">
            <a:avLst/>
          </a:prstGeom>
        </p:spPr>
      </p:pic>
      <p:sp>
        <p:nvSpPr>
          <p:cNvPr id="2" name="Tekstiruutu 1">
            <a:extLst>
              <a:ext uri="{FF2B5EF4-FFF2-40B4-BE49-F238E27FC236}">
                <a16:creationId xmlns:a16="http://schemas.microsoft.com/office/drawing/2014/main" id="{6E8A5537-1E86-F51D-36F0-3E08D7729806}"/>
              </a:ext>
            </a:extLst>
          </p:cNvPr>
          <p:cNvSpPr txBox="1"/>
          <p:nvPr/>
        </p:nvSpPr>
        <p:spPr>
          <a:xfrm>
            <a:off x="422029" y="6122014"/>
            <a:ext cx="11286524" cy="215444"/>
          </a:xfrm>
          <a:prstGeom prst="rect">
            <a:avLst/>
          </a:prstGeom>
          <a:noFill/>
        </p:spPr>
        <p:txBody>
          <a:bodyPr wrap="square" rtlCol="0">
            <a:spAutoFit/>
          </a:bodyPr>
          <a:lstStyle/>
          <a:p>
            <a:pPr algn="ctr"/>
            <a:r>
              <a:rPr lang="fi-FI" sz="800" dirty="0"/>
              <a:t>Lähteet: SSI, </a:t>
            </a:r>
            <a:r>
              <a:rPr lang="en-US" sz="800" dirty="0"/>
              <a:t>Exploring shipping’s transition to a circular industry ja CREATING CIRCULAR ECONOMY CLUSTERS FOR SUSTAINABLE SHIP RECYCLING IN DENMARK</a:t>
            </a:r>
            <a:endParaRPr lang="fi-FI" sz="800" dirty="0"/>
          </a:p>
        </p:txBody>
      </p:sp>
    </p:spTree>
    <p:extLst>
      <p:ext uri="{BB962C8B-B14F-4D97-AF65-F5344CB8AC3E}">
        <p14:creationId xmlns:p14="http://schemas.microsoft.com/office/powerpoint/2010/main" val="3486909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7ED71F-33BC-AB94-1DAF-8BB47501AEAF}"/>
              </a:ext>
            </a:extLst>
          </p:cNvPr>
          <p:cNvSpPr>
            <a:spLocks noGrp="1"/>
          </p:cNvSpPr>
          <p:nvPr>
            <p:ph type="title"/>
          </p:nvPr>
        </p:nvSpPr>
        <p:spPr/>
        <p:txBody>
          <a:bodyPr/>
          <a:lstStyle/>
          <a:p>
            <a:r>
              <a:rPr lang="fi-FI" dirty="0"/>
              <a:t>Selvityksessä käytetyt kierrätysjakeet</a:t>
            </a:r>
          </a:p>
        </p:txBody>
      </p:sp>
      <p:sp>
        <p:nvSpPr>
          <p:cNvPr id="3" name="Sisällön paikkamerkki 2">
            <a:extLst>
              <a:ext uri="{FF2B5EF4-FFF2-40B4-BE49-F238E27FC236}">
                <a16:creationId xmlns:a16="http://schemas.microsoft.com/office/drawing/2014/main" id="{44411603-F8FC-AB74-408A-FE89E83D339E}"/>
              </a:ext>
            </a:extLst>
          </p:cNvPr>
          <p:cNvSpPr>
            <a:spLocks noGrp="1"/>
          </p:cNvSpPr>
          <p:nvPr>
            <p:ph sz="half" idx="1"/>
          </p:nvPr>
        </p:nvSpPr>
        <p:spPr>
          <a:xfrm>
            <a:off x="435781" y="1451320"/>
            <a:ext cx="5597771" cy="1101305"/>
          </a:xfrm>
        </p:spPr>
        <p:txBody>
          <a:bodyPr>
            <a:normAutofit lnSpcReduction="10000"/>
          </a:bodyPr>
          <a:lstStyle/>
          <a:p>
            <a:pPr>
              <a:lnSpc>
                <a:spcPct val="100000"/>
              </a:lnSpc>
              <a:spcBef>
                <a:spcPts val="600"/>
              </a:spcBef>
            </a:pPr>
            <a:r>
              <a:rPr lang="fi-FI" sz="1600" dirty="0"/>
              <a:t>Ohessa taulukko tyypillisen </a:t>
            </a:r>
            <a:r>
              <a:rPr lang="fi-FI" sz="1600" dirty="0" err="1"/>
              <a:t>Ultramax</a:t>
            </a:r>
            <a:r>
              <a:rPr lang="fi-FI" sz="1600" dirty="0"/>
              <a:t>-luokan aluksen materiaaleista ja niiden syyskuun 2023 hintatasosta.</a:t>
            </a:r>
          </a:p>
          <a:p>
            <a:pPr>
              <a:lnSpc>
                <a:spcPct val="100000"/>
              </a:lnSpc>
              <a:spcBef>
                <a:spcPts val="600"/>
              </a:spcBef>
            </a:pPr>
            <a:r>
              <a:rPr lang="fi-FI" sz="1600" b="1" dirty="0"/>
              <a:t>Laskeman perusteella laivasta irtoavien materiaalien arvo olisi noin 3,2 MEUR/laiva. </a:t>
            </a:r>
          </a:p>
          <a:p>
            <a:pPr>
              <a:lnSpc>
                <a:spcPct val="100000"/>
              </a:lnSpc>
              <a:spcBef>
                <a:spcPts val="600"/>
              </a:spcBef>
            </a:pPr>
            <a:endParaRPr lang="fi-FI" sz="1600" dirty="0"/>
          </a:p>
        </p:txBody>
      </p:sp>
      <p:sp>
        <p:nvSpPr>
          <p:cNvPr id="5" name="Päivämäärän paikkamerkki 4">
            <a:extLst>
              <a:ext uri="{FF2B5EF4-FFF2-40B4-BE49-F238E27FC236}">
                <a16:creationId xmlns:a16="http://schemas.microsoft.com/office/drawing/2014/main" id="{E5278DD1-D09F-D50A-D872-B3335C742876}"/>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22FE1AD8-3B31-1C1C-28DB-8C63DF4AC250}"/>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0C2EDF10-5843-06D4-C56C-61B0C3FEC44C}"/>
              </a:ext>
            </a:extLst>
          </p:cNvPr>
          <p:cNvSpPr>
            <a:spLocks noGrp="1"/>
          </p:cNvSpPr>
          <p:nvPr>
            <p:ph type="sldNum" sz="quarter" idx="12"/>
          </p:nvPr>
        </p:nvSpPr>
        <p:spPr/>
        <p:txBody>
          <a:bodyPr/>
          <a:lstStyle/>
          <a:p>
            <a:fld id="{D3A43A0F-07BB-4823-B415-9F3E41C865A8}" type="slidenum">
              <a:rPr lang="fi-FI" smtClean="0"/>
              <a:t>46</a:t>
            </a:fld>
            <a:endParaRPr lang="fi-FI"/>
          </a:p>
        </p:txBody>
      </p:sp>
      <p:graphicFrame>
        <p:nvGraphicFramePr>
          <p:cNvPr id="10" name="Taulukko 9">
            <a:extLst>
              <a:ext uri="{FF2B5EF4-FFF2-40B4-BE49-F238E27FC236}">
                <a16:creationId xmlns:a16="http://schemas.microsoft.com/office/drawing/2014/main" id="{56989196-1CE5-CDE1-D734-39E65AD0674C}"/>
              </a:ext>
            </a:extLst>
          </p:cNvPr>
          <p:cNvGraphicFramePr>
            <a:graphicFrameLocks noGrp="1"/>
          </p:cNvGraphicFramePr>
          <p:nvPr>
            <p:extLst>
              <p:ext uri="{D42A27DB-BD31-4B8C-83A1-F6EECF244321}">
                <p14:modId xmlns:p14="http://schemas.microsoft.com/office/powerpoint/2010/main" val="1549094572"/>
              </p:ext>
            </p:extLst>
          </p:nvPr>
        </p:nvGraphicFramePr>
        <p:xfrm>
          <a:off x="6172200" y="1749471"/>
          <a:ext cx="5597770" cy="3987941"/>
        </p:xfrm>
        <a:graphic>
          <a:graphicData uri="http://schemas.openxmlformats.org/drawingml/2006/table">
            <a:tbl>
              <a:tblPr/>
              <a:tblGrid>
                <a:gridCol w="1841786">
                  <a:extLst>
                    <a:ext uri="{9D8B030D-6E8A-4147-A177-3AD203B41FA5}">
                      <a16:colId xmlns:a16="http://schemas.microsoft.com/office/drawing/2014/main" val="2076667841"/>
                    </a:ext>
                  </a:extLst>
                </a:gridCol>
                <a:gridCol w="1259341">
                  <a:extLst>
                    <a:ext uri="{9D8B030D-6E8A-4147-A177-3AD203B41FA5}">
                      <a16:colId xmlns:a16="http://schemas.microsoft.com/office/drawing/2014/main" val="2257568270"/>
                    </a:ext>
                  </a:extLst>
                </a:gridCol>
                <a:gridCol w="783940">
                  <a:extLst>
                    <a:ext uri="{9D8B030D-6E8A-4147-A177-3AD203B41FA5}">
                      <a16:colId xmlns:a16="http://schemas.microsoft.com/office/drawing/2014/main" val="186286686"/>
                    </a:ext>
                  </a:extLst>
                </a:gridCol>
                <a:gridCol w="793384">
                  <a:extLst>
                    <a:ext uri="{9D8B030D-6E8A-4147-A177-3AD203B41FA5}">
                      <a16:colId xmlns:a16="http://schemas.microsoft.com/office/drawing/2014/main" val="278306841"/>
                    </a:ext>
                  </a:extLst>
                </a:gridCol>
                <a:gridCol w="919319">
                  <a:extLst>
                    <a:ext uri="{9D8B030D-6E8A-4147-A177-3AD203B41FA5}">
                      <a16:colId xmlns:a16="http://schemas.microsoft.com/office/drawing/2014/main" val="3593383517"/>
                    </a:ext>
                  </a:extLst>
                </a:gridCol>
              </a:tblGrid>
              <a:tr h="218686">
                <a:tc>
                  <a:txBody>
                    <a:bodyPr/>
                    <a:lstStyle/>
                    <a:p>
                      <a:pPr algn="l" fontAlgn="b"/>
                      <a:r>
                        <a:rPr lang="fi-FI" sz="1050" b="1" i="0" u="none" strike="noStrike" dirty="0">
                          <a:solidFill>
                            <a:srgbClr val="000000"/>
                          </a:solidFill>
                          <a:effectLst/>
                          <a:latin typeface="Calibri" panose="020F0502020204030204" pitchFamily="34" charset="0"/>
                        </a:rPr>
                        <a:t>Osa</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b"/>
                      <a:r>
                        <a:rPr lang="fi-FI" sz="1050" b="1" i="0" u="none" strike="noStrike" dirty="0">
                          <a:solidFill>
                            <a:srgbClr val="000000"/>
                          </a:solidFill>
                          <a:effectLst/>
                          <a:latin typeface="Calibri" panose="020F0502020204030204" pitchFamily="34" charset="0"/>
                        </a:rPr>
                        <a:t>Materiaali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b"/>
                      <a:r>
                        <a:rPr lang="fi-FI" sz="1050" b="1" i="0" u="none" strike="noStrike" dirty="0">
                          <a:solidFill>
                            <a:srgbClr val="000000"/>
                          </a:solidFill>
                          <a:effectLst/>
                          <a:latin typeface="Calibri" panose="020F0502020204030204" pitchFamily="34" charset="0"/>
                        </a:rPr>
                        <a:t>Määrä, tn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b"/>
                      <a:r>
                        <a:rPr lang="fi-FI" sz="1050" b="1" i="0" u="none" strike="noStrike" dirty="0">
                          <a:solidFill>
                            <a:srgbClr val="000000"/>
                          </a:solidFill>
                          <a:effectLst/>
                          <a:latin typeface="Calibri" panose="020F0502020204030204" pitchFamily="34" charset="0"/>
                        </a:rPr>
                        <a:t>Hinta, €/tn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l" fontAlgn="b"/>
                      <a:r>
                        <a:rPr lang="fi-FI" sz="1050" b="1" i="0" u="none" strike="noStrike" dirty="0">
                          <a:solidFill>
                            <a:srgbClr val="000000"/>
                          </a:solidFill>
                          <a:effectLst/>
                          <a:latin typeface="Calibri" panose="020F0502020204030204" pitchFamily="34" charset="0"/>
                        </a:rPr>
                        <a:t>Hinta, €/osa</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extLst>
                  <a:ext uri="{0D108BD9-81ED-4DB2-BD59-A6C34878D82A}">
                    <a16:rowId xmlns:a16="http://schemas.microsoft.com/office/drawing/2014/main" val="3857049781"/>
                  </a:ext>
                </a:extLst>
              </a:tr>
              <a:tr h="208857">
                <a:tc>
                  <a:txBody>
                    <a:bodyPr/>
                    <a:lstStyle/>
                    <a:p>
                      <a:pPr algn="l" fontAlgn="b"/>
                      <a:r>
                        <a:rPr lang="fi-FI" sz="1000" b="0" i="0" u="none" strike="noStrike" dirty="0">
                          <a:solidFill>
                            <a:srgbClr val="000000"/>
                          </a:solidFill>
                          <a:effectLst/>
                          <a:latin typeface="Calibri" panose="020F0502020204030204" pitchFamily="34" charset="0"/>
                        </a:rPr>
                        <a:t>Runko</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fi-FI" sz="1000" b="0" i="0" u="none" strike="noStrike">
                          <a:solidFill>
                            <a:srgbClr val="000000"/>
                          </a:solidFill>
                          <a:effectLst/>
                          <a:latin typeface="Calibri" panose="020F0502020204030204" pitchFamily="34" charset="0"/>
                        </a:rPr>
                        <a:t>Fe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000" b="0" i="0" u="none" strike="noStrike" dirty="0">
                          <a:solidFill>
                            <a:srgbClr val="000000"/>
                          </a:solidFill>
                          <a:effectLst/>
                          <a:latin typeface="Calibri" panose="020F0502020204030204" pitchFamily="34" charset="0"/>
                        </a:rPr>
                        <a:t>8700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fi-FI" sz="1000" b="0" i="0" u="none" strike="noStrike">
                          <a:solidFill>
                            <a:srgbClr val="000000"/>
                          </a:solidFill>
                          <a:effectLst/>
                          <a:latin typeface="Calibri" panose="020F0502020204030204" pitchFamily="34" charset="0"/>
                        </a:rPr>
                        <a:t>2 610 000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38667054"/>
                  </a:ext>
                </a:extLst>
              </a:tr>
              <a:tr h="208857">
                <a:tc>
                  <a:txBody>
                    <a:bodyPr/>
                    <a:lstStyle/>
                    <a:p>
                      <a:pPr algn="l" fontAlgn="b"/>
                      <a:r>
                        <a:rPr lang="fi-FI" sz="1000" b="0" i="0" u="none" strike="noStrike">
                          <a:solidFill>
                            <a:srgbClr val="000000"/>
                          </a:solidFill>
                          <a:effectLst/>
                          <a:latin typeface="Calibri" panose="020F0502020204030204" pitchFamily="34" charset="0"/>
                        </a:rPr>
                        <a:t>Kannen yläpuoliset</a:t>
                      </a:r>
                    </a:p>
                  </a:txBody>
                  <a:tcPr marL="9525" marR="9525" marT="9525" marB="0" anchor="b">
                    <a:lnL>
                      <a:noFill/>
                    </a:lnL>
                    <a:lnR>
                      <a:noFill/>
                    </a:lnR>
                    <a:lnT>
                      <a:noFill/>
                    </a:lnT>
                    <a:lnB>
                      <a:noFill/>
                    </a:lnB>
                  </a:tcPr>
                </a:tc>
                <a:tc>
                  <a:txBody>
                    <a:bodyPr/>
                    <a:lstStyle/>
                    <a:p>
                      <a:pPr algn="l" fontAlgn="b"/>
                      <a:r>
                        <a:rPr lang="fi-FI" sz="1000" b="0" i="0" u="none" strike="noStrike" dirty="0">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390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117 000</a:t>
                      </a:r>
                    </a:p>
                  </a:txBody>
                  <a:tcPr marL="9525" marR="9525" marT="9525" marB="0" anchor="b">
                    <a:lnL>
                      <a:noFill/>
                    </a:lnL>
                    <a:lnR>
                      <a:noFill/>
                    </a:lnR>
                    <a:lnT>
                      <a:noFill/>
                    </a:lnT>
                    <a:lnB>
                      <a:noFill/>
                    </a:lnB>
                  </a:tcPr>
                </a:tc>
                <a:extLst>
                  <a:ext uri="{0D108BD9-81ED-4DB2-BD59-A6C34878D82A}">
                    <a16:rowId xmlns:a16="http://schemas.microsoft.com/office/drawing/2014/main" val="3257016253"/>
                  </a:ext>
                </a:extLst>
              </a:tr>
              <a:tr h="208857">
                <a:tc>
                  <a:txBody>
                    <a:bodyPr/>
                    <a:lstStyle/>
                    <a:p>
                      <a:pPr algn="l" fontAlgn="b"/>
                      <a:r>
                        <a:rPr lang="fi-FI" sz="1000" b="0" i="0" u="none" strike="noStrike">
                          <a:solidFill>
                            <a:srgbClr val="000000"/>
                          </a:solidFill>
                          <a:effectLst/>
                          <a:latin typeface="Calibri" panose="020F0502020204030204" pitchFamily="34" charset="0"/>
                        </a:rPr>
                        <a:t>Lastiruuman luukut</a:t>
                      </a:r>
                    </a:p>
                  </a:txBody>
                  <a:tcPr marL="9525" marR="9525" marT="9525" marB="0" anchor="b">
                    <a:lnL>
                      <a:noFill/>
                    </a:lnL>
                    <a:lnR>
                      <a:noFill/>
                    </a:lnR>
                    <a:lnT>
                      <a:noFill/>
                    </a:lnT>
                    <a:lnB>
                      <a:noFill/>
                    </a:lnB>
                  </a:tcPr>
                </a:tc>
                <a:tc>
                  <a:txBody>
                    <a:bodyPr/>
                    <a:lstStyle/>
                    <a:p>
                      <a:pPr algn="l" fontAlgn="b"/>
                      <a:r>
                        <a:rPr lang="fi-FI" sz="1000" b="0" i="0" u="none" strike="noStrike" dirty="0">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640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192 000</a:t>
                      </a:r>
                    </a:p>
                  </a:txBody>
                  <a:tcPr marL="9525" marR="9525" marT="9525" marB="0" anchor="b">
                    <a:lnL>
                      <a:noFill/>
                    </a:lnL>
                    <a:lnR>
                      <a:noFill/>
                    </a:lnR>
                    <a:lnT>
                      <a:noFill/>
                    </a:lnT>
                    <a:lnB>
                      <a:noFill/>
                    </a:lnB>
                  </a:tcPr>
                </a:tc>
                <a:extLst>
                  <a:ext uri="{0D108BD9-81ED-4DB2-BD59-A6C34878D82A}">
                    <a16:rowId xmlns:a16="http://schemas.microsoft.com/office/drawing/2014/main" val="749397978"/>
                  </a:ext>
                </a:extLst>
              </a:tr>
              <a:tr h="208857">
                <a:tc>
                  <a:txBody>
                    <a:bodyPr/>
                    <a:lstStyle/>
                    <a:p>
                      <a:pPr algn="l" fontAlgn="b"/>
                      <a:r>
                        <a:rPr lang="fi-FI" sz="1000" b="0" i="0" u="none" strike="noStrike" dirty="0">
                          <a:solidFill>
                            <a:srgbClr val="000000"/>
                          </a:solidFill>
                          <a:effectLst/>
                          <a:latin typeface="Calibri" panose="020F0502020204030204" pitchFamily="34" charset="0"/>
                        </a:rPr>
                        <a:t>Potkuri</a:t>
                      </a:r>
                    </a:p>
                  </a:txBody>
                  <a:tcPr marL="9525" marR="9525" marT="9525" marB="0" anchor="b">
                    <a:lnL>
                      <a:noFill/>
                    </a:lnL>
                    <a:lnR>
                      <a:noFill/>
                    </a:lnR>
                    <a:lnT>
                      <a:noFill/>
                    </a:lnT>
                    <a:lnB>
                      <a:noFill/>
                    </a:lnB>
                  </a:tcPr>
                </a:tc>
                <a:tc>
                  <a:txBody>
                    <a:bodyPr/>
                    <a:lstStyle/>
                    <a:p>
                      <a:pPr algn="l" fontAlgn="b"/>
                      <a:r>
                        <a:rPr lang="fi-FI" sz="1000" b="0" i="0" u="none" strike="noStrike" dirty="0">
                          <a:solidFill>
                            <a:srgbClr val="000000"/>
                          </a:solidFill>
                          <a:effectLst/>
                          <a:latin typeface="Calibri" panose="020F0502020204030204" pitchFamily="34" charset="0"/>
                        </a:rPr>
                        <a:t>Ms</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20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4200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84 000</a:t>
                      </a:r>
                    </a:p>
                  </a:txBody>
                  <a:tcPr marL="9525" marR="9525" marT="9525" marB="0" anchor="b">
                    <a:lnL>
                      <a:noFill/>
                    </a:lnL>
                    <a:lnR>
                      <a:noFill/>
                    </a:lnR>
                    <a:lnT>
                      <a:noFill/>
                    </a:lnT>
                    <a:lnB>
                      <a:noFill/>
                    </a:lnB>
                  </a:tcPr>
                </a:tc>
                <a:extLst>
                  <a:ext uri="{0D108BD9-81ED-4DB2-BD59-A6C34878D82A}">
                    <a16:rowId xmlns:a16="http://schemas.microsoft.com/office/drawing/2014/main" val="640463001"/>
                  </a:ext>
                </a:extLst>
              </a:tr>
              <a:tr h="208857">
                <a:tc>
                  <a:txBody>
                    <a:bodyPr/>
                    <a:lstStyle/>
                    <a:p>
                      <a:pPr algn="l" fontAlgn="b"/>
                      <a:r>
                        <a:rPr lang="fi-FI" sz="1000" b="0" i="0" u="none" strike="noStrike">
                          <a:solidFill>
                            <a:srgbClr val="000000"/>
                          </a:solidFill>
                          <a:effectLst/>
                          <a:latin typeface="Calibri" panose="020F0502020204030204" pitchFamily="34" charset="0"/>
                        </a:rPr>
                        <a:t>Peräsin</a:t>
                      </a:r>
                    </a:p>
                  </a:txBody>
                  <a:tcPr marL="9525" marR="9525" marT="9525" marB="0" anchor="b">
                    <a:lnL>
                      <a:noFill/>
                    </a:lnL>
                    <a:lnR>
                      <a:noFill/>
                    </a:lnR>
                    <a:lnT>
                      <a:noFill/>
                    </a:lnT>
                    <a:lnB>
                      <a:noFill/>
                    </a:lnB>
                  </a:tcPr>
                </a:tc>
                <a:tc>
                  <a:txBody>
                    <a:bodyPr/>
                    <a:lstStyle/>
                    <a:p>
                      <a:pPr algn="l" fontAlgn="b"/>
                      <a:r>
                        <a:rPr lang="fi-FI" sz="1000" b="0" i="0" u="none" strike="noStrike" dirty="0">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50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15 000</a:t>
                      </a:r>
                    </a:p>
                  </a:txBody>
                  <a:tcPr marL="9525" marR="9525" marT="9525" marB="0" anchor="b">
                    <a:lnL>
                      <a:noFill/>
                    </a:lnL>
                    <a:lnR>
                      <a:noFill/>
                    </a:lnR>
                    <a:lnT>
                      <a:noFill/>
                    </a:lnT>
                    <a:lnB>
                      <a:noFill/>
                    </a:lnB>
                  </a:tcPr>
                </a:tc>
                <a:extLst>
                  <a:ext uri="{0D108BD9-81ED-4DB2-BD59-A6C34878D82A}">
                    <a16:rowId xmlns:a16="http://schemas.microsoft.com/office/drawing/2014/main" val="2747180223"/>
                  </a:ext>
                </a:extLst>
              </a:tr>
              <a:tr h="208857">
                <a:tc>
                  <a:txBody>
                    <a:bodyPr/>
                    <a:lstStyle/>
                    <a:p>
                      <a:pPr algn="l" fontAlgn="b"/>
                      <a:r>
                        <a:rPr lang="fi-FI" sz="1000" b="0" i="0" u="none" strike="noStrike">
                          <a:solidFill>
                            <a:srgbClr val="000000"/>
                          </a:solidFill>
                          <a:effectLst/>
                          <a:latin typeface="Calibri" panose="020F0502020204030204" pitchFamily="34" charset="0"/>
                        </a:rPr>
                        <a:t>Tikkaat, tasot, kaiteet</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dirty="0">
                          <a:solidFill>
                            <a:srgbClr val="000000"/>
                          </a:solidFill>
                          <a:effectLst/>
                          <a:latin typeface="Calibri" panose="020F0502020204030204" pitchFamily="34" charset="0"/>
                        </a:rPr>
                        <a:t>50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15 000</a:t>
                      </a:r>
                    </a:p>
                  </a:txBody>
                  <a:tcPr marL="9525" marR="9525" marT="9525" marB="0" anchor="b">
                    <a:lnL>
                      <a:noFill/>
                    </a:lnL>
                    <a:lnR>
                      <a:noFill/>
                    </a:lnR>
                    <a:lnT>
                      <a:noFill/>
                    </a:lnT>
                    <a:lnB>
                      <a:noFill/>
                    </a:lnB>
                  </a:tcPr>
                </a:tc>
                <a:extLst>
                  <a:ext uri="{0D108BD9-81ED-4DB2-BD59-A6C34878D82A}">
                    <a16:rowId xmlns:a16="http://schemas.microsoft.com/office/drawing/2014/main" val="42763409"/>
                  </a:ext>
                </a:extLst>
              </a:tr>
              <a:tr h="208857">
                <a:tc>
                  <a:txBody>
                    <a:bodyPr/>
                    <a:lstStyle/>
                    <a:p>
                      <a:pPr algn="l" fontAlgn="b"/>
                      <a:r>
                        <a:rPr lang="fi-FI" sz="1000" b="0" i="0" u="none" strike="noStrike">
                          <a:solidFill>
                            <a:srgbClr val="000000"/>
                          </a:solidFill>
                          <a:effectLst/>
                          <a:latin typeface="Calibri" panose="020F0502020204030204" pitchFamily="34" charset="0"/>
                        </a:rPr>
                        <a:t>Putket</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90 000</a:t>
                      </a:r>
                    </a:p>
                  </a:txBody>
                  <a:tcPr marL="9525" marR="9525" marT="9525" marB="0" anchor="b">
                    <a:lnL>
                      <a:noFill/>
                    </a:lnL>
                    <a:lnR>
                      <a:noFill/>
                    </a:lnR>
                    <a:lnT>
                      <a:noFill/>
                    </a:lnT>
                    <a:lnB>
                      <a:noFill/>
                    </a:lnB>
                  </a:tcPr>
                </a:tc>
                <a:extLst>
                  <a:ext uri="{0D108BD9-81ED-4DB2-BD59-A6C34878D82A}">
                    <a16:rowId xmlns:a16="http://schemas.microsoft.com/office/drawing/2014/main" val="2101323933"/>
                  </a:ext>
                </a:extLst>
              </a:tr>
              <a:tr h="208857">
                <a:tc>
                  <a:txBody>
                    <a:bodyPr/>
                    <a:lstStyle/>
                    <a:p>
                      <a:pPr algn="l" fontAlgn="b"/>
                      <a:r>
                        <a:rPr lang="fi-FI" sz="1000" b="0" i="0" u="none" strike="noStrike">
                          <a:solidFill>
                            <a:srgbClr val="000000"/>
                          </a:solidFill>
                          <a:effectLst/>
                          <a:latin typeface="Calibri" panose="020F0502020204030204" pitchFamily="34" charset="0"/>
                        </a:rPr>
                        <a:t>Kaapeli</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Cu-kaapeli</a:t>
                      </a:r>
                    </a:p>
                  </a:txBody>
                  <a:tcPr marL="9525" marR="9525" marT="9525" marB="0" anchor="b">
                    <a:lnL>
                      <a:noFill/>
                    </a:lnL>
                    <a:lnR>
                      <a:noFill/>
                    </a:lnR>
                    <a:lnT>
                      <a:noFill/>
                    </a:lnT>
                    <a:lnB>
                      <a:noFill/>
                    </a:lnB>
                  </a:tcPr>
                </a:tc>
                <a:tc>
                  <a:txBody>
                    <a:bodyPr/>
                    <a:lstStyle/>
                    <a:p>
                      <a:pPr algn="r" fontAlgn="b"/>
                      <a:r>
                        <a:rPr lang="fi-FI" sz="1000" b="0" i="0" u="none" strike="noStrike" dirty="0">
                          <a:solidFill>
                            <a:srgbClr val="000000"/>
                          </a:solidFill>
                          <a:effectLst/>
                          <a:latin typeface="Calibri" panose="020F0502020204030204" pitchFamily="34" charset="0"/>
                        </a:rPr>
                        <a:t>50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2200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110 000</a:t>
                      </a:r>
                    </a:p>
                  </a:txBody>
                  <a:tcPr marL="9525" marR="9525" marT="9525" marB="0" anchor="b">
                    <a:lnL>
                      <a:noFill/>
                    </a:lnL>
                    <a:lnR>
                      <a:noFill/>
                    </a:lnR>
                    <a:lnT>
                      <a:noFill/>
                    </a:lnT>
                    <a:lnB>
                      <a:noFill/>
                    </a:lnB>
                  </a:tcPr>
                </a:tc>
                <a:extLst>
                  <a:ext uri="{0D108BD9-81ED-4DB2-BD59-A6C34878D82A}">
                    <a16:rowId xmlns:a16="http://schemas.microsoft.com/office/drawing/2014/main" val="2692365910"/>
                  </a:ext>
                </a:extLst>
              </a:tr>
              <a:tr h="208857">
                <a:tc>
                  <a:txBody>
                    <a:bodyPr/>
                    <a:lstStyle/>
                    <a:p>
                      <a:pPr algn="l" fontAlgn="b"/>
                      <a:r>
                        <a:rPr lang="fi-FI" sz="1000" b="0" i="0" u="none" strike="noStrike" dirty="0">
                          <a:solidFill>
                            <a:srgbClr val="000000"/>
                          </a:solidFill>
                          <a:effectLst/>
                          <a:latin typeface="Calibri" panose="020F0502020204030204" pitchFamily="34" charset="0"/>
                        </a:rPr>
                        <a:t>Pääkone, valu</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Valurauta</a:t>
                      </a:r>
                    </a:p>
                  </a:txBody>
                  <a:tcPr marL="9525" marR="9525" marT="9525" marB="0" anchor="b">
                    <a:lnL>
                      <a:noFill/>
                    </a:lnL>
                    <a:lnR>
                      <a:noFill/>
                    </a:lnR>
                    <a:lnT>
                      <a:noFill/>
                    </a:lnT>
                    <a:lnB>
                      <a:noFill/>
                    </a:lnB>
                  </a:tcPr>
                </a:tc>
                <a:tc>
                  <a:txBody>
                    <a:bodyPr/>
                    <a:lstStyle/>
                    <a:p>
                      <a:pPr algn="r" fontAlgn="b"/>
                      <a:r>
                        <a:rPr lang="fi-FI" sz="1000" b="0" i="0" u="none" strike="noStrike" dirty="0">
                          <a:solidFill>
                            <a:srgbClr val="000000"/>
                          </a:solidFill>
                          <a:effectLst/>
                          <a:latin typeface="Calibri" panose="020F0502020204030204" pitchFamily="34" charset="0"/>
                        </a:rPr>
                        <a:t>150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180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27 000</a:t>
                      </a:r>
                    </a:p>
                  </a:txBody>
                  <a:tcPr marL="9525" marR="9525" marT="9525" marB="0" anchor="b">
                    <a:lnL>
                      <a:noFill/>
                    </a:lnL>
                    <a:lnR>
                      <a:noFill/>
                    </a:lnR>
                    <a:lnT>
                      <a:noFill/>
                    </a:lnT>
                    <a:lnB>
                      <a:noFill/>
                    </a:lnB>
                  </a:tcPr>
                </a:tc>
                <a:extLst>
                  <a:ext uri="{0D108BD9-81ED-4DB2-BD59-A6C34878D82A}">
                    <a16:rowId xmlns:a16="http://schemas.microsoft.com/office/drawing/2014/main" val="3165449750"/>
                  </a:ext>
                </a:extLst>
              </a:tr>
              <a:tr h="208857">
                <a:tc>
                  <a:txBody>
                    <a:bodyPr/>
                    <a:lstStyle/>
                    <a:p>
                      <a:pPr algn="l" fontAlgn="b"/>
                      <a:r>
                        <a:rPr lang="fi-FI" sz="1000" b="0" i="0" u="none" strike="noStrike">
                          <a:solidFill>
                            <a:srgbClr val="000000"/>
                          </a:solidFill>
                          <a:effectLst/>
                          <a:latin typeface="Calibri" panose="020F0502020204030204" pitchFamily="34" charset="0"/>
                        </a:rPr>
                        <a:t>Pääkone, teräs</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50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15 000</a:t>
                      </a:r>
                    </a:p>
                  </a:txBody>
                  <a:tcPr marL="9525" marR="9525" marT="9525" marB="0" anchor="b">
                    <a:lnL>
                      <a:noFill/>
                    </a:lnL>
                    <a:lnR>
                      <a:noFill/>
                    </a:lnR>
                    <a:lnT>
                      <a:noFill/>
                    </a:lnT>
                    <a:lnB>
                      <a:noFill/>
                    </a:lnB>
                  </a:tcPr>
                </a:tc>
                <a:extLst>
                  <a:ext uri="{0D108BD9-81ED-4DB2-BD59-A6C34878D82A}">
                    <a16:rowId xmlns:a16="http://schemas.microsoft.com/office/drawing/2014/main" val="2866738268"/>
                  </a:ext>
                </a:extLst>
              </a:tr>
              <a:tr h="208857">
                <a:tc>
                  <a:txBody>
                    <a:bodyPr/>
                    <a:lstStyle/>
                    <a:p>
                      <a:pPr algn="l" fontAlgn="b"/>
                      <a:r>
                        <a:rPr lang="fi-FI" sz="1000" b="0" i="0" u="none" strike="noStrike">
                          <a:solidFill>
                            <a:srgbClr val="000000"/>
                          </a:solidFill>
                          <a:effectLst/>
                          <a:latin typeface="Calibri" panose="020F0502020204030204" pitchFamily="34" charset="0"/>
                        </a:rPr>
                        <a:t>Generaattorit, moottori</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Fe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20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6 000</a:t>
                      </a:r>
                    </a:p>
                  </a:txBody>
                  <a:tcPr marL="9525" marR="9525" marT="9525" marB="0" anchor="b">
                    <a:lnL>
                      <a:noFill/>
                    </a:lnL>
                    <a:lnR>
                      <a:noFill/>
                    </a:lnR>
                    <a:lnT>
                      <a:noFill/>
                    </a:lnT>
                    <a:lnB>
                      <a:noFill/>
                    </a:lnB>
                  </a:tcPr>
                </a:tc>
                <a:extLst>
                  <a:ext uri="{0D108BD9-81ED-4DB2-BD59-A6C34878D82A}">
                    <a16:rowId xmlns:a16="http://schemas.microsoft.com/office/drawing/2014/main" val="2428569040"/>
                  </a:ext>
                </a:extLst>
              </a:tr>
              <a:tr h="208857">
                <a:tc>
                  <a:txBody>
                    <a:bodyPr/>
                    <a:lstStyle/>
                    <a:p>
                      <a:pPr algn="l" fontAlgn="b"/>
                      <a:r>
                        <a:rPr lang="fi-FI" sz="1000" b="0" i="0" u="none" strike="noStrike">
                          <a:solidFill>
                            <a:srgbClr val="000000"/>
                          </a:solidFill>
                          <a:effectLst/>
                          <a:latin typeface="Calibri" panose="020F0502020204030204" pitchFamily="34" charset="0"/>
                        </a:rPr>
                        <a:t>Generaattorit, genu</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Sähkömoottori</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570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5 700</a:t>
                      </a:r>
                    </a:p>
                  </a:txBody>
                  <a:tcPr marL="9525" marR="9525" marT="9525" marB="0" anchor="b">
                    <a:lnL>
                      <a:noFill/>
                    </a:lnL>
                    <a:lnR>
                      <a:noFill/>
                    </a:lnR>
                    <a:lnT>
                      <a:noFill/>
                    </a:lnT>
                    <a:lnB>
                      <a:noFill/>
                    </a:lnB>
                  </a:tcPr>
                </a:tc>
                <a:extLst>
                  <a:ext uri="{0D108BD9-81ED-4DB2-BD59-A6C34878D82A}">
                    <a16:rowId xmlns:a16="http://schemas.microsoft.com/office/drawing/2014/main" val="973481668"/>
                  </a:ext>
                </a:extLst>
              </a:tr>
              <a:tr h="208857">
                <a:tc>
                  <a:txBody>
                    <a:bodyPr/>
                    <a:lstStyle/>
                    <a:p>
                      <a:pPr algn="l" fontAlgn="b"/>
                      <a:r>
                        <a:rPr lang="fi-FI" sz="1000" b="0" i="0" u="none" strike="noStrike">
                          <a:solidFill>
                            <a:srgbClr val="000000"/>
                          </a:solidFill>
                          <a:effectLst/>
                          <a:latin typeface="Calibri" panose="020F0502020204030204" pitchFamily="34" charset="0"/>
                        </a:rPr>
                        <a:t>Keittiön kalusteet ja koneet</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RST</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1050</a:t>
                      </a:r>
                    </a:p>
                  </a:txBody>
                  <a:tcPr marL="9525" marR="9525" marT="9525" marB="0" anchor="b">
                    <a:lnL>
                      <a:noFill/>
                    </a:lnL>
                    <a:lnR>
                      <a:noFill/>
                    </a:lnR>
                    <a:lnT>
                      <a:noFill/>
                    </a:lnT>
                    <a:lnB>
                      <a:noFill/>
                    </a:lnB>
                    <a:noFill/>
                  </a:tcPr>
                </a:tc>
                <a:tc>
                  <a:txBody>
                    <a:bodyPr/>
                    <a:lstStyle/>
                    <a:p>
                      <a:pPr algn="r" fontAlgn="b"/>
                      <a:r>
                        <a:rPr lang="fi-FI" sz="1000" b="0" i="0" u="none" strike="noStrike">
                          <a:solidFill>
                            <a:srgbClr val="000000"/>
                          </a:solidFill>
                          <a:effectLst/>
                          <a:latin typeface="Calibri" panose="020F0502020204030204" pitchFamily="34" charset="0"/>
                        </a:rPr>
                        <a:t>5 250</a:t>
                      </a:r>
                    </a:p>
                  </a:txBody>
                  <a:tcPr marL="9525" marR="9525" marT="9525" marB="0" anchor="b">
                    <a:lnL>
                      <a:noFill/>
                    </a:lnL>
                    <a:lnR>
                      <a:noFill/>
                    </a:lnR>
                    <a:lnT>
                      <a:noFill/>
                    </a:lnT>
                    <a:lnB>
                      <a:noFill/>
                    </a:lnB>
                  </a:tcPr>
                </a:tc>
                <a:extLst>
                  <a:ext uri="{0D108BD9-81ED-4DB2-BD59-A6C34878D82A}">
                    <a16:rowId xmlns:a16="http://schemas.microsoft.com/office/drawing/2014/main" val="3225538210"/>
                  </a:ext>
                </a:extLst>
              </a:tr>
              <a:tr h="208857">
                <a:tc>
                  <a:txBody>
                    <a:bodyPr/>
                    <a:lstStyle/>
                    <a:p>
                      <a:pPr algn="l" fontAlgn="b"/>
                      <a:r>
                        <a:rPr lang="fi-FI" sz="1000" b="0" i="0" u="none" strike="noStrike">
                          <a:solidFill>
                            <a:srgbClr val="000000"/>
                          </a:solidFill>
                          <a:effectLst/>
                          <a:latin typeface="Calibri" panose="020F0502020204030204" pitchFamily="34" charset="0"/>
                        </a:rPr>
                        <a:t>Sähkökeskukset</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Monimetalliromu</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400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4 000</a:t>
                      </a:r>
                    </a:p>
                  </a:txBody>
                  <a:tcPr marL="9525" marR="9525" marT="9525" marB="0" anchor="b">
                    <a:lnL>
                      <a:noFill/>
                    </a:lnL>
                    <a:lnR>
                      <a:noFill/>
                    </a:lnR>
                    <a:lnT>
                      <a:noFill/>
                    </a:lnT>
                    <a:lnB>
                      <a:noFill/>
                    </a:lnB>
                  </a:tcPr>
                </a:tc>
                <a:extLst>
                  <a:ext uri="{0D108BD9-81ED-4DB2-BD59-A6C34878D82A}">
                    <a16:rowId xmlns:a16="http://schemas.microsoft.com/office/drawing/2014/main" val="1423551836"/>
                  </a:ext>
                </a:extLst>
              </a:tr>
              <a:tr h="208857">
                <a:tc>
                  <a:txBody>
                    <a:bodyPr/>
                    <a:lstStyle/>
                    <a:p>
                      <a:pPr algn="l" fontAlgn="b"/>
                      <a:r>
                        <a:rPr lang="fi-FI" sz="1000" b="0" i="0" u="none" strike="noStrike">
                          <a:solidFill>
                            <a:srgbClr val="000000"/>
                          </a:solidFill>
                          <a:effectLst/>
                          <a:latin typeface="Calibri" panose="020F0502020204030204" pitchFamily="34" charset="0"/>
                        </a:rPr>
                        <a:t>Elektroniikka</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SER</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-500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-1 000</a:t>
                      </a:r>
                    </a:p>
                  </a:txBody>
                  <a:tcPr marL="9525" marR="9525" marT="9525" marB="0" anchor="b">
                    <a:lnL>
                      <a:noFill/>
                    </a:lnL>
                    <a:lnR>
                      <a:noFill/>
                    </a:lnR>
                    <a:lnT>
                      <a:noFill/>
                    </a:lnT>
                    <a:lnB>
                      <a:noFill/>
                    </a:lnB>
                  </a:tcPr>
                </a:tc>
                <a:extLst>
                  <a:ext uri="{0D108BD9-81ED-4DB2-BD59-A6C34878D82A}">
                    <a16:rowId xmlns:a16="http://schemas.microsoft.com/office/drawing/2014/main" val="370881541"/>
                  </a:ext>
                </a:extLst>
              </a:tr>
              <a:tr h="208857">
                <a:tc>
                  <a:txBody>
                    <a:bodyPr/>
                    <a:lstStyle/>
                    <a:p>
                      <a:pPr algn="l" fontAlgn="b"/>
                      <a:r>
                        <a:rPr lang="fi-FI" sz="1000" b="0" i="0" u="none" strike="noStrike">
                          <a:solidFill>
                            <a:srgbClr val="000000"/>
                          </a:solidFill>
                          <a:effectLst/>
                          <a:latin typeface="Calibri" panose="020F0502020204030204" pitchFamily="34" charset="0"/>
                        </a:rPr>
                        <a:t>Sisustus</a:t>
                      </a:r>
                    </a:p>
                  </a:txBody>
                  <a:tcPr marL="9525" marR="9525" marT="9525" marB="0" anchor="b">
                    <a:lnL>
                      <a:noFill/>
                    </a:lnL>
                    <a:lnR>
                      <a:noFill/>
                    </a:lnR>
                    <a:lnT>
                      <a:noFill/>
                    </a:lnT>
                    <a:lnB>
                      <a:noFill/>
                    </a:lnB>
                  </a:tcPr>
                </a:tc>
                <a:tc>
                  <a:txBody>
                    <a:bodyPr/>
                    <a:lstStyle/>
                    <a:p>
                      <a:pPr algn="l" fontAlgn="b"/>
                      <a:r>
                        <a:rPr lang="fi-FI" sz="1000" b="0" i="0" u="none" strike="noStrike">
                          <a:solidFill>
                            <a:srgbClr val="000000"/>
                          </a:solidFill>
                          <a:effectLst/>
                          <a:latin typeface="Calibri" panose="020F0502020204030204" pitchFamily="34" charset="0"/>
                        </a:rPr>
                        <a:t>Rakennusjäte</a:t>
                      </a:r>
                    </a:p>
                  </a:txBody>
                  <a:tcPr marL="9525" marR="9525" marT="9525" marB="0" anchor="b">
                    <a:lnL>
                      <a:noFill/>
                    </a:lnL>
                    <a:lnR>
                      <a:noFill/>
                    </a:lnR>
                    <a:lnT>
                      <a:noFill/>
                    </a:lnT>
                    <a:lnB>
                      <a:noFill/>
                    </a:lnB>
                  </a:tcPr>
                </a:tc>
                <a:tc>
                  <a:txBody>
                    <a:bodyPr/>
                    <a:lstStyle/>
                    <a:p>
                      <a:pPr algn="r" fontAlgn="b"/>
                      <a:r>
                        <a:rPr lang="fi-FI" sz="1000" b="0" i="0" u="none" strike="noStrike">
                          <a:solidFill>
                            <a:srgbClr val="000000"/>
                          </a:solidFill>
                          <a:effectLst/>
                          <a:latin typeface="Calibri" panose="020F0502020204030204" pitchFamily="34" charset="0"/>
                        </a:rPr>
                        <a:t>200</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-165</a:t>
                      </a:r>
                    </a:p>
                  </a:txBody>
                  <a:tcPr marL="9525" marR="9525" marT="9525" marB="0" anchor="b">
                    <a:lnL>
                      <a:noFill/>
                    </a:lnL>
                    <a:lnR>
                      <a:noFill/>
                    </a:lnR>
                    <a:lnT>
                      <a:noFill/>
                    </a:lnT>
                    <a:lnB>
                      <a:noFill/>
                    </a:lnB>
                    <a:noFill/>
                  </a:tcPr>
                </a:tc>
                <a:tc>
                  <a:txBody>
                    <a:bodyPr/>
                    <a:lstStyle/>
                    <a:p>
                      <a:pPr algn="r" fontAlgn="b"/>
                      <a:r>
                        <a:rPr lang="fi-FI" sz="1000" b="0" i="0" u="none" strike="noStrike" dirty="0">
                          <a:solidFill>
                            <a:srgbClr val="000000"/>
                          </a:solidFill>
                          <a:effectLst/>
                          <a:latin typeface="Calibri" panose="020F0502020204030204" pitchFamily="34" charset="0"/>
                        </a:rPr>
                        <a:t>-33 000</a:t>
                      </a:r>
                    </a:p>
                  </a:txBody>
                  <a:tcPr marL="9525" marR="9525" marT="9525" marB="0" anchor="b">
                    <a:lnL>
                      <a:noFill/>
                    </a:lnL>
                    <a:lnR>
                      <a:noFill/>
                    </a:lnR>
                    <a:lnT>
                      <a:noFill/>
                    </a:lnT>
                    <a:lnB>
                      <a:noFill/>
                    </a:lnB>
                  </a:tcPr>
                </a:tc>
                <a:extLst>
                  <a:ext uri="{0D108BD9-81ED-4DB2-BD59-A6C34878D82A}">
                    <a16:rowId xmlns:a16="http://schemas.microsoft.com/office/drawing/2014/main" val="1270027210"/>
                  </a:ext>
                </a:extLst>
              </a:tr>
              <a:tr h="208857">
                <a:tc>
                  <a:txBody>
                    <a:bodyPr/>
                    <a:lstStyle/>
                    <a:p>
                      <a:pPr algn="l" fontAlgn="b"/>
                      <a:r>
                        <a:rPr lang="fi-FI" sz="1000" b="0" i="0" u="none" strike="noStrike" dirty="0">
                          <a:solidFill>
                            <a:srgbClr val="000000"/>
                          </a:solidFill>
                          <a:effectLst/>
                          <a:latin typeface="Calibri" panose="020F0502020204030204" pitchFamily="34" charset="0"/>
                        </a:rPr>
                        <a:t>Pesujätteet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fi-FI" sz="1000" b="0" i="0" u="none" strike="noStrike">
                          <a:solidFill>
                            <a:srgbClr val="000000"/>
                          </a:solidFill>
                          <a:effectLst/>
                          <a:latin typeface="Calibri" panose="020F0502020204030204" pitchFamily="34" charset="0"/>
                        </a:rPr>
                        <a:t>Öljyvesi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000" b="0" i="0" u="none" strike="noStrike">
                          <a:solidFill>
                            <a:srgbClr val="000000"/>
                          </a:solidFill>
                          <a:effectLst/>
                          <a:latin typeface="Calibri" panose="020F0502020204030204" pitchFamily="34" charset="0"/>
                        </a:rPr>
                        <a:t>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fi-FI" sz="1000" b="0" i="0" u="none" strike="noStrike" dirty="0">
                          <a:solidFill>
                            <a:srgbClr val="000000"/>
                          </a:solidFill>
                          <a:effectLst/>
                          <a:latin typeface="Calibri" panose="020F0502020204030204" pitchFamily="34" charset="0"/>
                        </a:rPr>
                        <a:t>-260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fi-FI" sz="1000" b="0" i="0" u="none" strike="noStrike" dirty="0">
                          <a:solidFill>
                            <a:srgbClr val="000000"/>
                          </a:solidFill>
                          <a:effectLst/>
                          <a:latin typeface="Calibri" panose="020F0502020204030204" pitchFamily="34" charset="0"/>
                        </a:rPr>
                        <a:t>-13 000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92889"/>
                  </a:ext>
                </a:extLst>
              </a:tr>
              <a:tr h="218686">
                <a:tc>
                  <a:txBody>
                    <a:bodyPr/>
                    <a:lstStyle/>
                    <a:p>
                      <a:pPr algn="l" fontAlgn="b"/>
                      <a:r>
                        <a:rPr lang="fi-FI" sz="1050" b="1" i="0" u="none" strike="noStrike" dirty="0">
                          <a:solidFill>
                            <a:srgbClr val="000000"/>
                          </a:solidFill>
                          <a:effectLst/>
                          <a:latin typeface="Calibri" panose="020F0502020204030204" pitchFamily="34" charset="0"/>
                        </a:rPr>
                        <a:t>Materiaalien arvo yht.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b"/>
                      <a:endParaRPr lang="fi-FI" sz="105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b"/>
                      <a:endParaRPr lang="fi-FI" sz="105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b"/>
                      <a:endParaRPr lang="fi-FI" sz="105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050" b="1" i="0" u="none" strike="noStrike" dirty="0">
                          <a:solidFill>
                            <a:srgbClr val="000000"/>
                          </a:solidFill>
                          <a:effectLst/>
                          <a:latin typeface="Calibri" panose="020F0502020204030204" pitchFamily="34" charset="0"/>
                        </a:rPr>
                        <a:t>3 248 950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extLst>
                  <a:ext uri="{0D108BD9-81ED-4DB2-BD59-A6C34878D82A}">
                    <a16:rowId xmlns:a16="http://schemas.microsoft.com/office/drawing/2014/main" val="998191215"/>
                  </a:ext>
                </a:extLst>
              </a:tr>
            </a:tbl>
          </a:graphicData>
        </a:graphic>
      </p:graphicFrame>
      <p:pic>
        <p:nvPicPr>
          <p:cNvPr id="12" name="Kuva 11">
            <a:extLst>
              <a:ext uri="{FF2B5EF4-FFF2-40B4-BE49-F238E27FC236}">
                <a16:creationId xmlns:a16="http://schemas.microsoft.com/office/drawing/2014/main" id="{0C4264C1-1566-FF23-6F64-59418A74CD35}"/>
              </a:ext>
            </a:extLst>
          </p:cNvPr>
          <p:cNvPicPr>
            <a:picLocks noChangeAspect="1"/>
          </p:cNvPicPr>
          <p:nvPr/>
        </p:nvPicPr>
        <p:blipFill>
          <a:blip r:embed="rId2"/>
          <a:stretch>
            <a:fillRect/>
          </a:stretch>
        </p:blipFill>
        <p:spPr>
          <a:xfrm>
            <a:off x="868157" y="2757436"/>
            <a:ext cx="4513573" cy="2979976"/>
          </a:xfrm>
          <a:prstGeom prst="rect">
            <a:avLst/>
          </a:prstGeom>
        </p:spPr>
      </p:pic>
    </p:spTree>
    <p:extLst>
      <p:ext uri="{BB962C8B-B14F-4D97-AF65-F5344CB8AC3E}">
        <p14:creationId xmlns:p14="http://schemas.microsoft.com/office/powerpoint/2010/main" val="2788440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26989A7A-C7D6-742F-A51D-58C94C53334F}"/>
              </a:ext>
            </a:extLst>
          </p:cNvPr>
          <p:cNvSpPr>
            <a:spLocks noGrp="1"/>
          </p:cNvSpPr>
          <p:nvPr>
            <p:ph type="title"/>
          </p:nvPr>
        </p:nvSpPr>
        <p:spPr/>
        <p:txBody>
          <a:bodyPr/>
          <a:lstStyle/>
          <a:p>
            <a:r>
              <a:rPr lang="fi-FI" dirty="0"/>
              <a:t>Selvityksessä käytetyt kierrätysjakeet</a:t>
            </a:r>
          </a:p>
        </p:txBody>
      </p:sp>
      <p:sp>
        <p:nvSpPr>
          <p:cNvPr id="9" name="Sisällön paikkamerkki 8">
            <a:extLst>
              <a:ext uri="{FF2B5EF4-FFF2-40B4-BE49-F238E27FC236}">
                <a16:creationId xmlns:a16="http://schemas.microsoft.com/office/drawing/2014/main" id="{A6D9990B-0195-9B23-6BE1-AE4D85EE991F}"/>
              </a:ext>
            </a:extLst>
          </p:cNvPr>
          <p:cNvSpPr>
            <a:spLocks noGrp="1"/>
          </p:cNvSpPr>
          <p:nvPr>
            <p:ph idx="1"/>
          </p:nvPr>
        </p:nvSpPr>
        <p:spPr>
          <a:xfrm>
            <a:off x="422029" y="1344708"/>
            <a:ext cx="11339395" cy="1882586"/>
          </a:xfrm>
        </p:spPr>
        <p:txBody>
          <a:bodyPr>
            <a:normAutofit lnSpcReduction="10000"/>
          </a:bodyPr>
          <a:lstStyle/>
          <a:p>
            <a:pPr>
              <a:lnSpc>
                <a:spcPct val="100000"/>
              </a:lnSpc>
              <a:spcBef>
                <a:spcPts val="600"/>
              </a:spcBef>
            </a:pPr>
            <a:r>
              <a:rPr lang="fi-FI" sz="1600" dirty="0"/>
              <a:t>Alla olevassa taulukossa edellisen sivun eri kierrätysjakeet on purettu materiaaleiksi sekä niiden massaksi ja arvoksi. </a:t>
            </a:r>
          </a:p>
          <a:p>
            <a:pPr>
              <a:lnSpc>
                <a:spcPct val="100000"/>
              </a:lnSpc>
              <a:spcBef>
                <a:spcPts val="600"/>
              </a:spcBef>
            </a:pPr>
            <a:r>
              <a:rPr lang="fi-FI" sz="1600" dirty="0"/>
              <a:t>Taulukoista käy hyvin ilmi se, että teräksen osuus sekä massasta, että rahallisesta arvosta edustaa ylivoimaisesti suurinta osaa aluksen koko sisällöstä. </a:t>
            </a:r>
          </a:p>
          <a:p>
            <a:pPr>
              <a:lnSpc>
                <a:spcPct val="100000"/>
              </a:lnSpc>
              <a:spcBef>
                <a:spcPts val="600"/>
              </a:spcBef>
            </a:pPr>
            <a:r>
              <a:rPr lang="fi-FI" sz="1600" b="1" dirty="0"/>
              <a:t>Taulukon perusteella laskettiin kannattavuusanalyysissä käytetyt tulot ja kulut, jotka olivat</a:t>
            </a:r>
          </a:p>
          <a:p>
            <a:pPr lvl="1">
              <a:lnSpc>
                <a:spcPct val="100000"/>
              </a:lnSpc>
              <a:spcBef>
                <a:spcPts val="600"/>
              </a:spcBef>
            </a:pPr>
            <a:r>
              <a:rPr lang="fi-FI" sz="1200" b="1" dirty="0"/>
              <a:t>Tulot (teräs) 288,59 EUR/LDT,</a:t>
            </a:r>
          </a:p>
          <a:p>
            <a:pPr lvl="1">
              <a:lnSpc>
                <a:spcPct val="100000"/>
              </a:lnSpc>
              <a:spcBef>
                <a:spcPts val="600"/>
              </a:spcBef>
            </a:pPr>
            <a:r>
              <a:rPr lang="fi-FI" sz="1200" b="1" dirty="0"/>
              <a:t>Tulot (muut materiaalit) 19,53 EUR/LDT ja</a:t>
            </a:r>
          </a:p>
          <a:p>
            <a:pPr lvl="1">
              <a:lnSpc>
                <a:spcPct val="100000"/>
              </a:lnSpc>
              <a:spcBef>
                <a:spcPts val="600"/>
              </a:spcBef>
            </a:pPr>
            <a:r>
              <a:rPr lang="fi-FI" sz="1200" b="1" dirty="0"/>
              <a:t>Kulut (SER + jätteet) 4,39 EUR/LDT.</a:t>
            </a:r>
          </a:p>
        </p:txBody>
      </p:sp>
      <p:sp>
        <p:nvSpPr>
          <p:cNvPr id="5" name="Päivämäärän paikkamerkki 4">
            <a:extLst>
              <a:ext uri="{FF2B5EF4-FFF2-40B4-BE49-F238E27FC236}">
                <a16:creationId xmlns:a16="http://schemas.microsoft.com/office/drawing/2014/main" id="{69AACA92-360D-F6BC-C88C-91FD65FF5B45}"/>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F005400A-9A32-EA55-2AB9-2CD35C5971EA}"/>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934EB287-F44E-8E4B-84AD-19B4352B84FD}"/>
              </a:ext>
            </a:extLst>
          </p:cNvPr>
          <p:cNvSpPr>
            <a:spLocks noGrp="1"/>
          </p:cNvSpPr>
          <p:nvPr>
            <p:ph type="sldNum" sz="quarter" idx="12"/>
          </p:nvPr>
        </p:nvSpPr>
        <p:spPr/>
        <p:txBody>
          <a:bodyPr/>
          <a:lstStyle/>
          <a:p>
            <a:fld id="{D3A43A0F-07BB-4823-B415-9F3E41C865A8}" type="slidenum">
              <a:rPr lang="fi-FI" smtClean="0"/>
              <a:t>47</a:t>
            </a:fld>
            <a:endParaRPr lang="fi-FI"/>
          </a:p>
        </p:txBody>
      </p:sp>
      <p:graphicFrame>
        <p:nvGraphicFramePr>
          <p:cNvPr id="10" name="Taulukko 9">
            <a:extLst>
              <a:ext uri="{FF2B5EF4-FFF2-40B4-BE49-F238E27FC236}">
                <a16:creationId xmlns:a16="http://schemas.microsoft.com/office/drawing/2014/main" id="{8C41EF80-A0B6-0268-BF6D-FF783A2BDF16}"/>
              </a:ext>
            </a:extLst>
          </p:cNvPr>
          <p:cNvGraphicFramePr>
            <a:graphicFrameLocks noGrp="1"/>
          </p:cNvGraphicFramePr>
          <p:nvPr>
            <p:extLst>
              <p:ext uri="{D42A27DB-BD31-4B8C-83A1-F6EECF244321}">
                <p14:modId xmlns:p14="http://schemas.microsoft.com/office/powerpoint/2010/main" val="3201107227"/>
              </p:ext>
            </p:extLst>
          </p:nvPr>
        </p:nvGraphicFramePr>
        <p:xfrm>
          <a:off x="1410446" y="3356761"/>
          <a:ext cx="9371107" cy="2894617"/>
        </p:xfrm>
        <a:graphic>
          <a:graphicData uri="http://schemas.openxmlformats.org/drawingml/2006/table">
            <a:tbl>
              <a:tblPr/>
              <a:tblGrid>
                <a:gridCol w="1311780">
                  <a:extLst>
                    <a:ext uri="{9D8B030D-6E8A-4147-A177-3AD203B41FA5}">
                      <a16:colId xmlns:a16="http://schemas.microsoft.com/office/drawing/2014/main" val="865680543"/>
                    </a:ext>
                  </a:extLst>
                </a:gridCol>
                <a:gridCol w="1810726">
                  <a:extLst>
                    <a:ext uri="{9D8B030D-6E8A-4147-A177-3AD203B41FA5}">
                      <a16:colId xmlns:a16="http://schemas.microsoft.com/office/drawing/2014/main" val="2174028293"/>
                    </a:ext>
                  </a:extLst>
                </a:gridCol>
                <a:gridCol w="1561253">
                  <a:extLst>
                    <a:ext uri="{9D8B030D-6E8A-4147-A177-3AD203B41FA5}">
                      <a16:colId xmlns:a16="http://schemas.microsoft.com/office/drawing/2014/main" val="4167400033"/>
                    </a:ext>
                  </a:extLst>
                </a:gridCol>
                <a:gridCol w="1561253">
                  <a:extLst>
                    <a:ext uri="{9D8B030D-6E8A-4147-A177-3AD203B41FA5}">
                      <a16:colId xmlns:a16="http://schemas.microsoft.com/office/drawing/2014/main" val="4146945920"/>
                    </a:ext>
                  </a:extLst>
                </a:gridCol>
                <a:gridCol w="1561253">
                  <a:extLst>
                    <a:ext uri="{9D8B030D-6E8A-4147-A177-3AD203B41FA5}">
                      <a16:colId xmlns:a16="http://schemas.microsoft.com/office/drawing/2014/main" val="3971482834"/>
                    </a:ext>
                  </a:extLst>
                </a:gridCol>
                <a:gridCol w="1564842">
                  <a:extLst>
                    <a:ext uri="{9D8B030D-6E8A-4147-A177-3AD203B41FA5}">
                      <a16:colId xmlns:a16="http://schemas.microsoft.com/office/drawing/2014/main" val="283748462"/>
                    </a:ext>
                  </a:extLst>
                </a:gridCol>
              </a:tblGrid>
              <a:tr h="209522">
                <a:tc gridSpan="5">
                  <a:txBody>
                    <a:bodyPr/>
                    <a:lstStyle/>
                    <a:p>
                      <a:pPr algn="l" fontAlgn="b"/>
                      <a:r>
                        <a:rPr lang="fi-FI" sz="1200" b="1" i="0" u="none" strike="noStrike">
                          <a:solidFill>
                            <a:srgbClr val="000000"/>
                          </a:solidFill>
                          <a:effectLst/>
                          <a:latin typeface="Calibri" panose="020F0502020204030204" pitchFamily="34" charset="0"/>
                        </a:rPr>
                        <a:t>Taulukko tyypillisen Panamax-luokan aluksen materiaaleista ja niiden syyskuun 2023 hintatasosta</a:t>
                      </a:r>
                    </a:p>
                  </a:txBody>
                  <a:tcPr marL="85725" marR="9525" marT="9525" marB="0" anchor="b">
                    <a:lnL>
                      <a:noFill/>
                    </a:lnL>
                    <a:lnR>
                      <a:noFill/>
                    </a:lnR>
                    <a:lnT>
                      <a:noFill/>
                    </a:lnT>
                    <a:lnB>
                      <a:noFill/>
                    </a:lnB>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340712158"/>
                  </a:ext>
                </a:extLst>
              </a:tr>
              <a:tr h="192928">
                <a:tc>
                  <a:txBody>
                    <a:bodyPr/>
                    <a:lstStyle/>
                    <a:p>
                      <a:pPr algn="l" fontAlgn="b"/>
                      <a:endParaRPr lang="fi-FI" sz="1100" b="0" i="0" u="none" strike="noStrike">
                        <a:solidFill>
                          <a:srgbClr val="000000"/>
                        </a:solidFill>
                        <a:effectLst/>
                        <a:latin typeface="Calibri" panose="020F0502020204030204" pitchFamily="34" charset="0"/>
                      </a:endParaRPr>
                    </a:p>
                  </a:txBody>
                  <a:tcPr marL="85725" marR="95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r" fontAlgn="b"/>
                      <a:endParaRPr lang="fi-FI" sz="1100" b="0" i="0" u="none" strike="noStrike">
                        <a:solidFill>
                          <a:srgbClr val="000000"/>
                        </a:solidFill>
                        <a:effectLst/>
                        <a:latin typeface="Calibri" panose="020F0502020204030204" pitchFamily="34" charset="0"/>
                      </a:endParaRPr>
                    </a:p>
                  </a:txBody>
                  <a:tcPr marL="9525" marR="85725" marT="9525" marB="0" anchor="b">
                    <a:lnL>
                      <a:noFill/>
                    </a:lnL>
                    <a:lnR>
                      <a:noFill/>
                    </a:lnR>
                    <a:lnT>
                      <a:noFill/>
                    </a:lnT>
                    <a:lnB>
                      <a:noFill/>
                    </a:lnB>
                  </a:tcPr>
                </a:tc>
                <a:tc>
                  <a:txBody>
                    <a:bodyPr/>
                    <a:lstStyle/>
                    <a:p>
                      <a:pPr algn="l" fontAlgn="b"/>
                      <a:endParaRPr lang="fi-FI"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209820895"/>
                  </a:ext>
                </a:extLst>
              </a:tr>
              <a:tr h="209522">
                <a:tc>
                  <a:txBody>
                    <a:bodyPr/>
                    <a:lstStyle/>
                    <a:p>
                      <a:pPr algn="l" fontAlgn="b"/>
                      <a:r>
                        <a:rPr lang="fi-FI" sz="1200" b="1" i="0" u="none" strike="noStrike" dirty="0">
                          <a:solidFill>
                            <a:srgbClr val="000000"/>
                          </a:solidFill>
                          <a:effectLst/>
                          <a:latin typeface="Calibri" panose="020F0502020204030204" pitchFamily="34" charset="0"/>
                        </a:rPr>
                        <a:t>Materiaali</a:t>
                      </a:r>
                    </a:p>
                  </a:txBody>
                  <a:tcPr marL="85725" marR="95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Massa (</a:t>
                      </a:r>
                      <a:r>
                        <a:rPr lang="fi-FI" sz="1200" b="1" i="0" u="none" strike="noStrike" dirty="0" err="1">
                          <a:solidFill>
                            <a:srgbClr val="000000"/>
                          </a:solidFill>
                          <a:effectLst/>
                          <a:latin typeface="Calibri" panose="020F0502020204030204" pitchFamily="34" charset="0"/>
                        </a:rPr>
                        <a:t>ton</a:t>
                      </a:r>
                      <a:r>
                        <a:rPr lang="fi-FI" sz="1200" b="1" i="0" u="none" strike="noStrike" dirty="0">
                          <a:solidFill>
                            <a:srgbClr val="000000"/>
                          </a:solidFill>
                          <a:effectLst/>
                          <a:latin typeface="Calibri" panose="020F0502020204030204" pitchFamily="34" charset="0"/>
                        </a:rPr>
                        <a:t>)</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Massaprosentit</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Arvo (EUR)</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Arvoprosentit</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Hinta EUR/</a:t>
                      </a:r>
                      <a:r>
                        <a:rPr lang="fi-FI" sz="1200" b="1" i="0" u="none" strike="noStrike" dirty="0" err="1">
                          <a:solidFill>
                            <a:srgbClr val="000000"/>
                          </a:solidFill>
                          <a:effectLst/>
                          <a:latin typeface="Calibri" panose="020F0502020204030204" pitchFamily="34" charset="0"/>
                        </a:rPr>
                        <a:t>ton</a:t>
                      </a:r>
                      <a:endParaRPr lang="fi-FI" sz="1200" b="1" i="0" u="none" strike="noStrike" dirty="0">
                        <a:solidFill>
                          <a:srgbClr val="000000"/>
                        </a:solidFill>
                        <a:effectLst/>
                        <a:latin typeface="Calibri" panose="020F0502020204030204" pitchFamily="34" charset="0"/>
                      </a:endParaRP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solidFill>
                      <a:srgbClr val="BF9F57"/>
                    </a:solidFill>
                  </a:tcPr>
                </a:tc>
                <a:extLst>
                  <a:ext uri="{0D108BD9-81ED-4DB2-BD59-A6C34878D82A}">
                    <a16:rowId xmlns:a16="http://schemas.microsoft.com/office/drawing/2014/main" val="2134405428"/>
                  </a:ext>
                </a:extLst>
              </a:tr>
              <a:tr h="230347">
                <a:tc>
                  <a:txBody>
                    <a:bodyPr/>
                    <a:lstStyle/>
                    <a:p>
                      <a:pPr algn="l" fontAlgn="b"/>
                      <a:r>
                        <a:rPr lang="fi-FI" sz="1100" b="0" i="0" u="none" strike="noStrike">
                          <a:solidFill>
                            <a:srgbClr val="000000"/>
                          </a:solidFill>
                          <a:effectLst/>
                          <a:latin typeface="Calibri" panose="020F0502020204030204" pitchFamily="34" charset="0"/>
                        </a:rPr>
                        <a:t>Fe </a:t>
                      </a:r>
                    </a:p>
                  </a:txBody>
                  <a:tcPr marL="857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dirty="0">
                          <a:solidFill>
                            <a:srgbClr val="000000"/>
                          </a:solidFill>
                          <a:effectLst/>
                          <a:latin typeface="Calibri" panose="020F0502020204030204" pitchFamily="34" charset="0"/>
                        </a:rPr>
                        <a:t>                              10 350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a:solidFill>
                            <a:srgbClr val="000000"/>
                          </a:solidFill>
                          <a:effectLst/>
                          <a:latin typeface="Calibri" panose="020F0502020204030204" pitchFamily="34" charset="0"/>
                        </a:rPr>
                        <a:t>96,76 %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a:solidFill>
                            <a:srgbClr val="000000"/>
                          </a:solidFill>
                          <a:effectLst/>
                          <a:latin typeface="Calibri" panose="020F0502020204030204" pitchFamily="34" charset="0"/>
                        </a:rPr>
                        <a:t>3 087 000,00</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a:solidFill>
                            <a:srgbClr val="000000"/>
                          </a:solidFill>
                          <a:effectLst/>
                          <a:latin typeface="Calibri" panose="020F0502020204030204" pitchFamily="34" charset="0"/>
                        </a:rPr>
                        <a:t>95,02 %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100" b="0" i="0" u="none" strike="noStrike">
                          <a:solidFill>
                            <a:srgbClr val="000000"/>
                          </a:solidFill>
                          <a:effectLst/>
                          <a:latin typeface="Calibri" panose="020F0502020204030204" pitchFamily="34" charset="0"/>
                        </a:rPr>
                        <a:t>298,26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04261496"/>
                  </a:ext>
                </a:extLst>
              </a:tr>
              <a:tr h="230347">
                <a:tc>
                  <a:txBody>
                    <a:bodyPr/>
                    <a:lstStyle/>
                    <a:p>
                      <a:pPr algn="l" fontAlgn="b"/>
                      <a:r>
                        <a:rPr lang="fi-FI" sz="1100" b="0" i="0" u="none" strike="noStrike">
                          <a:solidFill>
                            <a:srgbClr val="000000"/>
                          </a:solidFill>
                          <a:effectLst/>
                          <a:latin typeface="Calibri" panose="020F0502020204030204" pitchFamily="34" charset="0"/>
                        </a:rPr>
                        <a:t>RST</a:t>
                      </a: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                                        5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0,05 %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5 250,00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0,16 %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1 050,00 </a:t>
                      </a:r>
                    </a:p>
                  </a:txBody>
                  <a:tcPr marL="9525" marR="9525" marT="9525" marB="0" anchor="b">
                    <a:lnL>
                      <a:noFill/>
                    </a:lnL>
                    <a:lnR>
                      <a:noFill/>
                    </a:lnR>
                    <a:lnT>
                      <a:noFill/>
                    </a:lnT>
                    <a:lnB>
                      <a:noFill/>
                    </a:lnB>
                  </a:tcPr>
                </a:tc>
                <a:extLst>
                  <a:ext uri="{0D108BD9-81ED-4DB2-BD59-A6C34878D82A}">
                    <a16:rowId xmlns:a16="http://schemas.microsoft.com/office/drawing/2014/main" val="3667543771"/>
                  </a:ext>
                </a:extLst>
              </a:tr>
              <a:tr h="230347">
                <a:tc>
                  <a:txBody>
                    <a:bodyPr/>
                    <a:lstStyle/>
                    <a:p>
                      <a:pPr algn="l" fontAlgn="b"/>
                      <a:r>
                        <a:rPr lang="fi-FI" sz="1100" b="0" i="0" u="none" strike="noStrike" dirty="0">
                          <a:solidFill>
                            <a:srgbClr val="000000"/>
                          </a:solidFill>
                          <a:effectLst/>
                          <a:latin typeface="Calibri" panose="020F0502020204030204" pitchFamily="34" charset="0"/>
                        </a:rPr>
                        <a:t>Monimetalliromu</a:t>
                      </a:r>
                    </a:p>
                  </a:txBody>
                  <a:tcPr marL="85725" marR="95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                                      10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0,09 %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4 000,00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0,12 %</a:t>
                      </a:r>
                    </a:p>
                  </a:txBody>
                  <a:tcPr marL="9525" marR="85725" marT="9525" marB="0" anchor="b">
                    <a:lnL>
                      <a:noFill/>
                    </a:lnL>
                    <a:lnR>
                      <a:noFill/>
                    </a:lnR>
                    <a:lnT>
                      <a:noFill/>
                    </a:lnT>
                    <a:lnB>
                      <a:noFill/>
                    </a:lnB>
                  </a:tcPr>
                </a:tc>
                <a:tc>
                  <a:txBody>
                    <a:bodyPr/>
                    <a:lstStyle/>
                    <a:p>
                      <a:pPr algn="r" fontAlgn="b"/>
                      <a:r>
                        <a:rPr lang="fi-FI" sz="1100" b="0" i="0" u="none" strike="noStrike" dirty="0">
                          <a:solidFill>
                            <a:srgbClr val="000000"/>
                          </a:solidFill>
                          <a:effectLst/>
                          <a:latin typeface="Calibri" panose="020F0502020204030204" pitchFamily="34" charset="0"/>
                        </a:rPr>
                        <a:t>400,00 </a:t>
                      </a:r>
                    </a:p>
                  </a:txBody>
                  <a:tcPr marL="9525" marR="9525" marT="9525" marB="0" anchor="b">
                    <a:lnL>
                      <a:noFill/>
                    </a:lnL>
                    <a:lnR>
                      <a:noFill/>
                    </a:lnR>
                    <a:lnT>
                      <a:noFill/>
                    </a:lnT>
                    <a:lnB>
                      <a:noFill/>
                    </a:lnB>
                  </a:tcPr>
                </a:tc>
                <a:extLst>
                  <a:ext uri="{0D108BD9-81ED-4DB2-BD59-A6C34878D82A}">
                    <a16:rowId xmlns:a16="http://schemas.microsoft.com/office/drawing/2014/main" val="1596800293"/>
                  </a:ext>
                </a:extLst>
              </a:tr>
              <a:tr h="230347">
                <a:tc>
                  <a:txBody>
                    <a:bodyPr/>
                    <a:lstStyle/>
                    <a:p>
                      <a:pPr algn="l" fontAlgn="b"/>
                      <a:r>
                        <a:rPr lang="fi-FI" sz="1100" b="0" i="0" u="none" strike="noStrike">
                          <a:solidFill>
                            <a:srgbClr val="000000"/>
                          </a:solidFill>
                          <a:effectLst/>
                          <a:latin typeface="Calibri" panose="020F0502020204030204" pitchFamily="34" charset="0"/>
                        </a:rPr>
                        <a:t>Ms</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20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0,19 %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84 000,00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2,59 %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4 200,00 </a:t>
                      </a:r>
                    </a:p>
                  </a:txBody>
                  <a:tcPr marL="9525" marR="9525" marT="9525" marB="0" anchor="b">
                    <a:lnL>
                      <a:noFill/>
                    </a:lnL>
                    <a:lnR>
                      <a:noFill/>
                    </a:lnR>
                    <a:lnT>
                      <a:noFill/>
                    </a:lnT>
                    <a:lnB>
                      <a:noFill/>
                    </a:lnB>
                  </a:tcPr>
                </a:tc>
                <a:extLst>
                  <a:ext uri="{0D108BD9-81ED-4DB2-BD59-A6C34878D82A}">
                    <a16:rowId xmlns:a16="http://schemas.microsoft.com/office/drawing/2014/main" val="4029449938"/>
                  </a:ext>
                </a:extLst>
              </a:tr>
              <a:tr h="230347">
                <a:tc>
                  <a:txBody>
                    <a:bodyPr/>
                    <a:lstStyle/>
                    <a:p>
                      <a:pPr algn="l" fontAlgn="b"/>
                      <a:r>
                        <a:rPr lang="fi-FI" sz="1100" b="0" i="0" u="none" strike="noStrike">
                          <a:solidFill>
                            <a:srgbClr val="000000"/>
                          </a:solidFill>
                          <a:effectLst/>
                          <a:latin typeface="Calibri" panose="020F0502020204030204" pitchFamily="34" charset="0"/>
                        </a:rPr>
                        <a:t>Sähkömoottorit</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10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0,09 %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5 700,00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0,18 %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570,00 </a:t>
                      </a:r>
                    </a:p>
                  </a:txBody>
                  <a:tcPr marL="9525" marR="9525" marT="9525" marB="0" anchor="b">
                    <a:lnL>
                      <a:noFill/>
                    </a:lnL>
                    <a:lnR>
                      <a:noFill/>
                    </a:lnR>
                    <a:lnT>
                      <a:noFill/>
                    </a:lnT>
                    <a:lnB>
                      <a:noFill/>
                    </a:lnB>
                  </a:tcPr>
                </a:tc>
                <a:extLst>
                  <a:ext uri="{0D108BD9-81ED-4DB2-BD59-A6C34878D82A}">
                    <a16:rowId xmlns:a16="http://schemas.microsoft.com/office/drawing/2014/main" val="271947953"/>
                  </a:ext>
                </a:extLst>
              </a:tr>
              <a:tr h="230347">
                <a:tc>
                  <a:txBody>
                    <a:bodyPr/>
                    <a:lstStyle/>
                    <a:p>
                      <a:pPr algn="l" fontAlgn="b"/>
                      <a:r>
                        <a:rPr lang="fi-FI" sz="1100" b="0" i="0" u="none" strike="noStrike" dirty="0">
                          <a:solidFill>
                            <a:srgbClr val="000000"/>
                          </a:solidFill>
                          <a:effectLst/>
                          <a:latin typeface="Calibri" panose="020F0502020204030204" pitchFamily="34" charset="0"/>
                        </a:rPr>
                        <a:t>Cu-kaapeli</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50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0,47 %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110 000,00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3,39 %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2 200,00 </a:t>
                      </a:r>
                    </a:p>
                  </a:txBody>
                  <a:tcPr marL="9525" marR="9525" marT="9525" marB="0" anchor="b">
                    <a:lnL>
                      <a:noFill/>
                    </a:lnL>
                    <a:lnR>
                      <a:noFill/>
                    </a:lnR>
                    <a:lnT>
                      <a:noFill/>
                    </a:lnT>
                    <a:lnB>
                      <a:noFill/>
                    </a:lnB>
                  </a:tcPr>
                </a:tc>
                <a:extLst>
                  <a:ext uri="{0D108BD9-81ED-4DB2-BD59-A6C34878D82A}">
                    <a16:rowId xmlns:a16="http://schemas.microsoft.com/office/drawing/2014/main" val="633754206"/>
                  </a:ext>
                </a:extLst>
              </a:tr>
              <a:tr h="230347">
                <a:tc>
                  <a:txBody>
                    <a:bodyPr/>
                    <a:lstStyle/>
                    <a:p>
                      <a:pPr algn="l" fontAlgn="b"/>
                      <a:r>
                        <a:rPr lang="fi-FI" sz="1100" b="0" i="0" u="none" strike="noStrike">
                          <a:solidFill>
                            <a:srgbClr val="000000"/>
                          </a:solidFill>
                          <a:effectLst/>
                          <a:latin typeface="Calibri" panose="020F0502020204030204" pitchFamily="34" charset="0"/>
                        </a:rPr>
                        <a:t>SER</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2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0,02 %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-1 000,00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-0,03 %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-500,00 </a:t>
                      </a:r>
                    </a:p>
                  </a:txBody>
                  <a:tcPr marL="9525" marR="9525" marT="9525" marB="0" anchor="b">
                    <a:lnL>
                      <a:noFill/>
                    </a:lnL>
                    <a:lnR>
                      <a:noFill/>
                    </a:lnR>
                    <a:lnT>
                      <a:noFill/>
                    </a:lnT>
                    <a:lnB>
                      <a:noFill/>
                    </a:lnB>
                  </a:tcPr>
                </a:tc>
                <a:extLst>
                  <a:ext uri="{0D108BD9-81ED-4DB2-BD59-A6C34878D82A}">
                    <a16:rowId xmlns:a16="http://schemas.microsoft.com/office/drawing/2014/main" val="592935616"/>
                  </a:ext>
                </a:extLst>
              </a:tr>
              <a:tr h="230347">
                <a:tc>
                  <a:txBody>
                    <a:bodyPr/>
                    <a:lstStyle/>
                    <a:p>
                      <a:pPr algn="l" fontAlgn="b"/>
                      <a:r>
                        <a:rPr lang="fi-FI" sz="1100" b="0" i="0" u="none" strike="noStrike">
                          <a:solidFill>
                            <a:srgbClr val="000000"/>
                          </a:solidFill>
                          <a:effectLst/>
                          <a:latin typeface="Calibri" panose="020F0502020204030204" pitchFamily="34" charset="0"/>
                        </a:rPr>
                        <a:t>Rakennusjäte</a:t>
                      </a:r>
                    </a:p>
                  </a:txBody>
                  <a:tcPr marL="85725" marR="95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                                   200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1,87 %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-33 000,00</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-1,02 %</a:t>
                      </a:r>
                    </a:p>
                  </a:txBody>
                  <a:tcPr marL="9525" marR="85725" marT="9525" marB="0" anchor="b">
                    <a:lnL>
                      <a:noFill/>
                    </a:lnL>
                    <a:lnR>
                      <a:noFill/>
                    </a:lnR>
                    <a:lnT>
                      <a:noFill/>
                    </a:lnT>
                    <a:lnB>
                      <a:noFill/>
                    </a:lnB>
                  </a:tcPr>
                </a:tc>
                <a:tc>
                  <a:txBody>
                    <a:bodyPr/>
                    <a:lstStyle/>
                    <a:p>
                      <a:pPr algn="r" fontAlgn="b"/>
                      <a:r>
                        <a:rPr lang="fi-FI" sz="1100" b="0" i="0" u="none" strike="noStrike">
                          <a:solidFill>
                            <a:srgbClr val="000000"/>
                          </a:solidFill>
                          <a:effectLst/>
                          <a:latin typeface="Calibri" panose="020F0502020204030204" pitchFamily="34" charset="0"/>
                        </a:rPr>
                        <a:t>-165,00 </a:t>
                      </a:r>
                    </a:p>
                  </a:txBody>
                  <a:tcPr marL="9525" marR="9525" marT="9525" marB="0" anchor="b">
                    <a:lnL>
                      <a:noFill/>
                    </a:lnL>
                    <a:lnR>
                      <a:noFill/>
                    </a:lnR>
                    <a:lnT>
                      <a:noFill/>
                    </a:lnT>
                    <a:lnB>
                      <a:noFill/>
                    </a:lnB>
                  </a:tcPr>
                </a:tc>
                <a:extLst>
                  <a:ext uri="{0D108BD9-81ED-4DB2-BD59-A6C34878D82A}">
                    <a16:rowId xmlns:a16="http://schemas.microsoft.com/office/drawing/2014/main" val="1350714784"/>
                  </a:ext>
                </a:extLst>
              </a:tr>
              <a:tr h="230347">
                <a:tc>
                  <a:txBody>
                    <a:bodyPr/>
                    <a:lstStyle/>
                    <a:p>
                      <a:pPr algn="l" fontAlgn="b"/>
                      <a:r>
                        <a:rPr lang="fi-FI" sz="1100" b="0" i="0" u="none" strike="noStrike">
                          <a:solidFill>
                            <a:srgbClr val="000000"/>
                          </a:solidFill>
                          <a:effectLst/>
                          <a:latin typeface="Calibri" panose="020F0502020204030204" pitchFamily="34" charset="0"/>
                        </a:rPr>
                        <a:t>Pesujätteet</a:t>
                      </a:r>
                    </a:p>
                  </a:txBody>
                  <a:tcPr marL="857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                                      50 </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0,47 %</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-13 000,00</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-0,40 %</a:t>
                      </a:r>
                    </a:p>
                  </a:txBody>
                  <a:tcPr marL="9525" marR="857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fi-FI" sz="1100" b="0" i="0" u="none" strike="noStrike">
                          <a:solidFill>
                            <a:srgbClr val="000000"/>
                          </a:solidFill>
                          <a:effectLst/>
                          <a:latin typeface="Calibri" panose="020F0502020204030204" pitchFamily="34" charset="0"/>
                        </a:rPr>
                        <a:t>-260,00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766377"/>
                  </a:ext>
                </a:extLst>
              </a:tr>
              <a:tr h="209522">
                <a:tc>
                  <a:txBody>
                    <a:bodyPr/>
                    <a:lstStyle/>
                    <a:p>
                      <a:pPr algn="l" fontAlgn="b"/>
                      <a:r>
                        <a:rPr lang="fi-FI" sz="1200" b="1" i="0" u="none" strike="noStrike" dirty="0">
                          <a:solidFill>
                            <a:srgbClr val="000000"/>
                          </a:solidFill>
                          <a:effectLst/>
                          <a:latin typeface="Calibri" panose="020F0502020204030204" pitchFamily="34" charset="0"/>
                        </a:rPr>
                        <a:t>Yhteensä</a:t>
                      </a:r>
                    </a:p>
                  </a:txBody>
                  <a:tcPr marL="857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                    10 697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100 %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               3 248 950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r" fontAlgn="b"/>
                      <a:r>
                        <a:rPr lang="fi-FI" sz="1200" b="1" i="0" u="none" strike="noStrike" dirty="0">
                          <a:solidFill>
                            <a:srgbClr val="000000"/>
                          </a:solidFill>
                          <a:effectLst/>
                          <a:latin typeface="Calibri" panose="020F0502020204030204" pitchFamily="34" charset="0"/>
                        </a:rPr>
                        <a:t>100 %</a:t>
                      </a:r>
                    </a:p>
                  </a:txBody>
                  <a:tcPr marL="9525" marR="857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tc>
                  <a:txBody>
                    <a:bodyPr/>
                    <a:lstStyle/>
                    <a:p>
                      <a:pPr algn="l" fontAlgn="b"/>
                      <a:endParaRPr lang="fi-FI" sz="12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BF9F57"/>
                    </a:solidFill>
                  </a:tcPr>
                </a:tc>
                <a:extLst>
                  <a:ext uri="{0D108BD9-81ED-4DB2-BD59-A6C34878D82A}">
                    <a16:rowId xmlns:a16="http://schemas.microsoft.com/office/drawing/2014/main" val="795044490"/>
                  </a:ext>
                </a:extLst>
              </a:tr>
            </a:tbl>
          </a:graphicData>
        </a:graphic>
      </p:graphicFrame>
    </p:spTree>
    <p:extLst>
      <p:ext uri="{BB962C8B-B14F-4D97-AF65-F5344CB8AC3E}">
        <p14:creationId xmlns:p14="http://schemas.microsoft.com/office/powerpoint/2010/main" val="14515394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176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2" y="2207943"/>
            <a:ext cx="6217163" cy="2442114"/>
          </a:xfrm>
        </p:spPr>
        <p:txBody>
          <a:bodyPr anchor="ctr">
            <a:noAutofit/>
          </a:bodyPr>
          <a:lstStyle/>
          <a:p>
            <a:pPr algn="r"/>
            <a:r>
              <a:rPr lang="fi-FI" sz="5000" i="1" dirty="0">
                <a:solidFill>
                  <a:schemeClr val="bg1"/>
                </a:solidFill>
                <a:latin typeface="+mn-lt"/>
              </a:rPr>
              <a:t>Liiketoiminnan kannattavuusanalyysi </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12" name="Kuva 11">
            <a:extLst>
              <a:ext uri="{FF2B5EF4-FFF2-40B4-BE49-F238E27FC236}">
                <a16:creationId xmlns:a16="http://schemas.microsoft.com/office/drawing/2014/main" id="{CA19EE78-64F7-0256-28B6-4058F8834701}"/>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16427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tsikko 12">
            <a:extLst>
              <a:ext uri="{FF2B5EF4-FFF2-40B4-BE49-F238E27FC236}">
                <a16:creationId xmlns:a16="http://schemas.microsoft.com/office/drawing/2014/main" id="{943520C2-37B7-B82D-572D-84A87DC03573}"/>
              </a:ext>
            </a:extLst>
          </p:cNvPr>
          <p:cNvSpPr>
            <a:spLocks noGrp="1"/>
          </p:cNvSpPr>
          <p:nvPr>
            <p:ph type="title"/>
          </p:nvPr>
        </p:nvSpPr>
        <p:spPr/>
        <p:txBody>
          <a:bodyPr/>
          <a:lstStyle/>
          <a:p>
            <a:r>
              <a:rPr lang="fi-FI" dirty="0"/>
              <a:t>Kannattavuusanalyysin lähtökohta</a:t>
            </a:r>
          </a:p>
        </p:txBody>
      </p:sp>
      <p:sp>
        <p:nvSpPr>
          <p:cNvPr id="14" name="Sisällön paikkamerkki 13">
            <a:extLst>
              <a:ext uri="{FF2B5EF4-FFF2-40B4-BE49-F238E27FC236}">
                <a16:creationId xmlns:a16="http://schemas.microsoft.com/office/drawing/2014/main" id="{A5B9AD4C-3C16-3C9F-F94E-D4B0D3DF2995}"/>
              </a:ext>
            </a:extLst>
          </p:cNvPr>
          <p:cNvSpPr>
            <a:spLocks noGrp="1"/>
          </p:cNvSpPr>
          <p:nvPr>
            <p:ph idx="1"/>
          </p:nvPr>
        </p:nvSpPr>
        <p:spPr>
          <a:xfrm>
            <a:off x="422030" y="1344708"/>
            <a:ext cx="4159206" cy="4823010"/>
          </a:xfrm>
        </p:spPr>
        <p:txBody>
          <a:bodyPr>
            <a:normAutofit fontScale="85000" lnSpcReduction="20000"/>
          </a:bodyPr>
          <a:lstStyle/>
          <a:p>
            <a:pPr>
              <a:lnSpc>
                <a:spcPct val="100000"/>
              </a:lnSpc>
              <a:spcBef>
                <a:spcPts val="600"/>
              </a:spcBef>
            </a:pPr>
            <a:r>
              <a:rPr lang="fi-FI" sz="1600" b="1" dirty="0"/>
              <a:t>Purkutoiminnan kannattavuusanalyysiä on tässä selvityksessä tehty kolmella tasolla.</a:t>
            </a:r>
          </a:p>
          <a:p>
            <a:pPr>
              <a:lnSpc>
                <a:spcPct val="100000"/>
              </a:lnSpc>
              <a:spcBef>
                <a:spcPts val="600"/>
              </a:spcBef>
            </a:pPr>
            <a:r>
              <a:rPr lang="fi-FI" sz="1600" dirty="0"/>
              <a:t>Taso 1: Purkutelakka Oy</a:t>
            </a:r>
          </a:p>
          <a:p>
            <a:pPr lvl="1">
              <a:lnSpc>
                <a:spcPct val="100000"/>
              </a:lnSpc>
              <a:spcBef>
                <a:spcPts val="600"/>
              </a:spcBef>
            </a:pPr>
            <a:r>
              <a:rPr lang="fi-FI" sz="1200" dirty="0"/>
              <a:t>Pelkästään purkutoimintaa keskittyvä alihankintayritys.</a:t>
            </a:r>
          </a:p>
          <a:p>
            <a:pPr>
              <a:lnSpc>
                <a:spcPct val="100000"/>
              </a:lnSpc>
              <a:spcBef>
                <a:spcPts val="600"/>
              </a:spcBef>
            </a:pPr>
            <a:r>
              <a:rPr lang="fi-FI" sz="1600" dirty="0"/>
              <a:t>Taso 2: Kierrätysyritys Oy</a:t>
            </a:r>
          </a:p>
          <a:p>
            <a:pPr lvl="1">
              <a:lnSpc>
                <a:spcPct val="100000"/>
              </a:lnSpc>
              <a:spcBef>
                <a:spcPts val="600"/>
              </a:spcBef>
            </a:pPr>
            <a:r>
              <a:rPr lang="fi-FI" sz="1200" dirty="0"/>
              <a:t>Laivojen hankintaan ja kierrätysmateriaalien myyntiin keskittyvä yritys.</a:t>
            </a:r>
          </a:p>
          <a:p>
            <a:pPr lvl="1">
              <a:lnSpc>
                <a:spcPct val="100000"/>
              </a:lnSpc>
              <a:spcBef>
                <a:spcPts val="600"/>
              </a:spcBef>
            </a:pPr>
            <a:r>
              <a:rPr lang="fi-FI" sz="1200" dirty="0"/>
              <a:t>Ostaa varsinaisen purkutoiminnan alihankintana Purkutelakka Oy:ltä. </a:t>
            </a:r>
          </a:p>
          <a:p>
            <a:pPr>
              <a:lnSpc>
                <a:spcPct val="100000"/>
              </a:lnSpc>
              <a:spcBef>
                <a:spcPts val="600"/>
              </a:spcBef>
            </a:pPr>
            <a:r>
              <a:rPr lang="fi-FI" sz="1600" dirty="0"/>
              <a:t>Taso 3: </a:t>
            </a:r>
            <a:r>
              <a:rPr lang="fi-FI" sz="1600" dirty="0" err="1"/>
              <a:t>Ship</a:t>
            </a:r>
            <a:r>
              <a:rPr lang="fi-FI" sz="1600" dirty="0"/>
              <a:t> </a:t>
            </a:r>
            <a:r>
              <a:rPr lang="fi-FI" sz="1600" dirty="0" err="1"/>
              <a:t>Recycling</a:t>
            </a:r>
            <a:r>
              <a:rPr lang="fi-FI" sz="1600" dirty="0"/>
              <a:t> Company </a:t>
            </a:r>
          </a:p>
          <a:p>
            <a:pPr lvl="1">
              <a:lnSpc>
                <a:spcPct val="100000"/>
              </a:lnSpc>
              <a:spcBef>
                <a:spcPts val="600"/>
              </a:spcBef>
            </a:pPr>
            <a:r>
              <a:rPr lang="fi-FI" sz="1200" dirty="0"/>
              <a:t>Purkutoiminnan kokonaistoimija, joka itse ostaa purettavat laivat, hoitaa purkutoiminnan ja myy kierrätysmateriaalit eteenpäin. </a:t>
            </a:r>
          </a:p>
          <a:p>
            <a:pPr>
              <a:lnSpc>
                <a:spcPct val="100000"/>
              </a:lnSpc>
              <a:spcBef>
                <a:spcPts val="600"/>
              </a:spcBef>
            </a:pPr>
            <a:r>
              <a:rPr lang="fi-FI" sz="1600" dirty="0"/>
              <a:t>Seuraavilla sivuilla on esitelty kaikkien näiden yritysmallien alustava tuloslaskelma ja tase 10 toimintavuoden aikana.</a:t>
            </a:r>
          </a:p>
          <a:p>
            <a:pPr>
              <a:lnSpc>
                <a:spcPct val="100000"/>
              </a:lnSpc>
              <a:spcBef>
                <a:spcPts val="600"/>
              </a:spcBef>
            </a:pPr>
            <a:r>
              <a:rPr lang="fi-FI" sz="1600" dirty="0"/>
              <a:t>Kannattavuusanalyysit on tehty vain tämän selvityksen pohjatietojen perusteella. Mahdollisen yritystoiminnan suunnittelu ja käynnistäminen tarvitsee perusteellisemman laskennan, jossa lähtöarvoja on tarkastettu tätä selvitystä enemmän.  </a:t>
            </a:r>
          </a:p>
          <a:p>
            <a:pPr>
              <a:lnSpc>
                <a:spcPct val="100000"/>
              </a:lnSpc>
              <a:spcBef>
                <a:spcPts val="600"/>
              </a:spcBef>
            </a:pPr>
            <a:r>
              <a:rPr lang="fi-FI" sz="1600" dirty="0"/>
              <a:t>Hankkeen tuloksena hankkeessa mukana olleille tahoille jää käyttöön kannattavuusanalyysitaulukko, jossa analyysiä on mahdollista tarkentaa ja tehdä erilaisia simulaatioita erilaisilla lähtöarvoilla. </a:t>
            </a:r>
          </a:p>
        </p:txBody>
      </p:sp>
      <p:sp>
        <p:nvSpPr>
          <p:cNvPr id="4" name="Päivämäärän paikkamerkki 3">
            <a:extLst>
              <a:ext uri="{FF2B5EF4-FFF2-40B4-BE49-F238E27FC236}">
                <a16:creationId xmlns:a16="http://schemas.microsoft.com/office/drawing/2014/main" id="{DBBD657A-023C-9AB4-35C8-EEFB484C0C35}"/>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DD0DC0D7-5790-0667-B179-E46E96D336A8}"/>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FA010925-E1BA-9DAC-46A4-1D40E89CB37F}"/>
              </a:ext>
            </a:extLst>
          </p:cNvPr>
          <p:cNvSpPr>
            <a:spLocks noGrp="1"/>
          </p:cNvSpPr>
          <p:nvPr>
            <p:ph type="sldNum" sz="quarter" idx="12"/>
          </p:nvPr>
        </p:nvSpPr>
        <p:spPr/>
        <p:txBody>
          <a:bodyPr/>
          <a:lstStyle/>
          <a:p>
            <a:fld id="{D3A43A0F-07BB-4823-B415-9F3E41C865A8}" type="slidenum">
              <a:rPr lang="fi-FI" smtClean="0"/>
              <a:t>49</a:t>
            </a:fld>
            <a:endParaRPr lang="fi-FI"/>
          </a:p>
        </p:txBody>
      </p:sp>
      <p:sp>
        <p:nvSpPr>
          <p:cNvPr id="15" name="Suorakulmio: Pyöristetyt kulmat 14">
            <a:extLst>
              <a:ext uri="{FF2B5EF4-FFF2-40B4-BE49-F238E27FC236}">
                <a16:creationId xmlns:a16="http://schemas.microsoft.com/office/drawing/2014/main" id="{023D7C62-94AD-26CB-5A3B-B01E01CA2D58}"/>
              </a:ext>
            </a:extLst>
          </p:cNvPr>
          <p:cNvSpPr/>
          <p:nvPr/>
        </p:nvSpPr>
        <p:spPr>
          <a:xfrm>
            <a:off x="5044414" y="3647910"/>
            <a:ext cx="1828800" cy="1151187"/>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Laivojen hankinta</a:t>
            </a:r>
          </a:p>
        </p:txBody>
      </p:sp>
      <p:sp>
        <p:nvSpPr>
          <p:cNvPr id="16" name="Suorakulmio: Pyöristetyt kulmat 15">
            <a:extLst>
              <a:ext uri="{FF2B5EF4-FFF2-40B4-BE49-F238E27FC236}">
                <a16:creationId xmlns:a16="http://schemas.microsoft.com/office/drawing/2014/main" id="{5F1129B2-C656-C78F-5384-9D6B920D83F1}"/>
              </a:ext>
            </a:extLst>
          </p:cNvPr>
          <p:cNvSpPr/>
          <p:nvPr/>
        </p:nvSpPr>
        <p:spPr>
          <a:xfrm>
            <a:off x="7294281" y="3625499"/>
            <a:ext cx="1828800" cy="1173598"/>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PURKU</a:t>
            </a:r>
          </a:p>
          <a:p>
            <a:pPr algn="ctr"/>
            <a:r>
              <a:rPr lang="fi-FI" sz="1600" b="1" dirty="0">
                <a:solidFill>
                  <a:schemeClr val="tx1"/>
                </a:solidFill>
              </a:rPr>
              <a:t>TELAKKA</a:t>
            </a:r>
          </a:p>
        </p:txBody>
      </p:sp>
      <p:sp>
        <p:nvSpPr>
          <p:cNvPr id="17" name="Suorakulmio: Pyöristetyt kulmat 16">
            <a:extLst>
              <a:ext uri="{FF2B5EF4-FFF2-40B4-BE49-F238E27FC236}">
                <a16:creationId xmlns:a16="http://schemas.microsoft.com/office/drawing/2014/main" id="{2BE7D59D-F609-824B-2956-882119FB5E9C}"/>
              </a:ext>
            </a:extLst>
          </p:cNvPr>
          <p:cNvSpPr/>
          <p:nvPr/>
        </p:nvSpPr>
        <p:spPr>
          <a:xfrm>
            <a:off x="9544149" y="3669546"/>
            <a:ext cx="1828799" cy="1129551"/>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Kierrätys-materiaalien myynti</a:t>
            </a:r>
          </a:p>
        </p:txBody>
      </p:sp>
      <p:cxnSp>
        <p:nvCxnSpPr>
          <p:cNvPr id="18" name="Suora nuoliyhdysviiva 17">
            <a:extLst>
              <a:ext uri="{FF2B5EF4-FFF2-40B4-BE49-F238E27FC236}">
                <a16:creationId xmlns:a16="http://schemas.microsoft.com/office/drawing/2014/main" id="{6754A59B-76C9-A477-C42B-9FC18EAD56E5}"/>
              </a:ext>
            </a:extLst>
          </p:cNvPr>
          <p:cNvCxnSpPr>
            <a:cxnSpLocks/>
          </p:cNvCxnSpPr>
          <p:nvPr/>
        </p:nvCxnSpPr>
        <p:spPr>
          <a:xfrm>
            <a:off x="9123081" y="4223503"/>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uora nuoliyhdysviiva 18">
            <a:extLst>
              <a:ext uri="{FF2B5EF4-FFF2-40B4-BE49-F238E27FC236}">
                <a16:creationId xmlns:a16="http://schemas.microsoft.com/office/drawing/2014/main" id="{9799D7F5-B4D2-3E00-28E9-AB2D75E5A358}"/>
              </a:ext>
            </a:extLst>
          </p:cNvPr>
          <p:cNvCxnSpPr>
            <a:cxnSpLocks/>
          </p:cNvCxnSpPr>
          <p:nvPr/>
        </p:nvCxnSpPr>
        <p:spPr>
          <a:xfrm>
            <a:off x="6873214" y="4211911"/>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sp>
        <p:nvSpPr>
          <p:cNvPr id="20" name="Suorakulmio: Pyöristetyt kulmat 19">
            <a:extLst>
              <a:ext uri="{FF2B5EF4-FFF2-40B4-BE49-F238E27FC236}">
                <a16:creationId xmlns:a16="http://schemas.microsoft.com/office/drawing/2014/main" id="{078C9605-44A2-448F-6A24-486C327B0981}"/>
              </a:ext>
            </a:extLst>
          </p:cNvPr>
          <p:cNvSpPr/>
          <p:nvPr/>
        </p:nvSpPr>
        <p:spPr>
          <a:xfrm>
            <a:off x="7055221" y="3161558"/>
            <a:ext cx="2294965" cy="2217263"/>
          </a:xfrm>
          <a:prstGeom prst="roundRect">
            <a:avLst/>
          </a:prstGeom>
          <a:noFill/>
          <a:ln w="19050">
            <a:solidFill>
              <a:srgbClr val="176D7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i-FI" dirty="0">
                <a:solidFill>
                  <a:srgbClr val="176D79"/>
                </a:solidFill>
              </a:rPr>
              <a:t>PURKUTELAKKA OY</a:t>
            </a:r>
          </a:p>
        </p:txBody>
      </p:sp>
      <p:sp>
        <p:nvSpPr>
          <p:cNvPr id="21" name="Suorakulmio: Pyöristetyt kulmat 20">
            <a:extLst>
              <a:ext uri="{FF2B5EF4-FFF2-40B4-BE49-F238E27FC236}">
                <a16:creationId xmlns:a16="http://schemas.microsoft.com/office/drawing/2014/main" id="{B4AE3F0F-0E5C-D879-E3E3-9E7FEB05685F}"/>
              </a:ext>
            </a:extLst>
          </p:cNvPr>
          <p:cNvSpPr/>
          <p:nvPr/>
        </p:nvSpPr>
        <p:spPr>
          <a:xfrm>
            <a:off x="4900705" y="2265082"/>
            <a:ext cx="6603999" cy="3430494"/>
          </a:xfrm>
          <a:prstGeom prst="roundRect">
            <a:avLst/>
          </a:prstGeom>
          <a:noFill/>
          <a:ln w="19050">
            <a:solidFill>
              <a:srgbClr val="176D7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i-FI" dirty="0">
                <a:solidFill>
                  <a:srgbClr val="176D79"/>
                </a:solidFill>
              </a:rPr>
              <a:t>KIERRÄTYSYRITYS OY</a:t>
            </a:r>
          </a:p>
          <a:p>
            <a:pPr algn="ctr"/>
            <a:r>
              <a:rPr lang="fi-FI" sz="1200" dirty="0">
                <a:solidFill>
                  <a:srgbClr val="176D79"/>
                </a:solidFill>
              </a:rPr>
              <a:t>Purkutelakka toimii purkutoiminnan alihankkijana </a:t>
            </a:r>
          </a:p>
        </p:txBody>
      </p:sp>
      <p:sp>
        <p:nvSpPr>
          <p:cNvPr id="22" name="Suorakulmio: Pyöristetyt kulmat 21">
            <a:extLst>
              <a:ext uri="{FF2B5EF4-FFF2-40B4-BE49-F238E27FC236}">
                <a16:creationId xmlns:a16="http://schemas.microsoft.com/office/drawing/2014/main" id="{EDD1779D-1025-7EC6-5243-E92AA632CF74}"/>
              </a:ext>
            </a:extLst>
          </p:cNvPr>
          <p:cNvSpPr/>
          <p:nvPr/>
        </p:nvSpPr>
        <p:spPr>
          <a:xfrm>
            <a:off x="4775199" y="1428377"/>
            <a:ext cx="6866965" cy="4691530"/>
          </a:xfrm>
          <a:prstGeom prst="roundRect">
            <a:avLst/>
          </a:prstGeom>
          <a:noFill/>
          <a:ln w="19050">
            <a:solidFill>
              <a:srgbClr val="176D7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i-FI" dirty="0">
                <a:solidFill>
                  <a:srgbClr val="176D79"/>
                </a:solidFill>
              </a:rPr>
              <a:t>SHIP RECYCLING COMPANY</a:t>
            </a:r>
          </a:p>
          <a:p>
            <a:pPr algn="ctr"/>
            <a:r>
              <a:rPr lang="fi-FI" sz="1200" dirty="0">
                <a:solidFill>
                  <a:srgbClr val="176D79"/>
                </a:solidFill>
              </a:rPr>
              <a:t>Purkutoiminnan kokonaistoimija</a:t>
            </a:r>
          </a:p>
        </p:txBody>
      </p:sp>
    </p:spTree>
    <p:extLst>
      <p:ext uri="{BB962C8B-B14F-4D97-AF65-F5344CB8AC3E}">
        <p14:creationId xmlns:p14="http://schemas.microsoft.com/office/powerpoint/2010/main" val="410369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BF9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1" y="2289595"/>
            <a:ext cx="6169037" cy="2267656"/>
          </a:xfrm>
        </p:spPr>
        <p:txBody>
          <a:bodyPr>
            <a:noAutofit/>
          </a:bodyPr>
          <a:lstStyle/>
          <a:p>
            <a:pPr algn="r"/>
            <a:r>
              <a:rPr lang="fi-FI" sz="5000" i="1" dirty="0">
                <a:solidFill>
                  <a:schemeClr val="bg1"/>
                </a:solidFill>
                <a:latin typeface="+mn-lt"/>
              </a:rPr>
              <a:t>Taustatiedot</a:t>
            </a:r>
            <a:br>
              <a:rPr lang="fi-FI" sz="5000" i="1" dirty="0">
                <a:solidFill>
                  <a:schemeClr val="bg1"/>
                </a:solidFill>
                <a:latin typeface="+mn-lt"/>
              </a:rPr>
            </a:br>
            <a:endParaRPr lang="fi-FI" sz="5000" i="1" dirty="0">
              <a:solidFill>
                <a:schemeClr val="bg1"/>
              </a:solidFill>
              <a:latin typeface="+mn-lt"/>
            </a:endParaRP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8" name="Kuva 7">
            <a:extLst>
              <a:ext uri="{FF2B5EF4-FFF2-40B4-BE49-F238E27FC236}">
                <a16:creationId xmlns:a16="http://schemas.microsoft.com/office/drawing/2014/main" id="{A638FC09-5E97-C1CF-8308-AC87671F0733}"/>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79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D20CD-9D70-8DEB-5896-FEE7B4E6CBBA}"/>
              </a:ext>
            </a:extLst>
          </p:cNvPr>
          <p:cNvSpPr>
            <a:spLocks noGrp="1"/>
          </p:cNvSpPr>
          <p:nvPr>
            <p:ph type="title"/>
          </p:nvPr>
        </p:nvSpPr>
        <p:spPr/>
        <p:txBody>
          <a:bodyPr/>
          <a:lstStyle/>
          <a:p>
            <a:r>
              <a:rPr lang="fi-FI" dirty="0"/>
              <a:t>Kannattavuusanalyysin lähtöarvot</a:t>
            </a:r>
          </a:p>
        </p:txBody>
      </p:sp>
      <p:sp>
        <p:nvSpPr>
          <p:cNvPr id="4" name="Päivämäärän paikkamerkki 3">
            <a:extLst>
              <a:ext uri="{FF2B5EF4-FFF2-40B4-BE49-F238E27FC236}">
                <a16:creationId xmlns:a16="http://schemas.microsoft.com/office/drawing/2014/main" id="{B0B822D8-C7D0-D5E3-040A-B595463B8E93}"/>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E454730F-C910-84F2-0E3D-288B5F3D6F61}"/>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A1EC5234-0AC9-4A11-087D-CE31B4E449B4}"/>
              </a:ext>
            </a:extLst>
          </p:cNvPr>
          <p:cNvSpPr>
            <a:spLocks noGrp="1"/>
          </p:cNvSpPr>
          <p:nvPr>
            <p:ph type="sldNum" sz="quarter" idx="12"/>
          </p:nvPr>
        </p:nvSpPr>
        <p:spPr/>
        <p:txBody>
          <a:bodyPr/>
          <a:lstStyle/>
          <a:p>
            <a:fld id="{D3A43A0F-07BB-4823-B415-9F3E41C865A8}" type="slidenum">
              <a:rPr lang="fi-FI" smtClean="0"/>
              <a:t>50</a:t>
            </a:fld>
            <a:endParaRPr lang="fi-FI"/>
          </a:p>
        </p:txBody>
      </p:sp>
      <p:sp>
        <p:nvSpPr>
          <p:cNvPr id="7" name="Suorakulmio: Pyöristetyt kulmat 6">
            <a:extLst>
              <a:ext uri="{FF2B5EF4-FFF2-40B4-BE49-F238E27FC236}">
                <a16:creationId xmlns:a16="http://schemas.microsoft.com/office/drawing/2014/main" id="{38FE0023-4E8A-125F-4AE2-92EB797537F3}"/>
              </a:ext>
            </a:extLst>
          </p:cNvPr>
          <p:cNvSpPr/>
          <p:nvPr/>
        </p:nvSpPr>
        <p:spPr>
          <a:xfrm>
            <a:off x="2931733" y="1681270"/>
            <a:ext cx="1828800" cy="1151187"/>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Laivojen hankinta</a:t>
            </a:r>
          </a:p>
        </p:txBody>
      </p:sp>
      <p:sp>
        <p:nvSpPr>
          <p:cNvPr id="8" name="Suorakulmio: Pyöristetyt kulmat 7">
            <a:extLst>
              <a:ext uri="{FF2B5EF4-FFF2-40B4-BE49-F238E27FC236}">
                <a16:creationId xmlns:a16="http://schemas.microsoft.com/office/drawing/2014/main" id="{FA080DB4-A58B-BB2A-D700-74AFBFB195C8}"/>
              </a:ext>
            </a:extLst>
          </p:cNvPr>
          <p:cNvSpPr/>
          <p:nvPr/>
        </p:nvSpPr>
        <p:spPr>
          <a:xfrm>
            <a:off x="5181600" y="1658859"/>
            <a:ext cx="1828800" cy="1173598"/>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PURKU</a:t>
            </a:r>
          </a:p>
          <a:p>
            <a:pPr algn="ctr"/>
            <a:r>
              <a:rPr lang="fi-FI" sz="1600" b="1" dirty="0">
                <a:solidFill>
                  <a:schemeClr val="tx1"/>
                </a:solidFill>
              </a:rPr>
              <a:t>TELAKKA</a:t>
            </a:r>
          </a:p>
        </p:txBody>
      </p:sp>
      <p:sp>
        <p:nvSpPr>
          <p:cNvPr id="9" name="Suorakulmio: Pyöristetyt kulmat 8">
            <a:extLst>
              <a:ext uri="{FF2B5EF4-FFF2-40B4-BE49-F238E27FC236}">
                <a16:creationId xmlns:a16="http://schemas.microsoft.com/office/drawing/2014/main" id="{056E1443-451E-596D-CCFA-0F1C26AE1CA9}"/>
              </a:ext>
            </a:extLst>
          </p:cNvPr>
          <p:cNvSpPr/>
          <p:nvPr/>
        </p:nvSpPr>
        <p:spPr>
          <a:xfrm>
            <a:off x="7431468" y="1702906"/>
            <a:ext cx="1828799" cy="1129551"/>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Kierrätys-materiaalien myynti</a:t>
            </a:r>
          </a:p>
        </p:txBody>
      </p:sp>
      <p:cxnSp>
        <p:nvCxnSpPr>
          <p:cNvPr id="10" name="Suora nuoliyhdysviiva 9">
            <a:extLst>
              <a:ext uri="{FF2B5EF4-FFF2-40B4-BE49-F238E27FC236}">
                <a16:creationId xmlns:a16="http://schemas.microsoft.com/office/drawing/2014/main" id="{7414B9C2-97EC-8603-4EE4-9F3241521D6E}"/>
              </a:ext>
            </a:extLst>
          </p:cNvPr>
          <p:cNvCxnSpPr>
            <a:cxnSpLocks/>
          </p:cNvCxnSpPr>
          <p:nvPr/>
        </p:nvCxnSpPr>
        <p:spPr>
          <a:xfrm>
            <a:off x="7010400" y="2256863"/>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uora nuoliyhdysviiva 10">
            <a:extLst>
              <a:ext uri="{FF2B5EF4-FFF2-40B4-BE49-F238E27FC236}">
                <a16:creationId xmlns:a16="http://schemas.microsoft.com/office/drawing/2014/main" id="{FA463759-3393-A1EB-3B27-6F9E60FC9CFB}"/>
              </a:ext>
            </a:extLst>
          </p:cNvPr>
          <p:cNvCxnSpPr>
            <a:cxnSpLocks/>
          </p:cNvCxnSpPr>
          <p:nvPr/>
        </p:nvCxnSpPr>
        <p:spPr>
          <a:xfrm>
            <a:off x="4760533" y="2245271"/>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sp>
        <p:nvSpPr>
          <p:cNvPr id="12" name="Tekstiruutu 11">
            <a:extLst>
              <a:ext uri="{FF2B5EF4-FFF2-40B4-BE49-F238E27FC236}">
                <a16:creationId xmlns:a16="http://schemas.microsoft.com/office/drawing/2014/main" id="{8D0709FC-EF44-E32E-C0B6-C5328FA6463D}"/>
              </a:ext>
            </a:extLst>
          </p:cNvPr>
          <p:cNvSpPr txBox="1"/>
          <p:nvPr/>
        </p:nvSpPr>
        <p:spPr>
          <a:xfrm>
            <a:off x="9484659" y="2129181"/>
            <a:ext cx="2274405" cy="276999"/>
          </a:xfrm>
          <a:prstGeom prst="rect">
            <a:avLst/>
          </a:prstGeom>
          <a:noFill/>
        </p:spPr>
        <p:txBody>
          <a:bodyPr wrap="none" rtlCol="0">
            <a:spAutoFit/>
          </a:bodyPr>
          <a:lstStyle/>
          <a:p>
            <a:r>
              <a:rPr lang="fi-FI" sz="1200" b="1" dirty="0"/>
              <a:t>Teräsromun hinta 288,59 EUR/tn</a:t>
            </a:r>
          </a:p>
        </p:txBody>
      </p:sp>
      <p:sp>
        <p:nvSpPr>
          <p:cNvPr id="13" name="Tekstiruutu 12">
            <a:extLst>
              <a:ext uri="{FF2B5EF4-FFF2-40B4-BE49-F238E27FC236}">
                <a16:creationId xmlns:a16="http://schemas.microsoft.com/office/drawing/2014/main" id="{BF61CE40-AC9E-0B1D-70C7-73AD9FA6D39E}"/>
              </a:ext>
            </a:extLst>
          </p:cNvPr>
          <p:cNvSpPr txBox="1"/>
          <p:nvPr/>
        </p:nvSpPr>
        <p:spPr>
          <a:xfrm>
            <a:off x="351722" y="2097872"/>
            <a:ext cx="2413096" cy="461665"/>
          </a:xfrm>
          <a:prstGeom prst="rect">
            <a:avLst/>
          </a:prstGeom>
          <a:noFill/>
        </p:spPr>
        <p:txBody>
          <a:bodyPr wrap="none" rtlCol="0">
            <a:spAutoFit/>
          </a:bodyPr>
          <a:lstStyle/>
          <a:p>
            <a:r>
              <a:rPr lang="fi-FI" sz="1200" b="1" dirty="0"/>
              <a:t>Alusten hankintahinta 175 USD/tn</a:t>
            </a:r>
          </a:p>
          <a:p>
            <a:r>
              <a:rPr lang="fi-FI" sz="1200" dirty="0"/>
              <a:t>USD-EUR –kurssi 1,06 </a:t>
            </a:r>
          </a:p>
        </p:txBody>
      </p:sp>
      <p:sp>
        <p:nvSpPr>
          <p:cNvPr id="14" name="Tekstiruutu 13">
            <a:extLst>
              <a:ext uri="{FF2B5EF4-FFF2-40B4-BE49-F238E27FC236}">
                <a16:creationId xmlns:a16="http://schemas.microsoft.com/office/drawing/2014/main" id="{EBA612E7-17A5-7E06-25B2-F80555E3E9D7}"/>
              </a:ext>
            </a:extLst>
          </p:cNvPr>
          <p:cNvSpPr txBox="1"/>
          <p:nvPr/>
        </p:nvSpPr>
        <p:spPr>
          <a:xfrm>
            <a:off x="4196665" y="3139171"/>
            <a:ext cx="3798668" cy="2739211"/>
          </a:xfrm>
          <a:prstGeom prst="rect">
            <a:avLst/>
          </a:prstGeom>
          <a:noFill/>
          <a:ln>
            <a:solidFill>
              <a:srgbClr val="176D79"/>
            </a:solidFill>
          </a:ln>
        </p:spPr>
        <p:txBody>
          <a:bodyPr wrap="none" rtlCol="0">
            <a:spAutoFit/>
          </a:bodyPr>
          <a:lstStyle/>
          <a:p>
            <a:pPr algn="ctr"/>
            <a:r>
              <a:rPr lang="fi-FI" sz="1600" b="1" dirty="0"/>
              <a:t>PURKUTELAKKA OY</a:t>
            </a:r>
          </a:p>
          <a:p>
            <a:pPr algn="ctr"/>
            <a:r>
              <a:rPr lang="fi-FI" sz="1200" b="1" dirty="0"/>
              <a:t>Purettavien alusten määrä 10 kpl/v = läpimeno 1 alus/kk</a:t>
            </a:r>
          </a:p>
          <a:p>
            <a:pPr algn="ctr"/>
            <a:r>
              <a:rPr lang="fi-FI" sz="1200" b="1" dirty="0"/>
              <a:t>Purettavien alusten keskikoko 10 000 LDT</a:t>
            </a:r>
          </a:p>
          <a:p>
            <a:pPr algn="ctr"/>
            <a:r>
              <a:rPr lang="fi-FI" sz="1200" b="1" dirty="0"/>
              <a:t>Purettava kokonaismäärä 100 000 LDT/v</a:t>
            </a:r>
          </a:p>
          <a:p>
            <a:pPr algn="ctr"/>
            <a:endParaRPr lang="fi-FI" sz="1200" dirty="0"/>
          </a:p>
          <a:p>
            <a:pPr algn="ctr"/>
            <a:r>
              <a:rPr lang="fi-FI" sz="1200" b="1" dirty="0"/>
              <a:t>Purkuhinta 120 EUR/LDT</a:t>
            </a:r>
          </a:p>
          <a:p>
            <a:pPr algn="ctr"/>
            <a:endParaRPr lang="fi-FI" sz="1200" dirty="0"/>
          </a:p>
          <a:p>
            <a:pPr algn="ctr"/>
            <a:r>
              <a:rPr lang="fi-FI" sz="1200" dirty="0"/>
              <a:t>Ostot, aineet ja tarvikkeet 10 EUR/LDT</a:t>
            </a:r>
          </a:p>
          <a:p>
            <a:pPr algn="ctr"/>
            <a:r>
              <a:rPr lang="fi-FI" sz="1200" dirty="0"/>
              <a:t>Purkuhenkilöstö 34 henkilöä</a:t>
            </a:r>
          </a:p>
          <a:p>
            <a:pPr algn="ctr"/>
            <a:r>
              <a:rPr lang="fi-FI" sz="1200" dirty="0"/>
              <a:t>Johto, projektijohto ja hallinto 3 henkilöä</a:t>
            </a:r>
          </a:p>
          <a:p>
            <a:pPr algn="ctr"/>
            <a:r>
              <a:rPr lang="fi-FI" sz="1200" dirty="0"/>
              <a:t>Tonttivuokra 1 EUR/m2/v</a:t>
            </a:r>
          </a:p>
          <a:p>
            <a:pPr algn="ctr"/>
            <a:r>
              <a:rPr lang="fi-FI" sz="1200" dirty="0"/>
              <a:t>Muut liikekulut liikevaihdosta 5 %</a:t>
            </a:r>
          </a:p>
          <a:p>
            <a:pPr algn="ctr"/>
            <a:r>
              <a:rPr lang="fi-FI" sz="1200" dirty="0"/>
              <a:t>Laina-aika 10 vuotta</a:t>
            </a:r>
          </a:p>
          <a:p>
            <a:pPr algn="ctr"/>
            <a:r>
              <a:rPr lang="fi-FI" sz="1200" dirty="0"/>
              <a:t>Lainojen korkotaso 8,0 %</a:t>
            </a:r>
          </a:p>
        </p:txBody>
      </p:sp>
      <p:sp>
        <p:nvSpPr>
          <p:cNvPr id="15" name="Tekstiruutu 14">
            <a:extLst>
              <a:ext uri="{FF2B5EF4-FFF2-40B4-BE49-F238E27FC236}">
                <a16:creationId xmlns:a16="http://schemas.microsoft.com/office/drawing/2014/main" id="{4A938ADD-845D-5B07-305C-4E97D1B956A5}"/>
              </a:ext>
            </a:extLst>
          </p:cNvPr>
          <p:cNvSpPr txBox="1"/>
          <p:nvPr/>
        </p:nvSpPr>
        <p:spPr>
          <a:xfrm>
            <a:off x="818777" y="3139171"/>
            <a:ext cx="2904564" cy="1631216"/>
          </a:xfrm>
          <a:prstGeom prst="rect">
            <a:avLst/>
          </a:prstGeom>
          <a:noFill/>
          <a:ln>
            <a:solidFill>
              <a:srgbClr val="176D79"/>
            </a:solidFill>
          </a:ln>
        </p:spPr>
        <p:txBody>
          <a:bodyPr wrap="square" rtlCol="0">
            <a:spAutoFit/>
          </a:bodyPr>
          <a:lstStyle/>
          <a:p>
            <a:pPr algn="ctr"/>
            <a:r>
              <a:rPr lang="fi-FI" sz="1600" b="1" dirty="0"/>
              <a:t>KIERRÄTYSYRITYS OY</a:t>
            </a:r>
          </a:p>
          <a:p>
            <a:pPr algn="ctr"/>
            <a:endParaRPr lang="fi-FI" sz="1200" dirty="0"/>
          </a:p>
          <a:p>
            <a:pPr algn="ctr"/>
            <a:r>
              <a:rPr lang="fi-FI" sz="1200" dirty="0"/>
              <a:t>Johto, laivojen hankinta, kierrätysjakeiden myynti, hallinto yhteensä 5 henkilöä </a:t>
            </a:r>
          </a:p>
          <a:p>
            <a:pPr algn="ctr"/>
            <a:endParaRPr lang="fi-FI" sz="1200" dirty="0"/>
          </a:p>
          <a:p>
            <a:pPr algn="ctr"/>
            <a:r>
              <a:rPr lang="fi-FI" sz="1200" dirty="0"/>
              <a:t>Muut liikekulut liikevaihdosta 2 %</a:t>
            </a:r>
          </a:p>
          <a:p>
            <a:pPr algn="ctr"/>
            <a:r>
              <a:rPr lang="fi-FI" sz="1200" dirty="0"/>
              <a:t>Laina-aika 10 vuotta</a:t>
            </a:r>
          </a:p>
          <a:p>
            <a:pPr algn="ctr"/>
            <a:r>
              <a:rPr lang="fi-FI" sz="1200" dirty="0"/>
              <a:t>Lainojen korkotaso 8,0 %</a:t>
            </a:r>
          </a:p>
        </p:txBody>
      </p:sp>
      <p:sp>
        <p:nvSpPr>
          <p:cNvPr id="16" name="Tekstiruutu 15">
            <a:extLst>
              <a:ext uri="{FF2B5EF4-FFF2-40B4-BE49-F238E27FC236}">
                <a16:creationId xmlns:a16="http://schemas.microsoft.com/office/drawing/2014/main" id="{8B05FAED-577B-B630-B851-610FE1BE4C8E}"/>
              </a:ext>
            </a:extLst>
          </p:cNvPr>
          <p:cNvSpPr txBox="1"/>
          <p:nvPr/>
        </p:nvSpPr>
        <p:spPr>
          <a:xfrm>
            <a:off x="8540377" y="3139171"/>
            <a:ext cx="2904564" cy="1815882"/>
          </a:xfrm>
          <a:prstGeom prst="rect">
            <a:avLst/>
          </a:prstGeom>
          <a:noFill/>
          <a:ln>
            <a:solidFill>
              <a:srgbClr val="176D79"/>
            </a:solidFill>
          </a:ln>
        </p:spPr>
        <p:txBody>
          <a:bodyPr wrap="square" rtlCol="0">
            <a:spAutoFit/>
          </a:bodyPr>
          <a:lstStyle/>
          <a:p>
            <a:pPr algn="ctr"/>
            <a:r>
              <a:rPr lang="fi-FI" sz="1600" b="1" dirty="0"/>
              <a:t>SHIP RECYCLING COMPANY</a:t>
            </a:r>
          </a:p>
          <a:p>
            <a:pPr algn="ctr"/>
            <a:endParaRPr lang="fi-FI" sz="1200" dirty="0"/>
          </a:p>
          <a:p>
            <a:pPr algn="ctr"/>
            <a:r>
              <a:rPr lang="fi-FI" sz="1200" dirty="0"/>
              <a:t>Johto, projektijohto, laivojen hankinta, kierrätysjakeiden myynti, hallinto yhteensä 5 henkilöä </a:t>
            </a:r>
          </a:p>
          <a:p>
            <a:pPr algn="ctr"/>
            <a:endParaRPr lang="fi-FI" sz="1200" dirty="0"/>
          </a:p>
          <a:p>
            <a:pPr algn="ctr"/>
            <a:r>
              <a:rPr lang="fi-FI" sz="1200" dirty="0"/>
              <a:t>Muut liikekulut liikevaihdosta 7 %</a:t>
            </a:r>
          </a:p>
          <a:p>
            <a:pPr algn="ctr"/>
            <a:r>
              <a:rPr lang="fi-FI" sz="1200" dirty="0"/>
              <a:t>Laina-aika 10 vuotta</a:t>
            </a:r>
          </a:p>
          <a:p>
            <a:pPr algn="ctr"/>
            <a:r>
              <a:rPr lang="fi-FI" sz="1200" dirty="0"/>
              <a:t>Lainojen korkotaso 8,0 %</a:t>
            </a:r>
          </a:p>
        </p:txBody>
      </p:sp>
    </p:spTree>
    <p:extLst>
      <p:ext uri="{BB962C8B-B14F-4D97-AF65-F5344CB8AC3E}">
        <p14:creationId xmlns:p14="http://schemas.microsoft.com/office/powerpoint/2010/main" val="2369646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332904C-F62D-335C-C86C-3B5F6AA0F03E}"/>
              </a:ext>
            </a:extLst>
          </p:cNvPr>
          <p:cNvSpPr>
            <a:spLocks noGrp="1"/>
          </p:cNvSpPr>
          <p:nvPr>
            <p:ph type="title"/>
          </p:nvPr>
        </p:nvSpPr>
        <p:spPr/>
        <p:txBody>
          <a:bodyPr/>
          <a:lstStyle/>
          <a:p>
            <a:r>
              <a:rPr lang="fi-FI" dirty="0"/>
              <a:t>Purkutelakka - Tuloslaskelma</a:t>
            </a:r>
          </a:p>
        </p:txBody>
      </p:sp>
      <p:sp>
        <p:nvSpPr>
          <p:cNvPr id="3" name="Päivämäärän paikkamerkki 2">
            <a:extLst>
              <a:ext uri="{FF2B5EF4-FFF2-40B4-BE49-F238E27FC236}">
                <a16:creationId xmlns:a16="http://schemas.microsoft.com/office/drawing/2014/main" id="{1DD08819-0E93-2D82-97B3-3144FCA3A989}"/>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B89081F1-4196-6DFD-2261-09E2824A4311}"/>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1B4D353B-E2F3-5497-0358-4BC363376E10}"/>
              </a:ext>
            </a:extLst>
          </p:cNvPr>
          <p:cNvSpPr>
            <a:spLocks noGrp="1"/>
          </p:cNvSpPr>
          <p:nvPr>
            <p:ph type="sldNum" sz="quarter" idx="12"/>
          </p:nvPr>
        </p:nvSpPr>
        <p:spPr/>
        <p:txBody>
          <a:bodyPr/>
          <a:lstStyle/>
          <a:p>
            <a:fld id="{D3A43A0F-07BB-4823-B415-9F3E41C865A8}" type="slidenum">
              <a:rPr lang="fi-FI" smtClean="0"/>
              <a:t>51</a:t>
            </a:fld>
            <a:endParaRPr lang="fi-FI"/>
          </a:p>
        </p:txBody>
      </p:sp>
      <p:graphicFrame>
        <p:nvGraphicFramePr>
          <p:cNvPr id="12" name="Sisällön paikkamerkki 11">
            <a:extLst>
              <a:ext uri="{FF2B5EF4-FFF2-40B4-BE49-F238E27FC236}">
                <a16:creationId xmlns:a16="http://schemas.microsoft.com/office/drawing/2014/main" id="{98AAE71C-443A-9715-4186-D15C603BCD1B}"/>
              </a:ext>
            </a:extLst>
          </p:cNvPr>
          <p:cNvGraphicFramePr>
            <a:graphicFrameLocks noGrp="1"/>
          </p:cNvGraphicFramePr>
          <p:nvPr>
            <p:ph idx="1"/>
          </p:nvPr>
        </p:nvGraphicFramePr>
        <p:xfrm>
          <a:off x="422030" y="1344605"/>
          <a:ext cx="7928335" cy="4978416"/>
        </p:xfrm>
        <a:graphic>
          <a:graphicData uri="http://schemas.openxmlformats.org/drawingml/2006/table">
            <a:tbl>
              <a:tblPr/>
              <a:tblGrid>
                <a:gridCol w="1880065">
                  <a:extLst>
                    <a:ext uri="{9D8B030D-6E8A-4147-A177-3AD203B41FA5}">
                      <a16:colId xmlns:a16="http://schemas.microsoft.com/office/drawing/2014/main" val="4283807191"/>
                    </a:ext>
                  </a:extLst>
                </a:gridCol>
                <a:gridCol w="604827">
                  <a:extLst>
                    <a:ext uri="{9D8B030D-6E8A-4147-A177-3AD203B41FA5}">
                      <a16:colId xmlns:a16="http://schemas.microsoft.com/office/drawing/2014/main" val="2784154948"/>
                    </a:ext>
                  </a:extLst>
                </a:gridCol>
                <a:gridCol w="604827">
                  <a:extLst>
                    <a:ext uri="{9D8B030D-6E8A-4147-A177-3AD203B41FA5}">
                      <a16:colId xmlns:a16="http://schemas.microsoft.com/office/drawing/2014/main" val="3297462531"/>
                    </a:ext>
                  </a:extLst>
                </a:gridCol>
                <a:gridCol w="604827">
                  <a:extLst>
                    <a:ext uri="{9D8B030D-6E8A-4147-A177-3AD203B41FA5}">
                      <a16:colId xmlns:a16="http://schemas.microsoft.com/office/drawing/2014/main" val="1683376772"/>
                    </a:ext>
                  </a:extLst>
                </a:gridCol>
                <a:gridCol w="604827">
                  <a:extLst>
                    <a:ext uri="{9D8B030D-6E8A-4147-A177-3AD203B41FA5}">
                      <a16:colId xmlns:a16="http://schemas.microsoft.com/office/drawing/2014/main" val="3080411688"/>
                    </a:ext>
                  </a:extLst>
                </a:gridCol>
                <a:gridCol w="604827">
                  <a:extLst>
                    <a:ext uri="{9D8B030D-6E8A-4147-A177-3AD203B41FA5}">
                      <a16:colId xmlns:a16="http://schemas.microsoft.com/office/drawing/2014/main" val="2167723262"/>
                    </a:ext>
                  </a:extLst>
                </a:gridCol>
                <a:gridCol w="604827">
                  <a:extLst>
                    <a:ext uri="{9D8B030D-6E8A-4147-A177-3AD203B41FA5}">
                      <a16:colId xmlns:a16="http://schemas.microsoft.com/office/drawing/2014/main" val="596581114"/>
                    </a:ext>
                  </a:extLst>
                </a:gridCol>
                <a:gridCol w="604827">
                  <a:extLst>
                    <a:ext uri="{9D8B030D-6E8A-4147-A177-3AD203B41FA5}">
                      <a16:colId xmlns:a16="http://schemas.microsoft.com/office/drawing/2014/main" val="2724098492"/>
                    </a:ext>
                  </a:extLst>
                </a:gridCol>
                <a:gridCol w="604827">
                  <a:extLst>
                    <a:ext uri="{9D8B030D-6E8A-4147-A177-3AD203B41FA5}">
                      <a16:colId xmlns:a16="http://schemas.microsoft.com/office/drawing/2014/main" val="1816186289"/>
                    </a:ext>
                  </a:extLst>
                </a:gridCol>
                <a:gridCol w="604827">
                  <a:extLst>
                    <a:ext uri="{9D8B030D-6E8A-4147-A177-3AD203B41FA5}">
                      <a16:colId xmlns:a16="http://schemas.microsoft.com/office/drawing/2014/main" val="3122352486"/>
                    </a:ext>
                  </a:extLst>
                </a:gridCol>
                <a:gridCol w="604827">
                  <a:extLst>
                    <a:ext uri="{9D8B030D-6E8A-4147-A177-3AD203B41FA5}">
                      <a16:colId xmlns:a16="http://schemas.microsoft.com/office/drawing/2014/main" val="1780458435"/>
                    </a:ext>
                  </a:extLst>
                </a:gridCol>
              </a:tblGrid>
              <a:tr h="123870">
                <a:tc>
                  <a:txBody>
                    <a:bodyPr/>
                    <a:lstStyle/>
                    <a:p>
                      <a:pPr algn="l" fontAlgn="b"/>
                      <a:r>
                        <a:rPr lang="fi-FI" sz="700" b="1" i="0" u="none" strike="noStrike">
                          <a:solidFill>
                            <a:srgbClr val="000000"/>
                          </a:solidFill>
                          <a:effectLst/>
                          <a:latin typeface="Calibri" panose="020F0502020204030204" pitchFamily="34" charset="0"/>
                        </a:rPr>
                        <a:t>LÄHTÖTIEDOT</a:t>
                      </a:r>
                    </a:p>
                  </a:txBody>
                  <a:tcPr marL="53087"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1508394387"/>
                  </a:ext>
                </a:extLst>
              </a:tr>
              <a:tr h="123870">
                <a:tc>
                  <a:txBody>
                    <a:bodyPr/>
                    <a:lstStyle/>
                    <a:p>
                      <a:pPr algn="l" fontAlgn="ctr"/>
                      <a:r>
                        <a:rPr lang="fi-FI" sz="700" b="1" i="0" u="none" strike="noStrike">
                          <a:solidFill>
                            <a:srgbClr val="000000"/>
                          </a:solidFill>
                          <a:effectLst/>
                          <a:latin typeface="Calibri" panose="020F0502020204030204" pitchFamily="34" charset="0"/>
                        </a:rPr>
                        <a:t> </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Vuosi1</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Vuosi2</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Vuosi3</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Vuosi4</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Vuosi5</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Vuosi6</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Vuosi7</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Vuosi8</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Vuosi9</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Vuosi10</a:t>
                      </a:r>
                    </a:p>
                  </a:txBody>
                  <a:tcPr marL="5899" marR="5899" marT="5899" marB="0" anchor="ctr">
                    <a:lnL w="12700" cap="flat" cmpd="sng" algn="ctr">
                      <a:solidFill>
                        <a:srgbClr val="FFFFFF"/>
                      </a:solidFill>
                      <a:prstDash val="solid"/>
                      <a:round/>
                      <a:headEnd type="none" w="med" len="med"/>
                      <a:tailEnd type="none" w="med" len="med"/>
                    </a:lnL>
                    <a:lnR>
                      <a:noFill/>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2141911135"/>
                  </a:ext>
                </a:extLst>
              </a:tr>
              <a:tr h="117972">
                <a:tc>
                  <a:txBody>
                    <a:bodyPr/>
                    <a:lstStyle/>
                    <a:p>
                      <a:pPr algn="l" fontAlgn="b"/>
                      <a:r>
                        <a:rPr lang="fi-FI" sz="700" b="1" i="0" u="none" strike="noStrike">
                          <a:solidFill>
                            <a:srgbClr val="000000"/>
                          </a:solidFill>
                          <a:effectLst/>
                          <a:latin typeface="Calibri" panose="020F0502020204030204" pitchFamily="34" charset="0"/>
                        </a:rPr>
                        <a:t>Teräsromun hinta (EUR/tn)</a:t>
                      </a:r>
                    </a:p>
                  </a:txBody>
                  <a:tcPr marL="53087" marR="5899" marT="5899" marB="0" anchor="b">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899" marR="5899" marT="5899"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77133230"/>
                  </a:ext>
                </a:extLst>
              </a:tr>
              <a:tr h="117972">
                <a:tc>
                  <a:txBody>
                    <a:bodyPr/>
                    <a:lstStyle/>
                    <a:p>
                      <a:pPr algn="l"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899" marR="5899" marT="5899" marB="0" anchor="ctr">
                    <a:lnL>
                      <a:noFill/>
                    </a:lnL>
                    <a:lnR>
                      <a:noFill/>
                    </a:lnR>
                    <a:lnT>
                      <a:noFill/>
                    </a:lnT>
                    <a:lnB>
                      <a:noFill/>
                    </a:lnB>
                    <a:solidFill>
                      <a:srgbClr val="FFFFFF"/>
                    </a:solidFill>
                  </a:tcPr>
                </a:tc>
                <a:extLst>
                  <a:ext uri="{0D108BD9-81ED-4DB2-BD59-A6C34878D82A}">
                    <a16:rowId xmlns:a16="http://schemas.microsoft.com/office/drawing/2014/main" val="711242247"/>
                  </a:ext>
                </a:extLst>
              </a:tr>
              <a:tr h="117972">
                <a:tc>
                  <a:txBody>
                    <a:bodyPr/>
                    <a:lstStyle/>
                    <a:p>
                      <a:pPr algn="l" fontAlgn="b"/>
                      <a:r>
                        <a:rPr lang="fi-FI" sz="700" b="0" i="0" u="none" strike="noStrike">
                          <a:solidFill>
                            <a:srgbClr val="000000"/>
                          </a:solidFill>
                          <a:effectLst/>
                          <a:latin typeface="Calibri" panose="020F0502020204030204" pitchFamily="34" charset="0"/>
                        </a:rPr>
                        <a:t>USD-EUR kurssi </a:t>
                      </a:r>
                    </a:p>
                  </a:txBody>
                  <a:tcPr marL="53087"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1839597839"/>
                  </a:ext>
                </a:extLst>
              </a:tr>
              <a:tr h="117972">
                <a:tc>
                  <a:txBody>
                    <a:bodyPr/>
                    <a:lstStyle/>
                    <a:p>
                      <a:pPr algn="l" fontAlgn="ctr"/>
                      <a:r>
                        <a:rPr lang="fi-FI" sz="700" b="1" i="0" u="none" strike="noStrike">
                          <a:solidFill>
                            <a:srgbClr val="000000"/>
                          </a:solidFill>
                          <a:effectLst/>
                          <a:latin typeface="Calibri" panose="020F0502020204030204" pitchFamily="34" charset="0"/>
                        </a:rPr>
                        <a:t>Alusten hankintahinta (USD/LDT)</a:t>
                      </a:r>
                    </a:p>
                  </a:txBody>
                  <a:tcPr marL="53087" marR="5899" marT="5899" marB="0" anchor="ctr">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870654258"/>
                  </a:ext>
                </a:extLst>
              </a:tr>
              <a:tr h="117972">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316997637"/>
                  </a:ext>
                </a:extLst>
              </a:tr>
              <a:tr h="117972">
                <a:tc>
                  <a:txBody>
                    <a:bodyPr/>
                    <a:lstStyle/>
                    <a:p>
                      <a:pPr algn="l" fontAlgn="b"/>
                      <a:r>
                        <a:rPr lang="fi-FI" sz="700" b="0" i="0" u="none" strike="noStrike">
                          <a:solidFill>
                            <a:srgbClr val="000000"/>
                          </a:solidFill>
                          <a:effectLst/>
                          <a:latin typeface="Calibri" panose="020F0502020204030204" pitchFamily="34" charset="0"/>
                        </a:rPr>
                        <a:t>Purettavien alusten määrä (kpl/v)</a:t>
                      </a:r>
                    </a:p>
                  </a:txBody>
                  <a:tcPr marL="53087"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2581219279"/>
                  </a:ext>
                </a:extLst>
              </a:tr>
              <a:tr h="117972">
                <a:tc>
                  <a:txBody>
                    <a:bodyPr/>
                    <a:lstStyle/>
                    <a:p>
                      <a:pPr algn="l" fontAlgn="b"/>
                      <a:r>
                        <a:rPr lang="fi-FI" sz="700" b="0" i="0" u="none" strike="noStrike">
                          <a:solidFill>
                            <a:srgbClr val="000000"/>
                          </a:solidFill>
                          <a:effectLst/>
                          <a:latin typeface="Calibri" panose="020F0502020204030204" pitchFamily="34" charset="0"/>
                        </a:rPr>
                        <a:t>Purettavien alusten keskikoko (LDT/alus) </a:t>
                      </a:r>
                    </a:p>
                  </a:txBody>
                  <a:tcPr marL="53087"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1385620246"/>
                  </a:ext>
                </a:extLst>
              </a:tr>
              <a:tr h="117972">
                <a:tc>
                  <a:txBody>
                    <a:bodyPr/>
                    <a:lstStyle/>
                    <a:p>
                      <a:pPr algn="l" fontAlgn="b"/>
                      <a:r>
                        <a:rPr lang="fi-FI" sz="700" b="0" i="0" u="none" strike="noStrike">
                          <a:solidFill>
                            <a:srgbClr val="000000"/>
                          </a:solidFill>
                          <a:effectLst/>
                          <a:latin typeface="Calibri" panose="020F0502020204030204" pitchFamily="34" charset="0"/>
                        </a:rPr>
                        <a:t>Purettava kokonaismäärä (LDT/vuosi)</a:t>
                      </a:r>
                    </a:p>
                  </a:txBody>
                  <a:tcPr marL="53087"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4237637278"/>
                  </a:ext>
                </a:extLst>
              </a:tr>
              <a:tr h="117972">
                <a:tc>
                  <a:txBody>
                    <a:bodyPr/>
                    <a:lstStyle/>
                    <a:p>
                      <a:pPr algn="l" fontAlgn="b"/>
                      <a:r>
                        <a:rPr lang="fi-FI" sz="700" b="0" i="0" u="none" strike="noStrike">
                          <a:solidFill>
                            <a:srgbClr val="000000"/>
                          </a:solidFill>
                          <a:effectLst/>
                          <a:latin typeface="Calibri" panose="020F0502020204030204" pitchFamily="34" charset="0"/>
                        </a:rPr>
                        <a:t> </a:t>
                      </a:r>
                    </a:p>
                  </a:txBody>
                  <a:tcPr marL="53087"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493101643"/>
                  </a:ext>
                </a:extLst>
              </a:tr>
              <a:tr h="117972">
                <a:tc>
                  <a:txBody>
                    <a:bodyPr/>
                    <a:lstStyle/>
                    <a:p>
                      <a:pPr algn="l" fontAlgn="b"/>
                      <a:r>
                        <a:rPr lang="fi-FI" sz="700" b="1" i="0" u="none" strike="noStrike">
                          <a:solidFill>
                            <a:srgbClr val="000000"/>
                          </a:solidFill>
                          <a:effectLst/>
                          <a:latin typeface="Calibri" panose="020F0502020204030204" pitchFamily="34" charset="0"/>
                        </a:rPr>
                        <a:t>Purkuhinta (EUR/LDT)</a:t>
                      </a:r>
                    </a:p>
                  </a:txBody>
                  <a:tcPr marL="53087"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3876936737"/>
                  </a:ext>
                </a:extLst>
              </a:tr>
              <a:tr h="117972">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3390863851"/>
                  </a:ext>
                </a:extLst>
              </a:tr>
              <a:tr h="117972">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FFFFFF"/>
                    </a:solidFill>
                  </a:tcPr>
                </a:tc>
                <a:extLst>
                  <a:ext uri="{0D108BD9-81ED-4DB2-BD59-A6C34878D82A}">
                    <a16:rowId xmlns:a16="http://schemas.microsoft.com/office/drawing/2014/main" val="4231871684"/>
                  </a:ext>
                </a:extLst>
              </a:tr>
              <a:tr h="123870">
                <a:tc>
                  <a:txBody>
                    <a:bodyPr/>
                    <a:lstStyle/>
                    <a:p>
                      <a:pPr algn="l" fontAlgn="b"/>
                      <a:r>
                        <a:rPr lang="fi-FI" sz="700" b="1" i="0" u="none" strike="noStrike">
                          <a:solidFill>
                            <a:srgbClr val="000000"/>
                          </a:solidFill>
                          <a:effectLst/>
                          <a:latin typeface="Calibri" panose="020F0502020204030204" pitchFamily="34" charset="0"/>
                        </a:rPr>
                        <a:t>PURKUTELAKKA - TULOSLASKELMA</a:t>
                      </a:r>
                    </a:p>
                  </a:txBody>
                  <a:tcPr marL="53087"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gridSpan="5">
                  <a:txBody>
                    <a:bodyPr/>
                    <a:lstStyle/>
                    <a:p>
                      <a:pPr algn="ctr"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ctr"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extLst>
                  <a:ext uri="{0D108BD9-81ED-4DB2-BD59-A6C34878D82A}">
                    <a16:rowId xmlns:a16="http://schemas.microsoft.com/office/drawing/2014/main" val="1528589449"/>
                  </a:ext>
                </a:extLst>
              </a:tr>
              <a:tr h="123870">
                <a:tc>
                  <a:txBody>
                    <a:bodyPr/>
                    <a:lstStyle/>
                    <a:p>
                      <a:pPr algn="l" fontAlgn="ctr"/>
                      <a:r>
                        <a:rPr lang="fi-FI" sz="700" b="1" i="0" u="none" strike="noStrike">
                          <a:solidFill>
                            <a:srgbClr val="000000"/>
                          </a:solidFill>
                          <a:effectLst/>
                          <a:latin typeface="Calibri" panose="020F0502020204030204" pitchFamily="34" charset="0"/>
                        </a:rPr>
                        <a:t> </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Vuosi1</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Vuosi2</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Vuosi3</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Vuosi4</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Vuosi5</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Vuosi6</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Vuosi7</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Vuosi8</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Vuosi9</a:t>
                      </a:r>
                    </a:p>
                  </a:txBody>
                  <a:tcPr marL="5899" marR="5899" marT="58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ctr"/>
                      <a:r>
                        <a:rPr lang="fi-FI" sz="700" b="1" i="0" u="none" strike="noStrike">
                          <a:solidFill>
                            <a:srgbClr val="000000"/>
                          </a:solidFill>
                          <a:effectLst/>
                          <a:latin typeface="Calibri" panose="020F0502020204030204" pitchFamily="34" charset="0"/>
                        </a:rPr>
                        <a:t>Vuosi10</a:t>
                      </a:r>
                    </a:p>
                  </a:txBody>
                  <a:tcPr marL="5899" marR="5899" marT="5899" marB="0" anchor="ctr">
                    <a:lnL w="12700" cap="flat" cmpd="sng" algn="ctr">
                      <a:solidFill>
                        <a:srgbClr val="FFFFFF"/>
                      </a:solidFill>
                      <a:prstDash val="solid"/>
                      <a:round/>
                      <a:headEnd type="none" w="med" len="med"/>
                      <a:tailEnd type="none" w="med" len="med"/>
                    </a:lnL>
                    <a:lnR>
                      <a:noFill/>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extLst>
                  <a:ext uri="{0D108BD9-81ED-4DB2-BD59-A6C34878D82A}">
                    <a16:rowId xmlns:a16="http://schemas.microsoft.com/office/drawing/2014/main" val="1070306999"/>
                  </a:ext>
                </a:extLst>
              </a:tr>
              <a:tr h="117972">
                <a:tc>
                  <a:txBody>
                    <a:bodyPr/>
                    <a:lstStyle/>
                    <a:p>
                      <a:pPr algn="l" fontAlgn="b"/>
                      <a:r>
                        <a:rPr lang="fi-FI" sz="700" b="0" i="0" u="none" strike="noStrike">
                          <a:solidFill>
                            <a:srgbClr val="000000"/>
                          </a:solidFill>
                          <a:effectLst/>
                          <a:latin typeface="Calibri" panose="020F0502020204030204" pitchFamily="34" charset="0"/>
                        </a:rPr>
                        <a:t> </a:t>
                      </a:r>
                    </a:p>
                  </a:txBody>
                  <a:tcPr marL="53087"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899" marR="5899" marT="5899"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6084316"/>
                  </a:ext>
                </a:extLst>
              </a:tr>
              <a:tr h="117972">
                <a:tc>
                  <a:txBody>
                    <a:bodyPr/>
                    <a:lstStyle/>
                    <a:p>
                      <a:pPr algn="l" fontAlgn="b"/>
                      <a:r>
                        <a:rPr lang="fi-FI" sz="700" b="1" i="0" u="none" strike="noStrike">
                          <a:solidFill>
                            <a:srgbClr val="000000"/>
                          </a:solidFill>
                          <a:effectLst/>
                          <a:latin typeface="Calibri" panose="020F0502020204030204" pitchFamily="34" charset="0"/>
                        </a:rPr>
                        <a:t>LIIKEVAIHTO</a:t>
                      </a:r>
                    </a:p>
                  </a:txBody>
                  <a:tcPr marL="53087"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12 000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987752023"/>
                  </a:ext>
                </a:extLst>
              </a:tr>
              <a:tr h="117972">
                <a:tc>
                  <a:txBody>
                    <a:bodyPr/>
                    <a:lstStyle/>
                    <a:p>
                      <a:pPr algn="l" fontAlgn="b"/>
                      <a:r>
                        <a:rPr lang="fi-FI" sz="700" b="1" i="0" u="none" strike="noStrike">
                          <a:solidFill>
                            <a:srgbClr val="000000"/>
                          </a:solidFill>
                          <a:effectLst/>
                          <a:latin typeface="Calibri" panose="020F0502020204030204" pitchFamily="34" charset="0"/>
                        </a:rPr>
                        <a:t>Materiaalit ja palvelut</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484267967"/>
                  </a:ext>
                </a:extLst>
              </a:tr>
              <a:tr h="117972">
                <a:tc>
                  <a:txBody>
                    <a:bodyPr/>
                    <a:lstStyle/>
                    <a:p>
                      <a:pPr algn="l" fontAlgn="b"/>
                      <a:r>
                        <a:rPr lang="fi-FI" sz="700" b="0" i="0" u="none" strike="noStrike">
                          <a:solidFill>
                            <a:srgbClr val="000000"/>
                          </a:solidFill>
                          <a:effectLst/>
                          <a:latin typeface="Calibri" panose="020F0502020204030204" pitchFamily="34" charset="0"/>
                        </a:rPr>
                        <a:t> Ostot, aineet ja tarvikkeet</a:t>
                      </a:r>
                    </a:p>
                  </a:txBody>
                  <a:tcPr marL="53087"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899" marR="5899" marT="5899" marB="0" anchor="b">
                    <a:lnL>
                      <a:noFill/>
                    </a:lnL>
                    <a:lnR>
                      <a:noFill/>
                    </a:lnR>
                    <a:lnT>
                      <a:noFill/>
                    </a:lnT>
                    <a:lnB>
                      <a:noFill/>
                    </a:lnB>
                    <a:solidFill>
                      <a:srgbClr val="D9E1F2"/>
                    </a:solidFill>
                  </a:tcPr>
                </a:tc>
                <a:extLst>
                  <a:ext uri="{0D108BD9-81ED-4DB2-BD59-A6C34878D82A}">
                    <a16:rowId xmlns:a16="http://schemas.microsoft.com/office/drawing/2014/main" val="3097875816"/>
                  </a:ext>
                </a:extLst>
              </a:tr>
              <a:tr h="117972">
                <a:tc>
                  <a:txBody>
                    <a:bodyPr/>
                    <a:lstStyle/>
                    <a:p>
                      <a:pPr algn="l" fontAlgn="b"/>
                      <a:r>
                        <a:rPr lang="fi-FI" sz="700" b="0" i="0" u="none" strike="noStrike">
                          <a:solidFill>
                            <a:srgbClr val="000000"/>
                          </a:solidFill>
                          <a:effectLst/>
                          <a:latin typeface="Calibri" panose="020F0502020204030204" pitchFamily="34" charset="0"/>
                        </a:rPr>
                        <a:t> Ulkopuoliset palvelut (=konetyöt)</a:t>
                      </a:r>
                    </a:p>
                  </a:txBody>
                  <a:tcPr marL="53087"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899" marR="5899" marT="5899" marB="0" anchor="b">
                    <a:lnL>
                      <a:noFill/>
                    </a:lnL>
                    <a:lnR>
                      <a:noFill/>
                    </a:lnR>
                    <a:lnT>
                      <a:noFill/>
                    </a:lnT>
                    <a:lnB>
                      <a:noFill/>
                    </a:lnB>
                    <a:solidFill>
                      <a:srgbClr val="D9E1F2"/>
                    </a:solidFill>
                  </a:tcPr>
                </a:tc>
                <a:extLst>
                  <a:ext uri="{0D108BD9-81ED-4DB2-BD59-A6C34878D82A}">
                    <a16:rowId xmlns:a16="http://schemas.microsoft.com/office/drawing/2014/main" val="2066837115"/>
                  </a:ext>
                </a:extLst>
              </a:tr>
              <a:tr h="117972">
                <a:tc>
                  <a:txBody>
                    <a:bodyPr/>
                    <a:lstStyle/>
                    <a:p>
                      <a:pPr algn="l" fontAlgn="b"/>
                      <a:r>
                        <a:rPr lang="fi-FI" sz="700" b="1" i="0" u="none" strike="noStrike">
                          <a:solidFill>
                            <a:srgbClr val="000000"/>
                          </a:solidFill>
                          <a:effectLst/>
                          <a:latin typeface="Calibri" panose="020F0502020204030204" pitchFamily="34" charset="0"/>
                        </a:rPr>
                        <a:t>Materiaalit ja palvelut yht.</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-5 772</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13711977"/>
                  </a:ext>
                </a:extLst>
              </a:tr>
              <a:tr h="117972">
                <a:tc>
                  <a:txBody>
                    <a:bodyPr/>
                    <a:lstStyle/>
                    <a:p>
                      <a:pPr algn="l" fontAlgn="b"/>
                      <a:r>
                        <a:rPr lang="fi-FI" sz="700" b="1" i="0" u="none" strike="noStrike">
                          <a:solidFill>
                            <a:srgbClr val="000000"/>
                          </a:solidFill>
                          <a:effectLst/>
                          <a:latin typeface="Calibri" panose="020F0502020204030204" pitchFamily="34" charset="0"/>
                        </a:rPr>
                        <a:t>MYYNTIKATE</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6 228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344686001"/>
                  </a:ext>
                </a:extLst>
              </a:tr>
              <a:tr h="117972">
                <a:tc>
                  <a:txBody>
                    <a:bodyPr/>
                    <a:lstStyle/>
                    <a:p>
                      <a:pPr algn="l" fontAlgn="b"/>
                      <a:r>
                        <a:rPr lang="fi-FI" sz="700" b="1" i="0" u="none" strike="noStrike">
                          <a:solidFill>
                            <a:srgbClr val="000000"/>
                          </a:solidFill>
                          <a:effectLst/>
                          <a:latin typeface="Calibri" panose="020F0502020204030204" pitchFamily="34" charset="0"/>
                        </a:rPr>
                        <a:t>MYYNTIKATE %</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51,9 %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047478653"/>
                  </a:ext>
                </a:extLst>
              </a:tr>
              <a:tr h="117972">
                <a:tc>
                  <a:txBody>
                    <a:bodyPr/>
                    <a:lstStyle/>
                    <a:p>
                      <a:pPr algn="l" fontAlgn="b"/>
                      <a:r>
                        <a:rPr lang="fi-FI" sz="700" b="1" i="0" u="none" strike="noStrike">
                          <a:solidFill>
                            <a:srgbClr val="000000"/>
                          </a:solidFill>
                          <a:effectLst/>
                          <a:latin typeface="Calibri" panose="020F0502020204030204" pitchFamily="34" charset="0"/>
                        </a:rPr>
                        <a:t>Henkilöstökulut </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-1 080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909374844"/>
                  </a:ext>
                </a:extLst>
              </a:tr>
              <a:tr h="117972">
                <a:tc>
                  <a:txBody>
                    <a:bodyPr/>
                    <a:lstStyle/>
                    <a:p>
                      <a:pPr algn="l" fontAlgn="b"/>
                      <a:r>
                        <a:rPr lang="fi-FI" sz="700" b="1" i="0" u="none" strike="noStrike">
                          <a:solidFill>
                            <a:srgbClr val="000000"/>
                          </a:solidFill>
                          <a:effectLst/>
                          <a:latin typeface="Calibri" panose="020F0502020204030204" pitchFamily="34" charset="0"/>
                        </a:rPr>
                        <a:t>Liiketoiminnan muut kulut</a:t>
                      </a:r>
                    </a:p>
                  </a:txBody>
                  <a:tcPr marL="53087"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a:noFill/>
                    </a:lnT>
                    <a:lnB>
                      <a:noFill/>
                    </a:lnB>
                    <a:solidFill>
                      <a:srgbClr val="D9E1F2"/>
                    </a:solidFill>
                  </a:tcPr>
                </a:tc>
                <a:extLst>
                  <a:ext uri="{0D108BD9-81ED-4DB2-BD59-A6C34878D82A}">
                    <a16:rowId xmlns:a16="http://schemas.microsoft.com/office/drawing/2014/main" val="1634072533"/>
                  </a:ext>
                </a:extLst>
              </a:tr>
              <a:tr h="117972">
                <a:tc>
                  <a:txBody>
                    <a:bodyPr/>
                    <a:lstStyle/>
                    <a:p>
                      <a:pPr algn="l" fontAlgn="b"/>
                      <a:r>
                        <a:rPr lang="fi-FI" sz="700" b="0" i="0" u="none" strike="noStrike">
                          <a:solidFill>
                            <a:srgbClr val="000000"/>
                          </a:solidFill>
                          <a:effectLst/>
                          <a:latin typeface="Calibri" panose="020F0502020204030204" pitchFamily="34" charset="0"/>
                        </a:rPr>
                        <a:t> Vuokrat</a:t>
                      </a:r>
                    </a:p>
                  </a:txBody>
                  <a:tcPr marL="53087"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899" marR="5899" marT="5899" marB="0" anchor="b">
                    <a:lnL>
                      <a:noFill/>
                    </a:lnL>
                    <a:lnR>
                      <a:noFill/>
                    </a:lnR>
                    <a:lnT>
                      <a:noFill/>
                    </a:lnT>
                    <a:lnB>
                      <a:noFill/>
                    </a:lnB>
                    <a:solidFill>
                      <a:srgbClr val="D9E1F2"/>
                    </a:solidFill>
                  </a:tcPr>
                </a:tc>
                <a:extLst>
                  <a:ext uri="{0D108BD9-81ED-4DB2-BD59-A6C34878D82A}">
                    <a16:rowId xmlns:a16="http://schemas.microsoft.com/office/drawing/2014/main" val="4187293647"/>
                  </a:ext>
                </a:extLst>
              </a:tr>
              <a:tr h="117972">
                <a:tc>
                  <a:txBody>
                    <a:bodyPr/>
                    <a:lstStyle/>
                    <a:p>
                      <a:pPr algn="l" fontAlgn="b"/>
                      <a:r>
                        <a:rPr lang="fi-FI" sz="700" b="0" i="0" u="none" strike="noStrike">
                          <a:solidFill>
                            <a:srgbClr val="000000"/>
                          </a:solidFill>
                          <a:effectLst/>
                          <a:latin typeface="Calibri" panose="020F0502020204030204" pitchFamily="34" charset="0"/>
                        </a:rPr>
                        <a:t> Muut liikekulut </a:t>
                      </a:r>
                    </a:p>
                  </a:txBody>
                  <a:tcPr marL="53087"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-600</a:t>
                      </a:r>
                    </a:p>
                  </a:txBody>
                  <a:tcPr marL="5899" marR="5899" marT="5899" marB="0" anchor="b">
                    <a:lnL>
                      <a:noFill/>
                    </a:lnL>
                    <a:lnR>
                      <a:noFill/>
                    </a:lnR>
                    <a:lnT>
                      <a:noFill/>
                    </a:lnT>
                    <a:lnB>
                      <a:noFill/>
                    </a:lnB>
                    <a:solidFill>
                      <a:srgbClr val="D9E1F2"/>
                    </a:solidFill>
                  </a:tcPr>
                </a:tc>
                <a:extLst>
                  <a:ext uri="{0D108BD9-81ED-4DB2-BD59-A6C34878D82A}">
                    <a16:rowId xmlns:a16="http://schemas.microsoft.com/office/drawing/2014/main" val="529319422"/>
                  </a:ext>
                </a:extLst>
              </a:tr>
              <a:tr h="117972">
                <a:tc>
                  <a:txBody>
                    <a:bodyPr/>
                    <a:lstStyle/>
                    <a:p>
                      <a:pPr algn="l" fontAlgn="b"/>
                      <a:r>
                        <a:rPr lang="fi-FI" sz="700" b="1" i="0" u="none" strike="noStrike">
                          <a:solidFill>
                            <a:srgbClr val="000000"/>
                          </a:solidFill>
                          <a:effectLst/>
                          <a:latin typeface="Calibri" panose="020F0502020204030204" pitchFamily="34" charset="0"/>
                        </a:rPr>
                        <a:t>Liiketoiminnan muut kulut </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-740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29750441"/>
                  </a:ext>
                </a:extLst>
              </a:tr>
              <a:tr h="117972">
                <a:tc>
                  <a:txBody>
                    <a:bodyPr/>
                    <a:lstStyle/>
                    <a:p>
                      <a:pPr algn="l" fontAlgn="b"/>
                      <a:r>
                        <a:rPr lang="fi-FI" sz="700" b="1" i="0" u="none" strike="noStrike">
                          <a:solidFill>
                            <a:srgbClr val="000000"/>
                          </a:solidFill>
                          <a:effectLst/>
                          <a:latin typeface="Calibri" panose="020F0502020204030204" pitchFamily="34" charset="0"/>
                        </a:rPr>
                        <a:t>KÄYTTÖKATE</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4 408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752592545"/>
                  </a:ext>
                </a:extLst>
              </a:tr>
              <a:tr h="117972">
                <a:tc>
                  <a:txBody>
                    <a:bodyPr/>
                    <a:lstStyle/>
                    <a:p>
                      <a:pPr algn="l" fontAlgn="b"/>
                      <a:r>
                        <a:rPr lang="fi-FI" sz="700" b="1" i="0" u="none" strike="noStrike">
                          <a:solidFill>
                            <a:srgbClr val="000000"/>
                          </a:solidFill>
                          <a:effectLst/>
                          <a:latin typeface="Calibri" panose="020F0502020204030204" pitchFamily="34" charset="0"/>
                        </a:rPr>
                        <a:t>KÄYTTÖKATE %</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36,7 %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783998099"/>
                  </a:ext>
                </a:extLst>
              </a:tr>
              <a:tr h="117972">
                <a:tc>
                  <a:txBody>
                    <a:bodyPr/>
                    <a:lstStyle/>
                    <a:p>
                      <a:pPr algn="l" fontAlgn="b"/>
                      <a:r>
                        <a:rPr lang="fi-FI" sz="700" b="1" i="0" u="none" strike="noStrike">
                          <a:solidFill>
                            <a:srgbClr val="000000"/>
                          </a:solidFill>
                          <a:effectLst/>
                          <a:latin typeface="Calibri" panose="020F0502020204030204" pitchFamily="34" charset="0"/>
                        </a:rPr>
                        <a:t>Poistot</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095106743"/>
                  </a:ext>
                </a:extLst>
              </a:tr>
              <a:tr h="117972">
                <a:tc>
                  <a:txBody>
                    <a:bodyPr/>
                    <a:lstStyle/>
                    <a:p>
                      <a:pPr algn="l" fontAlgn="b"/>
                      <a:r>
                        <a:rPr lang="fi-FI" sz="700" b="1" i="0" u="none" strike="noStrike">
                          <a:solidFill>
                            <a:srgbClr val="000000"/>
                          </a:solidFill>
                          <a:effectLst/>
                          <a:latin typeface="Calibri" panose="020F0502020204030204" pitchFamily="34" charset="0"/>
                        </a:rPr>
                        <a:t> Suunnitelmapoistot</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-3 976</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-3 690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-3 439</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-3 217</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-3 020</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-2 844</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-2 687</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-2 546</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-2 418</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-2 303</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50732811"/>
                  </a:ext>
                </a:extLst>
              </a:tr>
              <a:tr h="117972">
                <a:tc>
                  <a:txBody>
                    <a:bodyPr/>
                    <a:lstStyle/>
                    <a:p>
                      <a:pPr algn="l" fontAlgn="b"/>
                      <a:r>
                        <a:rPr lang="fi-FI" sz="700" b="1" i="0" u="none" strike="noStrike">
                          <a:solidFill>
                            <a:srgbClr val="000000"/>
                          </a:solidFill>
                          <a:effectLst/>
                          <a:latin typeface="Calibri" panose="020F0502020204030204" pitchFamily="34" charset="0"/>
                        </a:rPr>
                        <a:t>LIIKEVOITTO</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432</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718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969</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1 191</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1 388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1 564</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1 721</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1 862</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1 990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2 105</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264179194"/>
                  </a:ext>
                </a:extLst>
              </a:tr>
              <a:tr h="117972">
                <a:tc>
                  <a:txBody>
                    <a:bodyPr/>
                    <a:lstStyle/>
                    <a:p>
                      <a:pPr algn="l" fontAlgn="b"/>
                      <a:r>
                        <a:rPr lang="fi-FI" sz="700" b="1" i="0" u="none" strike="noStrike">
                          <a:solidFill>
                            <a:srgbClr val="000000"/>
                          </a:solidFill>
                          <a:effectLst/>
                          <a:latin typeface="Calibri" panose="020F0502020204030204" pitchFamily="34" charset="0"/>
                        </a:rPr>
                        <a:t>LIIKEVOITTO %</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3,6 %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8,1 %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9,9 %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11,6 %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13,0 %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14,3 %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15,5 %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16,6 %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17,5 %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92247423"/>
                  </a:ext>
                </a:extLst>
              </a:tr>
              <a:tr h="117972">
                <a:tc>
                  <a:txBody>
                    <a:bodyPr/>
                    <a:lstStyle/>
                    <a:p>
                      <a:pPr algn="l" fontAlgn="b"/>
                      <a:r>
                        <a:rPr lang="fi-FI" sz="700" b="1" i="0" u="none" strike="noStrike">
                          <a:solidFill>
                            <a:srgbClr val="000000"/>
                          </a:solidFill>
                          <a:effectLst/>
                          <a:latin typeface="Calibri" panose="020F0502020204030204" pitchFamily="34" charset="0"/>
                        </a:rPr>
                        <a:t>Rahoitustuotot ja -kulut</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969515506"/>
                  </a:ext>
                </a:extLst>
              </a:tr>
              <a:tr h="117972">
                <a:tc>
                  <a:txBody>
                    <a:bodyPr/>
                    <a:lstStyle/>
                    <a:p>
                      <a:pPr algn="l" fontAlgn="b"/>
                      <a:r>
                        <a:rPr lang="fi-FI" sz="700" b="0" i="0" u="none" strike="noStrike">
                          <a:solidFill>
                            <a:srgbClr val="000000"/>
                          </a:solidFill>
                          <a:effectLst/>
                          <a:latin typeface="Calibri" panose="020F0502020204030204" pitchFamily="34" charset="0"/>
                        </a:rPr>
                        <a:t> Korkokulut ja muut rahoituskulut</a:t>
                      </a:r>
                    </a:p>
                  </a:txBody>
                  <a:tcPr marL="53087"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-2 400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-2 400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-2 160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-1 920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-1 680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-1 440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-1 200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-960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-720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-480</a:t>
                      </a:r>
                    </a:p>
                  </a:txBody>
                  <a:tcPr marL="5899" marR="5899" marT="5899"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2147558174"/>
                  </a:ext>
                </a:extLst>
              </a:tr>
              <a:tr h="117972">
                <a:tc>
                  <a:txBody>
                    <a:bodyPr/>
                    <a:lstStyle/>
                    <a:p>
                      <a:pPr algn="l" fontAlgn="b"/>
                      <a:r>
                        <a:rPr lang="fi-FI" sz="700" b="1" i="0" u="none" strike="noStrike">
                          <a:solidFill>
                            <a:srgbClr val="000000"/>
                          </a:solidFill>
                          <a:effectLst/>
                          <a:latin typeface="Calibri" panose="020F0502020204030204" pitchFamily="34" charset="0"/>
                        </a:rPr>
                        <a:t>Rahoitustuotot ja -kulut yht.</a:t>
                      </a:r>
                    </a:p>
                  </a:txBody>
                  <a:tcPr marL="53087"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-2 400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-2 400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-2 160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-1 920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-1 680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-1 440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-1 200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-960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-720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-480</a:t>
                      </a:r>
                    </a:p>
                  </a:txBody>
                  <a:tcPr marL="5899" marR="5899" marT="589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919913148"/>
                  </a:ext>
                </a:extLst>
              </a:tr>
              <a:tr h="117972">
                <a:tc>
                  <a:txBody>
                    <a:bodyPr/>
                    <a:lstStyle/>
                    <a:p>
                      <a:pPr algn="l" fontAlgn="b"/>
                      <a:r>
                        <a:rPr lang="fi-FI" sz="700" b="1" i="0" u="none" strike="noStrike">
                          <a:solidFill>
                            <a:srgbClr val="000000"/>
                          </a:solidFill>
                          <a:effectLst/>
                          <a:latin typeface="Calibri" panose="020F0502020204030204" pitchFamily="34" charset="0"/>
                        </a:rPr>
                        <a:t>TULOS RAHOITUSERIEN JÄLKEEN</a:t>
                      </a:r>
                    </a:p>
                  </a:txBody>
                  <a:tcPr marL="53087"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-1 968</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-1 682</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-1 191</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-729</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-292</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124</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521</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902</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1 270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1 625</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962527405"/>
                  </a:ext>
                </a:extLst>
              </a:tr>
              <a:tr h="117972">
                <a:tc>
                  <a:txBody>
                    <a:bodyPr/>
                    <a:lstStyle/>
                    <a:p>
                      <a:pPr algn="l" fontAlgn="b"/>
                      <a:r>
                        <a:rPr lang="fi-FI" sz="700" b="0" i="0" u="none" strike="noStrike">
                          <a:solidFill>
                            <a:srgbClr val="000000"/>
                          </a:solidFill>
                          <a:effectLst/>
                          <a:latin typeface="Calibri" panose="020F0502020204030204" pitchFamily="34" charset="0"/>
                        </a:rPr>
                        <a:t>Tuloverot </a:t>
                      </a:r>
                    </a:p>
                  </a:txBody>
                  <a:tcPr marL="53087"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-25</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-104</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-180</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-254</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0" i="0" u="none" strike="noStrike">
                          <a:solidFill>
                            <a:srgbClr val="000000"/>
                          </a:solidFill>
                          <a:effectLst/>
                          <a:latin typeface="Calibri" panose="020F0502020204030204" pitchFamily="34" charset="0"/>
                        </a:rPr>
                        <a:t>-325</a:t>
                      </a:r>
                    </a:p>
                  </a:txBody>
                  <a:tcPr marL="5899" marR="5899" marT="589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671972310"/>
                  </a:ext>
                </a:extLst>
              </a:tr>
              <a:tr h="117972">
                <a:tc>
                  <a:txBody>
                    <a:bodyPr/>
                    <a:lstStyle/>
                    <a:p>
                      <a:pPr algn="l" fontAlgn="b"/>
                      <a:r>
                        <a:rPr lang="fi-FI" sz="700" b="1" i="0" u="none" strike="noStrike">
                          <a:solidFill>
                            <a:srgbClr val="000000"/>
                          </a:solidFill>
                          <a:effectLst/>
                          <a:latin typeface="Calibri" panose="020F0502020204030204" pitchFamily="34" charset="0"/>
                        </a:rPr>
                        <a:t>TILIKAUDEN VOITTO</a:t>
                      </a:r>
                    </a:p>
                  </a:txBody>
                  <a:tcPr marL="53087"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-1 968</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-1 682</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-1 191</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-729</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-292</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99</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417</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722</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1 016</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1 300</a:t>
                      </a:r>
                    </a:p>
                  </a:txBody>
                  <a:tcPr marL="5899" marR="5899" marT="5899"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434075518"/>
                  </a:ext>
                </a:extLst>
              </a:tr>
              <a:tr h="117972">
                <a:tc>
                  <a:txBody>
                    <a:bodyPr/>
                    <a:lstStyle/>
                    <a:p>
                      <a:pPr algn="l" fontAlgn="b"/>
                      <a:r>
                        <a:rPr lang="fi-FI" sz="700" b="1" i="0" u="none" strike="noStrike">
                          <a:solidFill>
                            <a:srgbClr val="000000"/>
                          </a:solidFill>
                          <a:effectLst/>
                          <a:latin typeface="Calibri" panose="020F0502020204030204" pitchFamily="34" charset="0"/>
                        </a:rPr>
                        <a:t>TILIKAUDEN VOITTO %</a:t>
                      </a:r>
                    </a:p>
                  </a:txBody>
                  <a:tcPr marL="53087"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-16,4 %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-14,0 %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-9,9 %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-6,1 %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-2,4 %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0,8 %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3,5 %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a:solidFill>
                            <a:srgbClr val="000000"/>
                          </a:solidFill>
                          <a:effectLst/>
                          <a:latin typeface="Calibri" panose="020F0502020204030204" pitchFamily="34" charset="0"/>
                        </a:rPr>
                        <a:t>8,5 %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700" b="1" i="0" u="none" strike="noStrike" dirty="0">
                          <a:solidFill>
                            <a:srgbClr val="000000"/>
                          </a:solidFill>
                          <a:effectLst/>
                          <a:latin typeface="Calibri" panose="020F0502020204030204" pitchFamily="34" charset="0"/>
                        </a:rPr>
                        <a:t>10,8 %</a:t>
                      </a:r>
                    </a:p>
                  </a:txBody>
                  <a:tcPr marL="5899" marR="5899" marT="5899"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85934402"/>
                  </a:ext>
                </a:extLst>
              </a:tr>
            </a:tbl>
          </a:graphicData>
        </a:graphic>
      </p:graphicFrame>
      <p:graphicFrame>
        <p:nvGraphicFramePr>
          <p:cNvPr id="13" name="Kaavio 12">
            <a:extLst>
              <a:ext uri="{FF2B5EF4-FFF2-40B4-BE49-F238E27FC236}">
                <a16:creationId xmlns:a16="http://schemas.microsoft.com/office/drawing/2014/main" id="{9D626336-1CB6-3198-007B-B4A0E5B59B7D}"/>
              </a:ext>
            </a:extLst>
          </p:cNvPr>
          <p:cNvGraphicFramePr>
            <a:graphicFrameLocks/>
          </p:cNvGraphicFramePr>
          <p:nvPr/>
        </p:nvGraphicFramePr>
        <p:xfrm>
          <a:off x="8453887" y="1457863"/>
          <a:ext cx="3316083" cy="48651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5165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E51C39-78E3-3313-4D98-4FBF58093AFF}"/>
              </a:ext>
            </a:extLst>
          </p:cNvPr>
          <p:cNvSpPr>
            <a:spLocks noGrp="1"/>
          </p:cNvSpPr>
          <p:nvPr>
            <p:ph type="title"/>
          </p:nvPr>
        </p:nvSpPr>
        <p:spPr/>
        <p:txBody>
          <a:bodyPr/>
          <a:lstStyle/>
          <a:p>
            <a:r>
              <a:rPr lang="fi-FI" dirty="0"/>
              <a:t>Purkutelakka - Tase</a:t>
            </a:r>
          </a:p>
        </p:txBody>
      </p:sp>
      <p:graphicFrame>
        <p:nvGraphicFramePr>
          <p:cNvPr id="7" name="Sisällön paikkamerkki 6">
            <a:extLst>
              <a:ext uri="{FF2B5EF4-FFF2-40B4-BE49-F238E27FC236}">
                <a16:creationId xmlns:a16="http://schemas.microsoft.com/office/drawing/2014/main" id="{03A90213-7FA1-E0EB-F09C-EB51348A09EC}"/>
              </a:ext>
            </a:extLst>
          </p:cNvPr>
          <p:cNvGraphicFramePr>
            <a:graphicFrameLocks noGrp="1"/>
          </p:cNvGraphicFramePr>
          <p:nvPr>
            <p:ph idx="1"/>
          </p:nvPr>
        </p:nvGraphicFramePr>
        <p:xfrm>
          <a:off x="422029" y="1491191"/>
          <a:ext cx="7927887" cy="4635972"/>
        </p:xfrm>
        <a:graphic>
          <a:graphicData uri="http://schemas.openxmlformats.org/drawingml/2006/table">
            <a:tbl>
              <a:tblPr/>
              <a:tblGrid>
                <a:gridCol w="1879957">
                  <a:extLst>
                    <a:ext uri="{9D8B030D-6E8A-4147-A177-3AD203B41FA5}">
                      <a16:colId xmlns:a16="http://schemas.microsoft.com/office/drawing/2014/main" val="1026385876"/>
                    </a:ext>
                  </a:extLst>
                </a:gridCol>
                <a:gridCol w="604793">
                  <a:extLst>
                    <a:ext uri="{9D8B030D-6E8A-4147-A177-3AD203B41FA5}">
                      <a16:colId xmlns:a16="http://schemas.microsoft.com/office/drawing/2014/main" val="1082664327"/>
                    </a:ext>
                  </a:extLst>
                </a:gridCol>
                <a:gridCol w="604793">
                  <a:extLst>
                    <a:ext uri="{9D8B030D-6E8A-4147-A177-3AD203B41FA5}">
                      <a16:colId xmlns:a16="http://schemas.microsoft.com/office/drawing/2014/main" val="2087743767"/>
                    </a:ext>
                  </a:extLst>
                </a:gridCol>
                <a:gridCol w="604793">
                  <a:extLst>
                    <a:ext uri="{9D8B030D-6E8A-4147-A177-3AD203B41FA5}">
                      <a16:colId xmlns:a16="http://schemas.microsoft.com/office/drawing/2014/main" val="1039664651"/>
                    </a:ext>
                  </a:extLst>
                </a:gridCol>
                <a:gridCol w="604793">
                  <a:extLst>
                    <a:ext uri="{9D8B030D-6E8A-4147-A177-3AD203B41FA5}">
                      <a16:colId xmlns:a16="http://schemas.microsoft.com/office/drawing/2014/main" val="1183223717"/>
                    </a:ext>
                  </a:extLst>
                </a:gridCol>
                <a:gridCol w="604793">
                  <a:extLst>
                    <a:ext uri="{9D8B030D-6E8A-4147-A177-3AD203B41FA5}">
                      <a16:colId xmlns:a16="http://schemas.microsoft.com/office/drawing/2014/main" val="1300192820"/>
                    </a:ext>
                  </a:extLst>
                </a:gridCol>
                <a:gridCol w="604793">
                  <a:extLst>
                    <a:ext uri="{9D8B030D-6E8A-4147-A177-3AD203B41FA5}">
                      <a16:colId xmlns:a16="http://schemas.microsoft.com/office/drawing/2014/main" val="920398810"/>
                    </a:ext>
                  </a:extLst>
                </a:gridCol>
                <a:gridCol w="604793">
                  <a:extLst>
                    <a:ext uri="{9D8B030D-6E8A-4147-A177-3AD203B41FA5}">
                      <a16:colId xmlns:a16="http://schemas.microsoft.com/office/drawing/2014/main" val="4059447112"/>
                    </a:ext>
                  </a:extLst>
                </a:gridCol>
                <a:gridCol w="604793">
                  <a:extLst>
                    <a:ext uri="{9D8B030D-6E8A-4147-A177-3AD203B41FA5}">
                      <a16:colId xmlns:a16="http://schemas.microsoft.com/office/drawing/2014/main" val="3455416330"/>
                    </a:ext>
                  </a:extLst>
                </a:gridCol>
                <a:gridCol w="604793">
                  <a:extLst>
                    <a:ext uri="{9D8B030D-6E8A-4147-A177-3AD203B41FA5}">
                      <a16:colId xmlns:a16="http://schemas.microsoft.com/office/drawing/2014/main" val="2686647586"/>
                    </a:ext>
                  </a:extLst>
                </a:gridCol>
                <a:gridCol w="604793">
                  <a:extLst>
                    <a:ext uri="{9D8B030D-6E8A-4147-A177-3AD203B41FA5}">
                      <a16:colId xmlns:a16="http://schemas.microsoft.com/office/drawing/2014/main" val="581672397"/>
                    </a:ext>
                  </a:extLst>
                </a:gridCol>
              </a:tblGrid>
              <a:tr h="123568">
                <a:tc>
                  <a:txBody>
                    <a:bodyPr/>
                    <a:lstStyle/>
                    <a:p>
                      <a:pPr algn="l" fontAlgn="b"/>
                      <a:r>
                        <a:rPr lang="fi-FI" sz="800" b="1" i="0" u="none" strike="noStrike">
                          <a:solidFill>
                            <a:srgbClr val="000000"/>
                          </a:solidFill>
                          <a:effectLst/>
                          <a:latin typeface="Calibri" panose="020F0502020204030204" pitchFamily="34" charset="0"/>
                        </a:rPr>
                        <a:t>PURKUTELAKKA - TASE</a:t>
                      </a:r>
                    </a:p>
                  </a:txBody>
                  <a:tcPr marL="61716"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D9E1F2"/>
                    </a:solidFill>
                  </a:tcPr>
                </a:tc>
                <a:extLst>
                  <a:ext uri="{0D108BD9-81ED-4DB2-BD59-A6C34878D82A}">
                    <a16:rowId xmlns:a16="http://schemas.microsoft.com/office/drawing/2014/main" val="3840590539"/>
                  </a:ext>
                </a:extLst>
              </a:tr>
              <a:tr h="123568">
                <a:tc>
                  <a:txBody>
                    <a:bodyPr/>
                    <a:lstStyle/>
                    <a:p>
                      <a:pPr algn="l" fontAlgn="b"/>
                      <a:r>
                        <a:rPr lang="fi-FI" sz="800" b="1" i="0" u="none" strike="noStrike">
                          <a:solidFill>
                            <a:srgbClr val="000000"/>
                          </a:solidFill>
                          <a:effectLst/>
                          <a:latin typeface="Calibri" panose="020F0502020204030204" pitchFamily="34" charset="0"/>
                        </a:rPr>
                        <a:t>VASTAAVAA </a:t>
                      </a:r>
                    </a:p>
                  </a:txBody>
                  <a:tcPr marL="61716"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Vuosi1</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Vuosi2</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Vuosi3</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Vuosi4</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Vuosi5</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Vuosi6</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Vuosi7</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Vuosi8</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Vuosi9</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Vuosi10</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extLst>
                  <a:ext uri="{0D108BD9-81ED-4DB2-BD59-A6C34878D82A}">
                    <a16:rowId xmlns:a16="http://schemas.microsoft.com/office/drawing/2014/main" val="4055364648"/>
                  </a:ext>
                </a:extLst>
              </a:tr>
              <a:tr h="117684">
                <a:tc>
                  <a:txBody>
                    <a:bodyPr/>
                    <a:lstStyle/>
                    <a:p>
                      <a:pPr algn="l" fontAlgn="b"/>
                      <a:r>
                        <a:rPr lang="fi-FI" sz="800" b="1" i="0" u="none" strike="noStrike">
                          <a:solidFill>
                            <a:srgbClr val="000000"/>
                          </a:solidFill>
                          <a:effectLst/>
                          <a:latin typeface="Calibri" panose="020F0502020204030204" pitchFamily="34" charset="0"/>
                        </a:rPr>
                        <a:t>PYSYVÄT VASTAAVAT</a:t>
                      </a:r>
                    </a:p>
                  </a:txBody>
                  <a:tcPr marL="61716"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72519027"/>
                  </a:ext>
                </a:extLst>
              </a:tr>
              <a:tr h="117684">
                <a:tc>
                  <a:txBody>
                    <a:bodyPr/>
                    <a:lstStyle/>
                    <a:p>
                      <a:pPr algn="l" fontAlgn="b"/>
                      <a:r>
                        <a:rPr lang="fi-FI" sz="800" b="0" i="0" u="none" strike="noStrike">
                          <a:solidFill>
                            <a:srgbClr val="000000"/>
                          </a:solidFill>
                          <a:effectLst/>
                          <a:latin typeface="Calibri" panose="020F0502020204030204" pitchFamily="34" charset="0"/>
                        </a:rPr>
                        <a:t>  Rakennukset ja rakennelmat</a:t>
                      </a:r>
                    </a:p>
                  </a:txBody>
                  <a:tcPr marL="61716"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32 688</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30 400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28 272</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26 293</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24 452</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22 741</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21 149</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19 668</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18 292</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17 011</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3026946473"/>
                  </a:ext>
                </a:extLst>
              </a:tr>
              <a:tr h="117684">
                <a:tc>
                  <a:txBody>
                    <a:bodyPr/>
                    <a:lstStyle/>
                    <a:p>
                      <a:pPr algn="l" fontAlgn="b"/>
                      <a:r>
                        <a:rPr lang="fi-FI" sz="800" b="0" i="0" u="none" strike="noStrike">
                          <a:solidFill>
                            <a:srgbClr val="000000"/>
                          </a:solidFill>
                          <a:effectLst/>
                          <a:latin typeface="Calibri" panose="020F0502020204030204" pitchFamily="34" charset="0"/>
                        </a:rPr>
                        <a:t>  Koneet ja kalusto</a:t>
                      </a:r>
                    </a:p>
                  </a:txBody>
                  <a:tcPr marL="61716"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2 280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1 824</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1 459</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1 167</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934</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747</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598</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478</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383</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306</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2426251150"/>
                  </a:ext>
                </a:extLst>
              </a:tr>
              <a:tr h="117684">
                <a:tc>
                  <a:txBody>
                    <a:bodyPr/>
                    <a:lstStyle/>
                    <a:p>
                      <a:pPr algn="l" fontAlgn="b"/>
                      <a:r>
                        <a:rPr lang="fi-FI" sz="800" b="0" i="0" u="none" strike="noStrike">
                          <a:solidFill>
                            <a:srgbClr val="000000"/>
                          </a:solidFill>
                          <a:effectLst/>
                          <a:latin typeface="Calibri" panose="020F0502020204030204" pitchFamily="34" charset="0"/>
                        </a:rPr>
                        <a:t>  Muut aineelliset hyödykkeet</a:t>
                      </a:r>
                    </a:p>
                  </a:txBody>
                  <a:tcPr marL="61716"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8 514</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7 568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6 622</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5 676</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4 730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3 784</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2 838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1 892</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946</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3647871706"/>
                  </a:ext>
                </a:extLst>
              </a:tr>
              <a:tr h="117684">
                <a:tc>
                  <a:txBody>
                    <a:bodyPr/>
                    <a:lstStyle/>
                    <a:p>
                      <a:pPr algn="l" fontAlgn="b"/>
                      <a:r>
                        <a:rPr lang="fi-FI" sz="800" b="1" i="0" u="none" strike="noStrike">
                          <a:solidFill>
                            <a:srgbClr val="000000"/>
                          </a:solidFill>
                          <a:effectLst/>
                          <a:latin typeface="Calibri" panose="020F0502020204030204" pitchFamily="34" charset="0"/>
                        </a:rPr>
                        <a:t>Aineelliset hyödykkeet </a:t>
                      </a:r>
                    </a:p>
                  </a:txBody>
                  <a:tcPr marL="61716"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43 482</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39 792</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36 353</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33 136</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30 116</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27 272</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24 584</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22 038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19 620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17 317</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606172212"/>
                  </a:ext>
                </a:extLst>
              </a:tr>
              <a:tr h="117684">
                <a:tc>
                  <a:txBody>
                    <a:bodyPr/>
                    <a:lstStyle/>
                    <a:p>
                      <a:pPr algn="l" fontAlgn="b"/>
                      <a:r>
                        <a:rPr lang="fi-FI" sz="800" b="1" i="0" u="none" strike="noStrike">
                          <a:solidFill>
                            <a:srgbClr val="000000"/>
                          </a:solidFill>
                          <a:effectLst/>
                          <a:latin typeface="Calibri" panose="020F0502020204030204" pitchFamily="34" charset="0"/>
                        </a:rPr>
                        <a:t>PYSYVÄT VASTAAVAT</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43 482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39 792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36 353</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33 136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30 116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27 272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24 584</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22 038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19 620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17 317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644474767"/>
                  </a:ext>
                </a:extLst>
              </a:tr>
              <a:tr h="117684">
                <a:tc>
                  <a:txBody>
                    <a:bodyPr/>
                    <a:lstStyle/>
                    <a:p>
                      <a:pPr algn="l" fontAlgn="b"/>
                      <a:r>
                        <a:rPr lang="fi-FI" sz="800" b="1" i="0" u="none" strike="noStrike">
                          <a:solidFill>
                            <a:srgbClr val="000000"/>
                          </a:solidFill>
                          <a:effectLst/>
                          <a:latin typeface="Calibri" panose="020F0502020204030204" pitchFamily="34" charset="0"/>
                        </a:rPr>
                        <a:t> </a:t>
                      </a:r>
                    </a:p>
                  </a:txBody>
                  <a:tcPr marL="61716"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024992595"/>
                  </a:ext>
                </a:extLst>
              </a:tr>
              <a:tr h="117684">
                <a:tc>
                  <a:txBody>
                    <a:bodyPr/>
                    <a:lstStyle/>
                    <a:p>
                      <a:pPr algn="l" fontAlgn="b"/>
                      <a:r>
                        <a:rPr lang="fi-FI" sz="800" b="1" i="0" u="none" strike="noStrike">
                          <a:solidFill>
                            <a:srgbClr val="000000"/>
                          </a:solidFill>
                          <a:effectLst/>
                          <a:latin typeface="Calibri" panose="020F0502020204030204" pitchFamily="34" charset="0"/>
                        </a:rPr>
                        <a:t>VAIHTUVAT VASTAAVAT</a:t>
                      </a:r>
                    </a:p>
                  </a:txBody>
                  <a:tcPr marL="61716"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3675795293"/>
                  </a:ext>
                </a:extLst>
              </a:tr>
              <a:tr h="117684">
                <a:tc>
                  <a:txBody>
                    <a:bodyPr/>
                    <a:lstStyle/>
                    <a:p>
                      <a:pPr algn="l" fontAlgn="b"/>
                      <a:r>
                        <a:rPr lang="fi-FI" sz="800" b="1" i="0" u="none" strike="noStrike">
                          <a:solidFill>
                            <a:srgbClr val="000000"/>
                          </a:solidFill>
                          <a:effectLst/>
                          <a:latin typeface="Calibri" panose="020F0502020204030204" pitchFamily="34" charset="0"/>
                        </a:rPr>
                        <a:t>Vaihto-omaisuus</a:t>
                      </a:r>
                    </a:p>
                  </a:txBody>
                  <a:tcPr marL="61716"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2630677956"/>
                  </a:ext>
                </a:extLst>
              </a:tr>
              <a:tr h="117684">
                <a:tc>
                  <a:txBody>
                    <a:bodyPr/>
                    <a:lstStyle/>
                    <a:p>
                      <a:pPr algn="l" fontAlgn="b"/>
                      <a:r>
                        <a:rPr lang="fi-FI" sz="800" b="1" i="0" u="none" strike="noStrike">
                          <a:solidFill>
                            <a:srgbClr val="000000"/>
                          </a:solidFill>
                          <a:effectLst/>
                          <a:latin typeface="Calibri" panose="020F0502020204030204" pitchFamily="34" charset="0"/>
                        </a:rPr>
                        <a:t>Saamiset</a:t>
                      </a:r>
                    </a:p>
                  </a:txBody>
                  <a:tcPr marL="61716"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371982510"/>
                  </a:ext>
                </a:extLst>
              </a:tr>
              <a:tr h="117684">
                <a:tc>
                  <a:txBody>
                    <a:bodyPr/>
                    <a:lstStyle/>
                    <a:p>
                      <a:pPr algn="l" fontAlgn="b"/>
                      <a:r>
                        <a:rPr lang="fi-FI" sz="800" b="1" i="0" u="none" strike="noStrike">
                          <a:solidFill>
                            <a:srgbClr val="000000"/>
                          </a:solidFill>
                          <a:effectLst/>
                          <a:latin typeface="Calibri" panose="020F0502020204030204" pitchFamily="34" charset="0"/>
                        </a:rPr>
                        <a:t>Rahat ja pankisaamiset</a:t>
                      </a:r>
                    </a:p>
                  </a:txBody>
                  <a:tcPr marL="61716"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2 258</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4 266</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3 514</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3 002</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2 730</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2 674</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2 778</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3 045</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3 480</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4 083</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854507694"/>
                  </a:ext>
                </a:extLst>
              </a:tr>
              <a:tr h="123568">
                <a:tc>
                  <a:txBody>
                    <a:bodyPr/>
                    <a:lstStyle/>
                    <a:p>
                      <a:pPr algn="l" fontAlgn="b"/>
                      <a:r>
                        <a:rPr lang="fi-FI" sz="800" b="1" i="0" u="none" strike="noStrike">
                          <a:solidFill>
                            <a:srgbClr val="000000"/>
                          </a:solidFill>
                          <a:effectLst/>
                          <a:latin typeface="Calibri" panose="020F0502020204030204" pitchFamily="34" charset="0"/>
                        </a:rPr>
                        <a:t>VAIHTUVAT VASTAAVAT</a:t>
                      </a:r>
                    </a:p>
                  </a:txBody>
                  <a:tcPr marL="61716"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5 858</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7 866</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7 114</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6 602</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6 330</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6 274</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6 378</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6 645</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7 080</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7 683</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56161065"/>
                  </a:ext>
                </a:extLst>
              </a:tr>
              <a:tr h="123568">
                <a:tc>
                  <a:txBody>
                    <a:bodyPr/>
                    <a:lstStyle/>
                    <a:p>
                      <a:pPr algn="l" fontAlgn="b"/>
                      <a:r>
                        <a:rPr lang="fi-FI" sz="800" b="1" i="0" u="none" strike="noStrike">
                          <a:solidFill>
                            <a:srgbClr val="000000"/>
                          </a:solidFill>
                          <a:effectLst/>
                          <a:latin typeface="Calibri" panose="020F0502020204030204" pitchFamily="34" charset="0"/>
                        </a:rPr>
                        <a:t>VASTAAVA YHTEENSÄ</a:t>
                      </a:r>
                    </a:p>
                  </a:txBody>
                  <a:tcPr marL="61716"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49 340</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47 658</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43 467</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39 738</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36 446</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33 545</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30 962</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28 684</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26 700</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25 000</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68304712"/>
                  </a:ext>
                </a:extLst>
              </a:tr>
              <a:tr h="123568">
                <a:tc>
                  <a:txBody>
                    <a:bodyPr/>
                    <a:lstStyle/>
                    <a:p>
                      <a:pPr algn="l" fontAlgn="b"/>
                      <a:r>
                        <a:rPr lang="fi-FI" sz="800" b="0" i="0" u="none" strike="noStrike">
                          <a:solidFill>
                            <a:srgbClr val="000000"/>
                          </a:solidFill>
                          <a:effectLst/>
                          <a:latin typeface="Calibri" panose="020F0502020204030204" pitchFamily="34" charset="0"/>
                        </a:rPr>
                        <a:t> </a:t>
                      </a:r>
                    </a:p>
                  </a:txBody>
                  <a:tcPr marL="61716" marR="6857" marT="6857"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extLst>
                  <a:ext uri="{0D108BD9-81ED-4DB2-BD59-A6C34878D82A}">
                    <a16:rowId xmlns:a16="http://schemas.microsoft.com/office/drawing/2014/main" val="1446085742"/>
                  </a:ext>
                </a:extLst>
              </a:tr>
              <a:tr h="123568">
                <a:tc>
                  <a:txBody>
                    <a:bodyPr/>
                    <a:lstStyle/>
                    <a:p>
                      <a:pPr algn="l" fontAlgn="b"/>
                      <a:r>
                        <a:rPr lang="fi-FI" sz="800" b="1" i="0" u="none" strike="noStrike">
                          <a:solidFill>
                            <a:srgbClr val="000000"/>
                          </a:solidFill>
                          <a:effectLst/>
                          <a:latin typeface="Calibri" panose="020F0502020204030204" pitchFamily="34" charset="0"/>
                        </a:rPr>
                        <a:t>VASTATTAVAA</a:t>
                      </a:r>
                    </a:p>
                  </a:txBody>
                  <a:tcPr marL="61716"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Vuosi1</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Vuosi2</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Vuosi3</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Vuosi4</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Vuosi5</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Vuosi6</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Vuosi7</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Vuosi8</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Vuosi9</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tc>
                  <a:txBody>
                    <a:bodyPr/>
                    <a:lstStyle/>
                    <a:p>
                      <a:pPr algn="ctr" fontAlgn="b"/>
                      <a:r>
                        <a:rPr lang="fi-FI" sz="800" b="1" i="0" u="none" strike="noStrike">
                          <a:solidFill>
                            <a:srgbClr val="000000"/>
                          </a:solidFill>
                          <a:effectLst/>
                          <a:latin typeface="Calibri" panose="020F0502020204030204" pitchFamily="34" charset="0"/>
                        </a:rPr>
                        <a:t>Vuosi10</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D9E1F2"/>
                    </a:solidFill>
                  </a:tcPr>
                </a:tc>
                <a:extLst>
                  <a:ext uri="{0D108BD9-81ED-4DB2-BD59-A6C34878D82A}">
                    <a16:rowId xmlns:a16="http://schemas.microsoft.com/office/drawing/2014/main" val="3400860253"/>
                  </a:ext>
                </a:extLst>
              </a:tr>
              <a:tr h="117684">
                <a:tc>
                  <a:txBody>
                    <a:bodyPr/>
                    <a:lstStyle/>
                    <a:p>
                      <a:pPr algn="l" fontAlgn="b"/>
                      <a:r>
                        <a:rPr lang="fi-FI" sz="800" b="1" i="0" u="none" strike="noStrike">
                          <a:solidFill>
                            <a:srgbClr val="000000"/>
                          </a:solidFill>
                          <a:effectLst/>
                          <a:latin typeface="Calibri" panose="020F0502020204030204" pitchFamily="34" charset="0"/>
                        </a:rPr>
                        <a:t>OMA PÄÄOMA</a:t>
                      </a:r>
                    </a:p>
                  </a:txBody>
                  <a:tcPr marL="61716"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701714113"/>
                  </a:ext>
                </a:extLst>
              </a:tr>
              <a:tr h="117684">
                <a:tc>
                  <a:txBody>
                    <a:bodyPr/>
                    <a:lstStyle/>
                    <a:p>
                      <a:pPr algn="l" fontAlgn="b"/>
                      <a:r>
                        <a:rPr lang="fi-FI" sz="800" b="1" i="0" u="none" strike="noStrike">
                          <a:solidFill>
                            <a:srgbClr val="000000"/>
                          </a:solidFill>
                          <a:effectLst/>
                          <a:latin typeface="Calibri" panose="020F0502020204030204" pitchFamily="34" charset="0"/>
                        </a:rPr>
                        <a:t>Osakepääoma</a:t>
                      </a:r>
                    </a:p>
                  </a:txBody>
                  <a:tcPr marL="61716"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dirty="0">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1418169654"/>
                  </a:ext>
                </a:extLst>
              </a:tr>
              <a:tr h="117684">
                <a:tc>
                  <a:txBody>
                    <a:bodyPr/>
                    <a:lstStyle/>
                    <a:p>
                      <a:pPr algn="l" fontAlgn="b"/>
                      <a:r>
                        <a:rPr lang="fi-FI" sz="800" b="1" i="0" u="none" strike="noStrike">
                          <a:solidFill>
                            <a:srgbClr val="000000"/>
                          </a:solidFill>
                          <a:effectLst/>
                          <a:latin typeface="Calibri" panose="020F0502020204030204" pitchFamily="34" charset="0"/>
                        </a:rPr>
                        <a:t>Muut rahastot</a:t>
                      </a:r>
                    </a:p>
                  </a:txBody>
                  <a:tcPr marL="61716"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2562063787"/>
                  </a:ext>
                </a:extLst>
              </a:tr>
              <a:tr h="117684">
                <a:tc>
                  <a:txBody>
                    <a:bodyPr/>
                    <a:lstStyle/>
                    <a:p>
                      <a:pPr algn="l" fontAlgn="b"/>
                      <a:r>
                        <a:rPr lang="fi-FI" sz="800" b="1" i="0" u="none" strike="noStrike">
                          <a:solidFill>
                            <a:srgbClr val="000000"/>
                          </a:solidFill>
                          <a:effectLst/>
                          <a:latin typeface="Calibri" panose="020F0502020204030204" pitchFamily="34" charset="0"/>
                        </a:rPr>
                        <a:t>Edellisten tilikausien tulos</a:t>
                      </a:r>
                    </a:p>
                  </a:txBody>
                  <a:tcPr marL="61716"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-1 968</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-3 650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-4 841</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-5 570</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-5 862</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-5 763</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-5 346</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-4 624</a:t>
                      </a:r>
                    </a:p>
                  </a:txBody>
                  <a:tcPr marL="6857" marR="6857" marT="6857" marB="0" anchor="b">
                    <a:lnL>
                      <a:noFill/>
                    </a:lnL>
                    <a:lnR>
                      <a:noFill/>
                    </a:lnR>
                    <a:lnT>
                      <a:noFill/>
                    </a:lnT>
                    <a:lnB>
                      <a:noFill/>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-3 608</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2636541070"/>
                  </a:ext>
                </a:extLst>
              </a:tr>
              <a:tr h="117684">
                <a:tc>
                  <a:txBody>
                    <a:bodyPr/>
                    <a:lstStyle/>
                    <a:p>
                      <a:pPr algn="l" fontAlgn="b"/>
                      <a:r>
                        <a:rPr lang="fi-FI" sz="800" b="1" i="0" u="none" strike="noStrike">
                          <a:solidFill>
                            <a:srgbClr val="000000"/>
                          </a:solidFill>
                          <a:effectLst/>
                          <a:latin typeface="Calibri" panose="020F0502020204030204" pitchFamily="34" charset="0"/>
                        </a:rPr>
                        <a:t>Tilikauden tulos</a:t>
                      </a:r>
                    </a:p>
                  </a:txBody>
                  <a:tcPr marL="61716"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-1 968</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-1 682</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-1 191</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-729</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-292</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99</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417</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722</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1 016</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1 300</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466131045"/>
                  </a:ext>
                </a:extLst>
              </a:tr>
              <a:tr h="117684">
                <a:tc>
                  <a:txBody>
                    <a:bodyPr/>
                    <a:lstStyle/>
                    <a:p>
                      <a:pPr algn="l" fontAlgn="b"/>
                      <a:r>
                        <a:rPr lang="fi-FI" sz="800" b="1" i="0" u="none" strike="noStrike">
                          <a:solidFill>
                            <a:srgbClr val="000000"/>
                          </a:solidFill>
                          <a:effectLst/>
                          <a:latin typeface="Calibri" panose="020F0502020204030204" pitchFamily="34" charset="0"/>
                        </a:rPr>
                        <a:t>OMA PÄÄOMA YHTEENSÄ</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18 032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16 350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15 159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14 430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14 138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14 237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14 654</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15 376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16 392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17 692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59083487"/>
                  </a:ext>
                </a:extLst>
              </a:tr>
              <a:tr h="117684">
                <a:tc>
                  <a:txBody>
                    <a:bodyPr/>
                    <a:lstStyle/>
                    <a:p>
                      <a:pPr algn="l" fontAlgn="b"/>
                      <a:r>
                        <a:rPr lang="fi-FI" sz="800" b="1" i="0" u="none" strike="noStrike">
                          <a:solidFill>
                            <a:srgbClr val="000000"/>
                          </a:solidFill>
                          <a:effectLst/>
                          <a:latin typeface="Calibri" panose="020F0502020204030204" pitchFamily="34" charset="0"/>
                        </a:rPr>
                        <a:t> </a:t>
                      </a:r>
                    </a:p>
                  </a:txBody>
                  <a:tcPr marL="61716"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678840330"/>
                  </a:ext>
                </a:extLst>
              </a:tr>
              <a:tr h="117684">
                <a:tc>
                  <a:txBody>
                    <a:bodyPr/>
                    <a:lstStyle/>
                    <a:p>
                      <a:pPr algn="l" fontAlgn="b"/>
                      <a:r>
                        <a:rPr lang="fi-FI" sz="800" b="1" i="0" u="none" strike="noStrike">
                          <a:solidFill>
                            <a:srgbClr val="000000"/>
                          </a:solidFill>
                          <a:effectLst/>
                          <a:latin typeface="Calibri" panose="020F0502020204030204" pitchFamily="34" charset="0"/>
                        </a:rPr>
                        <a:t>VIERAS PÄÄOMA</a:t>
                      </a:r>
                    </a:p>
                  </a:txBody>
                  <a:tcPr marL="61716"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3861889769"/>
                  </a:ext>
                </a:extLst>
              </a:tr>
              <a:tr h="117684">
                <a:tc>
                  <a:txBody>
                    <a:bodyPr/>
                    <a:lstStyle/>
                    <a:p>
                      <a:pPr algn="l" fontAlgn="b"/>
                      <a:r>
                        <a:rPr lang="fi-FI" sz="800" b="1" i="0" u="none" strike="noStrike">
                          <a:solidFill>
                            <a:srgbClr val="000000"/>
                          </a:solidFill>
                          <a:effectLst/>
                          <a:latin typeface="Calibri" panose="020F0502020204030204" pitchFamily="34" charset="0"/>
                        </a:rPr>
                        <a:t>Pitkäaikainen</a:t>
                      </a:r>
                    </a:p>
                  </a:txBody>
                  <a:tcPr marL="61716"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224874244"/>
                  </a:ext>
                </a:extLst>
              </a:tr>
              <a:tr h="117684">
                <a:tc>
                  <a:txBody>
                    <a:bodyPr/>
                    <a:lstStyle/>
                    <a:p>
                      <a:pPr algn="l" fontAlgn="b"/>
                      <a:r>
                        <a:rPr lang="fi-FI" sz="800" b="0" i="0" u="none" strike="noStrike">
                          <a:solidFill>
                            <a:srgbClr val="000000"/>
                          </a:solidFill>
                          <a:effectLst/>
                          <a:latin typeface="Calibri" panose="020F0502020204030204" pitchFamily="34" charset="0"/>
                        </a:rPr>
                        <a:t> Lainat rahoituslaitoksilta</a:t>
                      </a:r>
                    </a:p>
                  </a:txBody>
                  <a:tcPr marL="61716"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30 000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27 000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24 000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21 000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18 000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15 000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12 000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9 000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6 000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3564845658"/>
                  </a:ext>
                </a:extLst>
              </a:tr>
              <a:tr h="117684">
                <a:tc>
                  <a:txBody>
                    <a:bodyPr/>
                    <a:lstStyle/>
                    <a:p>
                      <a:pPr algn="l" fontAlgn="b"/>
                      <a:r>
                        <a:rPr lang="fi-FI" sz="800" b="1" i="0" u="none" strike="noStrike">
                          <a:solidFill>
                            <a:srgbClr val="000000"/>
                          </a:solidFill>
                          <a:effectLst/>
                          <a:latin typeface="Calibri" panose="020F0502020204030204" pitchFamily="34" charset="0"/>
                        </a:rPr>
                        <a:t>Pitkäaikainen yhteensä</a:t>
                      </a:r>
                    </a:p>
                  </a:txBody>
                  <a:tcPr marL="61716"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30 000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27 000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24 000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21 000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18 000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15 000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12 000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9 000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6 000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3597535516"/>
                  </a:ext>
                </a:extLst>
              </a:tr>
              <a:tr h="117684">
                <a:tc>
                  <a:txBody>
                    <a:bodyPr/>
                    <a:lstStyle/>
                    <a:p>
                      <a:pPr algn="l" fontAlgn="b"/>
                      <a:r>
                        <a:rPr lang="fi-FI" sz="800" b="1" i="0" u="none" strike="noStrike">
                          <a:solidFill>
                            <a:srgbClr val="000000"/>
                          </a:solidFill>
                          <a:effectLst/>
                          <a:latin typeface="Calibri" panose="020F0502020204030204" pitchFamily="34" charset="0"/>
                        </a:rPr>
                        <a:t>Lyhytaikainen</a:t>
                      </a:r>
                    </a:p>
                  </a:txBody>
                  <a:tcPr marL="61716"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D9E1F2"/>
                    </a:solidFill>
                  </a:tcPr>
                </a:tc>
                <a:extLst>
                  <a:ext uri="{0D108BD9-81ED-4DB2-BD59-A6C34878D82A}">
                    <a16:rowId xmlns:a16="http://schemas.microsoft.com/office/drawing/2014/main" val="1461991462"/>
                  </a:ext>
                </a:extLst>
              </a:tr>
              <a:tr h="117684">
                <a:tc>
                  <a:txBody>
                    <a:bodyPr/>
                    <a:lstStyle/>
                    <a:p>
                      <a:pPr algn="l" fontAlgn="b"/>
                      <a:r>
                        <a:rPr lang="fi-FI" sz="800" b="0" i="0" u="none" strike="noStrike">
                          <a:solidFill>
                            <a:srgbClr val="000000"/>
                          </a:solidFill>
                          <a:effectLst/>
                          <a:latin typeface="Calibri" panose="020F0502020204030204" pitchFamily="34" charset="0"/>
                        </a:rPr>
                        <a:t> Lainat rahoituslaitoksilta </a:t>
                      </a:r>
                    </a:p>
                  </a:txBody>
                  <a:tcPr marL="61716"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668898931"/>
                  </a:ext>
                </a:extLst>
              </a:tr>
              <a:tr h="117684">
                <a:tc>
                  <a:txBody>
                    <a:bodyPr/>
                    <a:lstStyle/>
                    <a:p>
                      <a:pPr algn="l" fontAlgn="b"/>
                      <a:r>
                        <a:rPr lang="fi-FI" sz="800" b="0" i="0" u="none" strike="noStrike">
                          <a:solidFill>
                            <a:srgbClr val="000000"/>
                          </a:solidFill>
                          <a:effectLst/>
                          <a:latin typeface="Calibri" panose="020F0502020204030204" pitchFamily="34" charset="0"/>
                        </a:rPr>
                        <a:t> Ostovelat</a:t>
                      </a:r>
                    </a:p>
                  </a:txBody>
                  <a:tcPr marL="61716"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6857" marR="6857" marT="6857" marB="0" anchor="b">
                    <a:lnL>
                      <a:noFill/>
                    </a:lnL>
                    <a:lnR>
                      <a:noFill/>
                    </a:lnR>
                    <a:lnT>
                      <a:noFill/>
                    </a:lnT>
                    <a:lnB>
                      <a:noFill/>
                    </a:lnB>
                    <a:solidFill>
                      <a:srgbClr val="D9E1F2"/>
                    </a:solidFill>
                  </a:tcPr>
                </a:tc>
                <a:extLst>
                  <a:ext uri="{0D108BD9-81ED-4DB2-BD59-A6C34878D82A}">
                    <a16:rowId xmlns:a16="http://schemas.microsoft.com/office/drawing/2014/main" val="3649695486"/>
                  </a:ext>
                </a:extLst>
              </a:tr>
              <a:tr h="117684">
                <a:tc>
                  <a:txBody>
                    <a:bodyPr/>
                    <a:lstStyle/>
                    <a:p>
                      <a:pPr algn="l" fontAlgn="b"/>
                      <a:r>
                        <a:rPr lang="fi-FI" sz="800" b="0" i="0" u="none" strike="noStrike">
                          <a:solidFill>
                            <a:srgbClr val="000000"/>
                          </a:solidFill>
                          <a:effectLst/>
                          <a:latin typeface="Calibri" panose="020F0502020204030204" pitchFamily="34" charset="0"/>
                        </a:rPr>
                        <a:t> Siirtovelat</a:t>
                      </a:r>
                    </a:p>
                  </a:txBody>
                  <a:tcPr marL="61716"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108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D9E1F2"/>
                    </a:solidFill>
                  </a:tcPr>
                </a:tc>
                <a:extLst>
                  <a:ext uri="{0D108BD9-81ED-4DB2-BD59-A6C34878D82A}">
                    <a16:rowId xmlns:a16="http://schemas.microsoft.com/office/drawing/2014/main" val="3622049186"/>
                  </a:ext>
                </a:extLst>
              </a:tr>
              <a:tr h="117684">
                <a:tc>
                  <a:txBody>
                    <a:bodyPr/>
                    <a:lstStyle/>
                    <a:p>
                      <a:pPr algn="l" fontAlgn="b"/>
                      <a:r>
                        <a:rPr lang="fi-FI" sz="800" b="1" i="0" u="none" strike="noStrike">
                          <a:solidFill>
                            <a:srgbClr val="000000"/>
                          </a:solidFill>
                          <a:effectLst/>
                          <a:latin typeface="Calibri" panose="020F0502020204030204" pitchFamily="34" charset="0"/>
                        </a:rPr>
                        <a:t>Lyhytaikainen yhteensä</a:t>
                      </a:r>
                    </a:p>
                  </a:txBody>
                  <a:tcPr marL="61716"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4 308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8348149"/>
                  </a:ext>
                </a:extLst>
              </a:tr>
              <a:tr h="117684">
                <a:tc>
                  <a:txBody>
                    <a:bodyPr/>
                    <a:lstStyle/>
                    <a:p>
                      <a:pPr algn="l" fontAlgn="b"/>
                      <a:r>
                        <a:rPr lang="fi-FI" sz="800" b="1" i="0" u="none" strike="noStrike">
                          <a:solidFill>
                            <a:srgbClr val="000000"/>
                          </a:solidFill>
                          <a:effectLst/>
                          <a:latin typeface="Calibri" panose="020F0502020204030204" pitchFamily="34" charset="0"/>
                        </a:rPr>
                        <a:t>Vieras pääoma yhteensä</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31 308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31 308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28 308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25 308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22 308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19 308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16 308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13 308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10 308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7 308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94567565"/>
                  </a:ext>
                </a:extLst>
              </a:tr>
              <a:tr h="117684">
                <a:tc>
                  <a:txBody>
                    <a:bodyPr/>
                    <a:lstStyle/>
                    <a:p>
                      <a:pPr algn="l" fontAlgn="b"/>
                      <a:r>
                        <a:rPr lang="fi-FI" sz="800" b="1" i="0" u="none" strike="noStrike">
                          <a:solidFill>
                            <a:srgbClr val="000000"/>
                          </a:solidFill>
                          <a:effectLst/>
                          <a:latin typeface="Calibri" panose="020F0502020204030204" pitchFamily="34" charset="0"/>
                        </a:rPr>
                        <a:t>VASTATTAVAA YHTEENSÄ</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49 340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47 658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43 467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39 738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36 446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33 545</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30 962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28 684</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26 700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b"/>
                      <a:r>
                        <a:rPr lang="fi-FI" sz="800" b="1" i="0" u="none" strike="noStrike">
                          <a:solidFill>
                            <a:srgbClr val="000000"/>
                          </a:solidFill>
                          <a:effectLst/>
                          <a:latin typeface="Calibri" panose="020F0502020204030204" pitchFamily="34" charset="0"/>
                        </a:rPr>
                        <a:t>25 000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675452453"/>
                  </a:ext>
                </a:extLst>
              </a:tr>
              <a:tr h="117684">
                <a:tc>
                  <a:txBody>
                    <a:bodyPr/>
                    <a:lstStyle/>
                    <a:p>
                      <a:pPr algn="l" fontAlgn="b"/>
                      <a:r>
                        <a:rPr lang="fi-FI" sz="800" b="0" i="0" u="none" strike="noStrike">
                          <a:solidFill>
                            <a:srgbClr val="000000"/>
                          </a:solidFill>
                          <a:effectLst/>
                          <a:latin typeface="Calibri" panose="020F0502020204030204" pitchFamily="34" charset="0"/>
                        </a:rPr>
                        <a:t>Tarkistus</a:t>
                      </a:r>
                    </a:p>
                  </a:txBody>
                  <a:tcPr marL="61716"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tc>
                  <a:txBody>
                    <a:bodyPr/>
                    <a:lstStyle/>
                    <a:p>
                      <a:pPr algn="r" fontAlgn="b"/>
                      <a:r>
                        <a:rPr lang="fi-FI" sz="800" b="0" i="0" u="none" strike="noStrike" dirty="0">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3323336788"/>
                  </a:ext>
                </a:extLst>
              </a:tr>
            </a:tbl>
          </a:graphicData>
        </a:graphic>
      </p:graphicFrame>
      <p:sp>
        <p:nvSpPr>
          <p:cNvPr id="4" name="Päivämäärän paikkamerkki 3">
            <a:extLst>
              <a:ext uri="{FF2B5EF4-FFF2-40B4-BE49-F238E27FC236}">
                <a16:creationId xmlns:a16="http://schemas.microsoft.com/office/drawing/2014/main" id="{647F4080-C739-6805-56EE-9F10ABCAADCC}"/>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990BE23E-D68C-7BA2-0ACD-B087B3B7F2ED}"/>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DB2BF1FC-415A-7FA4-5315-8BB83A704F1E}"/>
              </a:ext>
            </a:extLst>
          </p:cNvPr>
          <p:cNvSpPr>
            <a:spLocks noGrp="1"/>
          </p:cNvSpPr>
          <p:nvPr>
            <p:ph type="sldNum" sz="quarter" idx="12"/>
          </p:nvPr>
        </p:nvSpPr>
        <p:spPr/>
        <p:txBody>
          <a:bodyPr/>
          <a:lstStyle/>
          <a:p>
            <a:fld id="{D3A43A0F-07BB-4823-B415-9F3E41C865A8}" type="slidenum">
              <a:rPr lang="fi-FI" smtClean="0"/>
              <a:t>52</a:t>
            </a:fld>
            <a:endParaRPr lang="fi-FI"/>
          </a:p>
        </p:txBody>
      </p:sp>
      <p:graphicFrame>
        <p:nvGraphicFramePr>
          <p:cNvPr id="8" name="Kaavio 7">
            <a:extLst>
              <a:ext uri="{FF2B5EF4-FFF2-40B4-BE49-F238E27FC236}">
                <a16:creationId xmlns:a16="http://schemas.microsoft.com/office/drawing/2014/main" id="{7BCBF298-DFC5-604D-6668-9EF67BEE5285}"/>
              </a:ext>
            </a:extLst>
          </p:cNvPr>
          <p:cNvGraphicFramePr>
            <a:graphicFrameLocks/>
          </p:cNvGraphicFramePr>
          <p:nvPr/>
        </p:nvGraphicFramePr>
        <p:xfrm>
          <a:off x="8377065" y="1491191"/>
          <a:ext cx="3392905" cy="23593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Kaavio 8">
            <a:extLst>
              <a:ext uri="{FF2B5EF4-FFF2-40B4-BE49-F238E27FC236}">
                <a16:creationId xmlns:a16="http://schemas.microsoft.com/office/drawing/2014/main" id="{520EB54E-B92D-87F0-6D24-34B1BE5C58D3}"/>
              </a:ext>
            </a:extLst>
          </p:cNvPr>
          <p:cNvGraphicFramePr>
            <a:graphicFrameLocks/>
          </p:cNvGraphicFramePr>
          <p:nvPr/>
        </p:nvGraphicFramePr>
        <p:xfrm>
          <a:off x="8377065" y="3877893"/>
          <a:ext cx="3392905" cy="22492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5018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332904C-F62D-335C-C86C-3B5F6AA0F03E}"/>
              </a:ext>
            </a:extLst>
          </p:cNvPr>
          <p:cNvSpPr>
            <a:spLocks noGrp="1"/>
          </p:cNvSpPr>
          <p:nvPr>
            <p:ph type="title"/>
          </p:nvPr>
        </p:nvSpPr>
        <p:spPr/>
        <p:txBody>
          <a:bodyPr/>
          <a:lstStyle/>
          <a:p>
            <a:r>
              <a:rPr lang="fi-FI" dirty="0"/>
              <a:t>Kierrätysyritys - Tuloslaskelma</a:t>
            </a:r>
          </a:p>
        </p:txBody>
      </p:sp>
      <p:sp>
        <p:nvSpPr>
          <p:cNvPr id="3" name="Päivämäärän paikkamerkki 2">
            <a:extLst>
              <a:ext uri="{FF2B5EF4-FFF2-40B4-BE49-F238E27FC236}">
                <a16:creationId xmlns:a16="http://schemas.microsoft.com/office/drawing/2014/main" id="{1DD08819-0E93-2D82-97B3-3144FCA3A989}"/>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B89081F1-4196-6DFD-2261-09E2824A4311}"/>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1B4D353B-E2F3-5497-0358-4BC363376E10}"/>
              </a:ext>
            </a:extLst>
          </p:cNvPr>
          <p:cNvSpPr>
            <a:spLocks noGrp="1"/>
          </p:cNvSpPr>
          <p:nvPr>
            <p:ph type="sldNum" sz="quarter" idx="12"/>
          </p:nvPr>
        </p:nvSpPr>
        <p:spPr/>
        <p:txBody>
          <a:bodyPr/>
          <a:lstStyle/>
          <a:p>
            <a:fld id="{D3A43A0F-07BB-4823-B415-9F3E41C865A8}" type="slidenum">
              <a:rPr lang="fi-FI" smtClean="0"/>
              <a:t>53</a:t>
            </a:fld>
            <a:endParaRPr lang="fi-FI"/>
          </a:p>
        </p:txBody>
      </p:sp>
      <p:graphicFrame>
        <p:nvGraphicFramePr>
          <p:cNvPr id="8" name="Sisällön paikkamerkki 7">
            <a:extLst>
              <a:ext uri="{FF2B5EF4-FFF2-40B4-BE49-F238E27FC236}">
                <a16:creationId xmlns:a16="http://schemas.microsoft.com/office/drawing/2014/main" id="{4F1E1C5F-B48F-17B8-05EC-F8C1F0C24E9B}"/>
              </a:ext>
            </a:extLst>
          </p:cNvPr>
          <p:cNvGraphicFramePr>
            <a:graphicFrameLocks noGrp="1"/>
          </p:cNvGraphicFramePr>
          <p:nvPr>
            <p:ph idx="1"/>
            <p:extLst>
              <p:ext uri="{D42A27DB-BD31-4B8C-83A1-F6EECF244321}">
                <p14:modId xmlns:p14="http://schemas.microsoft.com/office/powerpoint/2010/main" val="408400974"/>
              </p:ext>
            </p:extLst>
          </p:nvPr>
        </p:nvGraphicFramePr>
        <p:xfrm>
          <a:off x="422029" y="1328237"/>
          <a:ext cx="7915149" cy="4949132"/>
        </p:xfrm>
        <a:graphic>
          <a:graphicData uri="http://schemas.openxmlformats.org/drawingml/2006/table">
            <a:tbl>
              <a:tblPr/>
              <a:tblGrid>
                <a:gridCol w="1876939">
                  <a:extLst>
                    <a:ext uri="{9D8B030D-6E8A-4147-A177-3AD203B41FA5}">
                      <a16:colId xmlns:a16="http://schemas.microsoft.com/office/drawing/2014/main" val="2588105777"/>
                    </a:ext>
                  </a:extLst>
                </a:gridCol>
                <a:gridCol w="603821">
                  <a:extLst>
                    <a:ext uri="{9D8B030D-6E8A-4147-A177-3AD203B41FA5}">
                      <a16:colId xmlns:a16="http://schemas.microsoft.com/office/drawing/2014/main" val="476658210"/>
                    </a:ext>
                  </a:extLst>
                </a:gridCol>
                <a:gridCol w="603821">
                  <a:extLst>
                    <a:ext uri="{9D8B030D-6E8A-4147-A177-3AD203B41FA5}">
                      <a16:colId xmlns:a16="http://schemas.microsoft.com/office/drawing/2014/main" val="2686201493"/>
                    </a:ext>
                  </a:extLst>
                </a:gridCol>
                <a:gridCol w="603821">
                  <a:extLst>
                    <a:ext uri="{9D8B030D-6E8A-4147-A177-3AD203B41FA5}">
                      <a16:colId xmlns:a16="http://schemas.microsoft.com/office/drawing/2014/main" val="950756295"/>
                    </a:ext>
                  </a:extLst>
                </a:gridCol>
                <a:gridCol w="603821">
                  <a:extLst>
                    <a:ext uri="{9D8B030D-6E8A-4147-A177-3AD203B41FA5}">
                      <a16:colId xmlns:a16="http://schemas.microsoft.com/office/drawing/2014/main" val="3498663892"/>
                    </a:ext>
                  </a:extLst>
                </a:gridCol>
                <a:gridCol w="603821">
                  <a:extLst>
                    <a:ext uri="{9D8B030D-6E8A-4147-A177-3AD203B41FA5}">
                      <a16:colId xmlns:a16="http://schemas.microsoft.com/office/drawing/2014/main" val="1197166862"/>
                    </a:ext>
                  </a:extLst>
                </a:gridCol>
                <a:gridCol w="603821">
                  <a:extLst>
                    <a:ext uri="{9D8B030D-6E8A-4147-A177-3AD203B41FA5}">
                      <a16:colId xmlns:a16="http://schemas.microsoft.com/office/drawing/2014/main" val="354277217"/>
                    </a:ext>
                  </a:extLst>
                </a:gridCol>
                <a:gridCol w="603821">
                  <a:extLst>
                    <a:ext uri="{9D8B030D-6E8A-4147-A177-3AD203B41FA5}">
                      <a16:colId xmlns:a16="http://schemas.microsoft.com/office/drawing/2014/main" val="3211048844"/>
                    </a:ext>
                  </a:extLst>
                </a:gridCol>
                <a:gridCol w="603821">
                  <a:extLst>
                    <a:ext uri="{9D8B030D-6E8A-4147-A177-3AD203B41FA5}">
                      <a16:colId xmlns:a16="http://schemas.microsoft.com/office/drawing/2014/main" val="4089605159"/>
                    </a:ext>
                  </a:extLst>
                </a:gridCol>
                <a:gridCol w="603821">
                  <a:extLst>
                    <a:ext uri="{9D8B030D-6E8A-4147-A177-3AD203B41FA5}">
                      <a16:colId xmlns:a16="http://schemas.microsoft.com/office/drawing/2014/main" val="1936607630"/>
                    </a:ext>
                  </a:extLst>
                </a:gridCol>
                <a:gridCol w="603821">
                  <a:extLst>
                    <a:ext uri="{9D8B030D-6E8A-4147-A177-3AD203B41FA5}">
                      <a16:colId xmlns:a16="http://schemas.microsoft.com/office/drawing/2014/main" val="3063134029"/>
                    </a:ext>
                  </a:extLst>
                </a:gridCol>
              </a:tblGrid>
              <a:tr h="123878">
                <a:tc>
                  <a:txBody>
                    <a:bodyPr/>
                    <a:lstStyle/>
                    <a:p>
                      <a:pPr algn="l" fontAlgn="b"/>
                      <a:r>
                        <a:rPr lang="fi-FI" sz="700" b="1" i="0" u="none" strike="noStrike">
                          <a:solidFill>
                            <a:srgbClr val="000000"/>
                          </a:solidFill>
                          <a:effectLst/>
                          <a:latin typeface="Calibri" panose="020F0502020204030204" pitchFamily="34" charset="0"/>
                        </a:rPr>
                        <a:t>LÄHTÖTIEDOT</a:t>
                      </a:r>
                    </a:p>
                  </a:txBody>
                  <a:tcPr marL="55728"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1168768559"/>
                  </a:ext>
                </a:extLst>
              </a:tr>
              <a:tr h="123878">
                <a:tc>
                  <a:txBody>
                    <a:bodyPr/>
                    <a:lstStyle/>
                    <a:p>
                      <a:pPr algn="l" fontAlgn="ctr"/>
                      <a:r>
                        <a:rPr lang="fi-FI" sz="700" b="1" i="0" u="none" strike="noStrike">
                          <a:solidFill>
                            <a:srgbClr val="000000"/>
                          </a:solidFill>
                          <a:effectLst/>
                          <a:latin typeface="Calibri" panose="020F0502020204030204" pitchFamily="34" charset="0"/>
                        </a:rPr>
                        <a:t> </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Vuosi1</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Vuosi2</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Vuosi3</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Vuosi4</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Vuosi5</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Vuosi6</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Vuosi7</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Vuosi8</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Vuosi9</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Vuosi10</a:t>
                      </a:r>
                    </a:p>
                  </a:txBody>
                  <a:tcPr marL="6192" marR="6192" marT="6192" marB="0" anchor="ctr">
                    <a:lnL w="12700" cap="flat" cmpd="sng" algn="ctr">
                      <a:solidFill>
                        <a:srgbClr val="FFFFFF"/>
                      </a:solidFill>
                      <a:prstDash val="solid"/>
                      <a:round/>
                      <a:headEnd type="none" w="med" len="med"/>
                      <a:tailEnd type="none" w="med" len="med"/>
                    </a:lnL>
                    <a:lnR>
                      <a:noFill/>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3008178613"/>
                  </a:ext>
                </a:extLst>
              </a:tr>
              <a:tr h="123878">
                <a:tc>
                  <a:txBody>
                    <a:bodyPr/>
                    <a:lstStyle/>
                    <a:p>
                      <a:pPr algn="l" fontAlgn="b"/>
                      <a:r>
                        <a:rPr lang="fi-FI" sz="700" b="1" i="0" u="none" strike="noStrike">
                          <a:solidFill>
                            <a:srgbClr val="000000"/>
                          </a:solidFill>
                          <a:effectLst/>
                          <a:latin typeface="Calibri" panose="020F0502020204030204" pitchFamily="34" charset="0"/>
                        </a:rPr>
                        <a:t>Teräsromun hinta (EUR/tn)</a:t>
                      </a:r>
                    </a:p>
                  </a:txBody>
                  <a:tcPr marL="55728" marR="6192" marT="6192" marB="0" anchor="b">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6192" marR="6192" marT="619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44535359"/>
                  </a:ext>
                </a:extLst>
              </a:tr>
              <a:tr h="123878">
                <a:tc>
                  <a:txBody>
                    <a:bodyPr/>
                    <a:lstStyle/>
                    <a:p>
                      <a:pPr algn="l"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6192" marR="6192" marT="6192" marB="0" anchor="ctr">
                    <a:lnL>
                      <a:noFill/>
                    </a:lnL>
                    <a:lnR>
                      <a:noFill/>
                    </a:lnR>
                    <a:lnT>
                      <a:noFill/>
                    </a:lnT>
                    <a:lnB>
                      <a:noFill/>
                    </a:lnB>
                    <a:solidFill>
                      <a:srgbClr val="FFFFFF"/>
                    </a:solidFill>
                  </a:tcPr>
                </a:tc>
                <a:extLst>
                  <a:ext uri="{0D108BD9-81ED-4DB2-BD59-A6C34878D82A}">
                    <a16:rowId xmlns:a16="http://schemas.microsoft.com/office/drawing/2014/main" val="2529178587"/>
                  </a:ext>
                </a:extLst>
              </a:tr>
              <a:tr h="123878">
                <a:tc>
                  <a:txBody>
                    <a:bodyPr/>
                    <a:lstStyle/>
                    <a:p>
                      <a:pPr algn="l" fontAlgn="b"/>
                      <a:r>
                        <a:rPr lang="fi-FI" sz="700" b="0" i="0" u="none" strike="noStrike">
                          <a:solidFill>
                            <a:srgbClr val="000000"/>
                          </a:solidFill>
                          <a:effectLst/>
                          <a:latin typeface="Calibri" panose="020F0502020204030204" pitchFamily="34" charset="0"/>
                        </a:rPr>
                        <a:t>USD-EUR kurssi </a:t>
                      </a:r>
                    </a:p>
                  </a:txBody>
                  <a:tcPr marL="55728"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3799979941"/>
                  </a:ext>
                </a:extLst>
              </a:tr>
              <a:tr h="123878">
                <a:tc>
                  <a:txBody>
                    <a:bodyPr/>
                    <a:lstStyle/>
                    <a:p>
                      <a:pPr algn="l" fontAlgn="ctr"/>
                      <a:r>
                        <a:rPr lang="fi-FI" sz="700" b="1" i="0" u="none" strike="noStrike">
                          <a:solidFill>
                            <a:srgbClr val="000000"/>
                          </a:solidFill>
                          <a:effectLst/>
                          <a:latin typeface="Calibri" panose="020F0502020204030204" pitchFamily="34" charset="0"/>
                        </a:rPr>
                        <a:t>Alusten hankintahinta (USD/LDT)</a:t>
                      </a:r>
                    </a:p>
                  </a:txBody>
                  <a:tcPr marL="55728" marR="6192" marT="6192" marB="0" anchor="ctr">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3091465922"/>
                  </a:ext>
                </a:extLst>
              </a:tr>
              <a:tr h="123878">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3025132926"/>
                  </a:ext>
                </a:extLst>
              </a:tr>
              <a:tr h="123878">
                <a:tc>
                  <a:txBody>
                    <a:bodyPr/>
                    <a:lstStyle/>
                    <a:p>
                      <a:pPr algn="l" fontAlgn="b"/>
                      <a:r>
                        <a:rPr lang="fi-FI" sz="700" b="0" i="0" u="none" strike="noStrike">
                          <a:solidFill>
                            <a:srgbClr val="000000"/>
                          </a:solidFill>
                          <a:effectLst/>
                          <a:latin typeface="Calibri" panose="020F0502020204030204" pitchFamily="34" charset="0"/>
                        </a:rPr>
                        <a:t>Purettavien alusten määrä (kpl/v)</a:t>
                      </a:r>
                    </a:p>
                  </a:txBody>
                  <a:tcPr marL="55728"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299002284"/>
                  </a:ext>
                </a:extLst>
              </a:tr>
              <a:tr h="123878">
                <a:tc>
                  <a:txBody>
                    <a:bodyPr/>
                    <a:lstStyle/>
                    <a:p>
                      <a:pPr algn="l" fontAlgn="b"/>
                      <a:r>
                        <a:rPr lang="fi-FI" sz="700" b="0" i="0" u="none" strike="noStrike">
                          <a:solidFill>
                            <a:srgbClr val="000000"/>
                          </a:solidFill>
                          <a:effectLst/>
                          <a:latin typeface="Calibri" panose="020F0502020204030204" pitchFamily="34" charset="0"/>
                        </a:rPr>
                        <a:t>Purettavien alusten keskikoko (LDT/alus) </a:t>
                      </a:r>
                    </a:p>
                  </a:txBody>
                  <a:tcPr marL="55728"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3724029026"/>
                  </a:ext>
                </a:extLst>
              </a:tr>
              <a:tr h="123878">
                <a:tc>
                  <a:txBody>
                    <a:bodyPr/>
                    <a:lstStyle/>
                    <a:p>
                      <a:pPr algn="l" fontAlgn="b"/>
                      <a:r>
                        <a:rPr lang="fi-FI" sz="700" b="0" i="0" u="none" strike="noStrike" dirty="0">
                          <a:solidFill>
                            <a:srgbClr val="000000"/>
                          </a:solidFill>
                          <a:effectLst/>
                          <a:latin typeface="Calibri" panose="020F0502020204030204" pitchFamily="34" charset="0"/>
                        </a:rPr>
                        <a:t>Purettava kokonaismäärä (LDT/vuosi)</a:t>
                      </a:r>
                    </a:p>
                  </a:txBody>
                  <a:tcPr marL="55728"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3914709120"/>
                  </a:ext>
                </a:extLst>
              </a:tr>
              <a:tr h="123878">
                <a:tc>
                  <a:txBody>
                    <a:bodyPr/>
                    <a:lstStyle/>
                    <a:p>
                      <a:pPr algn="l" fontAlgn="b"/>
                      <a:r>
                        <a:rPr lang="fi-FI" sz="700" b="0" i="0" u="none" strike="noStrike">
                          <a:solidFill>
                            <a:srgbClr val="000000"/>
                          </a:solidFill>
                          <a:effectLst/>
                          <a:latin typeface="Calibri" panose="020F0502020204030204" pitchFamily="34" charset="0"/>
                        </a:rPr>
                        <a:t> </a:t>
                      </a:r>
                    </a:p>
                  </a:txBody>
                  <a:tcPr marL="55728"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1069761001"/>
                  </a:ext>
                </a:extLst>
              </a:tr>
              <a:tr h="123878">
                <a:tc>
                  <a:txBody>
                    <a:bodyPr/>
                    <a:lstStyle/>
                    <a:p>
                      <a:pPr algn="l" fontAlgn="b"/>
                      <a:r>
                        <a:rPr lang="fi-FI" sz="700" b="1" i="0" u="none" strike="noStrike" dirty="0">
                          <a:solidFill>
                            <a:srgbClr val="000000"/>
                          </a:solidFill>
                          <a:effectLst/>
                          <a:latin typeface="Calibri" panose="020F0502020204030204" pitchFamily="34" charset="0"/>
                        </a:rPr>
                        <a:t>Purkuhinta (EUR/LDT)</a:t>
                      </a:r>
                    </a:p>
                  </a:txBody>
                  <a:tcPr marL="55728"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2133176830"/>
                  </a:ext>
                </a:extLst>
              </a:tr>
              <a:tr h="123878">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a:noFill/>
                    </a:lnB>
                    <a:solidFill>
                      <a:srgbClr val="FFFFFF"/>
                    </a:solidFill>
                  </a:tcPr>
                </a:tc>
                <a:extLst>
                  <a:ext uri="{0D108BD9-81ED-4DB2-BD59-A6C34878D82A}">
                    <a16:rowId xmlns:a16="http://schemas.microsoft.com/office/drawing/2014/main" val="1983991193"/>
                  </a:ext>
                </a:extLst>
              </a:tr>
              <a:tr h="123878">
                <a:tc>
                  <a:txBody>
                    <a:bodyPr/>
                    <a:lstStyle/>
                    <a:p>
                      <a:pPr algn="l" fontAlgn="b"/>
                      <a:r>
                        <a:rPr lang="fi-FI" sz="700" b="1" i="0" u="none" strike="noStrike" dirty="0">
                          <a:solidFill>
                            <a:srgbClr val="000000"/>
                          </a:solidFill>
                          <a:effectLst/>
                          <a:latin typeface="Calibri" panose="020F0502020204030204" pitchFamily="34" charset="0"/>
                        </a:rPr>
                        <a:t>KIERRÄTYSYRITYS - TULOSLASKELMA</a:t>
                      </a:r>
                    </a:p>
                  </a:txBody>
                  <a:tcPr marL="55728"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gridSpan="5">
                  <a:txBody>
                    <a:bodyPr/>
                    <a:lstStyle/>
                    <a:p>
                      <a:pPr algn="ctr" fontAlgn="b"/>
                      <a:r>
                        <a:rPr lang="fi-FI" sz="700" b="0" i="0" u="none" strike="noStrike" dirty="0">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ctr"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700" b="0" i="0" u="none" strike="noStrike" dirty="0">
                          <a:solidFill>
                            <a:srgbClr val="000000"/>
                          </a:solidFill>
                          <a:effectLst/>
                          <a:latin typeface="Calibri" panose="020F0502020204030204" pitchFamily="34" charset="0"/>
                        </a:rPr>
                        <a:t> </a:t>
                      </a:r>
                    </a:p>
                  </a:txBody>
                  <a:tcPr marL="6192" marR="6192" marT="6192"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extLst>
                  <a:ext uri="{0D108BD9-81ED-4DB2-BD59-A6C34878D82A}">
                    <a16:rowId xmlns:a16="http://schemas.microsoft.com/office/drawing/2014/main" val="1910552195"/>
                  </a:ext>
                </a:extLst>
              </a:tr>
              <a:tr h="123878">
                <a:tc>
                  <a:txBody>
                    <a:bodyPr/>
                    <a:lstStyle/>
                    <a:p>
                      <a:pPr algn="l" fontAlgn="ctr"/>
                      <a:r>
                        <a:rPr lang="fi-FI" sz="700" b="1" i="0" u="none" strike="noStrike">
                          <a:solidFill>
                            <a:srgbClr val="000000"/>
                          </a:solidFill>
                          <a:effectLst/>
                          <a:latin typeface="Calibri" panose="020F0502020204030204" pitchFamily="34" charset="0"/>
                        </a:rPr>
                        <a:t> </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Vuosi1</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Vuosi2</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Vuosi3</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Vuosi4</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Vuosi5</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Vuosi6</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Vuosi7</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Vuosi8</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Vuosi9</a:t>
                      </a:r>
                    </a:p>
                  </a:txBody>
                  <a:tcPr marL="6192" marR="6192" marT="619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ctr"/>
                      <a:r>
                        <a:rPr lang="fi-FI" sz="700" b="1" i="0" u="none" strike="noStrike">
                          <a:solidFill>
                            <a:srgbClr val="000000"/>
                          </a:solidFill>
                          <a:effectLst/>
                          <a:latin typeface="Calibri" panose="020F0502020204030204" pitchFamily="34" charset="0"/>
                        </a:rPr>
                        <a:t>Vuosi10</a:t>
                      </a:r>
                    </a:p>
                  </a:txBody>
                  <a:tcPr marL="6192" marR="6192" marT="6192" marB="0" anchor="ctr">
                    <a:lnL w="12700" cap="flat" cmpd="sng" algn="ctr">
                      <a:solidFill>
                        <a:srgbClr val="FFFFFF"/>
                      </a:solidFill>
                      <a:prstDash val="solid"/>
                      <a:round/>
                      <a:headEnd type="none" w="med" len="med"/>
                      <a:tailEnd type="none" w="med" len="med"/>
                    </a:lnL>
                    <a:lnR>
                      <a:noFill/>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extLst>
                  <a:ext uri="{0D108BD9-81ED-4DB2-BD59-A6C34878D82A}">
                    <a16:rowId xmlns:a16="http://schemas.microsoft.com/office/drawing/2014/main" val="1392103732"/>
                  </a:ext>
                </a:extLst>
              </a:tr>
              <a:tr h="123878">
                <a:tc>
                  <a:txBody>
                    <a:bodyPr/>
                    <a:lstStyle/>
                    <a:p>
                      <a:pPr algn="l" fontAlgn="b"/>
                      <a:r>
                        <a:rPr lang="fi-FI" sz="700" b="0" i="0" u="none" strike="noStrike">
                          <a:solidFill>
                            <a:srgbClr val="000000"/>
                          </a:solidFill>
                          <a:effectLst/>
                          <a:latin typeface="Calibri" panose="020F0502020204030204" pitchFamily="34" charset="0"/>
                        </a:rPr>
                        <a:t> </a:t>
                      </a:r>
                    </a:p>
                  </a:txBody>
                  <a:tcPr marL="55728"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6192" marR="6192" marT="619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49899973"/>
                  </a:ext>
                </a:extLst>
              </a:tr>
              <a:tr h="123878">
                <a:tc>
                  <a:txBody>
                    <a:bodyPr/>
                    <a:lstStyle/>
                    <a:p>
                      <a:pPr algn="l" fontAlgn="b"/>
                      <a:r>
                        <a:rPr lang="fi-FI" sz="700" b="1" i="0" u="none" strike="noStrike">
                          <a:solidFill>
                            <a:srgbClr val="000000"/>
                          </a:solidFill>
                          <a:effectLst/>
                          <a:latin typeface="Calibri" panose="020F0502020204030204" pitchFamily="34" charset="0"/>
                        </a:rPr>
                        <a:t>LIIKEVAIHTO</a:t>
                      </a:r>
                    </a:p>
                  </a:txBody>
                  <a:tcPr marL="55728"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81889319"/>
                  </a:ext>
                </a:extLst>
              </a:tr>
              <a:tr h="123878">
                <a:tc>
                  <a:txBody>
                    <a:bodyPr/>
                    <a:lstStyle/>
                    <a:p>
                      <a:pPr algn="l" fontAlgn="b"/>
                      <a:r>
                        <a:rPr lang="fi-FI" sz="700" b="1" i="0" u="none" strike="noStrike">
                          <a:solidFill>
                            <a:srgbClr val="000000"/>
                          </a:solidFill>
                          <a:effectLst/>
                          <a:latin typeface="Calibri" panose="020F0502020204030204" pitchFamily="34" charset="0"/>
                        </a:rPr>
                        <a:t>Materiaalit ja palvelut</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1263111356"/>
                  </a:ext>
                </a:extLst>
              </a:tr>
              <a:tr h="123878">
                <a:tc>
                  <a:txBody>
                    <a:bodyPr/>
                    <a:lstStyle/>
                    <a:p>
                      <a:pPr algn="l" fontAlgn="b"/>
                      <a:r>
                        <a:rPr lang="fi-FI" sz="700" b="0" i="0" u="none" strike="noStrike">
                          <a:solidFill>
                            <a:srgbClr val="000000"/>
                          </a:solidFill>
                          <a:effectLst/>
                          <a:latin typeface="Calibri" panose="020F0502020204030204" pitchFamily="34" charset="0"/>
                        </a:rPr>
                        <a:t> Ostot (purettavien laivojen osto)</a:t>
                      </a:r>
                    </a:p>
                  </a:txBody>
                  <a:tcPr marL="55728"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6192" marR="6192" marT="6192" marB="0" anchor="b">
                    <a:lnL>
                      <a:noFill/>
                    </a:lnL>
                    <a:lnR>
                      <a:noFill/>
                    </a:lnR>
                    <a:lnT>
                      <a:noFill/>
                    </a:lnT>
                    <a:lnB>
                      <a:noFill/>
                    </a:lnB>
                    <a:solidFill>
                      <a:srgbClr val="FCE4D6"/>
                    </a:solidFill>
                  </a:tcPr>
                </a:tc>
                <a:extLst>
                  <a:ext uri="{0D108BD9-81ED-4DB2-BD59-A6C34878D82A}">
                    <a16:rowId xmlns:a16="http://schemas.microsoft.com/office/drawing/2014/main" val="1812590250"/>
                  </a:ext>
                </a:extLst>
              </a:tr>
              <a:tr h="123878">
                <a:tc>
                  <a:txBody>
                    <a:bodyPr/>
                    <a:lstStyle/>
                    <a:p>
                      <a:pPr algn="l" fontAlgn="b"/>
                      <a:r>
                        <a:rPr lang="fi-FI" sz="700" b="0" i="0" u="none" strike="noStrike">
                          <a:solidFill>
                            <a:srgbClr val="000000"/>
                          </a:solidFill>
                          <a:effectLst/>
                          <a:latin typeface="Calibri" panose="020F0502020204030204" pitchFamily="34" charset="0"/>
                        </a:rPr>
                        <a:t> Ulkopuoliset palvelut (purkupalvelu)</a:t>
                      </a:r>
                    </a:p>
                  </a:txBody>
                  <a:tcPr marL="55728"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-12 000</a:t>
                      </a:r>
                    </a:p>
                  </a:txBody>
                  <a:tcPr marL="6192" marR="6192" marT="6192" marB="0" anchor="b">
                    <a:lnL>
                      <a:noFill/>
                    </a:lnL>
                    <a:lnR>
                      <a:noFill/>
                    </a:lnR>
                    <a:lnT>
                      <a:noFill/>
                    </a:lnT>
                    <a:lnB>
                      <a:noFill/>
                    </a:lnB>
                    <a:solidFill>
                      <a:srgbClr val="FCE4D6"/>
                    </a:solidFill>
                  </a:tcPr>
                </a:tc>
                <a:extLst>
                  <a:ext uri="{0D108BD9-81ED-4DB2-BD59-A6C34878D82A}">
                    <a16:rowId xmlns:a16="http://schemas.microsoft.com/office/drawing/2014/main" val="3168573819"/>
                  </a:ext>
                </a:extLst>
              </a:tr>
              <a:tr h="241768">
                <a:tc>
                  <a:txBody>
                    <a:bodyPr/>
                    <a:lstStyle/>
                    <a:p>
                      <a:pPr algn="l" fontAlgn="b"/>
                      <a:r>
                        <a:rPr lang="fi-FI" sz="700" b="0" i="0" u="none" strike="noStrike">
                          <a:solidFill>
                            <a:srgbClr val="000000"/>
                          </a:solidFill>
                          <a:effectLst/>
                          <a:latin typeface="Calibri" panose="020F0502020204030204" pitchFamily="34" charset="0"/>
                        </a:rPr>
                        <a:t> Ulkopuoliset palvelut (SER, rakennusjäte, pesujäte)</a:t>
                      </a:r>
                    </a:p>
                  </a:txBody>
                  <a:tcPr marL="55728"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6192" marR="6192" marT="6192" marB="0" anchor="b">
                    <a:lnL>
                      <a:noFill/>
                    </a:lnL>
                    <a:lnR>
                      <a:noFill/>
                    </a:lnR>
                    <a:lnT>
                      <a:noFill/>
                    </a:lnT>
                    <a:lnB>
                      <a:noFill/>
                    </a:lnB>
                    <a:solidFill>
                      <a:srgbClr val="FCE4D6"/>
                    </a:solidFill>
                  </a:tcPr>
                </a:tc>
                <a:extLst>
                  <a:ext uri="{0D108BD9-81ED-4DB2-BD59-A6C34878D82A}">
                    <a16:rowId xmlns:a16="http://schemas.microsoft.com/office/drawing/2014/main" val="4143118016"/>
                  </a:ext>
                </a:extLst>
              </a:tr>
              <a:tr h="123878">
                <a:tc>
                  <a:txBody>
                    <a:bodyPr/>
                    <a:lstStyle/>
                    <a:p>
                      <a:pPr algn="l" fontAlgn="b"/>
                      <a:r>
                        <a:rPr lang="fi-FI" sz="700" b="1" i="0" u="none" strike="noStrike">
                          <a:solidFill>
                            <a:srgbClr val="000000"/>
                          </a:solidFill>
                          <a:effectLst/>
                          <a:latin typeface="Calibri" panose="020F0502020204030204" pitchFamily="34" charset="0"/>
                        </a:rPr>
                        <a:t>Materiaalit ja palvelut yht.</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-28 949</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26833155"/>
                  </a:ext>
                </a:extLst>
              </a:tr>
              <a:tr h="123878">
                <a:tc>
                  <a:txBody>
                    <a:bodyPr/>
                    <a:lstStyle/>
                    <a:p>
                      <a:pPr algn="l" fontAlgn="b"/>
                      <a:r>
                        <a:rPr lang="fi-FI" sz="700" b="1" i="0" u="none" strike="noStrike">
                          <a:solidFill>
                            <a:srgbClr val="000000"/>
                          </a:solidFill>
                          <a:effectLst/>
                          <a:latin typeface="Calibri" panose="020F0502020204030204" pitchFamily="34" charset="0"/>
                        </a:rPr>
                        <a:t>MYYNTIKATE</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1 863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163856018"/>
                  </a:ext>
                </a:extLst>
              </a:tr>
              <a:tr h="123878">
                <a:tc>
                  <a:txBody>
                    <a:bodyPr/>
                    <a:lstStyle/>
                    <a:p>
                      <a:pPr algn="l" fontAlgn="b"/>
                      <a:r>
                        <a:rPr lang="fi-FI" sz="700" b="1" i="0" u="none" strike="noStrike">
                          <a:solidFill>
                            <a:srgbClr val="000000"/>
                          </a:solidFill>
                          <a:effectLst/>
                          <a:latin typeface="Calibri" panose="020F0502020204030204" pitchFamily="34" charset="0"/>
                        </a:rPr>
                        <a:t>MYYNTIKATE %</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42265747"/>
                  </a:ext>
                </a:extLst>
              </a:tr>
              <a:tr h="123878">
                <a:tc>
                  <a:txBody>
                    <a:bodyPr/>
                    <a:lstStyle/>
                    <a:p>
                      <a:pPr algn="l" fontAlgn="b"/>
                      <a:r>
                        <a:rPr lang="fi-FI" sz="700" b="1" i="0" u="none" strike="noStrike">
                          <a:solidFill>
                            <a:srgbClr val="000000"/>
                          </a:solidFill>
                          <a:effectLst/>
                          <a:latin typeface="Calibri" panose="020F0502020204030204" pitchFamily="34" charset="0"/>
                        </a:rPr>
                        <a:t>Henkilöstökulut </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3246465308"/>
                  </a:ext>
                </a:extLst>
              </a:tr>
              <a:tr h="123878">
                <a:tc>
                  <a:txBody>
                    <a:bodyPr/>
                    <a:lstStyle/>
                    <a:p>
                      <a:pPr algn="l" fontAlgn="b"/>
                      <a:r>
                        <a:rPr lang="fi-FI" sz="700" b="1" i="0" u="none" strike="noStrike">
                          <a:solidFill>
                            <a:srgbClr val="000000"/>
                          </a:solidFill>
                          <a:effectLst/>
                          <a:latin typeface="Calibri" panose="020F0502020204030204" pitchFamily="34" charset="0"/>
                        </a:rPr>
                        <a:t>Liiketoiminnan muut kulut </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-616</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56187821"/>
                  </a:ext>
                </a:extLst>
              </a:tr>
              <a:tr h="123878">
                <a:tc>
                  <a:txBody>
                    <a:bodyPr/>
                    <a:lstStyle/>
                    <a:p>
                      <a:pPr algn="l" fontAlgn="b"/>
                      <a:r>
                        <a:rPr lang="fi-FI" sz="700" b="1" i="0" u="none" strike="noStrike">
                          <a:solidFill>
                            <a:srgbClr val="000000"/>
                          </a:solidFill>
                          <a:effectLst/>
                          <a:latin typeface="Calibri" panose="020F0502020204030204" pitchFamily="34" charset="0"/>
                        </a:rPr>
                        <a:t>KÄYTTÖKATE</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1293812607"/>
                  </a:ext>
                </a:extLst>
              </a:tr>
              <a:tr h="123878">
                <a:tc>
                  <a:txBody>
                    <a:bodyPr/>
                    <a:lstStyle/>
                    <a:p>
                      <a:pPr algn="l" fontAlgn="b"/>
                      <a:r>
                        <a:rPr lang="fi-FI" sz="700" b="1" i="0" u="none" strike="noStrike">
                          <a:solidFill>
                            <a:srgbClr val="000000"/>
                          </a:solidFill>
                          <a:effectLst/>
                          <a:latin typeface="Calibri" panose="020F0502020204030204" pitchFamily="34" charset="0"/>
                        </a:rPr>
                        <a:t>KÄYTTÖKATE %</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53715565"/>
                  </a:ext>
                </a:extLst>
              </a:tr>
              <a:tr h="123878">
                <a:tc>
                  <a:txBody>
                    <a:bodyPr/>
                    <a:lstStyle/>
                    <a:p>
                      <a:pPr algn="l" fontAlgn="b"/>
                      <a:r>
                        <a:rPr lang="fi-FI" sz="700" b="1" i="0" u="none" strike="noStrike">
                          <a:solidFill>
                            <a:srgbClr val="000000"/>
                          </a:solidFill>
                          <a:effectLst/>
                          <a:latin typeface="Calibri" panose="020F0502020204030204" pitchFamily="34" charset="0"/>
                        </a:rPr>
                        <a:t>Poistot</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1434397621"/>
                  </a:ext>
                </a:extLst>
              </a:tr>
              <a:tr h="123878">
                <a:tc>
                  <a:txBody>
                    <a:bodyPr/>
                    <a:lstStyle/>
                    <a:p>
                      <a:pPr algn="l" fontAlgn="b"/>
                      <a:r>
                        <a:rPr lang="fi-FI" sz="700" b="1" i="0" u="none" strike="noStrike">
                          <a:solidFill>
                            <a:srgbClr val="000000"/>
                          </a:solidFill>
                          <a:effectLst/>
                          <a:latin typeface="Calibri" panose="020F0502020204030204" pitchFamily="34" charset="0"/>
                        </a:rPr>
                        <a:t> Suunnitelmapoistot</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0</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276363588"/>
                  </a:ext>
                </a:extLst>
              </a:tr>
              <a:tr h="123878">
                <a:tc>
                  <a:txBody>
                    <a:bodyPr/>
                    <a:lstStyle/>
                    <a:p>
                      <a:pPr algn="l" fontAlgn="b"/>
                      <a:r>
                        <a:rPr lang="fi-FI" sz="700" b="1" i="0" u="none" strike="noStrike">
                          <a:solidFill>
                            <a:srgbClr val="000000"/>
                          </a:solidFill>
                          <a:effectLst/>
                          <a:latin typeface="Calibri" panose="020F0502020204030204" pitchFamily="34" charset="0"/>
                        </a:rPr>
                        <a:t>LIIKEVOITTO</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1 017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870616987"/>
                  </a:ext>
                </a:extLst>
              </a:tr>
              <a:tr h="123878">
                <a:tc>
                  <a:txBody>
                    <a:bodyPr/>
                    <a:lstStyle/>
                    <a:p>
                      <a:pPr algn="l" fontAlgn="b"/>
                      <a:r>
                        <a:rPr lang="fi-FI" sz="700" b="1" i="0" u="none" strike="noStrike">
                          <a:solidFill>
                            <a:srgbClr val="000000"/>
                          </a:solidFill>
                          <a:effectLst/>
                          <a:latin typeface="Calibri" panose="020F0502020204030204" pitchFamily="34" charset="0"/>
                        </a:rPr>
                        <a:t>LIIKEVOITTO %</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23211141"/>
                  </a:ext>
                </a:extLst>
              </a:tr>
              <a:tr h="123878">
                <a:tc>
                  <a:txBody>
                    <a:bodyPr/>
                    <a:lstStyle/>
                    <a:p>
                      <a:pPr algn="l" fontAlgn="b"/>
                      <a:r>
                        <a:rPr lang="fi-FI" sz="700" b="1" i="0" u="none" strike="noStrike">
                          <a:solidFill>
                            <a:srgbClr val="000000"/>
                          </a:solidFill>
                          <a:effectLst/>
                          <a:latin typeface="Calibri" panose="020F0502020204030204" pitchFamily="34" charset="0"/>
                        </a:rPr>
                        <a:t>Rahoitustuotot ja -kulut</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4263806366"/>
                  </a:ext>
                </a:extLst>
              </a:tr>
              <a:tr h="123878">
                <a:tc>
                  <a:txBody>
                    <a:bodyPr/>
                    <a:lstStyle/>
                    <a:p>
                      <a:pPr algn="l" fontAlgn="b"/>
                      <a:r>
                        <a:rPr lang="fi-FI" sz="700" b="0" i="0" u="none" strike="noStrike">
                          <a:solidFill>
                            <a:srgbClr val="000000"/>
                          </a:solidFill>
                          <a:effectLst/>
                          <a:latin typeface="Calibri" panose="020F0502020204030204" pitchFamily="34" charset="0"/>
                        </a:rPr>
                        <a:t> Korkokulut ja muut rahoituskulut</a:t>
                      </a:r>
                    </a:p>
                  </a:txBody>
                  <a:tcPr marL="55728"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-480</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-480</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-432</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-384</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-336</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-288</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-240</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-192</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-144</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-96</a:t>
                      </a:r>
                    </a:p>
                  </a:txBody>
                  <a:tcPr marL="6192" marR="6192" marT="6192"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2001285736"/>
                  </a:ext>
                </a:extLst>
              </a:tr>
              <a:tr h="123878">
                <a:tc>
                  <a:txBody>
                    <a:bodyPr/>
                    <a:lstStyle/>
                    <a:p>
                      <a:pPr algn="l" fontAlgn="b"/>
                      <a:r>
                        <a:rPr lang="fi-FI" sz="700" b="1" i="0" u="none" strike="noStrike">
                          <a:solidFill>
                            <a:srgbClr val="000000"/>
                          </a:solidFill>
                          <a:effectLst/>
                          <a:latin typeface="Calibri" panose="020F0502020204030204" pitchFamily="34" charset="0"/>
                        </a:rPr>
                        <a:t>Rahoitustuotot ja -kulut yht.</a:t>
                      </a:r>
                    </a:p>
                  </a:txBody>
                  <a:tcPr marL="55728"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-480</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-480</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-432</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-384</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-336</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-288</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-240</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-192</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-144</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-96</a:t>
                      </a:r>
                    </a:p>
                  </a:txBody>
                  <a:tcPr marL="6192" marR="6192" marT="619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14186218"/>
                  </a:ext>
                </a:extLst>
              </a:tr>
              <a:tr h="123878">
                <a:tc>
                  <a:txBody>
                    <a:bodyPr/>
                    <a:lstStyle/>
                    <a:p>
                      <a:pPr algn="l" fontAlgn="b"/>
                      <a:r>
                        <a:rPr lang="fi-FI" sz="700" b="1" i="0" u="none" strike="noStrike">
                          <a:solidFill>
                            <a:srgbClr val="000000"/>
                          </a:solidFill>
                          <a:effectLst/>
                          <a:latin typeface="Calibri" panose="020F0502020204030204" pitchFamily="34" charset="0"/>
                        </a:rPr>
                        <a:t>TULOS RAHOITUSERIEN JÄLKEEN</a:t>
                      </a:r>
                    </a:p>
                  </a:txBody>
                  <a:tcPr marL="55728"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537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537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585</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633</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681</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729</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777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825</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873</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921</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944523962"/>
                  </a:ext>
                </a:extLst>
              </a:tr>
              <a:tr h="123878">
                <a:tc>
                  <a:txBody>
                    <a:bodyPr/>
                    <a:lstStyle/>
                    <a:p>
                      <a:pPr algn="l" fontAlgn="b"/>
                      <a:r>
                        <a:rPr lang="fi-FI" sz="700" b="0" i="0" u="none" strike="noStrike">
                          <a:solidFill>
                            <a:srgbClr val="000000"/>
                          </a:solidFill>
                          <a:effectLst/>
                          <a:latin typeface="Calibri" panose="020F0502020204030204" pitchFamily="34" charset="0"/>
                        </a:rPr>
                        <a:t>Tuloverot </a:t>
                      </a:r>
                    </a:p>
                  </a:txBody>
                  <a:tcPr marL="55728"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-107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-107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-117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-127</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-136</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-146</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-155</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-165</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-175</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0" i="0" u="none" strike="noStrike">
                          <a:solidFill>
                            <a:srgbClr val="000000"/>
                          </a:solidFill>
                          <a:effectLst/>
                          <a:latin typeface="Calibri" panose="020F0502020204030204" pitchFamily="34" charset="0"/>
                        </a:rPr>
                        <a:t>-184</a:t>
                      </a:r>
                    </a:p>
                  </a:txBody>
                  <a:tcPr marL="6192" marR="6192" marT="619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684547642"/>
                  </a:ext>
                </a:extLst>
              </a:tr>
              <a:tr h="123878">
                <a:tc>
                  <a:txBody>
                    <a:bodyPr/>
                    <a:lstStyle/>
                    <a:p>
                      <a:pPr algn="l" fontAlgn="b"/>
                      <a:r>
                        <a:rPr lang="fi-FI" sz="700" b="1" i="0" u="none" strike="noStrike">
                          <a:solidFill>
                            <a:srgbClr val="000000"/>
                          </a:solidFill>
                          <a:effectLst/>
                          <a:latin typeface="Calibri" panose="020F0502020204030204" pitchFamily="34" charset="0"/>
                        </a:rPr>
                        <a:t>TILIKAUDEN VOITTO</a:t>
                      </a:r>
                    </a:p>
                  </a:txBody>
                  <a:tcPr marL="55728"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429</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429</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468</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506</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545</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583</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621</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660</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698</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737</a:t>
                      </a:r>
                    </a:p>
                  </a:txBody>
                  <a:tcPr marL="6192" marR="6192" marT="6192"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893723024"/>
                  </a:ext>
                </a:extLst>
              </a:tr>
              <a:tr h="123878">
                <a:tc>
                  <a:txBody>
                    <a:bodyPr/>
                    <a:lstStyle/>
                    <a:p>
                      <a:pPr algn="l" fontAlgn="b"/>
                      <a:r>
                        <a:rPr lang="fi-FI" sz="700" b="1" i="0" u="none" strike="noStrike">
                          <a:solidFill>
                            <a:srgbClr val="000000"/>
                          </a:solidFill>
                          <a:effectLst/>
                          <a:latin typeface="Calibri" panose="020F0502020204030204" pitchFamily="34" charset="0"/>
                        </a:rPr>
                        <a:t>TILIKAUDEN VOITTO %</a:t>
                      </a:r>
                    </a:p>
                  </a:txBody>
                  <a:tcPr marL="55728"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1,4 %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1,4 %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1,5 %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1,6 %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1,8 %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1,9 %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2,0 %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2,1 %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a:solidFill>
                            <a:srgbClr val="000000"/>
                          </a:solidFill>
                          <a:effectLst/>
                          <a:latin typeface="Calibri" panose="020F0502020204030204" pitchFamily="34" charset="0"/>
                        </a:rPr>
                        <a:t>2,3 %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700" b="1" i="0" u="none" strike="noStrike" dirty="0">
                          <a:solidFill>
                            <a:srgbClr val="000000"/>
                          </a:solidFill>
                          <a:effectLst/>
                          <a:latin typeface="Calibri" panose="020F0502020204030204" pitchFamily="34" charset="0"/>
                        </a:rPr>
                        <a:t>2,4 %</a:t>
                      </a:r>
                    </a:p>
                  </a:txBody>
                  <a:tcPr marL="6192" marR="6192" marT="6192"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11438396"/>
                  </a:ext>
                </a:extLst>
              </a:tr>
            </a:tbl>
          </a:graphicData>
        </a:graphic>
      </p:graphicFrame>
      <p:graphicFrame>
        <p:nvGraphicFramePr>
          <p:cNvPr id="9" name="Kaavio 8">
            <a:extLst>
              <a:ext uri="{FF2B5EF4-FFF2-40B4-BE49-F238E27FC236}">
                <a16:creationId xmlns:a16="http://schemas.microsoft.com/office/drawing/2014/main" id="{22B2CCA1-5509-1C10-9E10-3A6F389B5E6A}"/>
              </a:ext>
            </a:extLst>
          </p:cNvPr>
          <p:cNvGraphicFramePr>
            <a:graphicFrameLocks/>
          </p:cNvGraphicFramePr>
          <p:nvPr>
            <p:extLst>
              <p:ext uri="{D42A27DB-BD31-4B8C-83A1-F6EECF244321}">
                <p14:modId xmlns:p14="http://schemas.microsoft.com/office/powerpoint/2010/main" val="1333774520"/>
              </p:ext>
            </p:extLst>
          </p:nvPr>
        </p:nvGraphicFramePr>
        <p:xfrm>
          <a:off x="8492565" y="1432349"/>
          <a:ext cx="3277405" cy="48549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457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E51C39-78E3-3313-4D98-4FBF58093AFF}"/>
              </a:ext>
            </a:extLst>
          </p:cNvPr>
          <p:cNvSpPr>
            <a:spLocks noGrp="1"/>
          </p:cNvSpPr>
          <p:nvPr>
            <p:ph type="title"/>
          </p:nvPr>
        </p:nvSpPr>
        <p:spPr/>
        <p:txBody>
          <a:bodyPr/>
          <a:lstStyle/>
          <a:p>
            <a:r>
              <a:rPr lang="fi-FI" dirty="0"/>
              <a:t>Kierrätysyritys - Tase</a:t>
            </a:r>
          </a:p>
        </p:txBody>
      </p:sp>
      <p:sp>
        <p:nvSpPr>
          <p:cNvPr id="4" name="Päivämäärän paikkamerkki 3">
            <a:extLst>
              <a:ext uri="{FF2B5EF4-FFF2-40B4-BE49-F238E27FC236}">
                <a16:creationId xmlns:a16="http://schemas.microsoft.com/office/drawing/2014/main" id="{647F4080-C739-6805-56EE-9F10ABCAADCC}"/>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990BE23E-D68C-7BA2-0ACD-B087B3B7F2ED}"/>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DB2BF1FC-415A-7FA4-5315-8BB83A704F1E}"/>
              </a:ext>
            </a:extLst>
          </p:cNvPr>
          <p:cNvSpPr>
            <a:spLocks noGrp="1"/>
          </p:cNvSpPr>
          <p:nvPr>
            <p:ph type="sldNum" sz="quarter" idx="12"/>
          </p:nvPr>
        </p:nvSpPr>
        <p:spPr/>
        <p:txBody>
          <a:bodyPr/>
          <a:lstStyle/>
          <a:p>
            <a:fld id="{D3A43A0F-07BB-4823-B415-9F3E41C865A8}" type="slidenum">
              <a:rPr lang="fi-FI" smtClean="0"/>
              <a:t>54</a:t>
            </a:fld>
            <a:endParaRPr lang="fi-FI"/>
          </a:p>
        </p:txBody>
      </p:sp>
      <p:graphicFrame>
        <p:nvGraphicFramePr>
          <p:cNvPr id="11" name="Sisällön paikkamerkki 10">
            <a:extLst>
              <a:ext uri="{FF2B5EF4-FFF2-40B4-BE49-F238E27FC236}">
                <a16:creationId xmlns:a16="http://schemas.microsoft.com/office/drawing/2014/main" id="{664DB56D-E200-2F67-22C5-9469D4967A27}"/>
              </a:ext>
            </a:extLst>
          </p:cNvPr>
          <p:cNvGraphicFramePr>
            <a:graphicFrameLocks noGrp="1"/>
          </p:cNvGraphicFramePr>
          <p:nvPr>
            <p:ph idx="1"/>
            <p:extLst>
              <p:ext uri="{D42A27DB-BD31-4B8C-83A1-F6EECF244321}">
                <p14:modId xmlns:p14="http://schemas.microsoft.com/office/powerpoint/2010/main" val="1364346521"/>
              </p:ext>
            </p:extLst>
          </p:nvPr>
        </p:nvGraphicFramePr>
        <p:xfrm>
          <a:off x="422029" y="1344618"/>
          <a:ext cx="7891237" cy="4978389"/>
        </p:xfrm>
        <a:graphic>
          <a:graphicData uri="http://schemas.openxmlformats.org/drawingml/2006/table">
            <a:tbl>
              <a:tblPr/>
              <a:tblGrid>
                <a:gridCol w="1871267">
                  <a:extLst>
                    <a:ext uri="{9D8B030D-6E8A-4147-A177-3AD203B41FA5}">
                      <a16:colId xmlns:a16="http://schemas.microsoft.com/office/drawing/2014/main" val="3225438233"/>
                    </a:ext>
                  </a:extLst>
                </a:gridCol>
                <a:gridCol w="601997">
                  <a:extLst>
                    <a:ext uri="{9D8B030D-6E8A-4147-A177-3AD203B41FA5}">
                      <a16:colId xmlns:a16="http://schemas.microsoft.com/office/drawing/2014/main" val="3402350074"/>
                    </a:ext>
                  </a:extLst>
                </a:gridCol>
                <a:gridCol w="601997">
                  <a:extLst>
                    <a:ext uri="{9D8B030D-6E8A-4147-A177-3AD203B41FA5}">
                      <a16:colId xmlns:a16="http://schemas.microsoft.com/office/drawing/2014/main" val="3703251651"/>
                    </a:ext>
                  </a:extLst>
                </a:gridCol>
                <a:gridCol w="601997">
                  <a:extLst>
                    <a:ext uri="{9D8B030D-6E8A-4147-A177-3AD203B41FA5}">
                      <a16:colId xmlns:a16="http://schemas.microsoft.com/office/drawing/2014/main" val="2858759400"/>
                    </a:ext>
                  </a:extLst>
                </a:gridCol>
                <a:gridCol w="601997">
                  <a:extLst>
                    <a:ext uri="{9D8B030D-6E8A-4147-A177-3AD203B41FA5}">
                      <a16:colId xmlns:a16="http://schemas.microsoft.com/office/drawing/2014/main" val="3520528695"/>
                    </a:ext>
                  </a:extLst>
                </a:gridCol>
                <a:gridCol w="601997">
                  <a:extLst>
                    <a:ext uri="{9D8B030D-6E8A-4147-A177-3AD203B41FA5}">
                      <a16:colId xmlns:a16="http://schemas.microsoft.com/office/drawing/2014/main" val="1006234695"/>
                    </a:ext>
                  </a:extLst>
                </a:gridCol>
                <a:gridCol w="601997">
                  <a:extLst>
                    <a:ext uri="{9D8B030D-6E8A-4147-A177-3AD203B41FA5}">
                      <a16:colId xmlns:a16="http://schemas.microsoft.com/office/drawing/2014/main" val="4016083533"/>
                    </a:ext>
                  </a:extLst>
                </a:gridCol>
                <a:gridCol w="601997">
                  <a:extLst>
                    <a:ext uri="{9D8B030D-6E8A-4147-A177-3AD203B41FA5}">
                      <a16:colId xmlns:a16="http://schemas.microsoft.com/office/drawing/2014/main" val="3989819259"/>
                    </a:ext>
                  </a:extLst>
                </a:gridCol>
                <a:gridCol w="601997">
                  <a:extLst>
                    <a:ext uri="{9D8B030D-6E8A-4147-A177-3AD203B41FA5}">
                      <a16:colId xmlns:a16="http://schemas.microsoft.com/office/drawing/2014/main" val="2817439285"/>
                    </a:ext>
                  </a:extLst>
                </a:gridCol>
                <a:gridCol w="601997">
                  <a:extLst>
                    <a:ext uri="{9D8B030D-6E8A-4147-A177-3AD203B41FA5}">
                      <a16:colId xmlns:a16="http://schemas.microsoft.com/office/drawing/2014/main" val="3467615613"/>
                    </a:ext>
                  </a:extLst>
                </a:gridCol>
                <a:gridCol w="601997">
                  <a:extLst>
                    <a:ext uri="{9D8B030D-6E8A-4147-A177-3AD203B41FA5}">
                      <a16:colId xmlns:a16="http://schemas.microsoft.com/office/drawing/2014/main" val="3475475980"/>
                    </a:ext>
                  </a:extLst>
                </a:gridCol>
              </a:tblGrid>
              <a:tr h="156977">
                <a:tc>
                  <a:txBody>
                    <a:bodyPr/>
                    <a:lstStyle/>
                    <a:p>
                      <a:pPr algn="l" fontAlgn="b"/>
                      <a:r>
                        <a:rPr lang="fi-FI" sz="800" b="1" i="0" u="none" strike="noStrike">
                          <a:solidFill>
                            <a:srgbClr val="000000"/>
                          </a:solidFill>
                          <a:effectLst/>
                          <a:latin typeface="Calibri" panose="020F0502020204030204" pitchFamily="34" charset="0"/>
                        </a:rPr>
                        <a:t>KIERRÄTYSYRITYS - TASE</a:t>
                      </a:r>
                    </a:p>
                  </a:txBody>
                  <a:tcPr marL="67276"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7475" marR="7475" marT="7475" marB="0" anchor="b">
                    <a:lnL>
                      <a:noFill/>
                    </a:lnL>
                    <a:lnR>
                      <a:noFill/>
                    </a:lnR>
                    <a:lnT>
                      <a:noFill/>
                    </a:lnT>
                    <a:lnB w="12700" cap="flat" cmpd="sng" algn="ctr">
                      <a:solidFill>
                        <a:srgbClr val="000080"/>
                      </a:solidFill>
                      <a:prstDash val="solid"/>
                      <a:round/>
                      <a:headEnd type="none" w="med" len="med"/>
                      <a:tailEnd type="none" w="med" len="med"/>
                    </a:lnB>
                    <a:solidFill>
                      <a:srgbClr val="FCE4D6"/>
                    </a:solidFill>
                  </a:tcPr>
                </a:tc>
                <a:extLst>
                  <a:ext uri="{0D108BD9-81ED-4DB2-BD59-A6C34878D82A}">
                    <a16:rowId xmlns:a16="http://schemas.microsoft.com/office/drawing/2014/main" val="2642763923"/>
                  </a:ext>
                </a:extLst>
              </a:tr>
              <a:tr h="156977">
                <a:tc>
                  <a:txBody>
                    <a:bodyPr/>
                    <a:lstStyle/>
                    <a:p>
                      <a:pPr algn="l" fontAlgn="b"/>
                      <a:r>
                        <a:rPr lang="fi-FI" sz="800" b="1" i="0" u="none" strike="noStrike">
                          <a:solidFill>
                            <a:srgbClr val="000000"/>
                          </a:solidFill>
                          <a:effectLst/>
                          <a:latin typeface="Calibri" panose="020F0502020204030204" pitchFamily="34" charset="0"/>
                        </a:rPr>
                        <a:t>VASTAAVAA </a:t>
                      </a:r>
                    </a:p>
                  </a:txBody>
                  <a:tcPr marL="67276"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Vuosi1</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Vuosi2</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Vuosi3</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Vuosi4</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Vuosi5</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Vuosi6</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Vuosi7</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Vuosi8</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Vuosi9</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Vuosi10</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extLst>
                  <a:ext uri="{0D108BD9-81ED-4DB2-BD59-A6C34878D82A}">
                    <a16:rowId xmlns:a16="http://schemas.microsoft.com/office/drawing/2014/main" val="1330730841"/>
                  </a:ext>
                </a:extLst>
              </a:tr>
              <a:tr h="149501">
                <a:tc>
                  <a:txBody>
                    <a:bodyPr/>
                    <a:lstStyle/>
                    <a:p>
                      <a:pPr algn="l" fontAlgn="b"/>
                      <a:r>
                        <a:rPr lang="fi-FI" sz="800" b="1" i="0" u="none" strike="noStrike">
                          <a:solidFill>
                            <a:srgbClr val="000000"/>
                          </a:solidFill>
                          <a:effectLst/>
                          <a:latin typeface="Calibri" panose="020F0502020204030204" pitchFamily="34" charset="0"/>
                        </a:rPr>
                        <a:t>PYSYVÄT VASTAAVAT</a:t>
                      </a:r>
                    </a:p>
                  </a:txBody>
                  <a:tcPr marL="67276"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3844953698"/>
                  </a:ext>
                </a:extLst>
              </a:tr>
              <a:tr h="149501">
                <a:tc>
                  <a:txBody>
                    <a:bodyPr/>
                    <a:lstStyle/>
                    <a:p>
                      <a:pPr algn="l" fontAlgn="b"/>
                      <a:r>
                        <a:rPr lang="fi-FI" sz="800" b="1" i="0" u="none" strike="noStrike">
                          <a:solidFill>
                            <a:srgbClr val="000000"/>
                          </a:solidFill>
                          <a:effectLst/>
                          <a:latin typeface="Calibri" panose="020F0502020204030204" pitchFamily="34" charset="0"/>
                        </a:rPr>
                        <a:t>Aineelliset hyödykkeet </a:t>
                      </a:r>
                    </a:p>
                  </a:txBody>
                  <a:tcPr marL="67276"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0969823"/>
                  </a:ext>
                </a:extLst>
              </a:tr>
              <a:tr h="149501">
                <a:tc>
                  <a:txBody>
                    <a:bodyPr/>
                    <a:lstStyle/>
                    <a:p>
                      <a:pPr algn="l" fontAlgn="b"/>
                      <a:r>
                        <a:rPr lang="fi-FI" sz="800" b="1" i="0" u="none" strike="noStrike">
                          <a:solidFill>
                            <a:srgbClr val="000000"/>
                          </a:solidFill>
                          <a:effectLst/>
                          <a:latin typeface="Calibri" panose="020F0502020204030204" pitchFamily="34" charset="0"/>
                        </a:rPr>
                        <a:t>PYSYVÄT VASTAAVAT</a:t>
                      </a:r>
                    </a:p>
                  </a:txBody>
                  <a:tcPr marL="67276"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53518414"/>
                  </a:ext>
                </a:extLst>
              </a:tr>
              <a:tr h="149501">
                <a:tc>
                  <a:txBody>
                    <a:bodyPr/>
                    <a:lstStyle/>
                    <a:p>
                      <a:pPr algn="l" fontAlgn="b"/>
                      <a:r>
                        <a:rPr lang="fi-FI" sz="800" b="1" i="0" u="none" strike="noStrike">
                          <a:solidFill>
                            <a:srgbClr val="000000"/>
                          </a:solidFill>
                          <a:effectLst/>
                          <a:latin typeface="Calibri" panose="020F0502020204030204" pitchFamily="34" charset="0"/>
                        </a:rPr>
                        <a:t> </a:t>
                      </a:r>
                    </a:p>
                  </a:txBody>
                  <a:tcPr marL="67276"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795825897"/>
                  </a:ext>
                </a:extLst>
              </a:tr>
              <a:tr h="149501">
                <a:tc>
                  <a:txBody>
                    <a:bodyPr/>
                    <a:lstStyle/>
                    <a:p>
                      <a:pPr algn="l" fontAlgn="b"/>
                      <a:r>
                        <a:rPr lang="fi-FI" sz="800" b="1" i="0" u="none" strike="noStrike">
                          <a:solidFill>
                            <a:srgbClr val="000000"/>
                          </a:solidFill>
                          <a:effectLst/>
                          <a:latin typeface="Calibri" panose="020F0502020204030204" pitchFamily="34" charset="0"/>
                        </a:rPr>
                        <a:t>VAIHTUVAT VASTAAVAT</a:t>
                      </a:r>
                    </a:p>
                  </a:txBody>
                  <a:tcPr marL="67276"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2742404576"/>
                  </a:ext>
                </a:extLst>
              </a:tr>
              <a:tr h="149501">
                <a:tc>
                  <a:txBody>
                    <a:bodyPr/>
                    <a:lstStyle/>
                    <a:p>
                      <a:pPr algn="l" fontAlgn="b"/>
                      <a:r>
                        <a:rPr lang="fi-FI" sz="800" b="1" i="0" u="none" strike="noStrike">
                          <a:solidFill>
                            <a:srgbClr val="000000"/>
                          </a:solidFill>
                          <a:effectLst/>
                          <a:latin typeface="Calibri" panose="020F0502020204030204" pitchFamily="34" charset="0"/>
                        </a:rPr>
                        <a:t>Vaihto-omaisuus</a:t>
                      </a:r>
                    </a:p>
                  </a:txBody>
                  <a:tcPr marL="67276"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3308320538"/>
                  </a:ext>
                </a:extLst>
              </a:tr>
              <a:tr h="149501">
                <a:tc>
                  <a:txBody>
                    <a:bodyPr/>
                    <a:lstStyle/>
                    <a:p>
                      <a:pPr algn="l" fontAlgn="b"/>
                      <a:r>
                        <a:rPr lang="fi-FI" sz="800" b="1" i="0" u="none" strike="noStrike">
                          <a:solidFill>
                            <a:srgbClr val="000000"/>
                          </a:solidFill>
                          <a:effectLst/>
                          <a:latin typeface="Calibri" panose="020F0502020204030204" pitchFamily="34" charset="0"/>
                        </a:rPr>
                        <a:t>Saamiset</a:t>
                      </a:r>
                    </a:p>
                  </a:txBody>
                  <a:tcPr marL="67276"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2889205805"/>
                  </a:ext>
                </a:extLst>
              </a:tr>
              <a:tr h="149501">
                <a:tc>
                  <a:txBody>
                    <a:bodyPr/>
                    <a:lstStyle/>
                    <a:p>
                      <a:pPr algn="l" fontAlgn="b"/>
                      <a:r>
                        <a:rPr lang="fi-FI" sz="800" b="1" i="0" u="none" strike="noStrike">
                          <a:solidFill>
                            <a:srgbClr val="000000"/>
                          </a:solidFill>
                          <a:effectLst/>
                          <a:latin typeface="Calibri" panose="020F0502020204030204" pitchFamily="34" charset="0"/>
                        </a:rPr>
                        <a:t>Rahat ja pankisaamiset</a:t>
                      </a:r>
                    </a:p>
                  </a:txBody>
                  <a:tcPr marL="67276"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163</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592</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460</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366</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311</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294</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316</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376</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474</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611</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14412227"/>
                  </a:ext>
                </a:extLst>
              </a:tr>
              <a:tr h="156977">
                <a:tc>
                  <a:txBody>
                    <a:bodyPr/>
                    <a:lstStyle/>
                    <a:p>
                      <a:pPr algn="l" fontAlgn="b"/>
                      <a:r>
                        <a:rPr lang="fi-FI" sz="800" b="1" i="0" u="none" strike="noStrike">
                          <a:solidFill>
                            <a:srgbClr val="000000"/>
                          </a:solidFill>
                          <a:effectLst/>
                          <a:latin typeface="Calibri" panose="020F0502020204030204" pitchFamily="34" charset="0"/>
                        </a:rPr>
                        <a:t>VAIHTUVAT VASTAAVAT</a:t>
                      </a:r>
                    </a:p>
                  </a:txBody>
                  <a:tcPr marL="67276"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13 534</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13 963</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13 831</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13 737</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13 682</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13 665</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13 687</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13 747</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13 845</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13 981</a:t>
                      </a:r>
                    </a:p>
                  </a:txBody>
                  <a:tcPr marL="7475" marR="7475" marT="747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73446749"/>
                  </a:ext>
                </a:extLst>
              </a:tr>
              <a:tr h="156977">
                <a:tc>
                  <a:txBody>
                    <a:bodyPr/>
                    <a:lstStyle/>
                    <a:p>
                      <a:pPr algn="l" fontAlgn="b"/>
                      <a:r>
                        <a:rPr lang="fi-FI" sz="800" b="1" i="0" u="none" strike="noStrike">
                          <a:solidFill>
                            <a:srgbClr val="000000"/>
                          </a:solidFill>
                          <a:effectLst/>
                          <a:latin typeface="Calibri" panose="020F0502020204030204" pitchFamily="34" charset="0"/>
                        </a:rPr>
                        <a:t>VASTAAVA YHTEENSÄ</a:t>
                      </a:r>
                    </a:p>
                  </a:txBody>
                  <a:tcPr marL="67276"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13 534</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13 963</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13 831</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13 737</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13 682</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13 665</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13 687</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13 747</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13 845</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13 981</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24012030"/>
                  </a:ext>
                </a:extLst>
              </a:tr>
              <a:tr h="156977">
                <a:tc>
                  <a:txBody>
                    <a:bodyPr/>
                    <a:lstStyle/>
                    <a:p>
                      <a:pPr algn="l" fontAlgn="b"/>
                      <a:r>
                        <a:rPr lang="fi-FI" sz="800" b="0" i="0" u="none" strike="noStrike">
                          <a:solidFill>
                            <a:srgbClr val="000000"/>
                          </a:solidFill>
                          <a:effectLst/>
                          <a:latin typeface="Calibri" panose="020F0502020204030204" pitchFamily="34" charset="0"/>
                        </a:rPr>
                        <a:t> </a:t>
                      </a:r>
                    </a:p>
                  </a:txBody>
                  <a:tcPr marL="67276" marR="7475" marT="7475"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extLst>
                  <a:ext uri="{0D108BD9-81ED-4DB2-BD59-A6C34878D82A}">
                    <a16:rowId xmlns:a16="http://schemas.microsoft.com/office/drawing/2014/main" val="3659315109"/>
                  </a:ext>
                </a:extLst>
              </a:tr>
              <a:tr h="156977">
                <a:tc>
                  <a:txBody>
                    <a:bodyPr/>
                    <a:lstStyle/>
                    <a:p>
                      <a:pPr algn="l" fontAlgn="b"/>
                      <a:r>
                        <a:rPr lang="fi-FI" sz="800" b="1" i="0" u="none" strike="noStrike">
                          <a:solidFill>
                            <a:srgbClr val="000000"/>
                          </a:solidFill>
                          <a:effectLst/>
                          <a:latin typeface="Calibri" panose="020F0502020204030204" pitchFamily="34" charset="0"/>
                        </a:rPr>
                        <a:t>VASTATTAVAA</a:t>
                      </a:r>
                    </a:p>
                  </a:txBody>
                  <a:tcPr marL="67276"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Vuosi1</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Vuosi2</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Vuosi3</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Vuosi4</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Vuosi5</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Vuosi6</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Vuosi7</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Vuosi8</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Vuosi9</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tc>
                  <a:txBody>
                    <a:bodyPr/>
                    <a:lstStyle/>
                    <a:p>
                      <a:pPr algn="ctr" fontAlgn="b"/>
                      <a:r>
                        <a:rPr lang="fi-FI" sz="800" b="1" i="0" u="none" strike="noStrike">
                          <a:solidFill>
                            <a:srgbClr val="000000"/>
                          </a:solidFill>
                          <a:effectLst/>
                          <a:latin typeface="Calibri" panose="020F0502020204030204" pitchFamily="34" charset="0"/>
                        </a:rPr>
                        <a:t>Vuosi10</a:t>
                      </a:r>
                    </a:p>
                  </a:txBody>
                  <a:tcPr marL="7475" marR="7475" marT="747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CE4D6"/>
                    </a:solidFill>
                  </a:tcPr>
                </a:tc>
                <a:extLst>
                  <a:ext uri="{0D108BD9-81ED-4DB2-BD59-A6C34878D82A}">
                    <a16:rowId xmlns:a16="http://schemas.microsoft.com/office/drawing/2014/main" val="4132384118"/>
                  </a:ext>
                </a:extLst>
              </a:tr>
              <a:tr h="149501">
                <a:tc>
                  <a:txBody>
                    <a:bodyPr/>
                    <a:lstStyle/>
                    <a:p>
                      <a:pPr algn="l" fontAlgn="b"/>
                      <a:r>
                        <a:rPr lang="fi-FI" sz="800" b="1" i="0" u="none" strike="noStrike">
                          <a:solidFill>
                            <a:srgbClr val="000000"/>
                          </a:solidFill>
                          <a:effectLst/>
                          <a:latin typeface="Calibri" panose="020F0502020204030204" pitchFamily="34" charset="0"/>
                        </a:rPr>
                        <a:t>OMA PÄÄOMA</a:t>
                      </a:r>
                    </a:p>
                  </a:txBody>
                  <a:tcPr marL="67276"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12700" cap="flat" cmpd="sng" algn="ctr">
                      <a:solidFill>
                        <a:srgbClr val="00008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2193477291"/>
                  </a:ext>
                </a:extLst>
              </a:tr>
              <a:tr h="149501">
                <a:tc>
                  <a:txBody>
                    <a:bodyPr/>
                    <a:lstStyle/>
                    <a:p>
                      <a:pPr algn="l" fontAlgn="b"/>
                      <a:r>
                        <a:rPr lang="fi-FI" sz="800" b="1" i="0" u="none" strike="noStrike">
                          <a:solidFill>
                            <a:srgbClr val="000000"/>
                          </a:solidFill>
                          <a:effectLst/>
                          <a:latin typeface="Calibri" panose="020F0502020204030204" pitchFamily="34" charset="0"/>
                        </a:rPr>
                        <a:t>Osakepääoma</a:t>
                      </a:r>
                    </a:p>
                  </a:txBody>
                  <a:tcPr marL="67276"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4 000</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4275354619"/>
                  </a:ext>
                </a:extLst>
              </a:tr>
              <a:tr h="149501">
                <a:tc>
                  <a:txBody>
                    <a:bodyPr/>
                    <a:lstStyle/>
                    <a:p>
                      <a:pPr algn="l" fontAlgn="b"/>
                      <a:r>
                        <a:rPr lang="fi-FI" sz="800" b="1" i="0" u="none" strike="noStrike">
                          <a:solidFill>
                            <a:srgbClr val="000000"/>
                          </a:solidFill>
                          <a:effectLst/>
                          <a:latin typeface="Calibri" panose="020F0502020204030204" pitchFamily="34" charset="0"/>
                        </a:rPr>
                        <a:t>Muut rahastot</a:t>
                      </a:r>
                    </a:p>
                  </a:txBody>
                  <a:tcPr marL="67276"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2809405736"/>
                  </a:ext>
                </a:extLst>
              </a:tr>
              <a:tr h="149501">
                <a:tc>
                  <a:txBody>
                    <a:bodyPr/>
                    <a:lstStyle/>
                    <a:p>
                      <a:pPr algn="l" fontAlgn="b"/>
                      <a:r>
                        <a:rPr lang="fi-FI" sz="800" b="1" i="0" u="none" strike="noStrike">
                          <a:solidFill>
                            <a:srgbClr val="000000"/>
                          </a:solidFill>
                          <a:effectLst/>
                          <a:latin typeface="Calibri" panose="020F0502020204030204" pitchFamily="34" charset="0"/>
                        </a:rPr>
                        <a:t>Edellisten tilikausien tulos</a:t>
                      </a:r>
                    </a:p>
                  </a:txBody>
                  <a:tcPr marL="67276"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429</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859</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1 327</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1 833</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2 378</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2 961</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3 582</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4 242</a:t>
                      </a:r>
                    </a:p>
                  </a:txBody>
                  <a:tcPr marL="7475" marR="7475" marT="7475" marB="0" anchor="b">
                    <a:lnL>
                      <a:noFill/>
                    </a:lnL>
                    <a:lnR>
                      <a:noFill/>
                    </a:lnR>
                    <a:lnT>
                      <a:noFill/>
                    </a:lnT>
                    <a:lnB>
                      <a:noFill/>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4 941</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1903832844"/>
                  </a:ext>
                </a:extLst>
              </a:tr>
              <a:tr h="149501">
                <a:tc>
                  <a:txBody>
                    <a:bodyPr/>
                    <a:lstStyle/>
                    <a:p>
                      <a:pPr algn="l" fontAlgn="b"/>
                      <a:r>
                        <a:rPr lang="fi-FI" sz="800" b="1" i="0" u="none" strike="noStrike">
                          <a:solidFill>
                            <a:srgbClr val="000000"/>
                          </a:solidFill>
                          <a:effectLst/>
                          <a:latin typeface="Calibri" panose="020F0502020204030204" pitchFamily="34" charset="0"/>
                        </a:rPr>
                        <a:t>Tilikauden tulos</a:t>
                      </a:r>
                    </a:p>
                  </a:txBody>
                  <a:tcPr marL="67276"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429</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429</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468</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506</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545</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583</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621</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660</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698</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737</a:t>
                      </a:r>
                    </a:p>
                  </a:txBody>
                  <a:tcPr marL="7475" marR="7475" marT="747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46703417"/>
                  </a:ext>
                </a:extLst>
              </a:tr>
              <a:tr h="149501">
                <a:tc>
                  <a:txBody>
                    <a:bodyPr/>
                    <a:lstStyle/>
                    <a:p>
                      <a:pPr algn="l" fontAlgn="b"/>
                      <a:r>
                        <a:rPr lang="fi-FI" sz="800" b="1" i="0" u="none" strike="noStrike">
                          <a:solidFill>
                            <a:srgbClr val="000000"/>
                          </a:solidFill>
                          <a:effectLst/>
                          <a:latin typeface="Calibri" panose="020F0502020204030204" pitchFamily="34" charset="0"/>
                        </a:rPr>
                        <a:t>OMA PÄÄOMA YHTEENSÄ</a:t>
                      </a:r>
                    </a:p>
                  </a:txBody>
                  <a:tcPr marL="67276"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4 429</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4 859</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5 327</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5 833</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6 378</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6 961</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7 582</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8 242</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8 941</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9 677</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158194192"/>
                  </a:ext>
                </a:extLst>
              </a:tr>
              <a:tr h="149501">
                <a:tc>
                  <a:txBody>
                    <a:bodyPr/>
                    <a:lstStyle/>
                    <a:p>
                      <a:pPr algn="l" fontAlgn="b"/>
                      <a:r>
                        <a:rPr lang="fi-FI" sz="800" b="1" i="0" u="none" strike="noStrike">
                          <a:solidFill>
                            <a:srgbClr val="000000"/>
                          </a:solidFill>
                          <a:effectLst/>
                          <a:latin typeface="Calibri" panose="020F0502020204030204" pitchFamily="34" charset="0"/>
                        </a:rPr>
                        <a:t> </a:t>
                      </a:r>
                    </a:p>
                  </a:txBody>
                  <a:tcPr marL="67276"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623541060"/>
                  </a:ext>
                </a:extLst>
              </a:tr>
              <a:tr h="149501">
                <a:tc>
                  <a:txBody>
                    <a:bodyPr/>
                    <a:lstStyle/>
                    <a:p>
                      <a:pPr algn="l" fontAlgn="b"/>
                      <a:r>
                        <a:rPr lang="fi-FI" sz="800" b="1" i="0" u="none" strike="noStrike">
                          <a:solidFill>
                            <a:srgbClr val="000000"/>
                          </a:solidFill>
                          <a:effectLst/>
                          <a:latin typeface="Calibri" panose="020F0502020204030204" pitchFamily="34" charset="0"/>
                        </a:rPr>
                        <a:t>VIERAS PÄÄOMA</a:t>
                      </a:r>
                    </a:p>
                  </a:txBody>
                  <a:tcPr marL="67276"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2310903115"/>
                  </a:ext>
                </a:extLst>
              </a:tr>
              <a:tr h="149501">
                <a:tc>
                  <a:txBody>
                    <a:bodyPr/>
                    <a:lstStyle/>
                    <a:p>
                      <a:pPr algn="l" fontAlgn="b"/>
                      <a:r>
                        <a:rPr lang="fi-FI" sz="800" b="1" i="0" u="none" strike="noStrike">
                          <a:solidFill>
                            <a:srgbClr val="000000"/>
                          </a:solidFill>
                          <a:effectLst/>
                          <a:latin typeface="Calibri" panose="020F0502020204030204" pitchFamily="34" charset="0"/>
                        </a:rPr>
                        <a:t>Pitkäaikainen</a:t>
                      </a:r>
                    </a:p>
                  </a:txBody>
                  <a:tcPr marL="67276"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1425940895"/>
                  </a:ext>
                </a:extLst>
              </a:tr>
              <a:tr h="149501">
                <a:tc>
                  <a:txBody>
                    <a:bodyPr/>
                    <a:lstStyle/>
                    <a:p>
                      <a:pPr algn="l" fontAlgn="b"/>
                      <a:r>
                        <a:rPr lang="fi-FI" sz="800" b="0" i="0" u="none" strike="noStrike">
                          <a:solidFill>
                            <a:srgbClr val="000000"/>
                          </a:solidFill>
                          <a:effectLst/>
                          <a:latin typeface="Calibri" panose="020F0502020204030204" pitchFamily="34" charset="0"/>
                        </a:rPr>
                        <a:t> Lainat rahoituslaitoksilta</a:t>
                      </a:r>
                    </a:p>
                  </a:txBody>
                  <a:tcPr marL="67276"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6 000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5 400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4 800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4 200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3 600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2 400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1 800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1 200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2671906538"/>
                  </a:ext>
                </a:extLst>
              </a:tr>
              <a:tr h="149501">
                <a:tc>
                  <a:txBody>
                    <a:bodyPr/>
                    <a:lstStyle/>
                    <a:p>
                      <a:pPr algn="l" fontAlgn="b"/>
                      <a:r>
                        <a:rPr lang="fi-FI" sz="800" b="1" i="0" u="none" strike="noStrike">
                          <a:solidFill>
                            <a:srgbClr val="000000"/>
                          </a:solidFill>
                          <a:effectLst/>
                          <a:latin typeface="Calibri" panose="020F0502020204030204" pitchFamily="34" charset="0"/>
                        </a:rPr>
                        <a:t>Pitkäaikainen yhteensä</a:t>
                      </a:r>
                    </a:p>
                  </a:txBody>
                  <a:tcPr marL="67276"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6 000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5 400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4 800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4 200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3 600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3 000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2 400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1 800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1 200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600</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2550455749"/>
                  </a:ext>
                </a:extLst>
              </a:tr>
              <a:tr h="149501">
                <a:tc>
                  <a:txBody>
                    <a:bodyPr/>
                    <a:lstStyle/>
                    <a:p>
                      <a:pPr algn="l" fontAlgn="b"/>
                      <a:r>
                        <a:rPr lang="fi-FI" sz="800" b="1" i="0" u="none" strike="noStrike">
                          <a:solidFill>
                            <a:srgbClr val="000000"/>
                          </a:solidFill>
                          <a:effectLst/>
                          <a:latin typeface="Calibri" panose="020F0502020204030204" pitchFamily="34" charset="0"/>
                        </a:rPr>
                        <a:t>Lyhytaikainen</a:t>
                      </a:r>
                    </a:p>
                  </a:txBody>
                  <a:tcPr marL="67276"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7475" marR="7475" marT="7475" marB="0" anchor="b">
                    <a:lnL>
                      <a:noFill/>
                    </a:lnL>
                    <a:lnR>
                      <a:noFill/>
                    </a:lnR>
                    <a:lnT w="6350" cap="flat" cmpd="sng" algn="ctr">
                      <a:solidFill>
                        <a:srgbClr val="000000"/>
                      </a:solidFill>
                      <a:prstDash val="dot"/>
                      <a:round/>
                      <a:headEnd type="none" w="med" len="med"/>
                      <a:tailEnd type="none" w="med" len="med"/>
                    </a:lnT>
                    <a:lnB>
                      <a:noFill/>
                    </a:lnB>
                    <a:solidFill>
                      <a:srgbClr val="FCE4D6"/>
                    </a:solidFill>
                  </a:tcPr>
                </a:tc>
                <a:extLst>
                  <a:ext uri="{0D108BD9-81ED-4DB2-BD59-A6C34878D82A}">
                    <a16:rowId xmlns:a16="http://schemas.microsoft.com/office/drawing/2014/main" val="1859946693"/>
                  </a:ext>
                </a:extLst>
              </a:tr>
              <a:tr h="149501">
                <a:tc>
                  <a:txBody>
                    <a:bodyPr/>
                    <a:lstStyle/>
                    <a:p>
                      <a:pPr algn="l" fontAlgn="b"/>
                      <a:r>
                        <a:rPr lang="fi-FI" sz="800" b="0" i="0" u="none" strike="noStrike">
                          <a:solidFill>
                            <a:srgbClr val="000000"/>
                          </a:solidFill>
                          <a:effectLst/>
                          <a:latin typeface="Calibri" panose="020F0502020204030204" pitchFamily="34" charset="0"/>
                        </a:rPr>
                        <a:t> Lainat rahoituslaitoksilta </a:t>
                      </a:r>
                    </a:p>
                  </a:txBody>
                  <a:tcPr marL="67276"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600</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2471740612"/>
                  </a:ext>
                </a:extLst>
              </a:tr>
              <a:tr h="149501">
                <a:tc>
                  <a:txBody>
                    <a:bodyPr/>
                    <a:lstStyle/>
                    <a:p>
                      <a:pPr algn="l" fontAlgn="b"/>
                      <a:r>
                        <a:rPr lang="fi-FI" sz="800" b="0" i="0" u="none" strike="noStrike">
                          <a:solidFill>
                            <a:srgbClr val="000000"/>
                          </a:solidFill>
                          <a:effectLst/>
                          <a:latin typeface="Calibri" panose="020F0502020204030204" pitchFamily="34" charset="0"/>
                        </a:rPr>
                        <a:t> Ostovelat</a:t>
                      </a:r>
                    </a:p>
                  </a:txBody>
                  <a:tcPr marL="67276"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3 081</a:t>
                      </a:r>
                    </a:p>
                  </a:txBody>
                  <a:tcPr marL="7475" marR="7475" marT="7475" marB="0" anchor="b">
                    <a:lnL>
                      <a:noFill/>
                    </a:lnL>
                    <a:lnR>
                      <a:noFill/>
                    </a:lnR>
                    <a:lnT>
                      <a:noFill/>
                    </a:lnT>
                    <a:lnB>
                      <a:noFill/>
                    </a:lnB>
                    <a:solidFill>
                      <a:srgbClr val="FCE4D6"/>
                    </a:solidFill>
                  </a:tcPr>
                </a:tc>
                <a:extLst>
                  <a:ext uri="{0D108BD9-81ED-4DB2-BD59-A6C34878D82A}">
                    <a16:rowId xmlns:a16="http://schemas.microsoft.com/office/drawing/2014/main" val="865506900"/>
                  </a:ext>
                </a:extLst>
              </a:tr>
              <a:tr h="149501">
                <a:tc>
                  <a:txBody>
                    <a:bodyPr/>
                    <a:lstStyle/>
                    <a:p>
                      <a:pPr algn="l" fontAlgn="b"/>
                      <a:r>
                        <a:rPr lang="fi-FI" sz="800" b="0" i="0" u="none" strike="noStrike">
                          <a:solidFill>
                            <a:srgbClr val="000000"/>
                          </a:solidFill>
                          <a:effectLst/>
                          <a:latin typeface="Calibri" panose="020F0502020204030204" pitchFamily="34" charset="0"/>
                        </a:rPr>
                        <a:t> Siirtovelat</a:t>
                      </a:r>
                    </a:p>
                  </a:txBody>
                  <a:tcPr marL="67276"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23</a:t>
                      </a:r>
                    </a:p>
                  </a:txBody>
                  <a:tcPr marL="7475" marR="7475" marT="7475" marB="0" anchor="b">
                    <a:lnL>
                      <a:noFill/>
                    </a:lnL>
                    <a:lnR>
                      <a:noFill/>
                    </a:lnR>
                    <a:lnT>
                      <a:noFill/>
                    </a:lnT>
                    <a:lnB w="6350" cap="flat" cmpd="sng" algn="ctr">
                      <a:solidFill>
                        <a:srgbClr val="000000"/>
                      </a:solidFill>
                      <a:prstDash val="dot"/>
                      <a:round/>
                      <a:headEnd type="none" w="med" len="med"/>
                      <a:tailEnd type="none" w="med" len="med"/>
                    </a:lnB>
                    <a:solidFill>
                      <a:srgbClr val="FCE4D6"/>
                    </a:solidFill>
                  </a:tcPr>
                </a:tc>
                <a:extLst>
                  <a:ext uri="{0D108BD9-81ED-4DB2-BD59-A6C34878D82A}">
                    <a16:rowId xmlns:a16="http://schemas.microsoft.com/office/drawing/2014/main" val="211698197"/>
                  </a:ext>
                </a:extLst>
              </a:tr>
              <a:tr h="149501">
                <a:tc>
                  <a:txBody>
                    <a:bodyPr/>
                    <a:lstStyle/>
                    <a:p>
                      <a:pPr algn="l" fontAlgn="b"/>
                      <a:r>
                        <a:rPr lang="fi-FI" sz="800" b="1" i="0" u="none" strike="noStrike">
                          <a:solidFill>
                            <a:srgbClr val="000000"/>
                          </a:solidFill>
                          <a:effectLst/>
                          <a:latin typeface="Calibri" panose="020F0502020204030204" pitchFamily="34" charset="0"/>
                        </a:rPr>
                        <a:t>Lyhytaikainen yhteensä</a:t>
                      </a:r>
                    </a:p>
                  </a:txBody>
                  <a:tcPr marL="67276"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3 104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3 704</a:t>
                      </a:r>
                    </a:p>
                  </a:txBody>
                  <a:tcPr marL="7475" marR="7475" marT="747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29101387"/>
                  </a:ext>
                </a:extLst>
              </a:tr>
              <a:tr h="149501">
                <a:tc>
                  <a:txBody>
                    <a:bodyPr/>
                    <a:lstStyle/>
                    <a:p>
                      <a:pPr algn="l" fontAlgn="b"/>
                      <a:r>
                        <a:rPr lang="fi-FI" sz="800" b="1" i="0" u="none" strike="noStrike">
                          <a:solidFill>
                            <a:srgbClr val="000000"/>
                          </a:solidFill>
                          <a:effectLst/>
                          <a:latin typeface="Calibri" panose="020F0502020204030204" pitchFamily="34" charset="0"/>
                        </a:rPr>
                        <a:t>Vieras pääoma yhteensä</a:t>
                      </a:r>
                    </a:p>
                  </a:txBody>
                  <a:tcPr marL="67276"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9 104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9 104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8 504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7 904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7 304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6 704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6 104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5 504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4 904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4 304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19052613"/>
                  </a:ext>
                </a:extLst>
              </a:tr>
              <a:tr h="149501">
                <a:tc>
                  <a:txBody>
                    <a:bodyPr/>
                    <a:lstStyle/>
                    <a:p>
                      <a:pPr algn="l" fontAlgn="b"/>
                      <a:r>
                        <a:rPr lang="fi-FI" sz="800" b="1" i="0" u="none" strike="noStrike">
                          <a:solidFill>
                            <a:srgbClr val="000000"/>
                          </a:solidFill>
                          <a:effectLst/>
                          <a:latin typeface="Calibri" panose="020F0502020204030204" pitchFamily="34" charset="0"/>
                        </a:rPr>
                        <a:t>VASTATTAVAA YHTEENSÄ</a:t>
                      </a:r>
                    </a:p>
                  </a:txBody>
                  <a:tcPr marL="67276"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13 534</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13 963</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13 831</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13 737</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13 682</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13 665</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13 687</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13 747</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13 845</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fi-FI" sz="800" b="1" i="0" u="none" strike="noStrike">
                          <a:solidFill>
                            <a:srgbClr val="000000"/>
                          </a:solidFill>
                          <a:effectLst/>
                          <a:latin typeface="Calibri" panose="020F0502020204030204" pitchFamily="34" charset="0"/>
                        </a:rPr>
                        <a:t>13 981</a:t>
                      </a:r>
                    </a:p>
                  </a:txBody>
                  <a:tcPr marL="7475" marR="7475" marT="747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90768560"/>
                  </a:ext>
                </a:extLst>
              </a:tr>
              <a:tr h="149501">
                <a:tc>
                  <a:txBody>
                    <a:bodyPr/>
                    <a:lstStyle/>
                    <a:p>
                      <a:pPr algn="l" fontAlgn="b"/>
                      <a:r>
                        <a:rPr lang="fi-FI" sz="800" b="0" i="0" u="none" strike="noStrike">
                          <a:solidFill>
                            <a:srgbClr val="000000"/>
                          </a:solidFill>
                          <a:effectLst/>
                          <a:latin typeface="Calibri" panose="020F0502020204030204" pitchFamily="34" charset="0"/>
                        </a:rPr>
                        <a:t>Tarkistus</a:t>
                      </a:r>
                    </a:p>
                  </a:txBody>
                  <a:tcPr marL="67276"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fi-FI" sz="800" b="0" i="0" u="none" strike="noStrike" dirty="0">
                          <a:solidFill>
                            <a:srgbClr val="000000"/>
                          </a:solidFill>
                          <a:effectLst/>
                          <a:latin typeface="Calibri" panose="020F0502020204030204" pitchFamily="34" charset="0"/>
                        </a:rPr>
                        <a:t>0,0</a:t>
                      </a:r>
                    </a:p>
                  </a:txBody>
                  <a:tcPr marL="7475" marR="7475" marT="747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extLst>
                  <a:ext uri="{0D108BD9-81ED-4DB2-BD59-A6C34878D82A}">
                    <a16:rowId xmlns:a16="http://schemas.microsoft.com/office/drawing/2014/main" val="2362219828"/>
                  </a:ext>
                </a:extLst>
              </a:tr>
            </a:tbl>
          </a:graphicData>
        </a:graphic>
      </p:graphicFrame>
      <p:graphicFrame>
        <p:nvGraphicFramePr>
          <p:cNvPr id="12" name="Kaavio 11">
            <a:extLst>
              <a:ext uri="{FF2B5EF4-FFF2-40B4-BE49-F238E27FC236}">
                <a16:creationId xmlns:a16="http://schemas.microsoft.com/office/drawing/2014/main" id="{4ADE0A16-93B8-36F3-5455-58F5570D7FD2}"/>
              </a:ext>
            </a:extLst>
          </p:cNvPr>
          <p:cNvGraphicFramePr>
            <a:graphicFrameLocks/>
          </p:cNvGraphicFramePr>
          <p:nvPr>
            <p:extLst>
              <p:ext uri="{D42A27DB-BD31-4B8C-83A1-F6EECF244321}">
                <p14:modId xmlns:p14="http://schemas.microsoft.com/office/powerpoint/2010/main" val="962137764"/>
              </p:ext>
            </p:extLst>
          </p:nvPr>
        </p:nvGraphicFramePr>
        <p:xfrm>
          <a:off x="8377065" y="1344618"/>
          <a:ext cx="3392905" cy="2456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Kaavio 12">
            <a:extLst>
              <a:ext uri="{FF2B5EF4-FFF2-40B4-BE49-F238E27FC236}">
                <a16:creationId xmlns:a16="http://schemas.microsoft.com/office/drawing/2014/main" id="{F05304FE-725F-ED36-69C1-D229DA376399}"/>
              </a:ext>
            </a:extLst>
          </p:cNvPr>
          <p:cNvGraphicFramePr>
            <a:graphicFrameLocks/>
          </p:cNvGraphicFramePr>
          <p:nvPr>
            <p:extLst>
              <p:ext uri="{D42A27DB-BD31-4B8C-83A1-F6EECF244321}">
                <p14:modId xmlns:p14="http://schemas.microsoft.com/office/powerpoint/2010/main" val="3605133174"/>
              </p:ext>
            </p:extLst>
          </p:nvPr>
        </p:nvGraphicFramePr>
        <p:xfrm>
          <a:off x="8377064" y="3866592"/>
          <a:ext cx="3392905" cy="2456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2604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332904C-F62D-335C-C86C-3B5F6AA0F03E}"/>
              </a:ext>
            </a:extLst>
          </p:cNvPr>
          <p:cNvSpPr>
            <a:spLocks noGrp="1"/>
          </p:cNvSpPr>
          <p:nvPr>
            <p:ph type="title"/>
          </p:nvPr>
        </p:nvSpPr>
        <p:spPr/>
        <p:txBody>
          <a:bodyPr/>
          <a:lstStyle/>
          <a:p>
            <a:r>
              <a:rPr lang="fi-FI" dirty="0" err="1"/>
              <a:t>Ship</a:t>
            </a:r>
            <a:r>
              <a:rPr lang="fi-FI" dirty="0"/>
              <a:t> </a:t>
            </a:r>
            <a:r>
              <a:rPr lang="fi-FI" dirty="0" err="1"/>
              <a:t>Recycling</a:t>
            </a:r>
            <a:r>
              <a:rPr lang="fi-FI" dirty="0"/>
              <a:t> Company - Tuloslaskelma</a:t>
            </a:r>
          </a:p>
        </p:txBody>
      </p:sp>
      <p:sp>
        <p:nvSpPr>
          <p:cNvPr id="3" name="Päivämäärän paikkamerkki 2">
            <a:extLst>
              <a:ext uri="{FF2B5EF4-FFF2-40B4-BE49-F238E27FC236}">
                <a16:creationId xmlns:a16="http://schemas.microsoft.com/office/drawing/2014/main" id="{1DD08819-0E93-2D82-97B3-3144FCA3A989}"/>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B89081F1-4196-6DFD-2261-09E2824A4311}"/>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1B4D353B-E2F3-5497-0358-4BC363376E10}"/>
              </a:ext>
            </a:extLst>
          </p:cNvPr>
          <p:cNvSpPr>
            <a:spLocks noGrp="1"/>
          </p:cNvSpPr>
          <p:nvPr>
            <p:ph type="sldNum" sz="quarter" idx="12"/>
          </p:nvPr>
        </p:nvSpPr>
        <p:spPr/>
        <p:txBody>
          <a:bodyPr/>
          <a:lstStyle/>
          <a:p>
            <a:fld id="{D3A43A0F-07BB-4823-B415-9F3E41C865A8}" type="slidenum">
              <a:rPr lang="fi-FI" smtClean="0"/>
              <a:t>55</a:t>
            </a:fld>
            <a:endParaRPr lang="fi-FI"/>
          </a:p>
        </p:txBody>
      </p:sp>
      <p:graphicFrame>
        <p:nvGraphicFramePr>
          <p:cNvPr id="8" name="Sisällön paikkamerkki 7">
            <a:extLst>
              <a:ext uri="{FF2B5EF4-FFF2-40B4-BE49-F238E27FC236}">
                <a16:creationId xmlns:a16="http://schemas.microsoft.com/office/drawing/2014/main" id="{F8E13832-EE49-5A76-C6EA-043A7430E380}"/>
              </a:ext>
            </a:extLst>
          </p:cNvPr>
          <p:cNvGraphicFramePr>
            <a:graphicFrameLocks noGrp="1"/>
          </p:cNvGraphicFramePr>
          <p:nvPr>
            <p:ph idx="1"/>
            <p:extLst>
              <p:ext uri="{D42A27DB-BD31-4B8C-83A1-F6EECF244321}">
                <p14:modId xmlns:p14="http://schemas.microsoft.com/office/powerpoint/2010/main" val="1842939722"/>
              </p:ext>
            </p:extLst>
          </p:nvPr>
        </p:nvGraphicFramePr>
        <p:xfrm>
          <a:off x="422029" y="1344623"/>
          <a:ext cx="7974908" cy="4972106"/>
        </p:xfrm>
        <a:graphic>
          <a:graphicData uri="http://schemas.openxmlformats.org/drawingml/2006/table">
            <a:tbl>
              <a:tblPr/>
              <a:tblGrid>
                <a:gridCol w="1891108">
                  <a:extLst>
                    <a:ext uri="{9D8B030D-6E8A-4147-A177-3AD203B41FA5}">
                      <a16:colId xmlns:a16="http://schemas.microsoft.com/office/drawing/2014/main" val="2938425423"/>
                    </a:ext>
                  </a:extLst>
                </a:gridCol>
                <a:gridCol w="608380">
                  <a:extLst>
                    <a:ext uri="{9D8B030D-6E8A-4147-A177-3AD203B41FA5}">
                      <a16:colId xmlns:a16="http://schemas.microsoft.com/office/drawing/2014/main" val="1134580191"/>
                    </a:ext>
                  </a:extLst>
                </a:gridCol>
                <a:gridCol w="608380">
                  <a:extLst>
                    <a:ext uri="{9D8B030D-6E8A-4147-A177-3AD203B41FA5}">
                      <a16:colId xmlns:a16="http://schemas.microsoft.com/office/drawing/2014/main" val="671487822"/>
                    </a:ext>
                  </a:extLst>
                </a:gridCol>
                <a:gridCol w="608380">
                  <a:extLst>
                    <a:ext uri="{9D8B030D-6E8A-4147-A177-3AD203B41FA5}">
                      <a16:colId xmlns:a16="http://schemas.microsoft.com/office/drawing/2014/main" val="3290740267"/>
                    </a:ext>
                  </a:extLst>
                </a:gridCol>
                <a:gridCol w="608380">
                  <a:extLst>
                    <a:ext uri="{9D8B030D-6E8A-4147-A177-3AD203B41FA5}">
                      <a16:colId xmlns:a16="http://schemas.microsoft.com/office/drawing/2014/main" val="3378660286"/>
                    </a:ext>
                  </a:extLst>
                </a:gridCol>
                <a:gridCol w="608380">
                  <a:extLst>
                    <a:ext uri="{9D8B030D-6E8A-4147-A177-3AD203B41FA5}">
                      <a16:colId xmlns:a16="http://schemas.microsoft.com/office/drawing/2014/main" val="3062890389"/>
                    </a:ext>
                  </a:extLst>
                </a:gridCol>
                <a:gridCol w="608380">
                  <a:extLst>
                    <a:ext uri="{9D8B030D-6E8A-4147-A177-3AD203B41FA5}">
                      <a16:colId xmlns:a16="http://schemas.microsoft.com/office/drawing/2014/main" val="3714597461"/>
                    </a:ext>
                  </a:extLst>
                </a:gridCol>
                <a:gridCol w="608380">
                  <a:extLst>
                    <a:ext uri="{9D8B030D-6E8A-4147-A177-3AD203B41FA5}">
                      <a16:colId xmlns:a16="http://schemas.microsoft.com/office/drawing/2014/main" val="3325735577"/>
                    </a:ext>
                  </a:extLst>
                </a:gridCol>
                <a:gridCol w="608380">
                  <a:extLst>
                    <a:ext uri="{9D8B030D-6E8A-4147-A177-3AD203B41FA5}">
                      <a16:colId xmlns:a16="http://schemas.microsoft.com/office/drawing/2014/main" val="2499980135"/>
                    </a:ext>
                  </a:extLst>
                </a:gridCol>
                <a:gridCol w="608380">
                  <a:extLst>
                    <a:ext uri="{9D8B030D-6E8A-4147-A177-3AD203B41FA5}">
                      <a16:colId xmlns:a16="http://schemas.microsoft.com/office/drawing/2014/main" val="1623511660"/>
                    </a:ext>
                  </a:extLst>
                </a:gridCol>
                <a:gridCol w="608380">
                  <a:extLst>
                    <a:ext uri="{9D8B030D-6E8A-4147-A177-3AD203B41FA5}">
                      <a16:colId xmlns:a16="http://schemas.microsoft.com/office/drawing/2014/main" val="1231128469"/>
                    </a:ext>
                  </a:extLst>
                </a:gridCol>
              </a:tblGrid>
              <a:tr h="118265">
                <a:tc>
                  <a:txBody>
                    <a:bodyPr/>
                    <a:lstStyle/>
                    <a:p>
                      <a:pPr algn="l" fontAlgn="b"/>
                      <a:r>
                        <a:rPr lang="fi-FI" sz="700" b="1" i="0" u="none" strike="noStrike">
                          <a:solidFill>
                            <a:srgbClr val="000000"/>
                          </a:solidFill>
                          <a:effectLst/>
                          <a:latin typeface="Calibri" panose="020F0502020204030204" pitchFamily="34" charset="0"/>
                        </a:rPr>
                        <a:t>LÄHTÖTIEDOT</a:t>
                      </a:r>
                    </a:p>
                  </a:txBody>
                  <a:tcPr marL="50685"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554662552"/>
                  </a:ext>
                </a:extLst>
              </a:tr>
              <a:tr h="118265">
                <a:tc>
                  <a:txBody>
                    <a:bodyPr/>
                    <a:lstStyle/>
                    <a:p>
                      <a:pPr algn="l" fontAlgn="ctr"/>
                      <a:r>
                        <a:rPr lang="fi-FI" sz="700" b="1" i="0" u="none" strike="noStrike">
                          <a:solidFill>
                            <a:srgbClr val="000000"/>
                          </a:solidFill>
                          <a:effectLst/>
                          <a:latin typeface="Calibri" panose="020F0502020204030204" pitchFamily="34" charset="0"/>
                        </a:rPr>
                        <a:t> </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Vuosi1</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Vuosi2</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Vuosi3</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Vuosi4</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Vuosi5</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Vuosi6</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Vuosi7</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Vuosi8</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Vuosi9</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Vuosi10</a:t>
                      </a:r>
                    </a:p>
                  </a:txBody>
                  <a:tcPr marL="5632" marR="5632" marT="5632" marB="0" anchor="ctr">
                    <a:lnL w="12700" cap="flat" cmpd="sng" algn="ctr">
                      <a:solidFill>
                        <a:srgbClr val="FFFFFF"/>
                      </a:solidFill>
                      <a:prstDash val="solid"/>
                      <a:round/>
                      <a:headEnd type="none" w="med" len="med"/>
                      <a:tailEnd type="none" w="med" len="med"/>
                    </a:lnL>
                    <a:lnR>
                      <a:noFill/>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1861852385"/>
                  </a:ext>
                </a:extLst>
              </a:tr>
              <a:tr h="112633">
                <a:tc>
                  <a:txBody>
                    <a:bodyPr/>
                    <a:lstStyle/>
                    <a:p>
                      <a:pPr algn="l" fontAlgn="b"/>
                      <a:r>
                        <a:rPr lang="fi-FI" sz="700" b="1" i="0" u="none" strike="noStrike">
                          <a:solidFill>
                            <a:srgbClr val="000000"/>
                          </a:solidFill>
                          <a:effectLst/>
                          <a:latin typeface="Calibri" panose="020F0502020204030204" pitchFamily="34" charset="0"/>
                        </a:rPr>
                        <a:t>Teräsromun hinta (EUR/tn)</a:t>
                      </a:r>
                    </a:p>
                  </a:txBody>
                  <a:tcPr marL="50685" marR="5632" marT="5632" marB="0" anchor="b">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288,59</a:t>
                      </a:r>
                    </a:p>
                  </a:txBody>
                  <a:tcPr marL="5632" marR="5632" marT="5632" marB="0" anchor="ctr">
                    <a:lnL>
                      <a:noFill/>
                    </a:lnL>
                    <a:lnR>
                      <a:noFill/>
                    </a:lnR>
                    <a:lnT w="12700" cap="flat" cmpd="sng" algn="ctr">
                      <a:solidFill>
                        <a:srgbClr val="00008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2884231"/>
                  </a:ext>
                </a:extLst>
              </a:tr>
              <a:tr h="112633">
                <a:tc>
                  <a:txBody>
                    <a:bodyPr/>
                    <a:lstStyle/>
                    <a:p>
                      <a:pPr algn="l"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tc>
                  <a:txBody>
                    <a:bodyPr/>
                    <a:lstStyle/>
                    <a:p>
                      <a:pPr algn="ctr" fontAlgn="ctr"/>
                      <a:r>
                        <a:rPr lang="fi-FI" sz="700" b="1" i="0" u="none" strike="noStrike">
                          <a:solidFill>
                            <a:srgbClr val="000000"/>
                          </a:solidFill>
                          <a:effectLst/>
                          <a:latin typeface="Calibri" panose="020F0502020204030204" pitchFamily="34" charset="0"/>
                        </a:rPr>
                        <a:t> </a:t>
                      </a:r>
                    </a:p>
                  </a:txBody>
                  <a:tcPr marL="5632" marR="5632" marT="5632" marB="0" anchor="ctr">
                    <a:lnL>
                      <a:noFill/>
                    </a:lnL>
                    <a:lnR>
                      <a:noFill/>
                    </a:lnR>
                    <a:lnT>
                      <a:noFill/>
                    </a:lnT>
                    <a:lnB>
                      <a:noFill/>
                    </a:lnB>
                    <a:solidFill>
                      <a:srgbClr val="FFFFFF"/>
                    </a:solidFill>
                  </a:tcPr>
                </a:tc>
                <a:extLst>
                  <a:ext uri="{0D108BD9-81ED-4DB2-BD59-A6C34878D82A}">
                    <a16:rowId xmlns:a16="http://schemas.microsoft.com/office/drawing/2014/main" val="575478496"/>
                  </a:ext>
                </a:extLst>
              </a:tr>
              <a:tr h="112633">
                <a:tc>
                  <a:txBody>
                    <a:bodyPr/>
                    <a:lstStyle/>
                    <a:p>
                      <a:pPr algn="l" fontAlgn="b"/>
                      <a:r>
                        <a:rPr lang="fi-FI" sz="700" b="0" i="0" u="none" strike="noStrike">
                          <a:solidFill>
                            <a:srgbClr val="000000"/>
                          </a:solidFill>
                          <a:effectLst/>
                          <a:latin typeface="Calibri" panose="020F0502020204030204" pitchFamily="34" charset="0"/>
                        </a:rPr>
                        <a:t>USD-EUR kurssi </a:t>
                      </a:r>
                    </a:p>
                  </a:txBody>
                  <a:tcPr marL="50685"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1,06</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477697085"/>
                  </a:ext>
                </a:extLst>
              </a:tr>
              <a:tr h="112633">
                <a:tc>
                  <a:txBody>
                    <a:bodyPr/>
                    <a:lstStyle/>
                    <a:p>
                      <a:pPr algn="l" fontAlgn="ctr"/>
                      <a:r>
                        <a:rPr lang="fi-FI" sz="700" b="1" i="0" u="none" strike="noStrike">
                          <a:solidFill>
                            <a:srgbClr val="000000"/>
                          </a:solidFill>
                          <a:effectLst/>
                          <a:latin typeface="Calibri" panose="020F0502020204030204" pitchFamily="34" charset="0"/>
                        </a:rPr>
                        <a:t>Alusten hankintahinta (USD/LDT)</a:t>
                      </a:r>
                    </a:p>
                  </a:txBody>
                  <a:tcPr marL="50685" marR="5632" marT="5632" marB="0" anchor="ctr">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175,00</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1459928546"/>
                  </a:ext>
                </a:extLst>
              </a:tr>
              <a:tr h="112633">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2693844456"/>
                  </a:ext>
                </a:extLst>
              </a:tr>
              <a:tr h="112633">
                <a:tc>
                  <a:txBody>
                    <a:bodyPr/>
                    <a:lstStyle/>
                    <a:p>
                      <a:pPr algn="l" fontAlgn="b"/>
                      <a:r>
                        <a:rPr lang="fi-FI" sz="700" b="0" i="0" u="none" strike="noStrike">
                          <a:solidFill>
                            <a:srgbClr val="000000"/>
                          </a:solidFill>
                          <a:effectLst/>
                          <a:latin typeface="Calibri" panose="020F0502020204030204" pitchFamily="34" charset="0"/>
                        </a:rPr>
                        <a:t>Purettavien alusten määrä (kpl/v)</a:t>
                      </a:r>
                    </a:p>
                  </a:txBody>
                  <a:tcPr marL="50685"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2117239497"/>
                  </a:ext>
                </a:extLst>
              </a:tr>
              <a:tr h="112633">
                <a:tc>
                  <a:txBody>
                    <a:bodyPr/>
                    <a:lstStyle/>
                    <a:p>
                      <a:pPr algn="l" fontAlgn="b"/>
                      <a:r>
                        <a:rPr lang="fi-FI" sz="700" b="0" i="0" u="none" strike="noStrike">
                          <a:solidFill>
                            <a:srgbClr val="000000"/>
                          </a:solidFill>
                          <a:effectLst/>
                          <a:latin typeface="Calibri" panose="020F0502020204030204" pitchFamily="34" charset="0"/>
                        </a:rPr>
                        <a:t>Purettavien alusten keskikoko (LDT/alus) </a:t>
                      </a:r>
                    </a:p>
                  </a:txBody>
                  <a:tcPr marL="50685"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10 000</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3149009272"/>
                  </a:ext>
                </a:extLst>
              </a:tr>
              <a:tr h="112633">
                <a:tc>
                  <a:txBody>
                    <a:bodyPr/>
                    <a:lstStyle/>
                    <a:p>
                      <a:pPr algn="l" fontAlgn="b"/>
                      <a:r>
                        <a:rPr lang="fi-FI" sz="700" b="0" i="0" u="none" strike="noStrike">
                          <a:solidFill>
                            <a:srgbClr val="000000"/>
                          </a:solidFill>
                          <a:effectLst/>
                          <a:latin typeface="Calibri" panose="020F0502020204030204" pitchFamily="34" charset="0"/>
                        </a:rPr>
                        <a:t>Purettava kokonaismäärä (LDT/vuosi)</a:t>
                      </a:r>
                    </a:p>
                  </a:txBody>
                  <a:tcPr marL="50685"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tc>
                  <a:txBody>
                    <a:bodyPr/>
                    <a:lstStyle/>
                    <a:p>
                      <a:pPr algn="ctr" fontAlgn="b"/>
                      <a:r>
                        <a:rPr lang="fi-FI" sz="700" b="0" i="0" u="none" strike="noStrike">
                          <a:solidFill>
                            <a:srgbClr val="000000"/>
                          </a:solidFill>
                          <a:effectLst/>
                          <a:latin typeface="Calibri" panose="020F0502020204030204" pitchFamily="34" charset="0"/>
                        </a:rPr>
                        <a:t>100 000</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2414537487"/>
                  </a:ext>
                </a:extLst>
              </a:tr>
              <a:tr h="112633">
                <a:tc>
                  <a:txBody>
                    <a:bodyPr/>
                    <a:lstStyle/>
                    <a:p>
                      <a:pPr algn="l" fontAlgn="b"/>
                      <a:r>
                        <a:rPr lang="fi-FI" sz="700" b="0" i="0" u="none" strike="noStrike">
                          <a:solidFill>
                            <a:srgbClr val="000000"/>
                          </a:solidFill>
                          <a:effectLst/>
                          <a:latin typeface="Calibri" panose="020F0502020204030204" pitchFamily="34" charset="0"/>
                        </a:rPr>
                        <a:t> </a:t>
                      </a:r>
                    </a:p>
                  </a:txBody>
                  <a:tcPr marL="50685"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1353155889"/>
                  </a:ext>
                </a:extLst>
              </a:tr>
              <a:tr h="112633">
                <a:tc>
                  <a:txBody>
                    <a:bodyPr/>
                    <a:lstStyle/>
                    <a:p>
                      <a:pPr algn="l" fontAlgn="b"/>
                      <a:r>
                        <a:rPr lang="fi-FI" sz="700" b="1" i="0" u="none" strike="noStrike">
                          <a:solidFill>
                            <a:srgbClr val="000000"/>
                          </a:solidFill>
                          <a:effectLst/>
                          <a:latin typeface="Calibri" panose="020F0502020204030204" pitchFamily="34" charset="0"/>
                        </a:rPr>
                        <a:t>Purkuhinta (EUR/LDT)</a:t>
                      </a:r>
                    </a:p>
                  </a:txBody>
                  <a:tcPr marL="50685"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tc>
                  <a:txBody>
                    <a:bodyPr/>
                    <a:lstStyle/>
                    <a:p>
                      <a:pPr algn="ctr" fontAlgn="b"/>
                      <a:r>
                        <a:rPr lang="fi-FI" sz="700" b="1" i="0" u="none" strike="noStrike">
                          <a:solidFill>
                            <a:srgbClr val="000000"/>
                          </a:solidFill>
                          <a:effectLst/>
                          <a:latin typeface="Calibri" panose="020F0502020204030204" pitchFamily="34" charset="0"/>
                        </a:rPr>
                        <a:t>120,00</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2033474574"/>
                  </a:ext>
                </a:extLst>
              </a:tr>
              <a:tr h="112633">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FFFFFF"/>
                    </a:solidFill>
                  </a:tcPr>
                </a:tc>
                <a:extLst>
                  <a:ext uri="{0D108BD9-81ED-4DB2-BD59-A6C34878D82A}">
                    <a16:rowId xmlns:a16="http://schemas.microsoft.com/office/drawing/2014/main" val="575292033"/>
                  </a:ext>
                </a:extLst>
              </a:tr>
              <a:tr h="118265">
                <a:tc>
                  <a:txBody>
                    <a:bodyPr/>
                    <a:lstStyle/>
                    <a:p>
                      <a:pPr algn="l" fontAlgn="b"/>
                      <a:r>
                        <a:rPr lang="fi-FI" sz="700" b="1" i="0" u="none" strike="noStrike" dirty="0">
                          <a:solidFill>
                            <a:srgbClr val="000000"/>
                          </a:solidFill>
                          <a:effectLst/>
                          <a:latin typeface="Calibri" panose="020F0502020204030204" pitchFamily="34" charset="0"/>
                        </a:rPr>
                        <a:t>SHIP RECYCLING COMPANY - TULOSLASKELMA</a:t>
                      </a:r>
                    </a:p>
                  </a:txBody>
                  <a:tcPr marL="50685"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gridSpan="5">
                  <a:txBody>
                    <a:bodyPr/>
                    <a:lstStyle/>
                    <a:p>
                      <a:pPr algn="ctr" fontAlgn="b"/>
                      <a:r>
                        <a:rPr lang="fi-FI" sz="700" b="0" i="0" u="none" strike="noStrike" dirty="0">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a:txBody>
                    <a:bodyPr/>
                    <a:lstStyle/>
                    <a:p>
                      <a:pPr algn="ctr"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700" b="0" i="0" u="none" strike="noStrike" dirty="0">
                          <a:solidFill>
                            <a:srgbClr val="000000"/>
                          </a:solidFill>
                          <a:effectLst/>
                          <a:latin typeface="Calibri" panose="020F0502020204030204" pitchFamily="34" charset="0"/>
                        </a:rPr>
                        <a:t> </a:t>
                      </a:r>
                    </a:p>
                  </a:txBody>
                  <a:tcPr marL="5632" marR="5632" marT="5632"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extLst>
                  <a:ext uri="{0D108BD9-81ED-4DB2-BD59-A6C34878D82A}">
                    <a16:rowId xmlns:a16="http://schemas.microsoft.com/office/drawing/2014/main" val="2394555898"/>
                  </a:ext>
                </a:extLst>
              </a:tr>
              <a:tr h="118265">
                <a:tc>
                  <a:txBody>
                    <a:bodyPr/>
                    <a:lstStyle/>
                    <a:p>
                      <a:pPr algn="l" fontAlgn="ctr"/>
                      <a:r>
                        <a:rPr lang="fi-FI" sz="700" b="1" i="0" u="none" strike="noStrike">
                          <a:solidFill>
                            <a:srgbClr val="000000"/>
                          </a:solidFill>
                          <a:effectLst/>
                          <a:latin typeface="Calibri" panose="020F0502020204030204" pitchFamily="34" charset="0"/>
                        </a:rPr>
                        <a:t> </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Vuosi1</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Vuosi2</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Vuosi3</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Vuosi4</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Vuosi5</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Vuosi6</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Vuosi7</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Vuosi8</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Vuosi9</a:t>
                      </a:r>
                    </a:p>
                  </a:txBody>
                  <a:tcPr marL="5632" marR="5632" marT="56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ctr"/>
                      <a:r>
                        <a:rPr lang="fi-FI" sz="700" b="1" i="0" u="none" strike="noStrike">
                          <a:solidFill>
                            <a:srgbClr val="000000"/>
                          </a:solidFill>
                          <a:effectLst/>
                          <a:latin typeface="Calibri" panose="020F0502020204030204" pitchFamily="34" charset="0"/>
                        </a:rPr>
                        <a:t>Vuosi10</a:t>
                      </a:r>
                    </a:p>
                  </a:txBody>
                  <a:tcPr marL="5632" marR="5632" marT="5632" marB="0" anchor="ctr">
                    <a:lnL w="12700" cap="flat" cmpd="sng" algn="ctr">
                      <a:solidFill>
                        <a:srgbClr val="FFFFFF"/>
                      </a:solidFill>
                      <a:prstDash val="solid"/>
                      <a:round/>
                      <a:headEnd type="none" w="med" len="med"/>
                      <a:tailEnd type="none" w="med" len="med"/>
                    </a:lnL>
                    <a:lnR>
                      <a:noFill/>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extLst>
                  <a:ext uri="{0D108BD9-81ED-4DB2-BD59-A6C34878D82A}">
                    <a16:rowId xmlns:a16="http://schemas.microsoft.com/office/drawing/2014/main" val="1902863880"/>
                  </a:ext>
                </a:extLst>
              </a:tr>
              <a:tr h="112633">
                <a:tc>
                  <a:txBody>
                    <a:bodyPr/>
                    <a:lstStyle/>
                    <a:p>
                      <a:pPr algn="l" fontAlgn="b"/>
                      <a:r>
                        <a:rPr lang="fi-FI" sz="700" b="0" i="0" u="none" strike="noStrike">
                          <a:solidFill>
                            <a:srgbClr val="000000"/>
                          </a:solidFill>
                          <a:effectLst/>
                          <a:latin typeface="Calibri" panose="020F0502020204030204" pitchFamily="34" charset="0"/>
                        </a:rPr>
                        <a:t> </a:t>
                      </a:r>
                    </a:p>
                  </a:txBody>
                  <a:tcPr marL="50685"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i-FI" sz="700" b="1" i="0" u="none" strike="noStrike">
                          <a:solidFill>
                            <a:srgbClr val="000000"/>
                          </a:solidFill>
                          <a:effectLst/>
                          <a:latin typeface="Calibri" panose="020F0502020204030204" pitchFamily="34" charset="0"/>
                        </a:rPr>
                        <a:t>12 kk</a:t>
                      </a:r>
                    </a:p>
                  </a:txBody>
                  <a:tcPr marL="5632" marR="5632" marT="5632" marB="0" anchor="b">
                    <a:lnL>
                      <a:noFill/>
                    </a:lnL>
                    <a:lnR>
                      <a:noFill/>
                    </a:lnR>
                    <a:lnT w="12700"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867387914"/>
                  </a:ext>
                </a:extLst>
              </a:tr>
              <a:tr h="112633">
                <a:tc>
                  <a:txBody>
                    <a:bodyPr/>
                    <a:lstStyle/>
                    <a:p>
                      <a:pPr algn="l" fontAlgn="b"/>
                      <a:r>
                        <a:rPr lang="fi-FI" sz="700" b="1" i="0" u="none" strike="noStrike">
                          <a:solidFill>
                            <a:srgbClr val="000000"/>
                          </a:solidFill>
                          <a:effectLst/>
                          <a:latin typeface="Calibri" panose="020F0502020204030204" pitchFamily="34" charset="0"/>
                        </a:rPr>
                        <a:t>LIIKEVAIHTO</a:t>
                      </a:r>
                    </a:p>
                  </a:txBody>
                  <a:tcPr marL="50685"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30 812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50273489"/>
                  </a:ext>
                </a:extLst>
              </a:tr>
              <a:tr h="112633">
                <a:tc>
                  <a:txBody>
                    <a:bodyPr/>
                    <a:lstStyle/>
                    <a:p>
                      <a:pPr algn="l" fontAlgn="b"/>
                      <a:r>
                        <a:rPr lang="fi-FI" sz="700" b="1" i="0" u="none" strike="noStrike">
                          <a:solidFill>
                            <a:srgbClr val="000000"/>
                          </a:solidFill>
                          <a:effectLst/>
                          <a:latin typeface="Calibri" panose="020F0502020204030204" pitchFamily="34" charset="0"/>
                        </a:rPr>
                        <a:t>Materiaalit ja palvelut</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4237233236"/>
                  </a:ext>
                </a:extLst>
              </a:tr>
              <a:tr h="112633">
                <a:tc>
                  <a:txBody>
                    <a:bodyPr/>
                    <a:lstStyle/>
                    <a:p>
                      <a:pPr algn="l" fontAlgn="b"/>
                      <a:r>
                        <a:rPr lang="fi-FI" sz="700" b="0" i="0" u="none" strike="noStrike">
                          <a:solidFill>
                            <a:srgbClr val="000000"/>
                          </a:solidFill>
                          <a:effectLst/>
                          <a:latin typeface="Calibri" panose="020F0502020204030204" pitchFamily="34" charset="0"/>
                        </a:rPr>
                        <a:t> Ostot, aineet ja tarvikkeet</a:t>
                      </a:r>
                    </a:p>
                  </a:txBody>
                  <a:tcPr marL="50685"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-1 000</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1195652074"/>
                  </a:ext>
                </a:extLst>
              </a:tr>
              <a:tr h="112633">
                <a:tc>
                  <a:txBody>
                    <a:bodyPr/>
                    <a:lstStyle/>
                    <a:p>
                      <a:pPr algn="l" fontAlgn="b"/>
                      <a:r>
                        <a:rPr lang="fi-FI" sz="700" b="0" i="0" u="none" strike="noStrike">
                          <a:solidFill>
                            <a:srgbClr val="000000"/>
                          </a:solidFill>
                          <a:effectLst/>
                          <a:latin typeface="Calibri" panose="020F0502020204030204" pitchFamily="34" charset="0"/>
                        </a:rPr>
                        <a:t> Ostot (purettavien laivojen osto)</a:t>
                      </a:r>
                    </a:p>
                  </a:txBody>
                  <a:tcPr marL="50685"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-16 509</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4006286719"/>
                  </a:ext>
                </a:extLst>
              </a:tr>
              <a:tr h="112633">
                <a:tc>
                  <a:txBody>
                    <a:bodyPr/>
                    <a:lstStyle/>
                    <a:p>
                      <a:pPr algn="l" fontAlgn="b"/>
                      <a:r>
                        <a:rPr lang="fi-FI" sz="700" b="0" i="0" u="none" strike="noStrike">
                          <a:solidFill>
                            <a:srgbClr val="000000"/>
                          </a:solidFill>
                          <a:effectLst/>
                          <a:latin typeface="Calibri" panose="020F0502020204030204" pitchFamily="34" charset="0"/>
                        </a:rPr>
                        <a:t> Ulkopuoliset palvelut (SER, rakennusjäte, pesujäte)</a:t>
                      </a:r>
                    </a:p>
                  </a:txBody>
                  <a:tcPr marL="50685"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-439</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2226358489"/>
                  </a:ext>
                </a:extLst>
              </a:tr>
              <a:tr h="112633">
                <a:tc>
                  <a:txBody>
                    <a:bodyPr/>
                    <a:lstStyle/>
                    <a:p>
                      <a:pPr algn="l" fontAlgn="b"/>
                      <a:r>
                        <a:rPr lang="fi-FI" sz="700" b="0" i="0" u="none" strike="noStrike">
                          <a:solidFill>
                            <a:srgbClr val="000000"/>
                          </a:solidFill>
                          <a:effectLst/>
                          <a:latin typeface="Calibri" panose="020F0502020204030204" pitchFamily="34" charset="0"/>
                        </a:rPr>
                        <a:t> Ulkopuoliset palvelut (=konetyöt)</a:t>
                      </a:r>
                    </a:p>
                  </a:txBody>
                  <a:tcPr marL="50685"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-4 772</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3286757949"/>
                  </a:ext>
                </a:extLst>
              </a:tr>
              <a:tr h="112633">
                <a:tc>
                  <a:txBody>
                    <a:bodyPr/>
                    <a:lstStyle/>
                    <a:p>
                      <a:pPr algn="l" fontAlgn="b"/>
                      <a:r>
                        <a:rPr lang="fi-FI" sz="700" b="1" i="0" u="none" strike="noStrike">
                          <a:solidFill>
                            <a:srgbClr val="000000"/>
                          </a:solidFill>
                          <a:effectLst/>
                          <a:latin typeface="Calibri" panose="020F0502020204030204" pitchFamily="34" charset="0"/>
                        </a:rPr>
                        <a:t>Materiaalit ja palvelut yht.</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-22 721</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723234710"/>
                  </a:ext>
                </a:extLst>
              </a:tr>
              <a:tr h="112633">
                <a:tc>
                  <a:txBody>
                    <a:bodyPr/>
                    <a:lstStyle/>
                    <a:p>
                      <a:pPr algn="l" fontAlgn="b"/>
                      <a:r>
                        <a:rPr lang="fi-FI" sz="700" b="1" i="0" u="none" strike="noStrike">
                          <a:solidFill>
                            <a:srgbClr val="000000"/>
                          </a:solidFill>
                          <a:effectLst/>
                          <a:latin typeface="Calibri" panose="020F0502020204030204" pitchFamily="34" charset="0"/>
                        </a:rPr>
                        <a:t>MYYNTIKATE</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8 091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608818786"/>
                  </a:ext>
                </a:extLst>
              </a:tr>
              <a:tr h="112633">
                <a:tc>
                  <a:txBody>
                    <a:bodyPr/>
                    <a:lstStyle/>
                    <a:p>
                      <a:pPr algn="l" fontAlgn="b"/>
                      <a:r>
                        <a:rPr lang="fi-FI" sz="700" b="1" i="0" u="none" strike="noStrike">
                          <a:solidFill>
                            <a:srgbClr val="000000"/>
                          </a:solidFill>
                          <a:effectLst/>
                          <a:latin typeface="Calibri" panose="020F0502020204030204" pitchFamily="34" charset="0"/>
                        </a:rPr>
                        <a:t>MYYNTIKATE %</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7913815"/>
                  </a:ext>
                </a:extLst>
              </a:tr>
              <a:tr h="112633">
                <a:tc>
                  <a:txBody>
                    <a:bodyPr/>
                    <a:lstStyle/>
                    <a:p>
                      <a:pPr algn="l" fontAlgn="b"/>
                      <a:r>
                        <a:rPr lang="fi-FI" sz="700" b="1" i="0" u="none" strike="noStrike">
                          <a:solidFill>
                            <a:srgbClr val="000000"/>
                          </a:solidFill>
                          <a:effectLst/>
                          <a:latin typeface="Calibri" panose="020F0502020204030204" pitchFamily="34" charset="0"/>
                        </a:rPr>
                        <a:t>Henkilöstökulut </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2104656142"/>
                  </a:ext>
                </a:extLst>
              </a:tr>
              <a:tr h="112633">
                <a:tc>
                  <a:txBody>
                    <a:bodyPr/>
                    <a:lstStyle/>
                    <a:p>
                      <a:pPr algn="l" fontAlgn="b"/>
                      <a:r>
                        <a:rPr lang="fi-FI" sz="700" b="1" i="0" u="none" strike="noStrike">
                          <a:solidFill>
                            <a:srgbClr val="000000"/>
                          </a:solidFill>
                          <a:effectLst/>
                          <a:latin typeface="Calibri" panose="020F0502020204030204" pitchFamily="34" charset="0"/>
                        </a:rPr>
                        <a:t>Liiketoiminnan muut kulut</a:t>
                      </a:r>
                    </a:p>
                  </a:txBody>
                  <a:tcPr marL="50685"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2187870988"/>
                  </a:ext>
                </a:extLst>
              </a:tr>
              <a:tr h="112633">
                <a:tc>
                  <a:txBody>
                    <a:bodyPr/>
                    <a:lstStyle/>
                    <a:p>
                      <a:pPr algn="l" fontAlgn="b"/>
                      <a:r>
                        <a:rPr lang="fi-FI" sz="700" b="0" i="0" u="none" strike="noStrike">
                          <a:solidFill>
                            <a:srgbClr val="000000"/>
                          </a:solidFill>
                          <a:effectLst/>
                          <a:latin typeface="Calibri" panose="020F0502020204030204" pitchFamily="34" charset="0"/>
                        </a:rPr>
                        <a:t> Vuokrat</a:t>
                      </a:r>
                    </a:p>
                  </a:txBody>
                  <a:tcPr marL="50685"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-140</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3532468934"/>
                  </a:ext>
                </a:extLst>
              </a:tr>
              <a:tr h="112633">
                <a:tc>
                  <a:txBody>
                    <a:bodyPr/>
                    <a:lstStyle/>
                    <a:p>
                      <a:pPr algn="l" fontAlgn="b"/>
                      <a:r>
                        <a:rPr lang="fi-FI" sz="700" b="0" i="0" u="none" strike="noStrike">
                          <a:solidFill>
                            <a:srgbClr val="000000"/>
                          </a:solidFill>
                          <a:effectLst/>
                          <a:latin typeface="Calibri" panose="020F0502020204030204" pitchFamily="34" charset="0"/>
                        </a:rPr>
                        <a:t> Muut liikekulut </a:t>
                      </a:r>
                    </a:p>
                  </a:txBody>
                  <a:tcPr marL="50685"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-2 157</a:t>
                      </a:r>
                    </a:p>
                  </a:txBody>
                  <a:tcPr marL="5632" marR="5632" marT="5632" marB="0" anchor="b">
                    <a:lnL>
                      <a:noFill/>
                    </a:lnL>
                    <a:lnR>
                      <a:noFill/>
                    </a:lnR>
                    <a:lnT>
                      <a:noFill/>
                    </a:lnT>
                    <a:lnB>
                      <a:noFill/>
                    </a:lnB>
                    <a:solidFill>
                      <a:srgbClr val="E2EFDA"/>
                    </a:solidFill>
                  </a:tcPr>
                </a:tc>
                <a:extLst>
                  <a:ext uri="{0D108BD9-81ED-4DB2-BD59-A6C34878D82A}">
                    <a16:rowId xmlns:a16="http://schemas.microsoft.com/office/drawing/2014/main" val="2087308041"/>
                  </a:ext>
                </a:extLst>
              </a:tr>
              <a:tr h="112633">
                <a:tc>
                  <a:txBody>
                    <a:bodyPr/>
                    <a:lstStyle/>
                    <a:p>
                      <a:pPr algn="l" fontAlgn="b"/>
                      <a:r>
                        <a:rPr lang="fi-FI" sz="700" b="1" i="0" u="none" strike="noStrike">
                          <a:solidFill>
                            <a:srgbClr val="000000"/>
                          </a:solidFill>
                          <a:effectLst/>
                          <a:latin typeface="Calibri" panose="020F0502020204030204" pitchFamily="34" charset="0"/>
                        </a:rPr>
                        <a:t>Liiketoiminnan muut kulut </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-2 297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70604775"/>
                  </a:ext>
                </a:extLst>
              </a:tr>
              <a:tr h="112633">
                <a:tc>
                  <a:txBody>
                    <a:bodyPr/>
                    <a:lstStyle/>
                    <a:p>
                      <a:pPr algn="l" fontAlgn="b"/>
                      <a:r>
                        <a:rPr lang="fi-FI" sz="700" b="1" i="0" u="none" strike="noStrike">
                          <a:solidFill>
                            <a:srgbClr val="000000"/>
                          </a:solidFill>
                          <a:effectLst/>
                          <a:latin typeface="Calibri" panose="020F0502020204030204" pitchFamily="34" charset="0"/>
                        </a:rPr>
                        <a:t>KÄYTTÖKATE</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4 619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648470683"/>
                  </a:ext>
                </a:extLst>
              </a:tr>
              <a:tr h="112633">
                <a:tc>
                  <a:txBody>
                    <a:bodyPr/>
                    <a:lstStyle/>
                    <a:p>
                      <a:pPr algn="l" fontAlgn="b"/>
                      <a:r>
                        <a:rPr lang="fi-FI" sz="700" b="1" i="0" u="none" strike="noStrike">
                          <a:solidFill>
                            <a:srgbClr val="000000"/>
                          </a:solidFill>
                          <a:effectLst/>
                          <a:latin typeface="Calibri" panose="020F0502020204030204" pitchFamily="34" charset="0"/>
                        </a:rPr>
                        <a:t>KÄYTTÖKATE %</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15,0 %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945864594"/>
                  </a:ext>
                </a:extLst>
              </a:tr>
              <a:tr h="112633">
                <a:tc>
                  <a:txBody>
                    <a:bodyPr/>
                    <a:lstStyle/>
                    <a:p>
                      <a:pPr algn="l" fontAlgn="b"/>
                      <a:r>
                        <a:rPr lang="fi-FI" sz="700" b="1" i="0" u="none" strike="noStrike">
                          <a:solidFill>
                            <a:srgbClr val="000000"/>
                          </a:solidFill>
                          <a:effectLst/>
                          <a:latin typeface="Calibri" panose="020F0502020204030204" pitchFamily="34" charset="0"/>
                        </a:rPr>
                        <a:t>Poistot</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1"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22835991"/>
                  </a:ext>
                </a:extLst>
              </a:tr>
              <a:tr h="112633">
                <a:tc>
                  <a:txBody>
                    <a:bodyPr/>
                    <a:lstStyle/>
                    <a:p>
                      <a:pPr algn="l" fontAlgn="b"/>
                      <a:r>
                        <a:rPr lang="fi-FI" sz="700" b="1" i="0" u="none" strike="noStrike">
                          <a:solidFill>
                            <a:srgbClr val="000000"/>
                          </a:solidFill>
                          <a:effectLst/>
                          <a:latin typeface="Calibri" panose="020F0502020204030204" pitchFamily="34" charset="0"/>
                        </a:rPr>
                        <a:t> Suunnitelmapoistot</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-3 976</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-3 690</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-3 439</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-3 217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-3 020</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-2 844</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-2 687</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-2 546</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-2 418</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-2 303</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006573820"/>
                  </a:ext>
                </a:extLst>
              </a:tr>
              <a:tr h="112633">
                <a:tc>
                  <a:txBody>
                    <a:bodyPr/>
                    <a:lstStyle/>
                    <a:p>
                      <a:pPr algn="l" fontAlgn="b"/>
                      <a:r>
                        <a:rPr lang="fi-FI" sz="700" b="1" i="0" u="none" strike="noStrike">
                          <a:solidFill>
                            <a:srgbClr val="000000"/>
                          </a:solidFill>
                          <a:effectLst/>
                          <a:latin typeface="Calibri" panose="020F0502020204030204" pitchFamily="34" charset="0"/>
                        </a:rPr>
                        <a:t>LIIKEVOITTO</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643</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929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1 181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1 403</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1 599</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1 775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1 932</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2 073</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2 201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2 316</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832104094"/>
                  </a:ext>
                </a:extLst>
              </a:tr>
              <a:tr h="112633">
                <a:tc>
                  <a:txBody>
                    <a:bodyPr/>
                    <a:lstStyle/>
                    <a:p>
                      <a:pPr algn="l" fontAlgn="b"/>
                      <a:r>
                        <a:rPr lang="fi-FI" sz="700" b="1" i="0" u="none" strike="noStrike">
                          <a:solidFill>
                            <a:srgbClr val="000000"/>
                          </a:solidFill>
                          <a:effectLst/>
                          <a:latin typeface="Calibri" panose="020F0502020204030204" pitchFamily="34" charset="0"/>
                        </a:rPr>
                        <a:t>LIIKEVOITTO %</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2,1 %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3,8 %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4,6 %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5,2 %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5,8 %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6,3 %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6,7 %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7,1 %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7,5 %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97649549"/>
                  </a:ext>
                </a:extLst>
              </a:tr>
              <a:tr h="112633">
                <a:tc>
                  <a:txBody>
                    <a:bodyPr/>
                    <a:lstStyle/>
                    <a:p>
                      <a:pPr algn="l" fontAlgn="b"/>
                      <a:r>
                        <a:rPr lang="fi-FI" sz="700" b="1" i="0" u="none" strike="noStrike">
                          <a:solidFill>
                            <a:srgbClr val="000000"/>
                          </a:solidFill>
                          <a:effectLst/>
                          <a:latin typeface="Calibri" panose="020F0502020204030204" pitchFamily="34" charset="0"/>
                        </a:rPr>
                        <a:t>Rahoitustuotot ja -kulut</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700" b="0" i="0" u="none" strike="noStrike">
                          <a:solidFill>
                            <a:srgbClr val="000000"/>
                          </a:solidFill>
                          <a:effectLst/>
                          <a:latin typeface="Calibri" panose="020F0502020204030204" pitchFamily="34" charset="0"/>
                        </a:rPr>
                        <a:t> </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235851845"/>
                  </a:ext>
                </a:extLst>
              </a:tr>
              <a:tr h="112633">
                <a:tc>
                  <a:txBody>
                    <a:bodyPr/>
                    <a:lstStyle/>
                    <a:p>
                      <a:pPr algn="l" fontAlgn="b"/>
                      <a:r>
                        <a:rPr lang="fi-FI" sz="700" b="0" i="0" u="none" strike="noStrike">
                          <a:solidFill>
                            <a:srgbClr val="000000"/>
                          </a:solidFill>
                          <a:effectLst/>
                          <a:latin typeface="Calibri" panose="020F0502020204030204" pitchFamily="34" charset="0"/>
                        </a:rPr>
                        <a:t> Korkokulut ja muut rahoituskulut</a:t>
                      </a:r>
                    </a:p>
                  </a:txBody>
                  <a:tcPr marL="50685"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-3 120</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-3 120</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-2 808</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-2 496</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-2 184</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-1 872</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-1 560</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-1 248</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-936</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-624</a:t>
                      </a:r>
                    </a:p>
                  </a:txBody>
                  <a:tcPr marL="5632" marR="5632" marT="5632"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3958416529"/>
                  </a:ext>
                </a:extLst>
              </a:tr>
              <a:tr h="112633">
                <a:tc>
                  <a:txBody>
                    <a:bodyPr/>
                    <a:lstStyle/>
                    <a:p>
                      <a:pPr algn="l" fontAlgn="b"/>
                      <a:r>
                        <a:rPr lang="fi-FI" sz="700" b="1" i="0" u="none" strike="noStrike">
                          <a:solidFill>
                            <a:srgbClr val="000000"/>
                          </a:solidFill>
                          <a:effectLst/>
                          <a:latin typeface="Calibri" panose="020F0502020204030204" pitchFamily="34" charset="0"/>
                        </a:rPr>
                        <a:t>Rahoitustuotot ja -kulut yht.</a:t>
                      </a:r>
                    </a:p>
                  </a:txBody>
                  <a:tcPr marL="50685"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-3 120</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-3 120</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-2 808</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-2 496</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-2 184</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-1 872</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-1 560</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-1 248</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-936</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-624</a:t>
                      </a:r>
                    </a:p>
                  </a:txBody>
                  <a:tcPr marL="5632" marR="5632" marT="563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84583138"/>
                  </a:ext>
                </a:extLst>
              </a:tr>
              <a:tr h="112633">
                <a:tc>
                  <a:txBody>
                    <a:bodyPr/>
                    <a:lstStyle/>
                    <a:p>
                      <a:pPr algn="l" fontAlgn="b"/>
                      <a:r>
                        <a:rPr lang="fi-FI" sz="700" b="1" i="0" u="none" strike="noStrike">
                          <a:solidFill>
                            <a:srgbClr val="000000"/>
                          </a:solidFill>
                          <a:effectLst/>
                          <a:latin typeface="Calibri" panose="020F0502020204030204" pitchFamily="34" charset="0"/>
                        </a:rPr>
                        <a:t>TULOS RAHOITUSERIEN JÄLKEEN</a:t>
                      </a:r>
                    </a:p>
                  </a:txBody>
                  <a:tcPr marL="50685"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-2 477</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-2 191</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-1 627</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-1 093</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-585</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-97</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372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825</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1 265</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1 692</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127595041"/>
                  </a:ext>
                </a:extLst>
              </a:tr>
              <a:tr h="112633">
                <a:tc>
                  <a:txBody>
                    <a:bodyPr/>
                    <a:lstStyle/>
                    <a:p>
                      <a:pPr algn="l" fontAlgn="b"/>
                      <a:r>
                        <a:rPr lang="fi-FI" sz="700" b="0" i="0" u="none" strike="noStrike">
                          <a:solidFill>
                            <a:srgbClr val="000000"/>
                          </a:solidFill>
                          <a:effectLst/>
                          <a:latin typeface="Calibri" panose="020F0502020204030204" pitchFamily="34" charset="0"/>
                        </a:rPr>
                        <a:t>Tuloverot </a:t>
                      </a:r>
                    </a:p>
                  </a:txBody>
                  <a:tcPr marL="50685"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0" i="0" u="none" strike="noStrike">
                          <a:solidFill>
                            <a:srgbClr val="000000"/>
                          </a:solidFill>
                          <a:effectLst/>
                          <a:latin typeface="Calibri" panose="020F0502020204030204" pitchFamily="34" charset="0"/>
                        </a:rPr>
                        <a:t>0</a:t>
                      </a:r>
                    </a:p>
                  </a:txBody>
                  <a:tcPr marL="5632" marR="5632" marT="563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9056511"/>
                  </a:ext>
                </a:extLst>
              </a:tr>
              <a:tr h="112633">
                <a:tc>
                  <a:txBody>
                    <a:bodyPr/>
                    <a:lstStyle/>
                    <a:p>
                      <a:pPr algn="l" fontAlgn="b"/>
                      <a:r>
                        <a:rPr lang="fi-FI" sz="700" b="1" i="0" u="none" strike="noStrike">
                          <a:solidFill>
                            <a:srgbClr val="000000"/>
                          </a:solidFill>
                          <a:effectLst/>
                          <a:latin typeface="Calibri" panose="020F0502020204030204" pitchFamily="34" charset="0"/>
                        </a:rPr>
                        <a:t>TILIKAUDEN VOITTO</a:t>
                      </a:r>
                    </a:p>
                  </a:txBody>
                  <a:tcPr marL="50685"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-2 477</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-2 191</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-1 627</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-1 093</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-585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-97</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372</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825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1 265</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1 692</a:t>
                      </a:r>
                    </a:p>
                  </a:txBody>
                  <a:tcPr marL="5632" marR="5632" marT="5632"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169524655"/>
                  </a:ext>
                </a:extLst>
              </a:tr>
              <a:tr h="112633">
                <a:tc>
                  <a:txBody>
                    <a:bodyPr/>
                    <a:lstStyle/>
                    <a:p>
                      <a:pPr algn="l" fontAlgn="b"/>
                      <a:r>
                        <a:rPr lang="fi-FI" sz="700" b="1" i="0" u="none" strike="noStrike">
                          <a:solidFill>
                            <a:srgbClr val="000000"/>
                          </a:solidFill>
                          <a:effectLst/>
                          <a:latin typeface="Calibri" panose="020F0502020204030204" pitchFamily="34" charset="0"/>
                        </a:rPr>
                        <a:t>TILIKAUDEN VOITTO %</a:t>
                      </a:r>
                    </a:p>
                  </a:txBody>
                  <a:tcPr marL="50685"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-8,0 %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-7,1 %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-5,3 %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-3,5 %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-1,9 %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-0,3 %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1,2 %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2,7 %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a:solidFill>
                            <a:srgbClr val="000000"/>
                          </a:solidFill>
                          <a:effectLst/>
                          <a:latin typeface="Calibri" panose="020F0502020204030204" pitchFamily="34" charset="0"/>
                        </a:rPr>
                        <a:t>4,1 %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700" b="1" i="0" u="none" strike="noStrike" dirty="0">
                          <a:solidFill>
                            <a:srgbClr val="000000"/>
                          </a:solidFill>
                          <a:effectLst/>
                          <a:latin typeface="Calibri" panose="020F0502020204030204" pitchFamily="34" charset="0"/>
                        </a:rPr>
                        <a:t>5,5 %</a:t>
                      </a:r>
                    </a:p>
                  </a:txBody>
                  <a:tcPr marL="5632" marR="5632" marT="5632"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899195158"/>
                  </a:ext>
                </a:extLst>
              </a:tr>
            </a:tbl>
          </a:graphicData>
        </a:graphic>
      </p:graphicFrame>
      <p:graphicFrame>
        <p:nvGraphicFramePr>
          <p:cNvPr id="9" name="Kaavio 8">
            <a:extLst>
              <a:ext uri="{FF2B5EF4-FFF2-40B4-BE49-F238E27FC236}">
                <a16:creationId xmlns:a16="http://schemas.microsoft.com/office/drawing/2014/main" id="{2CD96F5B-192E-BE4F-00C8-92CCDEC145C0}"/>
              </a:ext>
            </a:extLst>
          </p:cNvPr>
          <p:cNvGraphicFramePr>
            <a:graphicFrameLocks/>
          </p:cNvGraphicFramePr>
          <p:nvPr>
            <p:extLst>
              <p:ext uri="{D42A27DB-BD31-4B8C-83A1-F6EECF244321}">
                <p14:modId xmlns:p14="http://schemas.microsoft.com/office/powerpoint/2010/main" val="2274275544"/>
              </p:ext>
            </p:extLst>
          </p:nvPr>
        </p:nvGraphicFramePr>
        <p:xfrm>
          <a:off x="8522448" y="1391387"/>
          <a:ext cx="3247522" cy="49253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3058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E51C39-78E3-3313-4D98-4FBF58093AFF}"/>
              </a:ext>
            </a:extLst>
          </p:cNvPr>
          <p:cNvSpPr>
            <a:spLocks noGrp="1"/>
          </p:cNvSpPr>
          <p:nvPr>
            <p:ph type="title"/>
          </p:nvPr>
        </p:nvSpPr>
        <p:spPr/>
        <p:txBody>
          <a:bodyPr/>
          <a:lstStyle/>
          <a:p>
            <a:r>
              <a:rPr lang="fi-FI" dirty="0" err="1"/>
              <a:t>Ship</a:t>
            </a:r>
            <a:r>
              <a:rPr lang="fi-FI" dirty="0"/>
              <a:t> </a:t>
            </a:r>
            <a:r>
              <a:rPr lang="fi-FI" dirty="0" err="1"/>
              <a:t>Recycling</a:t>
            </a:r>
            <a:r>
              <a:rPr lang="fi-FI" dirty="0"/>
              <a:t> Company - Tase</a:t>
            </a:r>
          </a:p>
        </p:txBody>
      </p:sp>
      <p:sp>
        <p:nvSpPr>
          <p:cNvPr id="4" name="Päivämäärän paikkamerkki 3">
            <a:extLst>
              <a:ext uri="{FF2B5EF4-FFF2-40B4-BE49-F238E27FC236}">
                <a16:creationId xmlns:a16="http://schemas.microsoft.com/office/drawing/2014/main" id="{647F4080-C739-6805-56EE-9F10ABCAADCC}"/>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990BE23E-D68C-7BA2-0ACD-B087B3B7F2ED}"/>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DB2BF1FC-415A-7FA4-5315-8BB83A704F1E}"/>
              </a:ext>
            </a:extLst>
          </p:cNvPr>
          <p:cNvSpPr>
            <a:spLocks noGrp="1"/>
          </p:cNvSpPr>
          <p:nvPr>
            <p:ph type="sldNum" sz="quarter" idx="12"/>
          </p:nvPr>
        </p:nvSpPr>
        <p:spPr/>
        <p:txBody>
          <a:bodyPr/>
          <a:lstStyle/>
          <a:p>
            <a:fld id="{D3A43A0F-07BB-4823-B415-9F3E41C865A8}" type="slidenum">
              <a:rPr lang="fi-FI" smtClean="0"/>
              <a:t>56</a:t>
            </a:fld>
            <a:endParaRPr lang="fi-FI"/>
          </a:p>
        </p:txBody>
      </p:sp>
      <p:graphicFrame>
        <p:nvGraphicFramePr>
          <p:cNvPr id="11" name="Sisällön paikkamerkki 10">
            <a:extLst>
              <a:ext uri="{FF2B5EF4-FFF2-40B4-BE49-F238E27FC236}">
                <a16:creationId xmlns:a16="http://schemas.microsoft.com/office/drawing/2014/main" id="{052B981F-165C-E100-F129-3CBA3CABCC48}"/>
              </a:ext>
            </a:extLst>
          </p:cNvPr>
          <p:cNvGraphicFramePr>
            <a:graphicFrameLocks noGrp="1"/>
          </p:cNvGraphicFramePr>
          <p:nvPr>
            <p:ph idx="1"/>
            <p:extLst>
              <p:ext uri="{D42A27DB-BD31-4B8C-83A1-F6EECF244321}">
                <p14:modId xmlns:p14="http://schemas.microsoft.com/office/powerpoint/2010/main" val="3087404961"/>
              </p:ext>
            </p:extLst>
          </p:nvPr>
        </p:nvGraphicFramePr>
        <p:xfrm>
          <a:off x="422029" y="1344614"/>
          <a:ext cx="7855385" cy="4978398"/>
        </p:xfrm>
        <a:graphic>
          <a:graphicData uri="http://schemas.openxmlformats.org/drawingml/2006/table">
            <a:tbl>
              <a:tblPr/>
              <a:tblGrid>
                <a:gridCol w="1862765">
                  <a:extLst>
                    <a:ext uri="{9D8B030D-6E8A-4147-A177-3AD203B41FA5}">
                      <a16:colId xmlns:a16="http://schemas.microsoft.com/office/drawing/2014/main" val="626180154"/>
                    </a:ext>
                  </a:extLst>
                </a:gridCol>
                <a:gridCol w="599262">
                  <a:extLst>
                    <a:ext uri="{9D8B030D-6E8A-4147-A177-3AD203B41FA5}">
                      <a16:colId xmlns:a16="http://schemas.microsoft.com/office/drawing/2014/main" val="2721956380"/>
                    </a:ext>
                  </a:extLst>
                </a:gridCol>
                <a:gridCol w="599262">
                  <a:extLst>
                    <a:ext uri="{9D8B030D-6E8A-4147-A177-3AD203B41FA5}">
                      <a16:colId xmlns:a16="http://schemas.microsoft.com/office/drawing/2014/main" val="86875259"/>
                    </a:ext>
                  </a:extLst>
                </a:gridCol>
                <a:gridCol w="599262">
                  <a:extLst>
                    <a:ext uri="{9D8B030D-6E8A-4147-A177-3AD203B41FA5}">
                      <a16:colId xmlns:a16="http://schemas.microsoft.com/office/drawing/2014/main" val="3306435812"/>
                    </a:ext>
                  </a:extLst>
                </a:gridCol>
                <a:gridCol w="599262">
                  <a:extLst>
                    <a:ext uri="{9D8B030D-6E8A-4147-A177-3AD203B41FA5}">
                      <a16:colId xmlns:a16="http://schemas.microsoft.com/office/drawing/2014/main" val="4134852027"/>
                    </a:ext>
                  </a:extLst>
                </a:gridCol>
                <a:gridCol w="599262">
                  <a:extLst>
                    <a:ext uri="{9D8B030D-6E8A-4147-A177-3AD203B41FA5}">
                      <a16:colId xmlns:a16="http://schemas.microsoft.com/office/drawing/2014/main" val="4048551452"/>
                    </a:ext>
                  </a:extLst>
                </a:gridCol>
                <a:gridCol w="599262">
                  <a:extLst>
                    <a:ext uri="{9D8B030D-6E8A-4147-A177-3AD203B41FA5}">
                      <a16:colId xmlns:a16="http://schemas.microsoft.com/office/drawing/2014/main" val="2115319119"/>
                    </a:ext>
                  </a:extLst>
                </a:gridCol>
                <a:gridCol w="599262">
                  <a:extLst>
                    <a:ext uri="{9D8B030D-6E8A-4147-A177-3AD203B41FA5}">
                      <a16:colId xmlns:a16="http://schemas.microsoft.com/office/drawing/2014/main" val="2893615772"/>
                    </a:ext>
                  </a:extLst>
                </a:gridCol>
                <a:gridCol w="599262">
                  <a:extLst>
                    <a:ext uri="{9D8B030D-6E8A-4147-A177-3AD203B41FA5}">
                      <a16:colId xmlns:a16="http://schemas.microsoft.com/office/drawing/2014/main" val="1460955852"/>
                    </a:ext>
                  </a:extLst>
                </a:gridCol>
                <a:gridCol w="599262">
                  <a:extLst>
                    <a:ext uri="{9D8B030D-6E8A-4147-A177-3AD203B41FA5}">
                      <a16:colId xmlns:a16="http://schemas.microsoft.com/office/drawing/2014/main" val="1827431465"/>
                    </a:ext>
                  </a:extLst>
                </a:gridCol>
                <a:gridCol w="599262">
                  <a:extLst>
                    <a:ext uri="{9D8B030D-6E8A-4147-A177-3AD203B41FA5}">
                      <a16:colId xmlns:a16="http://schemas.microsoft.com/office/drawing/2014/main" val="3793115801"/>
                    </a:ext>
                  </a:extLst>
                </a:gridCol>
              </a:tblGrid>
              <a:tr h="144003">
                <a:tc>
                  <a:txBody>
                    <a:bodyPr/>
                    <a:lstStyle/>
                    <a:p>
                      <a:pPr algn="l" fontAlgn="b"/>
                      <a:r>
                        <a:rPr lang="fi-FI" sz="800" b="1" i="0" u="none" strike="noStrike">
                          <a:solidFill>
                            <a:srgbClr val="000000"/>
                          </a:solidFill>
                          <a:effectLst/>
                          <a:latin typeface="Calibri" panose="020F0502020204030204" pitchFamily="34" charset="0"/>
                        </a:rPr>
                        <a:t>SHIP RECYCLING COMPANY - TASE</a:t>
                      </a:r>
                    </a:p>
                  </a:txBody>
                  <a:tcPr marL="61716"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FF0000"/>
                          </a:solidFill>
                          <a:effectLst/>
                          <a:latin typeface="Calibri" panose="020F0502020204030204" pitchFamily="34" charset="0"/>
                        </a:rPr>
                        <a:t> </a:t>
                      </a:r>
                    </a:p>
                  </a:txBody>
                  <a:tcPr marL="6857" marR="6857" marT="6857" marB="0" anchor="b">
                    <a:lnL>
                      <a:noFill/>
                    </a:lnL>
                    <a:lnR>
                      <a:noFill/>
                    </a:lnR>
                    <a:lnT>
                      <a:noFill/>
                    </a:lnT>
                    <a:lnB w="12700" cap="flat" cmpd="sng" algn="ctr">
                      <a:solidFill>
                        <a:srgbClr val="000080"/>
                      </a:solidFill>
                      <a:prstDash val="solid"/>
                      <a:round/>
                      <a:headEnd type="none" w="med" len="med"/>
                      <a:tailEnd type="none" w="med" len="med"/>
                    </a:lnB>
                    <a:solidFill>
                      <a:srgbClr val="E2EFDA"/>
                    </a:solidFill>
                  </a:tcPr>
                </a:tc>
                <a:extLst>
                  <a:ext uri="{0D108BD9-81ED-4DB2-BD59-A6C34878D82A}">
                    <a16:rowId xmlns:a16="http://schemas.microsoft.com/office/drawing/2014/main" val="288377646"/>
                  </a:ext>
                </a:extLst>
              </a:tr>
              <a:tr h="144003">
                <a:tc>
                  <a:txBody>
                    <a:bodyPr/>
                    <a:lstStyle/>
                    <a:p>
                      <a:pPr algn="l" fontAlgn="b"/>
                      <a:r>
                        <a:rPr lang="fi-FI" sz="800" b="1" i="0" u="none" strike="noStrike">
                          <a:solidFill>
                            <a:srgbClr val="000000"/>
                          </a:solidFill>
                          <a:effectLst/>
                          <a:latin typeface="Calibri" panose="020F0502020204030204" pitchFamily="34" charset="0"/>
                        </a:rPr>
                        <a:t>VASTAAVAA </a:t>
                      </a:r>
                    </a:p>
                  </a:txBody>
                  <a:tcPr marL="61716"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Vuosi1</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Vuosi2</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Vuosi3</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Vuosi4</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Vuosi5</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Vuosi6</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Vuosi7</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Vuosi8</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Vuosi9</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Vuosi10</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extLst>
                  <a:ext uri="{0D108BD9-81ED-4DB2-BD59-A6C34878D82A}">
                    <a16:rowId xmlns:a16="http://schemas.microsoft.com/office/drawing/2014/main" val="3618755654"/>
                  </a:ext>
                </a:extLst>
              </a:tr>
              <a:tr h="137146">
                <a:tc>
                  <a:txBody>
                    <a:bodyPr/>
                    <a:lstStyle/>
                    <a:p>
                      <a:pPr algn="l" fontAlgn="b"/>
                      <a:r>
                        <a:rPr lang="fi-FI" sz="800" b="1" i="0" u="none" strike="noStrike">
                          <a:solidFill>
                            <a:srgbClr val="000000"/>
                          </a:solidFill>
                          <a:effectLst/>
                          <a:latin typeface="Calibri" panose="020F0502020204030204" pitchFamily="34" charset="0"/>
                        </a:rPr>
                        <a:t>PYSYVÄT VASTAAVAT</a:t>
                      </a:r>
                    </a:p>
                  </a:txBody>
                  <a:tcPr marL="61716"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971973053"/>
                  </a:ext>
                </a:extLst>
              </a:tr>
              <a:tr h="137146">
                <a:tc>
                  <a:txBody>
                    <a:bodyPr/>
                    <a:lstStyle/>
                    <a:p>
                      <a:pPr algn="l" fontAlgn="b"/>
                      <a:r>
                        <a:rPr lang="fi-FI" sz="800" b="0" i="0" u="none" strike="noStrike">
                          <a:solidFill>
                            <a:srgbClr val="000000"/>
                          </a:solidFill>
                          <a:effectLst/>
                          <a:latin typeface="Calibri" panose="020F0502020204030204" pitchFamily="34" charset="0"/>
                        </a:rPr>
                        <a:t>  Rakennukset ja rakennelmat</a:t>
                      </a:r>
                    </a:p>
                  </a:txBody>
                  <a:tcPr marL="61716"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32 688</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30 400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28 272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26 293</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24 452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22 741</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21 149</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19 668</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18 292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17 011</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532792744"/>
                  </a:ext>
                </a:extLst>
              </a:tr>
              <a:tr h="137146">
                <a:tc>
                  <a:txBody>
                    <a:bodyPr/>
                    <a:lstStyle/>
                    <a:p>
                      <a:pPr algn="l" fontAlgn="b"/>
                      <a:r>
                        <a:rPr lang="fi-FI" sz="800" b="0" i="0" u="none" strike="noStrike">
                          <a:solidFill>
                            <a:srgbClr val="000000"/>
                          </a:solidFill>
                          <a:effectLst/>
                          <a:latin typeface="Calibri" panose="020F0502020204030204" pitchFamily="34" charset="0"/>
                        </a:rPr>
                        <a:t>  Koneet ja kalusto</a:t>
                      </a:r>
                    </a:p>
                  </a:txBody>
                  <a:tcPr marL="61716"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2 280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1 824</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1 459</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1 167</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934</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747</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598</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478</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383</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306</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3971305694"/>
                  </a:ext>
                </a:extLst>
              </a:tr>
              <a:tr h="137146">
                <a:tc>
                  <a:txBody>
                    <a:bodyPr/>
                    <a:lstStyle/>
                    <a:p>
                      <a:pPr algn="l" fontAlgn="b"/>
                      <a:r>
                        <a:rPr lang="fi-FI" sz="800" b="0" i="0" u="none" strike="noStrike">
                          <a:solidFill>
                            <a:srgbClr val="000000"/>
                          </a:solidFill>
                          <a:effectLst/>
                          <a:latin typeface="Calibri" panose="020F0502020204030204" pitchFamily="34" charset="0"/>
                        </a:rPr>
                        <a:t>  Muut aineelliset hyödykkeet</a:t>
                      </a:r>
                    </a:p>
                  </a:txBody>
                  <a:tcPr marL="61716"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8 514</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7 568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6 622</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5 676</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4 730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3 784</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2 838</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1 892</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946</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1949745348"/>
                  </a:ext>
                </a:extLst>
              </a:tr>
              <a:tr h="137146">
                <a:tc>
                  <a:txBody>
                    <a:bodyPr/>
                    <a:lstStyle/>
                    <a:p>
                      <a:pPr algn="l" fontAlgn="b"/>
                      <a:r>
                        <a:rPr lang="fi-FI" sz="800" b="1" i="0" u="none" strike="noStrike">
                          <a:solidFill>
                            <a:srgbClr val="000000"/>
                          </a:solidFill>
                          <a:effectLst/>
                          <a:latin typeface="Calibri" panose="020F0502020204030204" pitchFamily="34" charset="0"/>
                        </a:rPr>
                        <a:t>Aineelliset hyödykkeet </a:t>
                      </a:r>
                    </a:p>
                  </a:txBody>
                  <a:tcPr marL="61716"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43 482</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39 792</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36 353</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33 136</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30 116</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27 272</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24 584</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22 038</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19 620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17 317</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406796963"/>
                  </a:ext>
                </a:extLst>
              </a:tr>
              <a:tr h="137146">
                <a:tc>
                  <a:txBody>
                    <a:bodyPr/>
                    <a:lstStyle/>
                    <a:p>
                      <a:pPr algn="l" fontAlgn="b"/>
                      <a:r>
                        <a:rPr lang="fi-FI" sz="800" b="1" i="0" u="none" strike="noStrike">
                          <a:solidFill>
                            <a:srgbClr val="000000"/>
                          </a:solidFill>
                          <a:effectLst/>
                          <a:latin typeface="Calibri" panose="020F0502020204030204" pitchFamily="34" charset="0"/>
                        </a:rPr>
                        <a:t>PYSYVÄT VASTAAVAT</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43 482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39 792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36 353</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33 136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30 116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27 272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24 584</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22 038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19 620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17 317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60601395"/>
                  </a:ext>
                </a:extLst>
              </a:tr>
              <a:tr h="137146">
                <a:tc>
                  <a:txBody>
                    <a:bodyPr/>
                    <a:lstStyle/>
                    <a:p>
                      <a:pPr algn="l" fontAlgn="b"/>
                      <a:r>
                        <a:rPr lang="fi-FI" sz="800" b="1" i="0" u="none" strike="noStrike">
                          <a:solidFill>
                            <a:srgbClr val="000000"/>
                          </a:solidFill>
                          <a:effectLst/>
                          <a:latin typeface="Calibri" panose="020F0502020204030204" pitchFamily="34" charset="0"/>
                        </a:rPr>
                        <a:t> </a:t>
                      </a:r>
                    </a:p>
                  </a:txBody>
                  <a:tcPr marL="61716"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893064875"/>
                  </a:ext>
                </a:extLst>
              </a:tr>
              <a:tr h="137146">
                <a:tc>
                  <a:txBody>
                    <a:bodyPr/>
                    <a:lstStyle/>
                    <a:p>
                      <a:pPr algn="l" fontAlgn="b"/>
                      <a:r>
                        <a:rPr lang="fi-FI" sz="800" b="1" i="0" u="none" strike="noStrike">
                          <a:solidFill>
                            <a:srgbClr val="000000"/>
                          </a:solidFill>
                          <a:effectLst/>
                          <a:latin typeface="Calibri" panose="020F0502020204030204" pitchFamily="34" charset="0"/>
                        </a:rPr>
                        <a:t>VAIHTUVAT VASTAAVAT</a:t>
                      </a:r>
                    </a:p>
                  </a:txBody>
                  <a:tcPr marL="61716"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721983205"/>
                  </a:ext>
                </a:extLst>
              </a:tr>
              <a:tr h="137146">
                <a:tc>
                  <a:txBody>
                    <a:bodyPr/>
                    <a:lstStyle/>
                    <a:p>
                      <a:pPr algn="l" fontAlgn="b"/>
                      <a:r>
                        <a:rPr lang="fi-FI" sz="800" b="1" i="0" u="none" strike="noStrike">
                          <a:solidFill>
                            <a:srgbClr val="000000"/>
                          </a:solidFill>
                          <a:effectLst/>
                          <a:latin typeface="Calibri" panose="020F0502020204030204" pitchFamily="34" charset="0"/>
                        </a:rPr>
                        <a:t>Vaihto-omaisuus</a:t>
                      </a:r>
                    </a:p>
                  </a:txBody>
                  <a:tcPr marL="61716"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4 127</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3937173200"/>
                  </a:ext>
                </a:extLst>
              </a:tr>
              <a:tr h="137146">
                <a:tc>
                  <a:txBody>
                    <a:bodyPr/>
                    <a:lstStyle/>
                    <a:p>
                      <a:pPr algn="l" fontAlgn="b"/>
                      <a:r>
                        <a:rPr lang="fi-FI" sz="800" b="1" i="0" u="none" strike="noStrike">
                          <a:solidFill>
                            <a:srgbClr val="000000"/>
                          </a:solidFill>
                          <a:effectLst/>
                          <a:latin typeface="Calibri" panose="020F0502020204030204" pitchFamily="34" charset="0"/>
                        </a:rPr>
                        <a:t>Saamiset</a:t>
                      </a:r>
                    </a:p>
                  </a:txBody>
                  <a:tcPr marL="61716"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9 244</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730087511"/>
                  </a:ext>
                </a:extLst>
              </a:tr>
              <a:tr h="137146">
                <a:tc>
                  <a:txBody>
                    <a:bodyPr/>
                    <a:lstStyle/>
                    <a:p>
                      <a:pPr algn="l" fontAlgn="b"/>
                      <a:r>
                        <a:rPr lang="fi-FI" sz="800" b="1" i="0" u="none" strike="noStrike">
                          <a:solidFill>
                            <a:srgbClr val="000000"/>
                          </a:solidFill>
                          <a:effectLst/>
                          <a:latin typeface="Calibri" panose="020F0502020204030204" pitchFamily="34" charset="0"/>
                        </a:rPr>
                        <a:t>Rahat ja pankisaamiset</a:t>
                      </a:r>
                    </a:p>
                  </a:txBody>
                  <a:tcPr marL="61716"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10 409</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11 909</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9 820</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8 044</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6 579</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5 426</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4 511</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3 818</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3 348</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3 105</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30164647"/>
                  </a:ext>
                </a:extLst>
              </a:tr>
              <a:tr h="144003">
                <a:tc>
                  <a:txBody>
                    <a:bodyPr/>
                    <a:lstStyle/>
                    <a:p>
                      <a:pPr algn="l" fontAlgn="b"/>
                      <a:r>
                        <a:rPr lang="fi-FI" sz="800" b="1" i="0" u="none" strike="noStrike">
                          <a:solidFill>
                            <a:srgbClr val="000000"/>
                          </a:solidFill>
                          <a:effectLst/>
                          <a:latin typeface="Calibri" panose="020F0502020204030204" pitchFamily="34" charset="0"/>
                        </a:rPr>
                        <a:t>VAIHTUVAT VASTAAVAT</a:t>
                      </a:r>
                    </a:p>
                  </a:txBody>
                  <a:tcPr marL="61716"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23 780</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25 280</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23 191</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21 415</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19 950</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18 797</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17 882</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17 189</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16 719</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16 476</a:t>
                      </a:r>
                    </a:p>
                  </a:txBody>
                  <a:tcPr marL="6857" marR="6857" marT="6857"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74579130"/>
                  </a:ext>
                </a:extLst>
              </a:tr>
              <a:tr h="144003">
                <a:tc>
                  <a:txBody>
                    <a:bodyPr/>
                    <a:lstStyle/>
                    <a:p>
                      <a:pPr algn="l" fontAlgn="b"/>
                      <a:r>
                        <a:rPr lang="fi-FI" sz="800" b="1" i="0" u="none" strike="noStrike">
                          <a:solidFill>
                            <a:srgbClr val="000000"/>
                          </a:solidFill>
                          <a:effectLst/>
                          <a:latin typeface="Calibri" panose="020F0502020204030204" pitchFamily="34" charset="0"/>
                        </a:rPr>
                        <a:t>VASTAAVA YHTEENSÄ</a:t>
                      </a:r>
                    </a:p>
                  </a:txBody>
                  <a:tcPr marL="61716"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67 262</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65 071</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59 544</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54 551</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50 066</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46 069</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42 467</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39 227</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36 339</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33 793</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76420006"/>
                  </a:ext>
                </a:extLst>
              </a:tr>
              <a:tr h="144003">
                <a:tc>
                  <a:txBody>
                    <a:bodyPr/>
                    <a:lstStyle/>
                    <a:p>
                      <a:pPr algn="l" fontAlgn="b"/>
                      <a:r>
                        <a:rPr lang="fi-FI" sz="800" b="0" i="0" u="none" strike="noStrike">
                          <a:solidFill>
                            <a:srgbClr val="000000"/>
                          </a:solidFill>
                          <a:effectLst/>
                          <a:latin typeface="Calibri" panose="020F0502020204030204" pitchFamily="34" charset="0"/>
                        </a:rPr>
                        <a:t> </a:t>
                      </a:r>
                    </a:p>
                  </a:txBody>
                  <a:tcPr marL="61716" marR="6857" marT="6857"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extLst>
                  <a:ext uri="{0D108BD9-81ED-4DB2-BD59-A6C34878D82A}">
                    <a16:rowId xmlns:a16="http://schemas.microsoft.com/office/drawing/2014/main" val="1525596066"/>
                  </a:ext>
                </a:extLst>
              </a:tr>
              <a:tr h="144003">
                <a:tc>
                  <a:txBody>
                    <a:bodyPr/>
                    <a:lstStyle/>
                    <a:p>
                      <a:pPr algn="l" fontAlgn="b"/>
                      <a:r>
                        <a:rPr lang="fi-FI" sz="800" b="1" i="0" u="none" strike="noStrike">
                          <a:solidFill>
                            <a:srgbClr val="000000"/>
                          </a:solidFill>
                          <a:effectLst/>
                          <a:latin typeface="Calibri" panose="020F0502020204030204" pitchFamily="34" charset="0"/>
                        </a:rPr>
                        <a:t>VASTATTAVAA</a:t>
                      </a:r>
                    </a:p>
                  </a:txBody>
                  <a:tcPr marL="61716"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Vuosi1</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Vuosi2</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Vuosi3</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Vuosi4</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Vuosi5</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Vuosi6</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Vuosi7</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Vuosi8</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Vuosi9</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tc>
                  <a:txBody>
                    <a:bodyPr/>
                    <a:lstStyle/>
                    <a:p>
                      <a:pPr algn="ctr" fontAlgn="b"/>
                      <a:r>
                        <a:rPr lang="fi-FI" sz="800" b="1" i="0" u="none" strike="noStrike">
                          <a:solidFill>
                            <a:srgbClr val="000000"/>
                          </a:solidFill>
                          <a:effectLst/>
                          <a:latin typeface="Calibri" panose="020F0502020204030204" pitchFamily="34" charset="0"/>
                        </a:rPr>
                        <a:t>Vuosi10</a:t>
                      </a:r>
                    </a:p>
                  </a:txBody>
                  <a:tcPr marL="6857" marR="6857" marT="685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E2EFDA"/>
                    </a:solidFill>
                  </a:tcPr>
                </a:tc>
                <a:extLst>
                  <a:ext uri="{0D108BD9-81ED-4DB2-BD59-A6C34878D82A}">
                    <a16:rowId xmlns:a16="http://schemas.microsoft.com/office/drawing/2014/main" val="573668044"/>
                  </a:ext>
                </a:extLst>
              </a:tr>
              <a:tr h="137146">
                <a:tc>
                  <a:txBody>
                    <a:bodyPr/>
                    <a:lstStyle/>
                    <a:p>
                      <a:pPr algn="l" fontAlgn="b"/>
                      <a:r>
                        <a:rPr lang="fi-FI" sz="800" b="1" i="0" u="none" strike="noStrike">
                          <a:solidFill>
                            <a:srgbClr val="000000"/>
                          </a:solidFill>
                          <a:effectLst/>
                          <a:latin typeface="Calibri" panose="020F0502020204030204" pitchFamily="34" charset="0"/>
                        </a:rPr>
                        <a:t>OMA PÄÄOMA</a:t>
                      </a:r>
                    </a:p>
                  </a:txBody>
                  <a:tcPr marL="61716"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12700" cap="flat" cmpd="sng" algn="ctr">
                      <a:solidFill>
                        <a:srgbClr val="00008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900754701"/>
                  </a:ext>
                </a:extLst>
              </a:tr>
              <a:tr h="137146">
                <a:tc>
                  <a:txBody>
                    <a:bodyPr/>
                    <a:lstStyle/>
                    <a:p>
                      <a:pPr algn="l" fontAlgn="b"/>
                      <a:r>
                        <a:rPr lang="fi-FI" sz="800" b="1" i="0" u="none" strike="noStrike">
                          <a:solidFill>
                            <a:srgbClr val="000000"/>
                          </a:solidFill>
                          <a:effectLst/>
                          <a:latin typeface="Calibri" panose="020F0502020204030204" pitchFamily="34" charset="0"/>
                        </a:rPr>
                        <a:t>Osakepääoma</a:t>
                      </a:r>
                    </a:p>
                  </a:txBody>
                  <a:tcPr marL="61716"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10 000</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2783922801"/>
                  </a:ext>
                </a:extLst>
              </a:tr>
              <a:tr h="137146">
                <a:tc>
                  <a:txBody>
                    <a:bodyPr/>
                    <a:lstStyle/>
                    <a:p>
                      <a:pPr algn="l" fontAlgn="b"/>
                      <a:r>
                        <a:rPr lang="fi-FI" sz="800" b="1" i="0" u="none" strike="noStrike">
                          <a:solidFill>
                            <a:srgbClr val="000000"/>
                          </a:solidFill>
                          <a:effectLst/>
                          <a:latin typeface="Calibri" panose="020F0502020204030204" pitchFamily="34" charset="0"/>
                        </a:rPr>
                        <a:t>Muut rahastot</a:t>
                      </a:r>
                    </a:p>
                  </a:txBody>
                  <a:tcPr marL="61716"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16 000</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2702320035"/>
                  </a:ext>
                </a:extLst>
              </a:tr>
              <a:tr h="137146">
                <a:tc>
                  <a:txBody>
                    <a:bodyPr/>
                    <a:lstStyle/>
                    <a:p>
                      <a:pPr algn="l" fontAlgn="b"/>
                      <a:r>
                        <a:rPr lang="fi-FI" sz="800" b="1" i="0" u="none" strike="noStrike">
                          <a:solidFill>
                            <a:srgbClr val="000000"/>
                          </a:solidFill>
                          <a:effectLst/>
                          <a:latin typeface="Calibri" panose="020F0502020204030204" pitchFamily="34" charset="0"/>
                        </a:rPr>
                        <a:t>Edellisten tilikausien tulos</a:t>
                      </a:r>
                    </a:p>
                  </a:txBody>
                  <a:tcPr marL="61716"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-2 477</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-4 668</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-6 295</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-7 389</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-7 973</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-8 070</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-7 773</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-7 112</a:t>
                      </a:r>
                    </a:p>
                  </a:txBody>
                  <a:tcPr marL="6857" marR="6857" marT="6857" marB="0" anchor="b">
                    <a:lnL>
                      <a:noFill/>
                    </a:lnL>
                    <a:lnR>
                      <a:noFill/>
                    </a:lnR>
                    <a:lnT>
                      <a:noFill/>
                    </a:lnT>
                    <a:lnB>
                      <a:noFill/>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-6 100</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3112074408"/>
                  </a:ext>
                </a:extLst>
              </a:tr>
              <a:tr h="137146">
                <a:tc>
                  <a:txBody>
                    <a:bodyPr/>
                    <a:lstStyle/>
                    <a:p>
                      <a:pPr algn="l" fontAlgn="b"/>
                      <a:r>
                        <a:rPr lang="fi-FI" sz="800" b="1" i="0" u="none" strike="noStrike">
                          <a:solidFill>
                            <a:srgbClr val="000000"/>
                          </a:solidFill>
                          <a:effectLst/>
                          <a:latin typeface="Calibri" panose="020F0502020204030204" pitchFamily="34" charset="0"/>
                        </a:rPr>
                        <a:t>Tilikauden tulos</a:t>
                      </a:r>
                    </a:p>
                  </a:txBody>
                  <a:tcPr marL="61716"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-2 477</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-2 191</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-1 627</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-1 093</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-585</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-97</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298</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660</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1 012</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1 354</a:t>
                      </a:r>
                    </a:p>
                  </a:txBody>
                  <a:tcPr marL="6857" marR="6857" marT="6857"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785440519"/>
                  </a:ext>
                </a:extLst>
              </a:tr>
              <a:tr h="137146">
                <a:tc>
                  <a:txBody>
                    <a:bodyPr/>
                    <a:lstStyle/>
                    <a:p>
                      <a:pPr algn="l" fontAlgn="b"/>
                      <a:r>
                        <a:rPr lang="fi-FI" sz="800" b="1" i="0" u="none" strike="noStrike">
                          <a:solidFill>
                            <a:srgbClr val="000000"/>
                          </a:solidFill>
                          <a:effectLst/>
                          <a:latin typeface="Calibri" panose="020F0502020204030204" pitchFamily="34" charset="0"/>
                        </a:rPr>
                        <a:t>OMA PÄÄOMA YHTEENSÄ</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23 523</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21 332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19 705</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18 611</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18 027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17 930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18 227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18 888</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19 900</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21 254</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7275690"/>
                  </a:ext>
                </a:extLst>
              </a:tr>
              <a:tr h="137146">
                <a:tc>
                  <a:txBody>
                    <a:bodyPr/>
                    <a:lstStyle/>
                    <a:p>
                      <a:pPr algn="l" fontAlgn="b"/>
                      <a:r>
                        <a:rPr lang="fi-FI" sz="800" b="1" i="0" u="none" strike="noStrike">
                          <a:solidFill>
                            <a:srgbClr val="000000"/>
                          </a:solidFill>
                          <a:effectLst/>
                          <a:latin typeface="Calibri" panose="020F0502020204030204" pitchFamily="34" charset="0"/>
                        </a:rPr>
                        <a:t> </a:t>
                      </a:r>
                    </a:p>
                  </a:txBody>
                  <a:tcPr marL="61716"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l" fontAlgn="b"/>
                      <a:r>
                        <a:rPr lang="fi-FI" sz="800" b="1"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4234698318"/>
                  </a:ext>
                </a:extLst>
              </a:tr>
              <a:tr h="137146">
                <a:tc>
                  <a:txBody>
                    <a:bodyPr/>
                    <a:lstStyle/>
                    <a:p>
                      <a:pPr algn="l" fontAlgn="b"/>
                      <a:r>
                        <a:rPr lang="fi-FI" sz="800" b="1" i="0" u="none" strike="noStrike">
                          <a:solidFill>
                            <a:srgbClr val="000000"/>
                          </a:solidFill>
                          <a:effectLst/>
                          <a:latin typeface="Calibri" panose="020F0502020204030204" pitchFamily="34" charset="0"/>
                        </a:rPr>
                        <a:t>VIERAS PÄÄOMA</a:t>
                      </a:r>
                    </a:p>
                  </a:txBody>
                  <a:tcPr marL="61716"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1072178282"/>
                  </a:ext>
                </a:extLst>
              </a:tr>
              <a:tr h="137146">
                <a:tc>
                  <a:txBody>
                    <a:bodyPr/>
                    <a:lstStyle/>
                    <a:p>
                      <a:pPr algn="l" fontAlgn="b"/>
                      <a:r>
                        <a:rPr lang="fi-FI" sz="800" b="1" i="0" u="none" strike="noStrike">
                          <a:solidFill>
                            <a:srgbClr val="000000"/>
                          </a:solidFill>
                          <a:effectLst/>
                          <a:latin typeface="Calibri" panose="020F0502020204030204" pitchFamily="34" charset="0"/>
                        </a:rPr>
                        <a:t>Pitkäaikainen</a:t>
                      </a:r>
                    </a:p>
                  </a:txBody>
                  <a:tcPr marL="61716"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4110299051"/>
                  </a:ext>
                </a:extLst>
              </a:tr>
              <a:tr h="137146">
                <a:tc>
                  <a:txBody>
                    <a:bodyPr/>
                    <a:lstStyle/>
                    <a:p>
                      <a:pPr algn="l" fontAlgn="b"/>
                      <a:r>
                        <a:rPr lang="fi-FI" sz="800" b="0" i="0" u="none" strike="noStrike">
                          <a:solidFill>
                            <a:srgbClr val="000000"/>
                          </a:solidFill>
                          <a:effectLst/>
                          <a:latin typeface="Calibri" panose="020F0502020204030204" pitchFamily="34" charset="0"/>
                        </a:rPr>
                        <a:t> Lainat rahoituslaitoksilta</a:t>
                      </a:r>
                    </a:p>
                  </a:txBody>
                  <a:tcPr marL="61716"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39 000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35 100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31 200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27 300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23 400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19 500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15 600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11 700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7 800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571469535"/>
                  </a:ext>
                </a:extLst>
              </a:tr>
              <a:tr h="137146">
                <a:tc>
                  <a:txBody>
                    <a:bodyPr/>
                    <a:lstStyle/>
                    <a:p>
                      <a:pPr algn="l" fontAlgn="b"/>
                      <a:r>
                        <a:rPr lang="fi-FI" sz="800" b="1" i="0" u="none" strike="noStrike">
                          <a:solidFill>
                            <a:srgbClr val="000000"/>
                          </a:solidFill>
                          <a:effectLst/>
                          <a:latin typeface="Calibri" panose="020F0502020204030204" pitchFamily="34" charset="0"/>
                        </a:rPr>
                        <a:t>Pitkäaikainen yhteensä</a:t>
                      </a:r>
                    </a:p>
                  </a:txBody>
                  <a:tcPr marL="61716"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39 000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35 100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31 200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27 300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23 400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19 500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15 600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11 700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7 800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3 900</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530647245"/>
                  </a:ext>
                </a:extLst>
              </a:tr>
              <a:tr h="137146">
                <a:tc>
                  <a:txBody>
                    <a:bodyPr/>
                    <a:lstStyle/>
                    <a:p>
                      <a:pPr algn="l" fontAlgn="b"/>
                      <a:r>
                        <a:rPr lang="fi-FI" sz="800" b="1" i="0" u="none" strike="noStrike">
                          <a:solidFill>
                            <a:srgbClr val="000000"/>
                          </a:solidFill>
                          <a:effectLst/>
                          <a:latin typeface="Calibri" panose="020F0502020204030204" pitchFamily="34" charset="0"/>
                        </a:rPr>
                        <a:t>Lyhytaikainen</a:t>
                      </a:r>
                    </a:p>
                  </a:txBody>
                  <a:tcPr marL="61716"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tc>
                  <a:txBody>
                    <a:bodyPr/>
                    <a:lstStyle/>
                    <a:p>
                      <a:pPr algn="l" fontAlgn="b"/>
                      <a:r>
                        <a:rPr lang="fi-FI" sz="800" b="0" i="0" u="none" strike="noStrike">
                          <a:solidFill>
                            <a:srgbClr val="000000"/>
                          </a:solidFill>
                          <a:effectLst/>
                          <a:latin typeface="Calibri" panose="020F0502020204030204" pitchFamily="34" charset="0"/>
                        </a:rPr>
                        <a:t> </a:t>
                      </a:r>
                    </a:p>
                  </a:txBody>
                  <a:tcPr marL="6857" marR="6857" marT="6857" marB="0" anchor="b">
                    <a:lnL>
                      <a:noFill/>
                    </a:lnL>
                    <a:lnR>
                      <a:noFill/>
                    </a:lnR>
                    <a:lnT w="6350" cap="flat" cmpd="sng" algn="ctr">
                      <a:solidFill>
                        <a:srgbClr val="000000"/>
                      </a:solidFill>
                      <a:prstDash val="dot"/>
                      <a:round/>
                      <a:headEnd type="none" w="med" len="med"/>
                      <a:tailEnd type="none" w="med" len="med"/>
                    </a:lnT>
                    <a:lnB>
                      <a:noFill/>
                    </a:lnB>
                    <a:solidFill>
                      <a:srgbClr val="E2EFDA"/>
                    </a:solidFill>
                  </a:tcPr>
                </a:tc>
                <a:extLst>
                  <a:ext uri="{0D108BD9-81ED-4DB2-BD59-A6C34878D82A}">
                    <a16:rowId xmlns:a16="http://schemas.microsoft.com/office/drawing/2014/main" val="1136224648"/>
                  </a:ext>
                </a:extLst>
              </a:tr>
              <a:tr h="137146">
                <a:tc>
                  <a:txBody>
                    <a:bodyPr/>
                    <a:lstStyle/>
                    <a:p>
                      <a:pPr algn="l" fontAlgn="b"/>
                      <a:r>
                        <a:rPr lang="fi-FI" sz="800" b="0" i="0" u="none" strike="noStrike">
                          <a:solidFill>
                            <a:srgbClr val="000000"/>
                          </a:solidFill>
                          <a:effectLst/>
                          <a:latin typeface="Calibri" panose="020F0502020204030204" pitchFamily="34" charset="0"/>
                        </a:rPr>
                        <a:t> Lainat rahoituslaitoksilta </a:t>
                      </a:r>
                    </a:p>
                  </a:txBody>
                  <a:tcPr marL="61716"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3 900</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1630273874"/>
                  </a:ext>
                </a:extLst>
              </a:tr>
              <a:tr h="137146">
                <a:tc>
                  <a:txBody>
                    <a:bodyPr/>
                    <a:lstStyle/>
                    <a:p>
                      <a:pPr algn="l" fontAlgn="b"/>
                      <a:r>
                        <a:rPr lang="fi-FI" sz="800" b="0" i="0" u="none" strike="noStrike">
                          <a:solidFill>
                            <a:srgbClr val="000000"/>
                          </a:solidFill>
                          <a:effectLst/>
                          <a:latin typeface="Calibri" panose="020F0502020204030204" pitchFamily="34" charset="0"/>
                        </a:rPr>
                        <a:t> Ostovelat</a:t>
                      </a:r>
                    </a:p>
                  </a:txBody>
                  <a:tcPr marL="61716"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4 622</a:t>
                      </a:r>
                    </a:p>
                  </a:txBody>
                  <a:tcPr marL="6857" marR="6857" marT="6857" marB="0" anchor="b">
                    <a:lnL>
                      <a:noFill/>
                    </a:lnL>
                    <a:lnR>
                      <a:noFill/>
                    </a:lnR>
                    <a:lnT>
                      <a:noFill/>
                    </a:lnT>
                    <a:lnB>
                      <a:noFill/>
                    </a:lnB>
                    <a:solidFill>
                      <a:srgbClr val="E2EFDA"/>
                    </a:solidFill>
                  </a:tcPr>
                </a:tc>
                <a:extLst>
                  <a:ext uri="{0D108BD9-81ED-4DB2-BD59-A6C34878D82A}">
                    <a16:rowId xmlns:a16="http://schemas.microsoft.com/office/drawing/2014/main" val="3356869085"/>
                  </a:ext>
                </a:extLst>
              </a:tr>
              <a:tr h="137146">
                <a:tc>
                  <a:txBody>
                    <a:bodyPr/>
                    <a:lstStyle/>
                    <a:p>
                      <a:pPr algn="l" fontAlgn="b"/>
                      <a:r>
                        <a:rPr lang="fi-FI" sz="800" b="0" i="0" u="none" strike="noStrike">
                          <a:solidFill>
                            <a:srgbClr val="000000"/>
                          </a:solidFill>
                          <a:effectLst/>
                          <a:latin typeface="Calibri" panose="020F0502020204030204" pitchFamily="34" charset="0"/>
                        </a:rPr>
                        <a:t> Siirtovelat</a:t>
                      </a:r>
                    </a:p>
                  </a:txBody>
                  <a:tcPr marL="61716"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117</a:t>
                      </a:r>
                    </a:p>
                  </a:txBody>
                  <a:tcPr marL="6857" marR="6857" marT="6857" marB="0" anchor="b">
                    <a:lnL>
                      <a:noFill/>
                    </a:lnL>
                    <a:lnR>
                      <a:noFill/>
                    </a:lnR>
                    <a:lnT>
                      <a:noFill/>
                    </a:lnT>
                    <a:lnB w="6350" cap="flat" cmpd="sng" algn="ctr">
                      <a:solidFill>
                        <a:srgbClr val="000000"/>
                      </a:solidFill>
                      <a:prstDash val="dot"/>
                      <a:round/>
                      <a:headEnd type="none" w="med" len="med"/>
                      <a:tailEnd type="none" w="med" len="med"/>
                    </a:lnB>
                    <a:solidFill>
                      <a:srgbClr val="E2EFDA"/>
                    </a:solidFill>
                  </a:tcPr>
                </a:tc>
                <a:extLst>
                  <a:ext uri="{0D108BD9-81ED-4DB2-BD59-A6C34878D82A}">
                    <a16:rowId xmlns:a16="http://schemas.microsoft.com/office/drawing/2014/main" val="650056041"/>
                  </a:ext>
                </a:extLst>
              </a:tr>
              <a:tr h="137146">
                <a:tc>
                  <a:txBody>
                    <a:bodyPr/>
                    <a:lstStyle/>
                    <a:p>
                      <a:pPr algn="l" fontAlgn="b"/>
                      <a:r>
                        <a:rPr lang="fi-FI" sz="800" b="1" i="0" u="none" strike="noStrike">
                          <a:solidFill>
                            <a:srgbClr val="000000"/>
                          </a:solidFill>
                          <a:effectLst/>
                          <a:latin typeface="Calibri" panose="020F0502020204030204" pitchFamily="34" charset="0"/>
                        </a:rPr>
                        <a:t>Lyhytaikainen yhteensä</a:t>
                      </a:r>
                    </a:p>
                  </a:txBody>
                  <a:tcPr marL="61716"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4 739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8 639</a:t>
                      </a:r>
                    </a:p>
                  </a:txBody>
                  <a:tcPr marL="6857" marR="6857" marT="685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74104411"/>
                  </a:ext>
                </a:extLst>
              </a:tr>
              <a:tr h="137146">
                <a:tc>
                  <a:txBody>
                    <a:bodyPr/>
                    <a:lstStyle/>
                    <a:p>
                      <a:pPr algn="l" fontAlgn="b"/>
                      <a:r>
                        <a:rPr lang="fi-FI" sz="800" b="1" i="0" u="none" strike="noStrike">
                          <a:solidFill>
                            <a:srgbClr val="000000"/>
                          </a:solidFill>
                          <a:effectLst/>
                          <a:latin typeface="Calibri" panose="020F0502020204030204" pitchFamily="34" charset="0"/>
                        </a:rPr>
                        <a:t>Vieras pääoma yhteensä</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43 739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43 739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39 839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35 939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32 039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28 139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24 239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20 339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16 439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12 539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83684576"/>
                  </a:ext>
                </a:extLst>
              </a:tr>
              <a:tr h="137146">
                <a:tc>
                  <a:txBody>
                    <a:bodyPr/>
                    <a:lstStyle/>
                    <a:p>
                      <a:pPr algn="l" fontAlgn="b"/>
                      <a:r>
                        <a:rPr lang="fi-FI" sz="800" b="1" i="0" u="none" strike="noStrike">
                          <a:solidFill>
                            <a:srgbClr val="000000"/>
                          </a:solidFill>
                          <a:effectLst/>
                          <a:latin typeface="Calibri" panose="020F0502020204030204" pitchFamily="34" charset="0"/>
                        </a:rPr>
                        <a:t>VASTATTAVAA YHTEENSÄ</a:t>
                      </a:r>
                    </a:p>
                  </a:txBody>
                  <a:tcPr marL="61716"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67 262</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65 071</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59 544</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54 551</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50 066</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46 069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42 467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39 227</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36 339</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fi-FI" sz="800" b="1" i="0" u="none" strike="noStrike">
                          <a:solidFill>
                            <a:srgbClr val="000000"/>
                          </a:solidFill>
                          <a:effectLst/>
                          <a:latin typeface="Calibri" panose="020F0502020204030204" pitchFamily="34" charset="0"/>
                        </a:rPr>
                        <a:t>33 793</a:t>
                      </a:r>
                    </a:p>
                  </a:txBody>
                  <a:tcPr marL="6857" marR="6857" marT="685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023301254"/>
                  </a:ext>
                </a:extLst>
              </a:tr>
              <a:tr h="137146">
                <a:tc>
                  <a:txBody>
                    <a:bodyPr/>
                    <a:lstStyle/>
                    <a:p>
                      <a:pPr algn="l" fontAlgn="b"/>
                      <a:r>
                        <a:rPr lang="fi-FI" sz="800" b="0" i="0" u="none" strike="noStrike">
                          <a:solidFill>
                            <a:srgbClr val="000000"/>
                          </a:solidFill>
                          <a:effectLst/>
                          <a:latin typeface="Calibri" panose="020F0502020204030204" pitchFamily="34" charset="0"/>
                        </a:rPr>
                        <a:t>Tarkistus</a:t>
                      </a:r>
                    </a:p>
                  </a:txBody>
                  <a:tcPr marL="61716"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fi-FI" sz="800" b="0" i="0" u="none" strike="noStrike" dirty="0">
                          <a:solidFill>
                            <a:srgbClr val="000000"/>
                          </a:solidFill>
                          <a:effectLst/>
                          <a:latin typeface="Calibri" panose="020F0502020204030204" pitchFamily="34" charset="0"/>
                        </a:rPr>
                        <a:t>0,0</a:t>
                      </a:r>
                    </a:p>
                  </a:txBody>
                  <a:tcPr marL="6857" marR="6857" marT="6857"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484320999"/>
                  </a:ext>
                </a:extLst>
              </a:tr>
            </a:tbl>
          </a:graphicData>
        </a:graphic>
      </p:graphicFrame>
      <p:graphicFrame>
        <p:nvGraphicFramePr>
          <p:cNvPr id="12" name="Kaavio 11">
            <a:extLst>
              <a:ext uri="{FF2B5EF4-FFF2-40B4-BE49-F238E27FC236}">
                <a16:creationId xmlns:a16="http://schemas.microsoft.com/office/drawing/2014/main" id="{72227A80-E014-100A-C39D-2061D0335318}"/>
              </a:ext>
            </a:extLst>
          </p:cNvPr>
          <p:cNvGraphicFramePr>
            <a:graphicFrameLocks/>
          </p:cNvGraphicFramePr>
          <p:nvPr>
            <p:extLst>
              <p:ext uri="{D42A27DB-BD31-4B8C-83A1-F6EECF244321}">
                <p14:modId xmlns:p14="http://schemas.microsoft.com/office/powerpoint/2010/main" val="3849261462"/>
              </p:ext>
            </p:extLst>
          </p:nvPr>
        </p:nvGraphicFramePr>
        <p:xfrm>
          <a:off x="8377064" y="1344615"/>
          <a:ext cx="3392906" cy="24416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Kaavio 12">
            <a:extLst>
              <a:ext uri="{FF2B5EF4-FFF2-40B4-BE49-F238E27FC236}">
                <a16:creationId xmlns:a16="http://schemas.microsoft.com/office/drawing/2014/main" id="{2BE90589-9DD5-4878-9CAE-4EF2DAFAA27B}"/>
              </a:ext>
            </a:extLst>
          </p:cNvPr>
          <p:cNvGraphicFramePr>
            <a:graphicFrameLocks/>
          </p:cNvGraphicFramePr>
          <p:nvPr>
            <p:extLst>
              <p:ext uri="{D42A27DB-BD31-4B8C-83A1-F6EECF244321}">
                <p14:modId xmlns:p14="http://schemas.microsoft.com/office/powerpoint/2010/main" val="2961752650"/>
              </p:ext>
            </p:extLst>
          </p:nvPr>
        </p:nvGraphicFramePr>
        <p:xfrm>
          <a:off x="8377063" y="3862151"/>
          <a:ext cx="3392906" cy="24416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9177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D20CD-9D70-8DEB-5896-FEE7B4E6CBBA}"/>
              </a:ext>
            </a:extLst>
          </p:cNvPr>
          <p:cNvSpPr>
            <a:spLocks noGrp="1"/>
          </p:cNvSpPr>
          <p:nvPr>
            <p:ph type="title"/>
          </p:nvPr>
        </p:nvSpPr>
        <p:spPr/>
        <p:txBody>
          <a:bodyPr/>
          <a:lstStyle/>
          <a:p>
            <a:r>
              <a:rPr lang="fi-FI" dirty="0"/>
              <a:t>Kannattavuusanalyysin tulokset</a:t>
            </a:r>
          </a:p>
        </p:txBody>
      </p:sp>
      <p:sp>
        <p:nvSpPr>
          <p:cNvPr id="4" name="Päivämäärän paikkamerkki 3">
            <a:extLst>
              <a:ext uri="{FF2B5EF4-FFF2-40B4-BE49-F238E27FC236}">
                <a16:creationId xmlns:a16="http://schemas.microsoft.com/office/drawing/2014/main" id="{B0B822D8-C7D0-D5E3-040A-B595463B8E93}"/>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E454730F-C910-84F2-0E3D-288B5F3D6F61}"/>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A1EC5234-0AC9-4A11-087D-CE31B4E449B4}"/>
              </a:ext>
            </a:extLst>
          </p:cNvPr>
          <p:cNvSpPr>
            <a:spLocks noGrp="1"/>
          </p:cNvSpPr>
          <p:nvPr>
            <p:ph type="sldNum" sz="quarter" idx="12"/>
          </p:nvPr>
        </p:nvSpPr>
        <p:spPr/>
        <p:txBody>
          <a:bodyPr/>
          <a:lstStyle/>
          <a:p>
            <a:fld id="{D3A43A0F-07BB-4823-B415-9F3E41C865A8}" type="slidenum">
              <a:rPr lang="fi-FI" smtClean="0"/>
              <a:t>57</a:t>
            </a:fld>
            <a:endParaRPr lang="fi-FI"/>
          </a:p>
        </p:txBody>
      </p:sp>
      <p:sp>
        <p:nvSpPr>
          <p:cNvPr id="7" name="Suorakulmio: Pyöristetyt kulmat 6">
            <a:extLst>
              <a:ext uri="{FF2B5EF4-FFF2-40B4-BE49-F238E27FC236}">
                <a16:creationId xmlns:a16="http://schemas.microsoft.com/office/drawing/2014/main" id="{38FE0023-4E8A-125F-4AE2-92EB797537F3}"/>
              </a:ext>
            </a:extLst>
          </p:cNvPr>
          <p:cNvSpPr/>
          <p:nvPr/>
        </p:nvSpPr>
        <p:spPr>
          <a:xfrm>
            <a:off x="2931733" y="1681270"/>
            <a:ext cx="1828800" cy="1151187"/>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Laivojen hankinta</a:t>
            </a:r>
          </a:p>
        </p:txBody>
      </p:sp>
      <p:sp>
        <p:nvSpPr>
          <p:cNvPr id="8" name="Suorakulmio: Pyöristetyt kulmat 7">
            <a:extLst>
              <a:ext uri="{FF2B5EF4-FFF2-40B4-BE49-F238E27FC236}">
                <a16:creationId xmlns:a16="http://schemas.microsoft.com/office/drawing/2014/main" id="{FA080DB4-A58B-BB2A-D700-74AFBFB195C8}"/>
              </a:ext>
            </a:extLst>
          </p:cNvPr>
          <p:cNvSpPr/>
          <p:nvPr/>
        </p:nvSpPr>
        <p:spPr>
          <a:xfrm>
            <a:off x="5181600" y="1658859"/>
            <a:ext cx="1828800" cy="1173598"/>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PURKU</a:t>
            </a:r>
          </a:p>
          <a:p>
            <a:pPr algn="ctr"/>
            <a:r>
              <a:rPr lang="fi-FI" sz="1600" b="1" dirty="0">
                <a:solidFill>
                  <a:schemeClr val="tx1"/>
                </a:solidFill>
              </a:rPr>
              <a:t>TELAKKA</a:t>
            </a:r>
          </a:p>
        </p:txBody>
      </p:sp>
      <p:sp>
        <p:nvSpPr>
          <p:cNvPr id="9" name="Suorakulmio: Pyöristetyt kulmat 8">
            <a:extLst>
              <a:ext uri="{FF2B5EF4-FFF2-40B4-BE49-F238E27FC236}">
                <a16:creationId xmlns:a16="http://schemas.microsoft.com/office/drawing/2014/main" id="{056E1443-451E-596D-CCFA-0F1C26AE1CA9}"/>
              </a:ext>
            </a:extLst>
          </p:cNvPr>
          <p:cNvSpPr/>
          <p:nvPr/>
        </p:nvSpPr>
        <p:spPr>
          <a:xfrm>
            <a:off x="7431468" y="1702906"/>
            <a:ext cx="1828799" cy="1129551"/>
          </a:xfrm>
          <a:prstGeom prst="roundRect">
            <a:avLst/>
          </a:prstGeom>
          <a:solidFill>
            <a:srgbClr val="BF9F57"/>
          </a:solid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Kierrätys-materiaalien myynti</a:t>
            </a:r>
          </a:p>
        </p:txBody>
      </p:sp>
      <p:cxnSp>
        <p:nvCxnSpPr>
          <p:cNvPr id="10" name="Suora nuoliyhdysviiva 9">
            <a:extLst>
              <a:ext uri="{FF2B5EF4-FFF2-40B4-BE49-F238E27FC236}">
                <a16:creationId xmlns:a16="http://schemas.microsoft.com/office/drawing/2014/main" id="{7414B9C2-97EC-8603-4EE4-9F3241521D6E}"/>
              </a:ext>
            </a:extLst>
          </p:cNvPr>
          <p:cNvCxnSpPr>
            <a:cxnSpLocks/>
          </p:cNvCxnSpPr>
          <p:nvPr/>
        </p:nvCxnSpPr>
        <p:spPr>
          <a:xfrm>
            <a:off x="7010400" y="2256863"/>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uora nuoliyhdysviiva 10">
            <a:extLst>
              <a:ext uri="{FF2B5EF4-FFF2-40B4-BE49-F238E27FC236}">
                <a16:creationId xmlns:a16="http://schemas.microsoft.com/office/drawing/2014/main" id="{FA463759-3393-A1EB-3B27-6F9E60FC9CFB}"/>
              </a:ext>
            </a:extLst>
          </p:cNvPr>
          <p:cNvCxnSpPr>
            <a:cxnSpLocks/>
          </p:cNvCxnSpPr>
          <p:nvPr/>
        </p:nvCxnSpPr>
        <p:spPr>
          <a:xfrm>
            <a:off x="4760533" y="2245271"/>
            <a:ext cx="421067" cy="0"/>
          </a:xfrm>
          <a:prstGeom prst="straightConnector1">
            <a:avLst/>
          </a:prstGeom>
          <a:ln w="57150">
            <a:solidFill>
              <a:srgbClr val="176D79"/>
            </a:solidFill>
            <a:tailEnd type="triangle"/>
          </a:ln>
        </p:spPr>
        <p:style>
          <a:lnRef idx="1">
            <a:schemeClr val="accent1"/>
          </a:lnRef>
          <a:fillRef idx="0">
            <a:schemeClr val="accent1"/>
          </a:fillRef>
          <a:effectRef idx="0">
            <a:schemeClr val="accent1"/>
          </a:effectRef>
          <a:fontRef idx="minor">
            <a:schemeClr val="tx1"/>
          </a:fontRef>
        </p:style>
      </p:cxnSp>
      <p:sp>
        <p:nvSpPr>
          <p:cNvPr id="12" name="Tekstiruutu 11">
            <a:extLst>
              <a:ext uri="{FF2B5EF4-FFF2-40B4-BE49-F238E27FC236}">
                <a16:creationId xmlns:a16="http://schemas.microsoft.com/office/drawing/2014/main" id="{8D0709FC-EF44-E32E-C0B6-C5328FA6463D}"/>
              </a:ext>
            </a:extLst>
          </p:cNvPr>
          <p:cNvSpPr txBox="1"/>
          <p:nvPr/>
        </p:nvSpPr>
        <p:spPr>
          <a:xfrm>
            <a:off x="9484659" y="2129181"/>
            <a:ext cx="2274405" cy="276999"/>
          </a:xfrm>
          <a:prstGeom prst="rect">
            <a:avLst/>
          </a:prstGeom>
          <a:noFill/>
        </p:spPr>
        <p:txBody>
          <a:bodyPr wrap="none" rtlCol="0">
            <a:spAutoFit/>
          </a:bodyPr>
          <a:lstStyle/>
          <a:p>
            <a:r>
              <a:rPr lang="fi-FI" sz="1200" b="1" dirty="0"/>
              <a:t>Teräsromun hinta 288,59 EUR/tn</a:t>
            </a:r>
          </a:p>
        </p:txBody>
      </p:sp>
      <p:sp>
        <p:nvSpPr>
          <p:cNvPr id="13" name="Tekstiruutu 12">
            <a:extLst>
              <a:ext uri="{FF2B5EF4-FFF2-40B4-BE49-F238E27FC236}">
                <a16:creationId xmlns:a16="http://schemas.microsoft.com/office/drawing/2014/main" id="{BF61CE40-AC9E-0B1D-70C7-73AD9FA6D39E}"/>
              </a:ext>
            </a:extLst>
          </p:cNvPr>
          <p:cNvSpPr txBox="1"/>
          <p:nvPr/>
        </p:nvSpPr>
        <p:spPr>
          <a:xfrm>
            <a:off x="351722" y="2097872"/>
            <a:ext cx="2413096" cy="461665"/>
          </a:xfrm>
          <a:prstGeom prst="rect">
            <a:avLst/>
          </a:prstGeom>
          <a:noFill/>
        </p:spPr>
        <p:txBody>
          <a:bodyPr wrap="none" rtlCol="0">
            <a:spAutoFit/>
          </a:bodyPr>
          <a:lstStyle/>
          <a:p>
            <a:r>
              <a:rPr lang="fi-FI" sz="1200" b="1" dirty="0"/>
              <a:t>Alusten hankintahinta 175 USD /tn</a:t>
            </a:r>
          </a:p>
          <a:p>
            <a:r>
              <a:rPr lang="fi-FI" sz="1200" dirty="0"/>
              <a:t>USD-EUR –kurssi 1,06 </a:t>
            </a:r>
          </a:p>
        </p:txBody>
      </p:sp>
      <p:sp>
        <p:nvSpPr>
          <p:cNvPr id="14" name="Tekstiruutu 13">
            <a:extLst>
              <a:ext uri="{FF2B5EF4-FFF2-40B4-BE49-F238E27FC236}">
                <a16:creationId xmlns:a16="http://schemas.microsoft.com/office/drawing/2014/main" id="{EBA612E7-17A5-7E06-25B2-F80555E3E9D7}"/>
              </a:ext>
            </a:extLst>
          </p:cNvPr>
          <p:cNvSpPr txBox="1"/>
          <p:nvPr/>
        </p:nvSpPr>
        <p:spPr>
          <a:xfrm>
            <a:off x="4026394" y="3139171"/>
            <a:ext cx="4139210" cy="3108543"/>
          </a:xfrm>
          <a:prstGeom prst="rect">
            <a:avLst/>
          </a:prstGeom>
          <a:noFill/>
          <a:ln>
            <a:solidFill>
              <a:srgbClr val="176D79"/>
            </a:solidFill>
          </a:ln>
        </p:spPr>
        <p:txBody>
          <a:bodyPr wrap="none" rtlCol="0">
            <a:spAutoFit/>
          </a:bodyPr>
          <a:lstStyle/>
          <a:p>
            <a:pPr algn="ctr"/>
            <a:r>
              <a:rPr lang="fi-FI" sz="1600" b="1" dirty="0"/>
              <a:t>PURKUTELAKKA OY</a:t>
            </a:r>
          </a:p>
          <a:p>
            <a:pPr algn="ctr"/>
            <a:r>
              <a:rPr lang="fi-FI" sz="1200" dirty="0"/>
              <a:t>Purettavien alusten määrä 10 kpl/v = läpimeno 1 alus/kk</a:t>
            </a:r>
          </a:p>
          <a:p>
            <a:pPr algn="ctr"/>
            <a:r>
              <a:rPr lang="fi-FI" sz="1200" dirty="0"/>
              <a:t>Purettavien alusten keskikoko 10 000 LDT</a:t>
            </a:r>
          </a:p>
          <a:p>
            <a:pPr algn="ctr"/>
            <a:r>
              <a:rPr lang="fi-FI" sz="1200" dirty="0"/>
              <a:t>Purettava kokonaismäärä 100 000 LDT/v</a:t>
            </a:r>
          </a:p>
          <a:p>
            <a:pPr algn="ctr"/>
            <a:endParaRPr lang="fi-FI" sz="1200" dirty="0"/>
          </a:p>
          <a:p>
            <a:pPr algn="ctr"/>
            <a:r>
              <a:rPr lang="fi-FI" sz="1200" b="1" dirty="0"/>
              <a:t>Purkuhinta 120 EUR/LDT</a:t>
            </a:r>
          </a:p>
          <a:p>
            <a:pPr algn="ctr"/>
            <a:endParaRPr lang="fi-FI" sz="1200" dirty="0"/>
          </a:p>
          <a:p>
            <a:pPr algn="ctr"/>
            <a:r>
              <a:rPr lang="fi-FI" sz="1200" b="1" dirty="0"/>
              <a:t>LIIKEVAIHTO 12 MEUR/v</a:t>
            </a:r>
          </a:p>
          <a:p>
            <a:pPr algn="ctr"/>
            <a:r>
              <a:rPr lang="fi-FI" sz="1200" b="1" dirty="0"/>
              <a:t>LIIKEVOITTO YLIJÄÄMÄINEN</a:t>
            </a:r>
          </a:p>
          <a:p>
            <a:pPr algn="ctr"/>
            <a:r>
              <a:rPr lang="fi-FI" sz="1200" b="1" dirty="0"/>
              <a:t>ISOT POISTOT JA RAHOITUSKULUT ALUSSA</a:t>
            </a:r>
          </a:p>
          <a:p>
            <a:pPr algn="ctr"/>
            <a:r>
              <a:rPr lang="fi-FI" sz="1200" b="1" dirty="0"/>
              <a:t>TILIKAUDEN VOITTO ALUKSI ALIJÄÄMÄINEN, </a:t>
            </a:r>
          </a:p>
          <a:p>
            <a:pPr algn="ctr"/>
            <a:r>
              <a:rPr lang="fi-FI" sz="1200" b="1" dirty="0"/>
              <a:t>MUTTA KÄÄNTYY YLIJÄÄMÄISEKSI MUUTAMASSA VUODESSA </a:t>
            </a:r>
          </a:p>
          <a:p>
            <a:pPr algn="ctr"/>
            <a:endParaRPr lang="fi-FI" sz="1200" b="1" dirty="0"/>
          </a:p>
          <a:p>
            <a:pPr algn="ctr"/>
            <a:r>
              <a:rPr lang="fi-FI" sz="1200" b="1" dirty="0"/>
              <a:t>INVESTOINTI ALUSSA 50 MEUR</a:t>
            </a:r>
          </a:p>
          <a:p>
            <a:pPr algn="ctr"/>
            <a:endParaRPr lang="fi-FI" sz="1200" b="1" dirty="0"/>
          </a:p>
          <a:p>
            <a:pPr algn="ctr"/>
            <a:r>
              <a:rPr lang="fi-FI" sz="1200" b="1" dirty="0"/>
              <a:t>LIIKETOIMINNAN RISKINÄ HUONO TUOTTAVUUS</a:t>
            </a:r>
          </a:p>
        </p:txBody>
      </p:sp>
      <p:sp>
        <p:nvSpPr>
          <p:cNvPr id="15" name="Tekstiruutu 14">
            <a:extLst>
              <a:ext uri="{FF2B5EF4-FFF2-40B4-BE49-F238E27FC236}">
                <a16:creationId xmlns:a16="http://schemas.microsoft.com/office/drawing/2014/main" id="{4A938ADD-845D-5B07-305C-4E97D1B956A5}"/>
              </a:ext>
            </a:extLst>
          </p:cNvPr>
          <p:cNvSpPr txBox="1"/>
          <p:nvPr/>
        </p:nvSpPr>
        <p:spPr>
          <a:xfrm>
            <a:off x="818777" y="3139171"/>
            <a:ext cx="2904564" cy="3108543"/>
          </a:xfrm>
          <a:prstGeom prst="rect">
            <a:avLst/>
          </a:prstGeom>
          <a:noFill/>
          <a:ln>
            <a:solidFill>
              <a:srgbClr val="176D79"/>
            </a:solidFill>
          </a:ln>
        </p:spPr>
        <p:txBody>
          <a:bodyPr wrap="square" rtlCol="0">
            <a:spAutoFit/>
          </a:bodyPr>
          <a:lstStyle/>
          <a:p>
            <a:pPr algn="ctr"/>
            <a:r>
              <a:rPr lang="fi-FI" sz="1600" b="1" dirty="0"/>
              <a:t>KIERRÄTYSYRITYS OY</a:t>
            </a:r>
          </a:p>
          <a:p>
            <a:pPr algn="ctr"/>
            <a:endParaRPr lang="fi-FI" sz="1200" dirty="0"/>
          </a:p>
          <a:p>
            <a:pPr algn="ctr"/>
            <a:r>
              <a:rPr lang="fi-FI" sz="1200" b="1" dirty="0"/>
              <a:t>LIIKEVAIHTO 30 MEUR/v</a:t>
            </a:r>
          </a:p>
          <a:p>
            <a:pPr algn="ctr"/>
            <a:r>
              <a:rPr lang="fi-FI" sz="1200" b="1" dirty="0"/>
              <a:t>LIIKEVOITTO YLIJÄÄMÄINEN</a:t>
            </a:r>
          </a:p>
          <a:p>
            <a:pPr algn="ctr"/>
            <a:r>
              <a:rPr lang="fi-FI" sz="1200" b="1" dirty="0"/>
              <a:t>TILIKAUDEN VOITTO JATKUVASTI MUUTAMAN PROSENTIN YLIJÄÄMÄINEN</a:t>
            </a:r>
          </a:p>
          <a:p>
            <a:pPr algn="ctr"/>
            <a:endParaRPr lang="fi-FI" sz="1200" b="1" dirty="0"/>
          </a:p>
          <a:p>
            <a:pPr algn="ctr"/>
            <a:r>
              <a:rPr lang="fi-FI" sz="1200" b="1" dirty="0"/>
              <a:t>INVESTOINTI ALUSSA </a:t>
            </a:r>
          </a:p>
          <a:p>
            <a:pPr algn="ctr"/>
            <a:r>
              <a:rPr lang="fi-FI" sz="1200" b="1" dirty="0"/>
              <a:t>KÄYTTÖPÄÄOMAAN 10 MEUR</a:t>
            </a:r>
          </a:p>
          <a:p>
            <a:pPr algn="ctr"/>
            <a:endParaRPr lang="fi-FI" sz="1200" dirty="0"/>
          </a:p>
          <a:p>
            <a:pPr algn="ctr"/>
            <a:r>
              <a:rPr lang="fi-FI" sz="1200" b="1" dirty="0"/>
              <a:t>LIIKETOIMINNAN RISKINÄ LAIVOJEN OSTOHINTA JA TERÄSROMUN HINNANKEHITYS</a:t>
            </a:r>
          </a:p>
          <a:p>
            <a:pPr algn="ctr"/>
            <a:endParaRPr lang="fi-FI" sz="1200" dirty="0"/>
          </a:p>
          <a:p>
            <a:pPr algn="ctr"/>
            <a:endParaRPr lang="fi-FI" sz="1200" dirty="0"/>
          </a:p>
          <a:p>
            <a:pPr algn="ctr"/>
            <a:endParaRPr lang="fi-FI" sz="1200" dirty="0"/>
          </a:p>
        </p:txBody>
      </p:sp>
      <p:sp>
        <p:nvSpPr>
          <p:cNvPr id="16" name="Tekstiruutu 15">
            <a:extLst>
              <a:ext uri="{FF2B5EF4-FFF2-40B4-BE49-F238E27FC236}">
                <a16:creationId xmlns:a16="http://schemas.microsoft.com/office/drawing/2014/main" id="{8B05FAED-577B-B630-B851-610FE1BE4C8E}"/>
              </a:ext>
            </a:extLst>
          </p:cNvPr>
          <p:cNvSpPr txBox="1"/>
          <p:nvPr/>
        </p:nvSpPr>
        <p:spPr>
          <a:xfrm>
            <a:off x="8540377" y="3139171"/>
            <a:ext cx="2904564" cy="3108543"/>
          </a:xfrm>
          <a:prstGeom prst="rect">
            <a:avLst/>
          </a:prstGeom>
          <a:noFill/>
          <a:ln>
            <a:solidFill>
              <a:srgbClr val="176D79"/>
            </a:solidFill>
          </a:ln>
        </p:spPr>
        <p:txBody>
          <a:bodyPr wrap="square" rtlCol="0">
            <a:spAutoFit/>
          </a:bodyPr>
          <a:lstStyle/>
          <a:p>
            <a:pPr algn="ctr"/>
            <a:r>
              <a:rPr lang="fi-FI" sz="1600" b="1" dirty="0"/>
              <a:t>SHIP RECYCLING COMPANY</a:t>
            </a:r>
          </a:p>
          <a:p>
            <a:pPr algn="ctr"/>
            <a:endParaRPr lang="fi-FI" sz="1200" dirty="0"/>
          </a:p>
          <a:p>
            <a:pPr algn="ctr"/>
            <a:r>
              <a:rPr lang="fi-FI" sz="1200" b="1" dirty="0"/>
              <a:t>LIIKEVAIHTO 30 MEUR/v</a:t>
            </a:r>
          </a:p>
          <a:p>
            <a:pPr algn="ctr"/>
            <a:r>
              <a:rPr lang="fi-FI" sz="1200" b="1" dirty="0"/>
              <a:t>LIIKEVOITTO YLIJÄÄMÄINEN</a:t>
            </a:r>
          </a:p>
          <a:p>
            <a:pPr algn="ctr"/>
            <a:r>
              <a:rPr lang="fi-FI" sz="1200" b="1" dirty="0"/>
              <a:t>ISOT POISTOT JA RAHOITUSKULUT ALUSSA</a:t>
            </a:r>
          </a:p>
          <a:p>
            <a:pPr algn="ctr"/>
            <a:r>
              <a:rPr lang="fi-FI" sz="1200" b="1" dirty="0"/>
              <a:t>TILIKAUDEN VOITTO ALUKSI ALIJÄÄMÄINEN, </a:t>
            </a:r>
          </a:p>
          <a:p>
            <a:pPr algn="ctr"/>
            <a:r>
              <a:rPr lang="fi-FI" sz="1200" b="1" dirty="0"/>
              <a:t>MUTTA KÄÄNTYY YLIJÄÄMÄISEKSI MUUTAMASSA VUODESSA </a:t>
            </a:r>
          </a:p>
          <a:p>
            <a:pPr algn="ctr"/>
            <a:endParaRPr lang="fi-FI" sz="1200" b="1" dirty="0"/>
          </a:p>
          <a:p>
            <a:pPr algn="ctr"/>
            <a:r>
              <a:rPr lang="fi-FI" sz="1200" b="1" dirty="0"/>
              <a:t>INVESTOINTI ALUSSA 65 MEUR</a:t>
            </a:r>
          </a:p>
          <a:p>
            <a:pPr algn="ctr"/>
            <a:endParaRPr lang="fi-FI" sz="1200" dirty="0"/>
          </a:p>
          <a:p>
            <a:pPr algn="ctr"/>
            <a:r>
              <a:rPr lang="fi-FI" sz="1200" b="1" dirty="0"/>
              <a:t>LIIKETOIMINNAN RISKINÄ LAIVOJEN OSTOHINTA, TERÄSROMUN HINNANKEHITYS JA HUONO TUOTTAVUUS</a:t>
            </a:r>
          </a:p>
          <a:p>
            <a:pPr algn="ctr"/>
            <a:endParaRPr lang="fi-FI" sz="1200" dirty="0"/>
          </a:p>
        </p:txBody>
      </p:sp>
    </p:spTree>
    <p:extLst>
      <p:ext uri="{BB962C8B-B14F-4D97-AF65-F5344CB8AC3E}">
        <p14:creationId xmlns:p14="http://schemas.microsoft.com/office/powerpoint/2010/main" val="3756827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AF9D1C42-2DF6-8442-599F-4200BB25C028}"/>
              </a:ext>
            </a:extLst>
          </p:cNvPr>
          <p:cNvSpPr>
            <a:spLocks noGrp="1"/>
          </p:cNvSpPr>
          <p:nvPr>
            <p:ph type="title"/>
          </p:nvPr>
        </p:nvSpPr>
        <p:spPr/>
        <p:txBody>
          <a:bodyPr>
            <a:noAutofit/>
          </a:bodyPr>
          <a:lstStyle/>
          <a:p>
            <a:r>
              <a:rPr lang="fi-FI" sz="2800" dirty="0"/>
              <a:t>Liiketoiminnan kannattavuuteen vaikuttavia tekijöitä</a:t>
            </a:r>
          </a:p>
        </p:txBody>
      </p:sp>
      <p:sp>
        <p:nvSpPr>
          <p:cNvPr id="8" name="Tekstin paikkamerkki 7">
            <a:extLst>
              <a:ext uri="{FF2B5EF4-FFF2-40B4-BE49-F238E27FC236}">
                <a16:creationId xmlns:a16="http://schemas.microsoft.com/office/drawing/2014/main" id="{D74FB946-22D2-B02D-50ED-4062BE7C565D}"/>
              </a:ext>
            </a:extLst>
          </p:cNvPr>
          <p:cNvSpPr>
            <a:spLocks noGrp="1"/>
          </p:cNvSpPr>
          <p:nvPr>
            <p:ph type="body" idx="1"/>
          </p:nvPr>
        </p:nvSpPr>
        <p:spPr/>
        <p:txBody>
          <a:bodyPr/>
          <a:lstStyle/>
          <a:p>
            <a:r>
              <a:rPr lang="fi-FI" dirty="0"/>
              <a:t>Kannattavuutta parantavia tekijöitä</a:t>
            </a:r>
          </a:p>
        </p:txBody>
      </p:sp>
      <p:sp>
        <p:nvSpPr>
          <p:cNvPr id="9" name="Sisällön paikkamerkki 8">
            <a:extLst>
              <a:ext uri="{FF2B5EF4-FFF2-40B4-BE49-F238E27FC236}">
                <a16:creationId xmlns:a16="http://schemas.microsoft.com/office/drawing/2014/main" id="{8453B16C-4F64-5837-8293-2A6095C9C277}"/>
              </a:ext>
            </a:extLst>
          </p:cNvPr>
          <p:cNvSpPr>
            <a:spLocks noGrp="1"/>
          </p:cNvSpPr>
          <p:nvPr>
            <p:ph sz="half" idx="2"/>
          </p:nvPr>
        </p:nvSpPr>
        <p:spPr/>
        <p:txBody>
          <a:bodyPr>
            <a:normAutofit/>
          </a:bodyPr>
          <a:lstStyle/>
          <a:p>
            <a:pPr>
              <a:lnSpc>
                <a:spcPct val="100000"/>
              </a:lnSpc>
              <a:spcBef>
                <a:spcPts val="600"/>
              </a:spcBef>
            </a:pPr>
            <a:r>
              <a:rPr lang="fi-FI" sz="1600" dirty="0"/>
              <a:t>Laivojen hankintahinta pysyy alhaalla, kun laivojen omistajille voidaan tarjota ympäristöystävällinen ja turvallinen purkutelakka.</a:t>
            </a:r>
          </a:p>
          <a:p>
            <a:pPr>
              <a:lnSpc>
                <a:spcPct val="100000"/>
              </a:lnSpc>
              <a:spcBef>
                <a:spcPts val="600"/>
              </a:spcBef>
            </a:pPr>
            <a:r>
              <a:rPr lang="fi-FI" sz="1600" dirty="0"/>
              <a:t>Dollarin kurssi vahvistuu euroon nähden. </a:t>
            </a:r>
          </a:p>
          <a:p>
            <a:pPr>
              <a:lnSpc>
                <a:spcPct val="100000"/>
              </a:lnSpc>
              <a:spcBef>
                <a:spcPts val="600"/>
              </a:spcBef>
            </a:pPr>
            <a:r>
              <a:rPr lang="fi-FI" sz="1600" dirty="0"/>
              <a:t>Purkutoiminnan tuottavuutta pystytään parantamaan esim. uudet ideoidut purkumenetelmät ovat toimivia. </a:t>
            </a:r>
          </a:p>
          <a:p>
            <a:pPr>
              <a:lnSpc>
                <a:spcPct val="100000"/>
              </a:lnSpc>
              <a:spcBef>
                <a:spcPts val="600"/>
              </a:spcBef>
            </a:pPr>
            <a:r>
              <a:rPr lang="fi-FI" sz="1600" dirty="0"/>
              <a:t>Kierrätysteräksen hinta lähtee nousuun.</a:t>
            </a:r>
          </a:p>
          <a:p>
            <a:pPr>
              <a:lnSpc>
                <a:spcPct val="100000"/>
              </a:lnSpc>
              <a:spcBef>
                <a:spcPts val="600"/>
              </a:spcBef>
            </a:pPr>
            <a:r>
              <a:rPr lang="fi-FI" sz="1600" b="1" dirty="0"/>
              <a:t>Terästuotannon hiilidioksidipäästöjen pienentämiseksi yhteiskunta alkaa tukemaan kierrätysteräksen hintaa.  </a:t>
            </a:r>
          </a:p>
          <a:p>
            <a:pPr>
              <a:lnSpc>
                <a:spcPct val="100000"/>
              </a:lnSpc>
              <a:spcBef>
                <a:spcPts val="600"/>
              </a:spcBef>
            </a:pPr>
            <a:r>
              <a:rPr lang="fi-FI" sz="1600" b="1" dirty="0"/>
              <a:t>Isoa purkutelakkainvestointia tuetaan investointiavustuksilla.</a:t>
            </a:r>
          </a:p>
          <a:p>
            <a:pPr marL="0" indent="0">
              <a:lnSpc>
                <a:spcPct val="100000"/>
              </a:lnSpc>
              <a:spcBef>
                <a:spcPts val="600"/>
              </a:spcBef>
              <a:buNone/>
            </a:pPr>
            <a:endParaRPr lang="fi-FI" sz="1600" dirty="0"/>
          </a:p>
        </p:txBody>
      </p:sp>
      <p:sp>
        <p:nvSpPr>
          <p:cNvPr id="10" name="Tekstin paikkamerkki 9">
            <a:extLst>
              <a:ext uri="{FF2B5EF4-FFF2-40B4-BE49-F238E27FC236}">
                <a16:creationId xmlns:a16="http://schemas.microsoft.com/office/drawing/2014/main" id="{ED3623C3-8E4C-B21C-B7EF-8ABD33DF0C3B}"/>
              </a:ext>
            </a:extLst>
          </p:cNvPr>
          <p:cNvSpPr>
            <a:spLocks noGrp="1"/>
          </p:cNvSpPr>
          <p:nvPr>
            <p:ph type="body" sz="quarter" idx="3"/>
          </p:nvPr>
        </p:nvSpPr>
        <p:spPr/>
        <p:txBody>
          <a:bodyPr/>
          <a:lstStyle/>
          <a:p>
            <a:r>
              <a:rPr lang="fi-FI" dirty="0"/>
              <a:t>Kannattavuutta heikentäviä tekijöitä </a:t>
            </a:r>
          </a:p>
        </p:txBody>
      </p:sp>
      <p:sp>
        <p:nvSpPr>
          <p:cNvPr id="11" name="Sisällön paikkamerkki 10">
            <a:extLst>
              <a:ext uri="{FF2B5EF4-FFF2-40B4-BE49-F238E27FC236}">
                <a16:creationId xmlns:a16="http://schemas.microsoft.com/office/drawing/2014/main" id="{042E0991-819D-99A5-2191-AE7E9646EEA0}"/>
              </a:ext>
            </a:extLst>
          </p:cNvPr>
          <p:cNvSpPr>
            <a:spLocks noGrp="1"/>
          </p:cNvSpPr>
          <p:nvPr>
            <p:ph sz="quarter" idx="4"/>
          </p:nvPr>
        </p:nvSpPr>
        <p:spPr/>
        <p:txBody>
          <a:bodyPr>
            <a:normAutofit/>
          </a:bodyPr>
          <a:lstStyle/>
          <a:p>
            <a:pPr>
              <a:lnSpc>
                <a:spcPct val="100000"/>
              </a:lnSpc>
              <a:spcBef>
                <a:spcPts val="600"/>
              </a:spcBef>
            </a:pPr>
            <a:r>
              <a:rPr lang="fi-FI" sz="1600" dirty="0"/>
              <a:t>Laivojen hankintahinnassa ei pystytä kilpailemaan Etelä-Aasian ja Turkin telakoiden kanssa ja nämä telakat pystyvät parantamaan ympäristösuojelua ja turvallisuutta.</a:t>
            </a:r>
          </a:p>
          <a:p>
            <a:pPr>
              <a:lnSpc>
                <a:spcPct val="100000"/>
              </a:lnSpc>
              <a:spcBef>
                <a:spcPts val="600"/>
              </a:spcBef>
            </a:pPr>
            <a:r>
              <a:rPr lang="fi-FI" sz="1600" dirty="0"/>
              <a:t>Dollarin kurssi heikkenee euroon nähden. </a:t>
            </a:r>
          </a:p>
          <a:p>
            <a:pPr>
              <a:lnSpc>
                <a:spcPct val="100000"/>
              </a:lnSpc>
              <a:spcBef>
                <a:spcPts val="600"/>
              </a:spcBef>
            </a:pPr>
            <a:r>
              <a:rPr lang="fi-FI" sz="1600" dirty="0"/>
              <a:t>Purkutoiminnan tuottavuus ei ole toivotulla tasolla esim. uudet ideoidut purkumenetelmät eivät toimi. </a:t>
            </a:r>
          </a:p>
          <a:p>
            <a:pPr>
              <a:lnSpc>
                <a:spcPct val="100000"/>
              </a:lnSpc>
              <a:spcBef>
                <a:spcPts val="600"/>
              </a:spcBef>
            </a:pPr>
            <a:r>
              <a:rPr lang="fi-FI" sz="1600" dirty="0"/>
              <a:t>Kierrätysteräksen hinta pysyy alhaalla. </a:t>
            </a:r>
          </a:p>
          <a:p>
            <a:pPr>
              <a:lnSpc>
                <a:spcPct val="100000"/>
              </a:lnSpc>
              <a:spcBef>
                <a:spcPts val="600"/>
              </a:spcBef>
            </a:pPr>
            <a:r>
              <a:rPr lang="fi-FI" sz="1600" b="1" dirty="0"/>
              <a:t>Isoon purkutelakkainvestointiin ei saada investointiavustuksia. </a:t>
            </a:r>
          </a:p>
        </p:txBody>
      </p:sp>
      <p:sp>
        <p:nvSpPr>
          <p:cNvPr id="4" name="Päivämäärän paikkamerkki 3">
            <a:extLst>
              <a:ext uri="{FF2B5EF4-FFF2-40B4-BE49-F238E27FC236}">
                <a16:creationId xmlns:a16="http://schemas.microsoft.com/office/drawing/2014/main" id="{B7C21BD7-9D94-834C-46EA-3ED84BF04DAD}"/>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7DC71F40-58B5-52F9-1849-6C03E3496B82}"/>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D0C40222-4E2F-F5D4-609A-1DD1E3055F0E}"/>
              </a:ext>
            </a:extLst>
          </p:cNvPr>
          <p:cNvSpPr>
            <a:spLocks noGrp="1"/>
          </p:cNvSpPr>
          <p:nvPr>
            <p:ph type="sldNum" sz="quarter" idx="12"/>
          </p:nvPr>
        </p:nvSpPr>
        <p:spPr/>
        <p:txBody>
          <a:bodyPr/>
          <a:lstStyle/>
          <a:p>
            <a:fld id="{D3A43A0F-07BB-4823-B415-9F3E41C865A8}" type="slidenum">
              <a:rPr lang="fi-FI" smtClean="0"/>
              <a:t>58</a:t>
            </a:fld>
            <a:endParaRPr lang="fi-FI"/>
          </a:p>
        </p:txBody>
      </p:sp>
      <p:sp>
        <p:nvSpPr>
          <p:cNvPr id="13" name="Suorakulmio 12">
            <a:extLst>
              <a:ext uri="{FF2B5EF4-FFF2-40B4-BE49-F238E27FC236}">
                <a16:creationId xmlns:a16="http://schemas.microsoft.com/office/drawing/2014/main" id="{77D04E8A-959E-954E-BECA-6C314268BDAD}"/>
              </a:ext>
            </a:extLst>
          </p:cNvPr>
          <p:cNvSpPr/>
          <p:nvPr/>
        </p:nvSpPr>
        <p:spPr>
          <a:xfrm>
            <a:off x="1900412" y="5239411"/>
            <a:ext cx="2164375" cy="923330"/>
          </a:xfrm>
          <a:prstGeom prst="rect">
            <a:avLst/>
          </a:prstGeom>
          <a:noFill/>
        </p:spPr>
        <p:txBody>
          <a:bodyPr wrap="none" lIns="91440" tIns="45720" rIns="91440" bIns="45720">
            <a:spAutoFit/>
          </a:bodyPr>
          <a:lstStyle/>
          <a:p>
            <a:pPr algn="ctr"/>
            <a:r>
              <a:rPr lang="fi-FI" sz="5400" b="0" cap="none" spc="0" dirty="0">
                <a:ln w="0"/>
                <a:solidFill>
                  <a:srgbClr val="176D79"/>
                </a:solidFill>
                <a:effectLst>
                  <a:outerShdw blurRad="38100" dist="19050" dir="2700000" algn="tl" rotWithShape="0">
                    <a:schemeClr val="dk1">
                      <a:alpha val="40000"/>
                    </a:schemeClr>
                  </a:outerShdw>
                </a:effectLst>
              </a:rPr>
              <a:t>Plussat</a:t>
            </a:r>
          </a:p>
        </p:txBody>
      </p:sp>
      <p:sp>
        <p:nvSpPr>
          <p:cNvPr id="14" name="Suorakulmio 13">
            <a:extLst>
              <a:ext uri="{FF2B5EF4-FFF2-40B4-BE49-F238E27FC236}">
                <a16:creationId xmlns:a16="http://schemas.microsoft.com/office/drawing/2014/main" id="{CF13F452-BDBE-FFEE-BB89-8D99C04B03BF}"/>
              </a:ext>
            </a:extLst>
          </p:cNvPr>
          <p:cNvSpPr/>
          <p:nvPr/>
        </p:nvSpPr>
        <p:spPr>
          <a:xfrm>
            <a:off x="7626499" y="5285577"/>
            <a:ext cx="2665089" cy="830997"/>
          </a:xfrm>
          <a:prstGeom prst="rect">
            <a:avLst/>
          </a:prstGeom>
          <a:noFill/>
        </p:spPr>
        <p:txBody>
          <a:bodyPr wrap="none" lIns="91440" tIns="45720" rIns="91440" bIns="45720">
            <a:spAutoFit/>
          </a:bodyPr>
          <a:lstStyle/>
          <a:p>
            <a:pPr algn="ctr"/>
            <a:r>
              <a:rPr lang="fi-FI" sz="4800" dirty="0">
                <a:ln w="0"/>
                <a:solidFill>
                  <a:srgbClr val="176D79"/>
                </a:solidFill>
                <a:effectLst>
                  <a:outerShdw blurRad="38100" dist="19050" dir="2700000" algn="tl" rotWithShape="0">
                    <a:schemeClr val="dk1">
                      <a:alpha val="40000"/>
                    </a:schemeClr>
                  </a:outerShdw>
                </a:effectLst>
              </a:rPr>
              <a:t>Miinukset</a:t>
            </a:r>
            <a:endParaRPr lang="fi-FI" sz="4800" b="0" cap="none" spc="0" dirty="0">
              <a:ln w="0"/>
              <a:solidFill>
                <a:srgbClr val="176D79"/>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50722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BF9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1" y="2289595"/>
            <a:ext cx="6169037" cy="2267656"/>
          </a:xfrm>
        </p:spPr>
        <p:txBody>
          <a:bodyPr>
            <a:noAutofit/>
          </a:bodyPr>
          <a:lstStyle/>
          <a:p>
            <a:pPr algn="r"/>
            <a:r>
              <a:rPr lang="fi-FI" sz="5000" i="1" dirty="0">
                <a:solidFill>
                  <a:schemeClr val="bg1"/>
                </a:solidFill>
                <a:latin typeface="+mn-lt"/>
              </a:rPr>
              <a:t>Yhteenveto ja jatkotoimenpiteet</a:t>
            </a:r>
            <a:br>
              <a:rPr lang="fi-FI" sz="5000" i="1" dirty="0">
                <a:solidFill>
                  <a:schemeClr val="bg1"/>
                </a:solidFill>
                <a:latin typeface="+mn-lt"/>
              </a:rPr>
            </a:br>
            <a:endParaRPr lang="fi-FI" sz="2800" i="1" dirty="0">
              <a:solidFill>
                <a:schemeClr val="bg1"/>
              </a:solidFill>
              <a:latin typeface="+mn-lt"/>
            </a:endParaRP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8" name="Kuva 7">
            <a:extLst>
              <a:ext uri="{FF2B5EF4-FFF2-40B4-BE49-F238E27FC236}">
                <a16:creationId xmlns:a16="http://schemas.microsoft.com/office/drawing/2014/main" id="{A638FC09-5E97-C1CF-8308-AC87671F0733}"/>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38125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8CB302-65B8-9F5E-392C-58B9BF1B48A5}"/>
              </a:ext>
            </a:extLst>
          </p:cNvPr>
          <p:cNvSpPr>
            <a:spLocks noGrp="1"/>
          </p:cNvSpPr>
          <p:nvPr>
            <p:ph type="title"/>
          </p:nvPr>
        </p:nvSpPr>
        <p:spPr/>
        <p:txBody>
          <a:bodyPr/>
          <a:lstStyle/>
          <a:p>
            <a:r>
              <a:rPr lang="fi-FI" dirty="0"/>
              <a:t>Laivapurkaus Suomessa</a:t>
            </a:r>
          </a:p>
        </p:txBody>
      </p:sp>
      <p:sp>
        <p:nvSpPr>
          <p:cNvPr id="3" name="Sisällön paikkamerkki 2">
            <a:extLst>
              <a:ext uri="{FF2B5EF4-FFF2-40B4-BE49-F238E27FC236}">
                <a16:creationId xmlns:a16="http://schemas.microsoft.com/office/drawing/2014/main" id="{BD99C486-9CB4-F7FA-A5C9-42BF093C8337}"/>
              </a:ext>
            </a:extLst>
          </p:cNvPr>
          <p:cNvSpPr>
            <a:spLocks noGrp="1"/>
          </p:cNvSpPr>
          <p:nvPr>
            <p:ph idx="1"/>
          </p:nvPr>
        </p:nvSpPr>
        <p:spPr/>
        <p:txBody>
          <a:bodyPr>
            <a:normAutofit/>
          </a:bodyPr>
          <a:lstStyle/>
          <a:p>
            <a:pPr>
              <a:lnSpc>
                <a:spcPct val="100000"/>
              </a:lnSpc>
              <a:spcBef>
                <a:spcPts val="600"/>
              </a:spcBef>
            </a:pPr>
            <a:r>
              <a:rPr lang="fi-FI" sz="1600" b="1" dirty="0"/>
              <a:t>Suomessa laivapurkaustoiminnan mahdollisuuksista on keskusteltu vuodesta 2014 lähtien. </a:t>
            </a:r>
            <a:r>
              <a:rPr lang="fi-FI" sz="1600" dirty="0"/>
              <a:t>Yhtenä keskustelun aloittajana on ollut EVAK ry:n Matti Pettay, joka on tutkinut laajasti laivojen turvallisen ja ympäristöystävällisen purkutoiminnan mahdollisuuksia Suomessa. </a:t>
            </a:r>
          </a:p>
          <a:p>
            <a:pPr>
              <a:lnSpc>
                <a:spcPct val="100000"/>
              </a:lnSpc>
              <a:spcBef>
                <a:spcPts val="600"/>
              </a:spcBef>
            </a:pPr>
            <a:r>
              <a:rPr lang="fi-FI" sz="1600" b="1" dirty="0"/>
              <a:t>Viime vuosien aikana aiheeseen liittyen on tehty useita esiselvityksiä ja pilotointeja eri puolilla Suomea. </a:t>
            </a:r>
            <a:r>
              <a:rPr lang="fi-FI" sz="1600" dirty="0"/>
              <a:t>Tämän selvitysraportin taustatietoina ovat toimineet ainakin seuraavat aiheeseen liittyvät selvitykset yms. </a:t>
            </a:r>
          </a:p>
          <a:p>
            <a:pPr lvl="1">
              <a:lnSpc>
                <a:spcPct val="100000"/>
              </a:lnSpc>
              <a:spcBef>
                <a:spcPts val="600"/>
              </a:spcBef>
            </a:pPr>
            <a:r>
              <a:rPr lang="fi-FI" sz="1200" dirty="0"/>
              <a:t>DIGIPOLIS, Esiselvitys laivojen purkamisen edellytyksistä Suomessa case Kemin satama 2015 (ALJ Consulting ja EVAK 7.4.2015)</a:t>
            </a:r>
          </a:p>
          <a:p>
            <a:pPr lvl="1">
              <a:lnSpc>
                <a:spcPct val="100000"/>
              </a:lnSpc>
              <a:spcBef>
                <a:spcPts val="600"/>
              </a:spcBef>
            </a:pPr>
            <a:r>
              <a:rPr lang="en-US" sz="1200" dirty="0"/>
              <a:t>Ship Recycling in Finland, Virtual project of a ship purchased, dismantled and recycled at Turku Repair Yard (ALJ Consulting ja EVAK 11.1.2017)</a:t>
            </a:r>
            <a:endParaRPr lang="fi-FI" sz="1200" dirty="0"/>
          </a:p>
          <a:p>
            <a:pPr lvl="1">
              <a:lnSpc>
                <a:spcPct val="100000"/>
              </a:lnSpc>
              <a:spcBef>
                <a:spcPts val="600"/>
              </a:spcBef>
            </a:pPr>
            <a:r>
              <a:rPr lang="fi-FI" sz="1200" dirty="0" err="1"/>
              <a:t>Ship</a:t>
            </a:r>
            <a:r>
              <a:rPr lang="fi-FI" sz="1200" dirty="0"/>
              <a:t> </a:t>
            </a:r>
            <a:r>
              <a:rPr lang="fi-FI" sz="1200" dirty="0" err="1"/>
              <a:t>recycling</a:t>
            </a:r>
            <a:r>
              <a:rPr lang="fi-FI" sz="1200" dirty="0"/>
              <a:t> in Finland </a:t>
            </a:r>
            <a:r>
              <a:rPr lang="fi-FI" sz="1200" dirty="0" err="1"/>
              <a:t>project</a:t>
            </a:r>
            <a:r>
              <a:rPr lang="fi-FI" sz="1200" dirty="0"/>
              <a:t>, Väliraportti </a:t>
            </a:r>
            <a:r>
              <a:rPr lang="fi-FI" sz="1200" dirty="0" err="1"/>
              <a:t>Blue</a:t>
            </a:r>
            <a:r>
              <a:rPr lang="fi-FI" sz="1200" dirty="0"/>
              <a:t> White </a:t>
            </a:r>
            <a:r>
              <a:rPr lang="fi-FI" sz="1200" dirty="0" err="1"/>
              <a:t>Eaglen</a:t>
            </a:r>
            <a:r>
              <a:rPr lang="fi-FI" sz="1200" dirty="0"/>
              <a:t> purkutyöstä (ALJ Consulting, Marraskuu 2017)</a:t>
            </a:r>
          </a:p>
          <a:p>
            <a:pPr lvl="1">
              <a:lnSpc>
                <a:spcPct val="100000"/>
              </a:lnSpc>
              <a:spcBef>
                <a:spcPts val="600"/>
              </a:spcBef>
            </a:pPr>
            <a:r>
              <a:rPr lang="fi-FI" sz="1200" dirty="0"/>
              <a:t>Novia, Aluskierrätys Suomessa - Aluskierrätyksen mahdollisuudet Suomessa ja lähialueilla (Aleksi Helin, 20.12.2018)</a:t>
            </a:r>
          </a:p>
          <a:p>
            <a:pPr lvl="1">
              <a:lnSpc>
                <a:spcPct val="100000"/>
              </a:lnSpc>
              <a:spcBef>
                <a:spcPts val="600"/>
              </a:spcBef>
            </a:pPr>
            <a:r>
              <a:rPr lang="fi-FI" sz="1200" dirty="0"/>
              <a:t>Aluskierrätysraportti, Proomu Riimun, Työvene </a:t>
            </a:r>
            <a:r>
              <a:rPr lang="fi-FI" sz="1200" dirty="0" err="1"/>
              <a:t>Pinkon</a:t>
            </a:r>
            <a:r>
              <a:rPr lang="fi-FI" sz="1200" dirty="0"/>
              <a:t>, Ravintolalaiva </a:t>
            </a:r>
            <a:r>
              <a:rPr lang="fi-FI" sz="1200" dirty="0" err="1"/>
              <a:t>Floating</a:t>
            </a:r>
            <a:r>
              <a:rPr lang="fi-FI" sz="1200" dirty="0"/>
              <a:t> Mollyn ja troolari </a:t>
            </a:r>
            <a:r>
              <a:rPr lang="fi-FI" sz="1200" dirty="0" err="1"/>
              <a:t>Midsjön</a:t>
            </a:r>
            <a:r>
              <a:rPr lang="fi-FI" sz="1200" dirty="0"/>
              <a:t> kierrätyksestä Turun korjaustelakalla 22.1.-1.2.2019 (Meriaura Oy Pyry Lähde)</a:t>
            </a:r>
          </a:p>
          <a:p>
            <a:pPr lvl="1">
              <a:lnSpc>
                <a:spcPct val="100000"/>
              </a:lnSpc>
              <a:spcBef>
                <a:spcPts val="600"/>
              </a:spcBef>
            </a:pPr>
            <a:r>
              <a:rPr lang="fi-FI" sz="1200" dirty="0"/>
              <a:t>Raahen Satama Oy, Metallirakenteisten kohteiden purkuteknologioiden ja menetelmien kehittämis- ja innovaatioyksikön esiselvityshanke (Matti Pettay 28.08.2020)</a:t>
            </a:r>
          </a:p>
          <a:p>
            <a:pPr>
              <a:lnSpc>
                <a:spcPct val="100000"/>
              </a:lnSpc>
              <a:spcBef>
                <a:spcPts val="600"/>
              </a:spcBef>
            </a:pPr>
            <a:r>
              <a:rPr lang="fi-FI" sz="1600" b="1" dirty="0"/>
              <a:t>Tehtyjen selvitysten jälkeen on erilaisilla kokoonpanoilla pyritty käynnistämään laivanpurkaukseen liittyviä tutkimus- ja kehityshankkeita</a:t>
            </a:r>
            <a:r>
              <a:rPr lang="fi-FI" sz="1600" dirty="0"/>
              <a:t>, joiden tavoitteena on ollut purkuteknologian testaus- ja tutkimuskeskuksen perustaminen Suomeen. Tutkimus- ja kehityshankkeiden suunnittelussa on ollut mukana alan yritysten ja asiatuntijoiden lisäksi mm. LUT-yliopisto, Oulun yliopisto ja Turun yliopisto. Tähän mennessä ei kuitenkaan tällaisia tutkimus- ja kehityshankkeita ole saatu käynnistymään. </a:t>
            </a:r>
          </a:p>
          <a:p>
            <a:pPr>
              <a:lnSpc>
                <a:spcPct val="100000"/>
              </a:lnSpc>
              <a:spcBef>
                <a:spcPts val="600"/>
              </a:spcBef>
            </a:pPr>
            <a:r>
              <a:rPr lang="fi-FI" sz="1600" b="1" dirty="0"/>
              <a:t>Tämä selvitys ei ole keskittynyt tutkimus- ja kehitysnäkökulmaan, vaan tavoitteena on selvittää millä edellytyksillä purkutelakan perustaminen Suomeen olisi liiketaloudellisesti kannattavaa ja millaiset investoinnit toiminnan käynnistäminen Raahessa vaatisi.</a:t>
            </a:r>
            <a:r>
              <a:rPr lang="fi-FI" sz="1600" dirty="0"/>
              <a:t> </a:t>
            </a:r>
          </a:p>
          <a:p>
            <a:pPr lvl="1">
              <a:lnSpc>
                <a:spcPct val="100000"/>
              </a:lnSpc>
              <a:spcBef>
                <a:spcPts val="600"/>
              </a:spcBef>
            </a:pPr>
            <a:endParaRPr lang="fi-FI" sz="1200" dirty="0"/>
          </a:p>
        </p:txBody>
      </p:sp>
      <p:sp>
        <p:nvSpPr>
          <p:cNvPr id="4" name="Päivämäärän paikkamerkki 3">
            <a:extLst>
              <a:ext uri="{FF2B5EF4-FFF2-40B4-BE49-F238E27FC236}">
                <a16:creationId xmlns:a16="http://schemas.microsoft.com/office/drawing/2014/main" id="{28EB27F7-A8A1-7F98-E6B0-BEDBCEA0673D}"/>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75ED6559-A01A-551B-AD50-E1030AB5A435}"/>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0A09BCA5-F0F0-EB75-75A1-61EA23ABE6B0}"/>
              </a:ext>
            </a:extLst>
          </p:cNvPr>
          <p:cNvSpPr>
            <a:spLocks noGrp="1"/>
          </p:cNvSpPr>
          <p:nvPr>
            <p:ph type="sldNum" sz="quarter" idx="12"/>
          </p:nvPr>
        </p:nvSpPr>
        <p:spPr/>
        <p:txBody>
          <a:bodyPr/>
          <a:lstStyle/>
          <a:p>
            <a:fld id="{D3A43A0F-07BB-4823-B415-9F3E41C865A8}" type="slidenum">
              <a:rPr lang="fi-FI" smtClean="0"/>
              <a:t>6</a:t>
            </a:fld>
            <a:endParaRPr lang="fi-FI"/>
          </a:p>
        </p:txBody>
      </p:sp>
    </p:spTree>
    <p:extLst>
      <p:ext uri="{BB962C8B-B14F-4D97-AF65-F5344CB8AC3E}">
        <p14:creationId xmlns:p14="http://schemas.microsoft.com/office/powerpoint/2010/main" val="3122909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B2EAFC00-9F94-0A5F-FA1D-AA43E096CFAF}"/>
              </a:ext>
            </a:extLst>
          </p:cNvPr>
          <p:cNvSpPr>
            <a:spLocks noGrp="1"/>
          </p:cNvSpPr>
          <p:nvPr>
            <p:ph type="title"/>
          </p:nvPr>
        </p:nvSpPr>
        <p:spPr/>
        <p:txBody>
          <a:bodyPr/>
          <a:lstStyle/>
          <a:p>
            <a:r>
              <a:rPr lang="fi-FI" dirty="0"/>
              <a:t>Selvityksen yhteenveto</a:t>
            </a:r>
          </a:p>
        </p:txBody>
      </p:sp>
      <p:sp>
        <p:nvSpPr>
          <p:cNvPr id="4" name="Päivämäärän paikkamerkki 3">
            <a:extLst>
              <a:ext uri="{FF2B5EF4-FFF2-40B4-BE49-F238E27FC236}">
                <a16:creationId xmlns:a16="http://schemas.microsoft.com/office/drawing/2014/main" id="{B99F7CFF-111A-8D13-82D3-CD53B424E9B4}"/>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C111474E-C41D-BEA3-F640-0B7DE6FB219F}"/>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3FD8412E-9CB3-E3FA-A1B5-6E0C4C8E783E}"/>
              </a:ext>
            </a:extLst>
          </p:cNvPr>
          <p:cNvSpPr>
            <a:spLocks noGrp="1"/>
          </p:cNvSpPr>
          <p:nvPr>
            <p:ph type="sldNum" sz="quarter" idx="12"/>
          </p:nvPr>
        </p:nvSpPr>
        <p:spPr/>
        <p:txBody>
          <a:bodyPr/>
          <a:lstStyle/>
          <a:p>
            <a:fld id="{D3A43A0F-07BB-4823-B415-9F3E41C865A8}" type="slidenum">
              <a:rPr lang="fi-FI" smtClean="0"/>
              <a:t>60</a:t>
            </a:fld>
            <a:endParaRPr lang="fi-FI"/>
          </a:p>
        </p:txBody>
      </p:sp>
      <p:sp>
        <p:nvSpPr>
          <p:cNvPr id="8" name="Suorakulmio: Pyöristetyt kulmat 7">
            <a:extLst>
              <a:ext uri="{FF2B5EF4-FFF2-40B4-BE49-F238E27FC236}">
                <a16:creationId xmlns:a16="http://schemas.microsoft.com/office/drawing/2014/main" id="{CC300C69-FCDB-EE73-18EF-2A9D49AF8549}"/>
              </a:ext>
            </a:extLst>
          </p:cNvPr>
          <p:cNvSpPr/>
          <p:nvPr/>
        </p:nvSpPr>
        <p:spPr>
          <a:xfrm>
            <a:off x="4493794" y="2472487"/>
            <a:ext cx="3230480" cy="2382253"/>
          </a:xfrm>
          <a:prstGeom prst="roundRect">
            <a:avLst/>
          </a:prstGeom>
          <a:solidFill>
            <a:srgbClr val="176D79"/>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i-FI" sz="1400" dirty="0"/>
              <a:t>SHIP RECYCLING COMPANY</a:t>
            </a:r>
          </a:p>
          <a:p>
            <a:pPr algn="ctr"/>
            <a:endParaRPr lang="fi-FI" sz="1200" dirty="0"/>
          </a:p>
          <a:p>
            <a:pPr algn="ctr"/>
            <a:r>
              <a:rPr lang="fi-FI" sz="1200" dirty="0"/>
              <a:t>Kapasiteetti 100 000 -150 000 LDT/vuosi</a:t>
            </a:r>
          </a:p>
          <a:p>
            <a:pPr algn="ctr"/>
            <a:r>
              <a:rPr lang="fi-FI" sz="1200" dirty="0"/>
              <a:t>(10 x 10 000-15 000 LTD/laiva)</a:t>
            </a:r>
          </a:p>
          <a:p>
            <a:pPr algn="ctr"/>
            <a:r>
              <a:rPr lang="fi-FI" sz="1200" dirty="0"/>
              <a:t>Liiketoiminnan laajuus &gt; 30 MEUR/v</a:t>
            </a:r>
          </a:p>
          <a:p>
            <a:pPr algn="ctr"/>
            <a:r>
              <a:rPr lang="fi-FI" sz="1200" dirty="0"/>
              <a:t>Suora työllisyysvaikutus 40-50 työllistä </a:t>
            </a:r>
          </a:p>
          <a:p>
            <a:pPr algn="ctr"/>
            <a:endParaRPr lang="fi-FI" sz="1200" dirty="0"/>
          </a:p>
        </p:txBody>
      </p:sp>
      <p:sp>
        <p:nvSpPr>
          <p:cNvPr id="9" name="Suorakulmio: Pyöristetyt kulmat 8">
            <a:extLst>
              <a:ext uri="{FF2B5EF4-FFF2-40B4-BE49-F238E27FC236}">
                <a16:creationId xmlns:a16="http://schemas.microsoft.com/office/drawing/2014/main" id="{C3580D36-F19E-F80C-89AB-FBDC099973BA}"/>
              </a:ext>
            </a:extLst>
          </p:cNvPr>
          <p:cNvSpPr/>
          <p:nvPr/>
        </p:nvSpPr>
        <p:spPr>
          <a:xfrm>
            <a:off x="422029" y="1870911"/>
            <a:ext cx="2224918" cy="3645568"/>
          </a:xfrm>
          <a:prstGeom prst="roundRect">
            <a:avLst/>
          </a:prstGeom>
          <a:no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fi-FI" sz="1100" dirty="0">
              <a:solidFill>
                <a:schemeClr val="tx1"/>
              </a:solidFill>
            </a:endParaRPr>
          </a:p>
          <a:p>
            <a:endParaRPr lang="fi-FI" sz="1100" dirty="0">
              <a:solidFill>
                <a:schemeClr val="tx1"/>
              </a:solidFill>
            </a:endParaRPr>
          </a:p>
          <a:p>
            <a:endParaRPr lang="fi-FI" sz="1100" dirty="0">
              <a:solidFill>
                <a:schemeClr val="tx1"/>
              </a:solidFill>
            </a:endParaRPr>
          </a:p>
          <a:p>
            <a:endParaRPr lang="fi-FI" sz="1100" dirty="0">
              <a:solidFill>
                <a:schemeClr val="tx1"/>
              </a:solidFill>
            </a:endParaRPr>
          </a:p>
          <a:p>
            <a:r>
              <a:rPr lang="fi-FI" sz="1200" b="1" dirty="0">
                <a:solidFill>
                  <a:schemeClr val="tx1"/>
                </a:solidFill>
              </a:rPr>
              <a:t>Laivojen kierrätysmäärien odotetaan kaksinkertaistuvan </a:t>
            </a:r>
          </a:p>
          <a:p>
            <a:r>
              <a:rPr lang="fi-FI" sz="1200" b="1" dirty="0">
                <a:solidFill>
                  <a:schemeClr val="tx1"/>
                </a:solidFill>
              </a:rPr>
              <a:t>vuoteen 2028 mennessä</a:t>
            </a:r>
          </a:p>
          <a:p>
            <a:endParaRPr lang="fi-FI" sz="1200" b="1" dirty="0">
              <a:solidFill>
                <a:schemeClr val="tx1"/>
              </a:solidFill>
            </a:endParaRPr>
          </a:p>
          <a:p>
            <a:r>
              <a:rPr lang="fi-FI" sz="1050" dirty="0">
                <a:solidFill>
                  <a:schemeClr val="tx1"/>
                </a:solidFill>
              </a:rPr>
              <a:t>Syitä tähän </a:t>
            </a:r>
          </a:p>
          <a:p>
            <a:pPr marL="171450" indent="-171450">
              <a:buFont typeface="Arial" panose="020B0604020202020204" pitchFamily="34" charset="0"/>
              <a:buChar char="•"/>
            </a:pPr>
            <a:r>
              <a:rPr lang="fi-FI" sz="1050" dirty="0">
                <a:solidFill>
                  <a:schemeClr val="tx1"/>
                </a:solidFill>
              </a:rPr>
              <a:t>Laivojen koon ja lukumäärän kasvu</a:t>
            </a:r>
          </a:p>
          <a:p>
            <a:pPr marL="171450" indent="-171450">
              <a:buFont typeface="Arial" panose="020B0604020202020204" pitchFamily="34" charset="0"/>
              <a:buChar char="•"/>
            </a:pPr>
            <a:r>
              <a:rPr lang="fi-FI" sz="1050" dirty="0">
                <a:solidFill>
                  <a:schemeClr val="tx1"/>
                </a:solidFill>
              </a:rPr>
              <a:t>Kiristyvät ympäristö-määräykset ja muu sääntely (mm. </a:t>
            </a:r>
            <a:r>
              <a:rPr lang="en-US" sz="1050" dirty="0">
                <a:solidFill>
                  <a:schemeClr val="tx1"/>
                </a:solidFill>
              </a:rPr>
              <a:t>EU Regulation on Ship Recycling)</a:t>
            </a:r>
            <a:endParaRPr lang="fi-FI" sz="1050" dirty="0">
              <a:solidFill>
                <a:schemeClr val="tx1"/>
              </a:solidFill>
            </a:endParaRPr>
          </a:p>
          <a:p>
            <a:pPr marL="171450" indent="-171450">
              <a:buFont typeface="Arial" panose="020B0604020202020204" pitchFamily="34" charset="0"/>
              <a:buChar char="•"/>
            </a:pPr>
            <a:r>
              <a:rPr lang="fi-FI" sz="1050" dirty="0">
                <a:solidFill>
                  <a:schemeClr val="tx1"/>
                </a:solidFill>
              </a:rPr>
              <a:t>Rahtien hinnat</a:t>
            </a:r>
          </a:p>
          <a:p>
            <a:pPr marL="171450" indent="-171450">
              <a:buFont typeface="Arial" panose="020B0604020202020204" pitchFamily="34" charset="0"/>
              <a:buChar char="•"/>
            </a:pPr>
            <a:r>
              <a:rPr lang="fi-FI" sz="1050" dirty="0">
                <a:solidFill>
                  <a:schemeClr val="tx1"/>
                </a:solidFill>
              </a:rPr>
              <a:t>Vanhojen laivojen operointikustannukset </a:t>
            </a:r>
          </a:p>
        </p:txBody>
      </p:sp>
      <p:sp>
        <p:nvSpPr>
          <p:cNvPr id="11" name="Nuoli: Oikea 10">
            <a:extLst>
              <a:ext uri="{FF2B5EF4-FFF2-40B4-BE49-F238E27FC236}">
                <a16:creationId xmlns:a16="http://schemas.microsoft.com/office/drawing/2014/main" id="{C9C5FAC7-C1E8-E7C3-AECE-DF6E0F3C472F}"/>
              </a:ext>
            </a:extLst>
          </p:cNvPr>
          <p:cNvSpPr/>
          <p:nvPr/>
        </p:nvSpPr>
        <p:spPr>
          <a:xfrm>
            <a:off x="2888581" y="3170319"/>
            <a:ext cx="1389649" cy="986590"/>
          </a:xfrm>
          <a:prstGeom prst="rightArrow">
            <a:avLst/>
          </a:prstGeom>
          <a:solidFill>
            <a:srgbClr val="176D79"/>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Nuoli: Oikea 11">
            <a:extLst>
              <a:ext uri="{FF2B5EF4-FFF2-40B4-BE49-F238E27FC236}">
                <a16:creationId xmlns:a16="http://schemas.microsoft.com/office/drawing/2014/main" id="{8DCC7B39-95E5-796A-AA46-04037F8166F2}"/>
              </a:ext>
            </a:extLst>
          </p:cNvPr>
          <p:cNvSpPr/>
          <p:nvPr/>
        </p:nvSpPr>
        <p:spPr>
          <a:xfrm>
            <a:off x="7939838" y="3170319"/>
            <a:ext cx="1389649" cy="986590"/>
          </a:xfrm>
          <a:prstGeom prst="rightArrow">
            <a:avLst/>
          </a:prstGeom>
          <a:solidFill>
            <a:srgbClr val="176D79"/>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Alas 12">
            <a:extLst>
              <a:ext uri="{FF2B5EF4-FFF2-40B4-BE49-F238E27FC236}">
                <a16:creationId xmlns:a16="http://schemas.microsoft.com/office/drawing/2014/main" id="{F4B23882-0838-0993-A778-5F14706B10AF}"/>
              </a:ext>
            </a:extLst>
          </p:cNvPr>
          <p:cNvSpPr/>
          <p:nvPr/>
        </p:nvSpPr>
        <p:spPr>
          <a:xfrm>
            <a:off x="5153524" y="2084738"/>
            <a:ext cx="553453" cy="306806"/>
          </a:xfrm>
          <a:prstGeom prst="downArrow">
            <a:avLst>
              <a:gd name="adj1" fmla="val 50000"/>
              <a:gd name="adj2" fmla="val 63725"/>
            </a:avLst>
          </a:prstGeom>
          <a:solidFill>
            <a:srgbClr val="176D79"/>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Nuoli: Alas 14">
            <a:extLst>
              <a:ext uri="{FF2B5EF4-FFF2-40B4-BE49-F238E27FC236}">
                <a16:creationId xmlns:a16="http://schemas.microsoft.com/office/drawing/2014/main" id="{933A8587-ABF4-A1FA-2551-05D4D733C1F7}"/>
              </a:ext>
            </a:extLst>
          </p:cNvPr>
          <p:cNvSpPr/>
          <p:nvPr/>
        </p:nvSpPr>
        <p:spPr>
          <a:xfrm rot="10800000">
            <a:off x="5153523" y="4929989"/>
            <a:ext cx="553453" cy="277774"/>
          </a:xfrm>
          <a:prstGeom prst="downArrow">
            <a:avLst>
              <a:gd name="adj1" fmla="val 50000"/>
              <a:gd name="adj2" fmla="val 63725"/>
            </a:avLst>
          </a:prstGeom>
          <a:solidFill>
            <a:srgbClr val="176D79"/>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Pyöristetyt kulmat 15">
            <a:extLst>
              <a:ext uri="{FF2B5EF4-FFF2-40B4-BE49-F238E27FC236}">
                <a16:creationId xmlns:a16="http://schemas.microsoft.com/office/drawing/2014/main" id="{20067261-B46D-28C6-07AD-75F12DC28F4A}"/>
              </a:ext>
            </a:extLst>
          </p:cNvPr>
          <p:cNvSpPr/>
          <p:nvPr/>
        </p:nvSpPr>
        <p:spPr>
          <a:xfrm>
            <a:off x="4588041" y="4000501"/>
            <a:ext cx="842210" cy="487279"/>
          </a:xfrm>
          <a:prstGeom prst="roundRect">
            <a:avLst/>
          </a:prstGeom>
          <a:solidFill>
            <a:schemeClr val="bg1"/>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800" b="1" dirty="0">
                <a:solidFill>
                  <a:schemeClr val="tx1"/>
                </a:solidFill>
              </a:rPr>
              <a:t>Laivojen hankinta</a:t>
            </a:r>
          </a:p>
        </p:txBody>
      </p:sp>
      <p:sp>
        <p:nvSpPr>
          <p:cNvPr id="17" name="Suorakulmio: Pyöristetyt kulmat 16">
            <a:extLst>
              <a:ext uri="{FF2B5EF4-FFF2-40B4-BE49-F238E27FC236}">
                <a16:creationId xmlns:a16="http://schemas.microsoft.com/office/drawing/2014/main" id="{1D2EB90E-912B-B85D-46BB-39B60C77523B}"/>
              </a:ext>
            </a:extLst>
          </p:cNvPr>
          <p:cNvSpPr/>
          <p:nvPr/>
        </p:nvSpPr>
        <p:spPr>
          <a:xfrm>
            <a:off x="5599697" y="4000501"/>
            <a:ext cx="998621" cy="487279"/>
          </a:xfrm>
          <a:prstGeom prst="roundRect">
            <a:avLst/>
          </a:prstGeom>
          <a:solidFill>
            <a:schemeClr val="bg1"/>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b="1" dirty="0">
                <a:solidFill>
                  <a:schemeClr val="tx1"/>
                </a:solidFill>
              </a:rPr>
              <a:t>PURKU-TELAKKA</a:t>
            </a:r>
          </a:p>
        </p:txBody>
      </p:sp>
      <p:sp>
        <p:nvSpPr>
          <p:cNvPr id="18" name="Suorakulmio: Pyöristetyt kulmat 17">
            <a:extLst>
              <a:ext uri="{FF2B5EF4-FFF2-40B4-BE49-F238E27FC236}">
                <a16:creationId xmlns:a16="http://schemas.microsoft.com/office/drawing/2014/main" id="{8FB51557-FB4E-A146-FBF7-B408E2DB6197}"/>
              </a:ext>
            </a:extLst>
          </p:cNvPr>
          <p:cNvSpPr/>
          <p:nvPr/>
        </p:nvSpPr>
        <p:spPr>
          <a:xfrm>
            <a:off x="6767765" y="4000501"/>
            <a:ext cx="842210" cy="487279"/>
          </a:xfrm>
          <a:prstGeom prst="roundRect">
            <a:avLst/>
          </a:prstGeom>
          <a:solidFill>
            <a:schemeClr val="bg1"/>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800" b="1" dirty="0">
                <a:solidFill>
                  <a:schemeClr val="tx1"/>
                </a:solidFill>
              </a:rPr>
              <a:t>Kierrätys-materiaalien myynti</a:t>
            </a:r>
          </a:p>
        </p:txBody>
      </p:sp>
      <p:cxnSp>
        <p:nvCxnSpPr>
          <p:cNvPr id="20" name="Suora nuoliyhdysviiva 19">
            <a:extLst>
              <a:ext uri="{FF2B5EF4-FFF2-40B4-BE49-F238E27FC236}">
                <a16:creationId xmlns:a16="http://schemas.microsoft.com/office/drawing/2014/main" id="{50B5FB6B-F6CA-BB93-DB15-8B2F2F6A0329}"/>
              </a:ext>
            </a:extLst>
          </p:cNvPr>
          <p:cNvCxnSpPr>
            <a:stCxn id="16" idx="3"/>
            <a:endCxn id="17" idx="1"/>
          </p:cNvCxnSpPr>
          <p:nvPr/>
        </p:nvCxnSpPr>
        <p:spPr>
          <a:xfrm>
            <a:off x="5430251" y="4244141"/>
            <a:ext cx="16944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uora nuoliyhdysviiva 20">
            <a:extLst>
              <a:ext uri="{FF2B5EF4-FFF2-40B4-BE49-F238E27FC236}">
                <a16:creationId xmlns:a16="http://schemas.microsoft.com/office/drawing/2014/main" id="{A2A1DA24-16A3-1508-6CEB-21137E392094}"/>
              </a:ext>
            </a:extLst>
          </p:cNvPr>
          <p:cNvCxnSpPr/>
          <p:nvPr/>
        </p:nvCxnSpPr>
        <p:spPr>
          <a:xfrm>
            <a:off x="6598318" y="4268204"/>
            <a:ext cx="16944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kstiruutu 21">
            <a:extLst>
              <a:ext uri="{FF2B5EF4-FFF2-40B4-BE49-F238E27FC236}">
                <a16:creationId xmlns:a16="http://schemas.microsoft.com/office/drawing/2014/main" id="{E7B44C7B-5331-19A4-F4AE-171FB0659CB8}"/>
              </a:ext>
            </a:extLst>
          </p:cNvPr>
          <p:cNvSpPr txBox="1"/>
          <p:nvPr/>
        </p:nvSpPr>
        <p:spPr>
          <a:xfrm>
            <a:off x="4884032" y="5303692"/>
            <a:ext cx="1261884" cy="907941"/>
          </a:xfrm>
          <a:prstGeom prst="rect">
            <a:avLst/>
          </a:prstGeom>
          <a:noFill/>
        </p:spPr>
        <p:txBody>
          <a:bodyPr wrap="none" rtlCol="0">
            <a:spAutoFit/>
          </a:bodyPr>
          <a:lstStyle/>
          <a:p>
            <a:r>
              <a:rPr lang="fi-FI" sz="1200" dirty="0"/>
              <a:t>TOIMITTAJAT</a:t>
            </a:r>
          </a:p>
          <a:p>
            <a:pPr marL="171450" indent="-171450">
              <a:buFont typeface="Arial" panose="020B0604020202020204" pitchFamily="34" charset="0"/>
              <a:buChar char="•"/>
            </a:pPr>
            <a:r>
              <a:rPr lang="fi-FI" sz="1000" dirty="0"/>
              <a:t>Erikoiskoneet</a:t>
            </a:r>
          </a:p>
          <a:p>
            <a:pPr marL="171450" indent="-171450">
              <a:buFont typeface="Arial" panose="020B0604020202020204" pitchFamily="34" charset="0"/>
              <a:buChar char="•"/>
            </a:pPr>
            <a:r>
              <a:rPr lang="fi-FI" sz="1000" dirty="0"/>
              <a:t>Pesu ja puhdistus</a:t>
            </a:r>
          </a:p>
          <a:p>
            <a:pPr marL="171450" indent="-171450">
              <a:buFont typeface="Arial" panose="020B0604020202020204" pitchFamily="34" charset="0"/>
              <a:buChar char="•"/>
            </a:pPr>
            <a:r>
              <a:rPr lang="fi-FI" sz="1000" dirty="0"/>
              <a:t>Logistiikka</a:t>
            </a:r>
          </a:p>
          <a:p>
            <a:pPr marL="171450" indent="-171450">
              <a:buFont typeface="Arial" panose="020B0604020202020204" pitchFamily="34" charset="0"/>
              <a:buChar char="•"/>
            </a:pPr>
            <a:r>
              <a:rPr lang="fi-FI" sz="1000" dirty="0"/>
              <a:t>Yms. </a:t>
            </a:r>
            <a:endParaRPr lang="fi-FI" sz="1100" dirty="0"/>
          </a:p>
        </p:txBody>
      </p:sp>
      <p:sp>
        <p:nvSpPr>
          <p:cNvPr id="23" name="Tekstiruutu 22">
            <a:extLst>
              <a:ext uri="{FF2B5EF4-FFF2-40B4-BE49-F238E27FC236}">
                <a16:creationId xmlns:a16="http://schemas.microsoft.com/office/drawing/2014/main" id="{892DBD16-A564-B54B-7DF2-F295CEED9CC0}"/>
              </a:ext>
            </a:extLst>
          </p:cNvPr>
          <p:cNvSpPr txBox="1"/>
          <p:nvPr/>
        </p:nvSpPr>
        <p:spPr>
          <a:xfrm>
            <a:off x="2889583" y="4299858"/>
            <a:ext cx="1952779" cy="1200329"/>
          </a:xfrm>
          <a:prstGeom prst="rect">
            <a:avLst/>
          </a:prstGeom>
          <a:noFill/>
        </p:spPr>
        <p:txBody>
          <a:bodyPr wrap="none" rtlCol="0">
            <a:spAutoFit/>
          </a:bodyPr>
          <a:lstStyle/>
          <a:p>
            <a:r>
              <a:rPr lang="fi-FI" sz="1200" dirty="0"/>
              <a:t>PURETTAVAT LAIVAT</a:t>
            </a:r>
          </a:p>
          <a:p>
            <a:pPr marL="171450" indent="-171450">
              <a:buFont typeface="Arial" panose="020B0604020202020204" pitchFamily="34" charset="0"/>
              <a:buChar char="•"/>
            </a:pPr>
            <a:r>
              <a:rPr lang="fi-FI" sz="1000" dirty="0" err="1"/>
              <a:t>Balticmax</a:t>
            </a:r>
            <a:r>
              <a:rPr lang="fi-FI" sz="1000" dirty="0"/>
              <a:t>-kokoluokka</a:t>
            </a:r>
          </a:p>
          <a:p>
            <a:pPr marL="171450" indent="-171450">
              <a:buFont typeface="Arial" panose="020B0604020202020204" pitchFamily="34" charset="0"/>
              <a:buChar char="•"/>
            </a:pPr>
            <a:r>
              <a:rPr lang="fi-FI" sz="1000" dirty="0"/>
              <a:t>Pituus 240 m</a:t>
            </a:r>
          </a:p>
          <a:p>
            <a:pPr marL="171450" indent="-171450">
              <a:buFont typeface="Arial" panose="020B0604020202020204" pitchFamily="34" charset="0"/>
              <a:buChar char="•"/>
            </a:pPr>
            <a:r>
              <a:rPr lang="fi-FI" sz="1000" dirty="0"/>
              <a:t>Leveys 42 m</a:t>
            </a:r>
          </a:p>
          <a:p>
            <a:pPr marL="171450" indent="-171450">
              <a:buFont typeface="Arial" panose="020B0604020202020204" pitchFamily="34" charset="0"/>
              <a:buChar char="•"/>
            </a:pPr>
            <a:r>
              <a:rPr lang="fi-FI" sz="1000" dirty="0"/>
              <a:t>Korkeus 65 m</a:t>
            </a:r>
          </a:p>
          <a:p>
            <a:pPr marL="171450" indent="-171450">
              <a:buFont typeface="Arial" panose="020B0604020202020204" pitchFamily="34" charset="0"/>
              <a:buChar char="•"/>
            </a:pPr>
            <a:r>
              <a:rPr lang="fi-FI" sz="1000" dirty="0"/>
              <a:t>Syväys 10 m (Raahen satama)  </a:t>
            </a:r>
          </a:p>
          <a:p>
            <a:pPr marL="171450" indent="-171450">
              <a:buFont typeface="Arial" panose="020B0604020202020204" pitchFamily="34" charset="0"/>
              <a:buChar char="•"/>
            </a:pPr>
            <a:endParaRPr lang="fi-FI" sz="1000" dirty="0"/>
          </a:p>
        </p:txBody>
      </p:sp>
      <p:sp>
        <p:nvSpPr>
          <p:cNvPr id="24" name="Tekstiruutu 23">
            <a:extLst>
              <a:ext uri="{FF2B5EF4-FFF2-40B4-BE49-F238E27FC236}">
                <a16:creationId xmlns:a16="http://schemas.microsoft.com/office/drawing/2014/main" id="{476F772C-4714-1303-F9CE-B2F2D5501F11}"/>
              </a:ext>
            </a:extLst>
          </p:cNvPr>
          <p:cNvSpPr txBox="1"/>
          <p:nvPr/>
        </p:nvSpPr>
        <p:spPr>
          <a:xfrm>
            <a:off x="7845722" y="4268204"/>
            <a:ext cx="1682127" cy="738664"/>
          </a:xfrm>
          <a:prstGeom prst="rect">
            <a:avLst/>
          </a:prstGeom>
          <a:noFill/>
        </p:spPr>
        <p:txBody>
          <a:bodyPr wrap="none" rtlCol="0">
            <a:spAutoFit/>
          </a:bodyPr>
          <a:lstStyle/>
          <a:p>
            <a:r>
              <a:rPr lang="fi-FI" sz="1200" dirty="0"/>
              <a:t>KIERRÄTYSMATERIAALIT</a:t>
            </a:r>
          </a:p>
          <a:p>
            <a:pPr marL="171450" indent="-171450">
              <a:buFont typeface="Arial" panose="020B0604020202020204" pitchFamily="34" charset="0"/>
              <a:buChar char="•"/>
            </a:pPr>
            <a:r>
              <a:rPr lang="fi-FI" sz="1000" dirty="0"/>
              <a:t>100 000 tn terästä/v</a:t>
            </a:r>
          </a:p>
          <a:p>
            <a:pPr marL="171450" indent="-171450">
              <a:buFont typeface="Arial" panose="020B0604020202020204" pitchFamily="34" charset="0"/>
              <a:buChar char="•"/>
            </a:pPr>
            <a:r>
              <a:rPr lang="fi-FI" sz="1000" dirty="0"/>
              <a:t>Muita metalleja</a:t>
            </a:r>
          </a:p>
          <a:p>
            <a:pPr marL="171450" indent="-171450">
              <a:buFont typeface="Arial" panose="020B0604020202020204" pitchFamily="34" charset="0"/>
              <a:buChar char="•"/>
            </a:pPr>
            <a:r>
              <a:rPr lang="fi-FI" sz="1000" dirty="0"/>
              <a:t>Koneita ja laitteita </a:t>
            </a:r>
          </a:p>
        </p:txBody>
      </p:sp>
      <p:sp>
        <p:nvSpPr>
          <p:cNvPr id="25" name="Nuoli: Alas 24">
            <a:extLst>
              <a:ext uri="{FF2B5EF4-FFF2-40B4-BE49-F238E27FC236}">
                <a16:creationId xmlns:a16="http://schemas.microsoft.com/office/drawing/2014/main" id="{AC15C64A-6581-0984-0750-AB38EAF13C45}"/>
              </a:ext>
            </a:extLst>
          </p:cNvPr>
          <p:cNvSpPr/>
          <p:nvPr/>
        </p:nvSpPr>
        <p:spPr>
          <a:xfrm>
            <a:off x="6552259" y="4942866"/>
            <a:ext cx="553453" cy="277774"/>
          </a:xfrm>
          <a:prstGeom prst="downArrow">
            <a:avLst>
              <a:gd name="adj1" fmla="val 50000"/>
              <a:gd name="adj2" fmla="val 63725"/>
            </a:avLst>
          </a:prstGeom>
          <a:solidFill>
            <a:srgbClr val="176D79"/>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ruutu 25">
            <a:extLst>
              <a:ext uri="{FF2B5EF4-FFF2-40B4-BE49-F238E27FC236}">
                <a16:creationId xmlns:a16="http://schemas.microsoft.com/office/drawing/2014/main" id="{5CFAC198-06D5-40BF-5EB6-F454D8D37154}"/>
              </a:ext>
            </a:extLst>
          </p:cNvPr>
          <p:cNvSpPr txBox="1"/>
          <p:nvPr/>
        </p:nvSpPr>
        <p:spPr>
          <a:xfrm>
            <a:off x="6448505" y="5290860"/>
            <a:ext cx="1205779" cy="892552"/>
          </a:xfrm>
          <a:prstGeom prst="rect">
            <a:avLst/>
          </a:prstGeom>
          <a:noFill/>
        </p:spPr>
        <p:txBody>
          <a:bodyPr wrap="none" rtlCol="0">
            <a:spAutoFit/>
          </a:bodyPr>
          <a:lstStyle/>
          <a:p>
            <a:r>
              <a:rPr lang="fi-FI" sz="1200" dirty="0"/>
              <a:t>JÄTTEET</a:t>
            </a:r>
          </a:p>
          <a:p>
            <a:pPr marL="171450" indent="-171450">
              <a:buFont typeface="Arial" panose="020B0604020202020204" pitchFamily="34" charset="0"/>
              <a:buChar char="•"/>
            </a:pPr>
            <a:r>
              <a:rPr lang="fi-FI" sz="1000" dirty="0"/>
              <a:t>SER</a:t>
            </a:r>
          </a:p>
          <a:p>
            <a:pPr marL="171450" indent="-171450">
              <a:buFont typeface="Arial" panose="020B0604020202020204" pitchFamily="34" charset="0"/>
              <a:buChar char="•"/>
            </a:pPr>
            <a:r>
              <a:rPr lang="fi-FI" sz="1000" dirty="0"/>
              <a:t>Rakennusjäte</a:t>
            </a:r>
          </a:p>
          <a:p>
            <a:pPr marL="171450" indent="-171450">
              <a:buFont typeface="Arial" panose="020B0604020202020204" pitchFamily="34" charset="0"/>
              <a:buChar char="•"/>
            </a:pPr>
            <a:r>
              <a:rPr lang="fi-FI" sz="1000" dirty="0"/>
              <a:t>Pesujätteet</a:t>
            </a:r>
          </a:p>
          <a:p>
            <a:pPr marL="171450" indent="-171450">
              <a:buFont typeface="Arial" panose="020B0604020202020204" pitchFamily="34" charset="0"/>
              <a:buChar char="•"/>
            </a:pPr>
            <a:r>
              <a:rPr lang="fi-FI" sz="1000" dirty="0"/>
              <a:t>Ongelmajätteet</a:t>
            </a:r>
            <a:endParaRPr lang="fi-FI" sz="1100" dirty="0"/>
          </a:p>
        </p:txBody>
      </p:sp>
      <p:sp>
        <p:nvSpPr>
          <p:cNvPr id="27" name="Nuoli: Alas 26">
            <a:extLst>
              <a:ext uri="{FF2B5EF4-FFF2-40B4-BE49-F238E27FC236}">
                <a16:creationId xmlns:a16="http://schemas.microsoft.com/office/drawing/2014/main" id="{03B20567-D667-F28A-C2AC-4035CE0522F1}"/>
              </a:ext>
            </a:extLst>
          </p:cNvPr>
          <p:cNvSpPr/>
          <p:nvPr/>
        </p:nvSpPr>
        <p:spPr>
          <a:xfrm>
            <a:off x="6552260" y="2098179"/>
            <a:ext cx="553453" cy="306806"/>
          </a:xfrm>
          <a:prstGeom prst="downArrow">
            <a:avLst>
              <a:gd name="adj1" fmla="val 50000"/>
              <a:gd name="adj2" fmla="val 63725"/>
            </a:avLst>
          </a:prstGeom>
          <a:solidFill>
            <a:srgbClr val="176D79"/>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8" name="Kuva 27" descr="Rahti tasaisella täytöllä">
            <a:extLst>
              <a:ext uri="{FF2B5EF4-FFF2-40B4-BE49-F238E27FC236}">
                <a16:creationId xmlns:a16="http://schemas.microsoft.com/office/drawing/2014/main" id="{F8FF4CCC-CC8A-C115-408A-1430D8021B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5566" y="2404985"/>
            <a:ext cx="850233" cy="850233"/>
          </a:xfrm>
          <a:prstGeom prst="rect">
            <a:avLst/>
          </a:prstGeom>
        </p:spPr>
      </p:pic>
      <p:sp>
        <p:nvSpPr>
          <p:cNvPr id="31" name="Tekstiruutu 30">
            <a:extLst>
              <a:ext uri="{FF2B5EF4-FFF2-40B4-BE49-F238E27FC236}">
                <a16:creationId xmlns:a16="http://schemas.microsoft.com/office/drawing/2014/main" id="{E99BCBD0-F1ED-F136-3581-60D79C1B59FB}"/>
              </a:ext>
            </a:extLst>
          </p:cNvPr>
          <p:cNvSpPr txBox="1"/>
          <p:nvPr/>
        </p:nvSpPr>
        <p:spPr>
          <a:xfrm>
            <a:off x="4714682" y="1157787"/>
            <a:ext cx="1394352" cy="923330"/>
          </a:xfrm>
          <a:prstGeom prst="rect">
            <a:avLst/>
          </a:prstGeom>
          <a:noFill/>
        </p:spPr>
        <p:txBody>
          <a:bodyPr wrap="square" rtlCol="0">
            <a:spAutoFit/>
          </a:bodyPr>
          <a:lstStyle/>
          <a:p>
            <a:r>
              <a:rPr lang="fi-FI" sz="1200" dirty="0"/>
              <a:t>OMISTAJAT JA </a:t>
            </a:r>
          </a:p>
          <a:p>
            <a:r>
              <a:rPr lang="fi-FI" sz="1200" dirty="0"/>
              <a:t>RAHOITTAJAT</a:t>
            </a:r>
          </a:p>
          <a:p>
            <a:pPr marL="171450" indent="-171450">
              <a:buFont typeface="Arial" panose="020B0604020202020204" pitchFamily="34" charset="0"/>
              <a:buChar char="•"/>
            </a:pPr>
            <a:r>
              <a:rPr lang="fi-FI" sz="1000" dirty="0"/>
              <a:t>Yhteensä 60-70 MEUR sijoitus</a:t>
            </a:r>
          </a:p>
          <a:p>
            <a:pPr marL="171450" indent="-171450">
              <a:buFont typeface="Arial" panose="020B0604020202020204" pitchFamily="34" charset="0"/>
              <a:buChar char="•"/>
            </a:pPr>
            <a:r>
              <a:rPr lang="fi-FI" sz="1000" dirty="0"/>
              <a:t>Toiminnan johto</a:t>
            </a:r>
            <a:endParaRPr lang="fi-FI" sz="1100" dirty="0"/>
          </a:p>
        </p:txBody>
      </p:sp>
      <p:sp>
        <p:nvSpPr>
          <p:cNvPr id="32" name="Tekstiruutu 31">
            <a:extLst>
              <a:ext uri="{FF2B5EF4-FFF2-40B4-BE49-F238E27FC236}">
                <a16:creationId xmlns:a16="http://schemas.microsoft.com/office/drawing/2014/main" id="{D1721500-04AC-EC0D-74DA-5E7A68388B4F}"/>
              </a:ext>
            </a:extLst>
          </p:cNvPr>
          <p:cNvSpPr txBox="1"/>
          <p:nvPr/>
        </p:nvSpPr>
        <p:spPr>
          <a:xfrm>
            <a:off x="6072725" y="1152071"/>
            <a:ext cx="1621471" cy="954107"/>
          </a:xfrm>
          <a:prstGeom prst="rect">
            <a:avLst/>
          </a:prstGeom>
          <a:noFill/>
        </p:spPr>
        <p:txBody>
          <a:bodyPr wrap="square" rtlCol="0">
            <a:spAutoFit/>
          </a:bodyPr>
          <a:lstStyle/>
          <a:p>
            <a:r>
              <a:rPr lang="fi-FI" sz="1200" dirty="0"/>
              <a:t>SIJOITUSPAIKKA</a:t>
            </a:r>
          </a:p>
          <a:p>
            <a:pPr marL="171450" indent="-171450">
              <a:buFont typeface="Arial" panose="020B0604020202020204" pitchFamily="34" charset="0"/>
              <a:buChar char="•"/>
            </a:pPr>
            <a:r>
              <a:rPr lang="fi-FI" sz="1000" dirty="0"/>
              <a:t>Raahen satama</a:t>
            </a:r>
            <a:r>
              <a:rPr lang="fi-FI" sz="1100" dirty="0"/>
              <a:t> tai muu vastaava paikka</a:t>
            </a:r>
          </a:p>
          <a:p>
            <a:pPr marL="171450" indent="-171450">
              <a:buFont typeface="Arial" panose="020B0604020202020204" pitchFamily="34" charset="0"/>
              <a:buChar char="•"/>
            </a:pPr>
            <a:r>
              <a:rPr lang="fi-FI" sz="1100" dirty="0"/>
              <a:t>14 ha maa-alue veden äärellä </a:t>
            </a:r>
            <a:endParaRPr lang="fi-FI" sz="1000" dirty="0"/>
          </a:p>
        </p:txBody>
      </p:sp>
      <p:pic>
        <p:nvPicPr>
          <p:cNvPr id="34" name="Kuva 33" descr="Lineaarinen kaavio tasaisella täytöllä">
            <a:extLst>
              <a:ext uri="{FF2B5EF4-FFF2-40B4-BE49-F238E27FC236}">
                <a16:creationId xmlns:a16="http://schemas.microsoft.com/office/drawing/2014/main" id="{109A9373-C03B-9FF8-19F7-2BC11DDDC3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572" y="1948897"/>
            <a:ext cx="759831" cy="759831"/>
          </a:xfrm>
          <a:prstGeom prst="rect">
            <a:avLst/>
          </a:prstGeom>
        </p:spPr>
      </p:pic>
      <p:pic>
        <p:nvPicPr>
          <p:cNvPr id="35" name="Kuva 34" descr="Lineaarinen kaavio tasaisella täytöllä">
            <a:extLst>
              <a:ext uri="{FF2B5EF4-FFF2-40B4-BE49-F238E27FC236}">
                <a16:creationId xmlns:a16="http://schemas.microsoft.com/office/drawing/2014/main" id="{34020D28-09F0-A3D8-263B-29059C7E4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6485" y="1952173"/>
            <a:ext cx="760943" cy="760943"/>
          </a:xfrm>
          <a:prstGeom prst="rect">
            <a:avLst/>
          </a:prstGeom>
        </p:spPr>
      </p:pic>
      <p:pic>
        <p:nvPicPr>
          <p:cNvPr id="36" name="Kuva 35" descr="Tehdas tasaisella täytöllä">
            <a:extLst>
              <a:ext uri="{FF2B5EF4-FFF2-40B4-BE49-F238E27FC236}">
                <a16:creationId xmlns:a16="http://schemas.microsoft.com/office/drawing/2014/main" id="{CAAD7BA6-0E4F-0BB4-1163-F5EB13FD8D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0824" y="2431392"/>
            <a:ext cx="797418" cy="797418"/>
          </a:xfrm>
          <a:prstGeom prst="rect">
            <a:avLst/>
          </a:prstGeom>
        </p:spPr>
      </p:pic>
      <p:sp>
        <p:nvSpPr>
          <p:cNvPr id="37" name="Tekstiruutu 36">
            <a:extLst>
              <a:ext uri="{FF2B5EF4-FFF2-40B4-BE49-F238E27FC236}">
                <a16:creationId xmlns:a16="http://schemas.microsoft.com/office/drawing/2014/main" id="{77848FCE-95E6-D355-E1DD-A56FCDCCC38C}"/>
              </a:ext>
            </a:extLst>
          </p:cNvPr>
          <p:cNvSpPr txBox="1"/>
          <p:nvPr/>
        </p:nvSpPr>
        <p:spPr>
          <a:xfrm>
            <a:off x="949743" y="1425711"/>
            <a:ext cx="1169487" cy="369332"/>
          </a:xfrm>
          <a:prstGeom prst="rect">
            <a:avLst/>
          </a:prstGeom>
          <a:noFill/>
        </p:spPr>
        <p:txBody>
          <a:bodyPr wrap="none" rtlCol="0">
            <a:spAutoFit/>
          </a:bodyPr>
          <a:lstStyle/>
          <a:p>
            <a:r>
              <a:rPr lang="fi-FI" b="1" dirty="0"/>
              <a:t>TARJONTA</a:t>
            </a:r>
          </a:p>
        </p:txBody>
      </p:sp>
      <p:sp>
        <p:nvSpPr>
          <p:cNvPr id="38" name="Tekstiruutu 37">
            <a:extLst>
              <a:ext uri="{FF2B5EF4-FFF2-40B4-BE49-F238E27FC236}">
                <a16:creationId xmlns:a16="http://schemas.microsoft.com/office/drawing/2014/main" id="{F2BF5769-8211-2FA5-51B5-478E912B6440}"/>
              </a:ext>
            </a:extLst>
          </p:cNvPr>
          <p:cNvSpPr txBox="1"/>
          <p:nvPr/>
        </p:nvSpPr>
        <p:spPr>
          <a:xfrm>
            <a:off x="10136781" y="1425711"/>
            <a:ext cx="1040349" cy="369332"/>
          </a:xfrm>
          <a:prstGeom prst="rect">
            <a:avLst/>
          </a:prstGeom>
          <a:noFill/>
        </p:spPr>
        <p:txBody>
          <a:bodyPr wrap="none" rtlCol="0">
            <a:spAutoFit/>
          </a:bodyPr>
          <a:lstStyle/>
          <a:p>
            <a:r>
              <a:rPr lang="fi-FI" b="1" dirty="0"/>
              <a:t>KYSYNTÄ</a:t>
            </a:r>
          </a:p>
        </p:txBody>
      </p:sp>
      <p:sp>
        <p:nvSpPr>
          <p:cNvPr id="39" name="Suorakulmio: Pyöristetyt kulmat 38">
            <a:extLst>
              <a:ext uri="{FF2B5EF4-FFF2-40B4-BE49-F238E27FC236}">
                <a16:creationId xmlns:a16="http://schemas.microsoft.com/office/drawing/2014/main" id="{DB6D9D7B-3B9D-40B8-7990-26730E80A75D}"/>
              </a:ext>
            </a:extLst>
          </p:cNvPr>
          <p:cNvSpPr/>
          <p:nvPr/>
        </p:nvSpPr>
        <p:spPr>
          <a:xfrm>
            <a:off x="9545052" y="1854619"/>
            <a:ext cx="2224918" cy="3645568"/>
          </a:xfrm>
          <a:prstGeom prst="roundRect">
            <a:avLst/>
          </a:prstGeom>
          <a:noFill/>
          <a:ln w="28575">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fi-FI" sz="1100" dirty="0">
              <a:solidFill>
                <a:schemeClr val="tx1"/>
              </a:solidFill>
            </a:endParaRPr>
          </a:p>
          <a:p>
            <a:endParaRPr lang="fi-FI" sz="1100" dirty="0">
              <a:solidFill>
                <a:schemeClr val="tx1"/>
              </a:solidFill>
            </a:endParaRPr>
          </a:p>
          <a:p>
            <a:endParaRPr lang="fi-FI" sz="1100" dirty="0">
              <a:solidFill>
                <a:schemeClr val="tx1"/>
              </a:solidFill>
            </a:endParaRPr>
          </a:p>
          <a:p>
            <a:endParaRPr lang="fi-FI" sz="1100" dirty="0">
              <a:solidFill>
                <a:schemeClr val="tx1"/>
              </a:solidFill>
            </a:endParaRPr>
          </a:p>
          <a:p>
            <a:r>
              <a:rPr lang="fi-FI" sz="1200" b="1" dirty="0">
                <a:solidFill>
                  <a:schemeClr val="tx1"/>
                </a:solidFill>
              </a:rPr>
              <a:t>Kierrätysteräksen tarve tulee yli kolminkertaistumaan maailmanlaajuisesti vuoteen 2050 mennessä</a:t>
            </a:r>
          </a:p>
          <a:p>
            <a:endParaRPr lang="fi-FI" sz="1200" b="1" dirty="0">
              <a:solidFill>
                <a:schemeClr val="tx1"/>
              </a:solidFill>
            </a:endParaRPr>
          </a:p>
          <a:p>
            <a:pPr marL="171450" indent="-171450">
              <a:buFont typeface="Arial" panose="020B0604020202020204" pitchFamily="34" charset="0"/>
              <a:buChar char="•"/>
            </a:pPr>
            <a:r>
              <a:rPr lang="fi-FI" sz="1050" dirty="0">
                <a:solidFill>
                  <a:schemeClr val="tx1"/>
                </a:solidFill>
              </a:rPr>
              <a:t>SSAB:n romuntarve kasvaa  Ruotsissa ja Suomessa mini </a:t>
            </a:r>
            <a:r>
              <a:rPr lang="fi-FI" sz="1050" dirty="0" err="1">
                <a:solidFill>
                  <a:schemeClr val="tx1"/>
                </a:solidFill>
              </a:rPr>
              <a:t>mill</a:t>
            </a:r>
            <a:r>
              <a:rPr lang="fi-FI" sz="1050" dirty="0">
                <a:solidFill>
                  <a:schemeClr val="tx1"/>
                </a:solidFill>
              </a:rPr>
              <a:t>-tehdashankkeiden myötä.</a:t>
            </a:r>
          </a:p>
          <a:p>
            <a:pPr marL="171450" indent="-171450">
              <a:buFont typeface="Arial" panose="020B0604020202020204" pitchFamily="34" charset="0"/>
              <a:buChar char="•"/>
            </a:pPr>
            <a:r>
              <a:rPr lang="fi-FI" sz="1050" dirty="0">
                <a:solidFill>
                  <a:schemeClr val="tx1"/>
                </a:solidFill>
              </a:rPr>
              <a:t>Lisää kysyntää tulee myös mahdollisten uusien Itämeren alueen  </a:t>
            </a:r>
            <a:r>
              <a:rPr lang="fi-FI" sz="1050" dirty="0" err="1">
                <a:solidFill>
                  <a:schemeClr val="tx1"/>
                </a:solidFill>
              </a:rPr>
              <a:t>terästehdashank</a:t>
            </a:r>
            <a:r>
              <a:rPr lang="fi-FI" sz="1050" dirty="0">
                <a:solidFill>
                  <a:schemeClr val="tx1"/>
                </a:solidFill>
              </a:rPr>
              <a:t>-keiden kautta.</a:t>
            </a:r>
          </a:p>
          <a:p>
            <a:pPr marL="171450" indent="-171450">
              <a:buFont typeface="Arial" panose="020B0604020202020204" pitchFamily="34" charset="0"/>
              <a:buChar char="•"/>
            </a:pPr>
            <a:endParaRPr lang="fi-FI" sz="1050" dirty="0">
              <a:solidFill>
                <a:schemeClr val="tx1"/>
              </a:solidFill>
            </a:endParaRPr>
          </a:p>
        </p:txBody>
      </p:sp>
      <p:sp>
        <p:nvSpPr>
          <p:cNvPr id="2" name="Tekstiruutu 1">
            <a:extLst>
              <a:ext uri="{FF2B5EF4-FFF2-40B4-BE49-F238E27FC236}">
                <a16:creationId xmlns:a16="http://schemas.microsoft.com/office/drawing/2014/main" id="{849EAC28-FD66-4921-607A-C29BDDEC730D}"/>
              </a:ext>
            </a:extLst>
          </p:cNvPr>
          <p:cNvSpPr txBox="1"/>
          <p:nvPr/>
        </p:nvSpPr>
        <p:spPr>
          <a:xfrm>
            <a:off x="829293" y="5635345"/>
            <a:ext cx="1145826" cy="369332"/>
          </a:xfrm>
          <a:prstGeom prst="rect">
            <a:avLst/>
          </a:prstGeom>
          <a:noFill/>
        </p:spPr>
        <p:txBody>
          <a:bodyPr wrap="none" rtlCol="0">
            <a:spAutoFit/>
          </a:bodyPr>
          <a:lstStyle/>
          <a:p>
            <a:r>
              <a:rPr lang="fi-FI" b="1" dirty="0"/>
              <a:t>SÄÄNTELY</a:t>
            </a:r>
          </a:p>
        </p:txBody>
      </p:sp>
      <p:sp>
        <p:nvSpPr>
          <p:cNvPr id="3" name="Tekstiruutu 2">
            <a:extLst>
              <a:ext uri="{FF2B5EF4-FFF2-40B4-BE49-F238E27FC236}">
                <a16:creationId xmlns:a16="http://schemas.microsoft.com/office/drawing/2014/main" id="{EBCE8317-C33F-B9A6-C284-862A586F5467}"/>
              </a:ext>
            </a:extLst>
          </p:cNvPr>
          <p:cNvSpPr txBox="1"/>
          <p:nvPr/>
        </p:nvSpPr>
        <p:spPr>
          <a:xfrm>
            <a:off x="9813399" y="5635345"/>
            <a:ext cx="1826910" cy="369332"/>
          </a:xfrm>
          <a:prstGeom prst="rect">
            <a:avLst/>
          </a:prstGeom>
          <a:noFill/>
        </p:spPr>
        <p:txBody>
          <a:bodyPr wrap="none" rtlCol="0">
            <a:spAutoFit/>
          </a:bodyPr>
          <a:lstStyle/>
          <a:p>
            <a:r>
              <a:rPr lang="fi-FI" b="1" dirty="0"/>
              <a:t>MARKKINA-ALUE</a:t>
            </a:r>
          </a:p>
        </p:txBody>
      </p:sp>
    </p:spTree>
    <p:extLst>
      <p:ext uri="{BB962C8B-B14F-4D97-AF65-F5344CB8AC3E}">
        <p14:creationId xmlns:p14="http://schemas.microsoft.com/office/powerpoint/2010/main" val="3840159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F7A13B4-6C2B-E18B-C068-9CC655C1CE81}"/>
              </a:ext>
            </a:extLst>
          </p:cNvPr>
          <p:cNvSpPr>
            <a:spLocks noGrp="1"/>
          </p:cNvSpPr>
          <p:nvPr>
            <p:ph type="title"/>
          </p:nvPr>
        </p:nvSpPr>
        <p:spPr/>
        <p:txBody>
          <a:bodyPr>
            <a:noAutofit/>
          </a:bodyPr>
          <a:lstStyle/>
          <a:p>
            <a:r>
              <a:rPr lang="fi-FI" sz="2800" dirty="0"/>
              <a:t>Purkutelakan rakentamismahdollisuudet Raaheen</a:t>
            </a:r>
          </a:p>
        </p:txBody>
      </p:sp>
      <p:graphicFrame>
        <p:nvGraphicFramePr>
          <p:cNvPr id="9" name="Sisällön paikkamerkki 8">
            <a:extLst>
              <a:ext uri="{FF2B5EF4-FFF2-40B4-BE49-F238E27FC236}">
                <a16:creationId xmlns:a16="http://schemas.microsoft.com/office/drawing/2014/main" id="{112713F4-125B-D1F8-1A7F-3766F403536D}"/>
              </a:ext>
            </a:extLst>
          </p:cNvPr>
          <p:cNvGraphicFramePr>
            <a:graphicFrameLocks noGrp="1"/>
          </p:cNvGraphicFramePr>
          <p:nvPr>
            <p:ph idx="1"/>
            <p:extLst>
              <p:ext uri="{D42A27DB-BD31-4B8C-83A1-F6EECF244321}">
                <p14:modId xmlns:p14="http://schemas.microsoft.com/office/powerpoint/2010/main" val="2569793283"/>
              </p:ext>
            </p:extLst>
          </p:nvPr>
        </p:nvGraphicFramePr>
        <p:xfrm>
          <a:off x="422275" y="1344613"/>
          <a:ext cx="9689913" cy="497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äivämäärän paikkamerkki 2">
            <a:extLst>
              <a:ext uri="{FF2B5EF4-FFF2-40B4-BE49-F238E27FC236}">
                <a16:creationId xmlns:a16="http://schemas.microsoft.com/office/drawing/2014/main" id="{1E7AF9D7-00F5-2CA9-2DD9-C2270C7760A6}"/>
              </a:ext>
            </a:extLst>
          </p:cNvPr>
          <p:cNvSpPr>
            <a:spLocks noGrp="1"/>
          </p:cNvSpPr>
          <p:nvPr>
            <p:ph type="dt" sz="half" idx="10"/>
          </p:nvPr>
        </p:nvSpPr>
        <p:spPr/>
        <p:txBody>
          <a:bodyPr/>
          <a:lstStyle/>
          <a:p>
            <a:r>
              <a:rPr lang="fi-FI"/>
              <a:t>14.11.2023</a:t>
            </a:r>
          </a:p>
        </p:txBody>
      </p:sp>
      <p:sp>
        <p:nvSpPr>
          <p:cNvPr id="4" name="Alatunnisteen paikkamerkki 3">
            <a:extLst>
              <a:ext uri="{FF2B5EF4-FFF2-40B4-BE49-F238E27FC236}">
                <a16:creationId xmlns:a16="http://schemas.microsoft.com/office/drawing/2014/main" id="{EE03D6E4-3259-BA10-49B2-9D9AF5A3A8EA}"/>
              </a:ext>
            </a:extLst>
          </p:cNvPr>
          <p:cNvSpPr>
            <a:spLocks noGrp="1"/>
          </p:cNvSpPr>
          <p:nvPr>
            <p:ph type="ftr" sz="quarter" idx="11"/>
          </p:nvPr>
        </p:nvSpPr>
        <p:spPr/>
        <p:txBody>
          <a:bodyPr/>
          <a:lstStyle/>
          <a:p>
            <a:r>
              <a:rPr lang="fi-FI"/>
              <a:t>Purkutelakka - Selvitysraportti - Final</a:t>
            </a:r>
          </a:p>
        </p:txBody>
      </p:sp>
      <p:sp>
        <p:nvSpPr>
          <p:cNvPr id="5" name="Dian numeron paikkamerkki 4">
            <a:extLst>
              <a:ext uri="{FF2B5EF4-FFF2-40B4-BE49-F238E27FC236}">
                <a16:creationId xmlns:a16="http://schemas.microsoft.com/office/drawing/2014/main" id="{D8C8B9DA-126A-A3B1-D0D4-E7D61117809D}"/>
              </a:ext>
            </a:extLst>
          </p:cNvPr>
          <p:cNvSpPr>
            <a:spLocks noGrp="1"/>
          </p:cNvSpPr>
          <p:nvPr>
            <p:ph type="sldNum" sz="quarter" idx="12"/>
          </p:nvPr>
        </p:nvSpPr>
        <p:spPr/>
        <p:txBody>
          <a:bodyPr/>
          <a:lstStyle/>
          <a:p>
            <a:fld id="{D3A43A0F-07BB-4823-B415-9F3E41C865A8}" type="slidenum">
              <a:rPr lang="fi-FI" smtClean="0"/>
              <a:t>61</a:t>
            </a:fld>
            <a:endParaRPr lang="fi-FI"/>
          </a:p>
        </p:txBody>
      </p:sp>
      <p:sp>
        <p:nvSpPr>
          <p:cNvPr id="10" name="Ajatuskupla: Pilvi 9">
            <a:extLst>
              <a:ext uri="{FF2B5EF4-FFF2-40B4-BE49-F238E27FC236}">
                <a16:creationId xmlns:a16="http://schemas.microsoft.com/office/drawing/2014/main" id="{2AEB077D-149A-D8FA-AD30-A78905545300}"/>
              </a:ext>
            </a:extLst>
          </p:cNvPr>
          <p:cNvSpPr/>
          <p:nvPr/>
        </p:nvSpPr>
        <p:spPr>
          <a:xfrm>
            <a:off x="9604189" y="1625601"/>
            <a:ext cx="2165536" cy="2324846"/>
          </a:xfrm>
          <a:prstGeom prst="cloudCallout">
            <a:avLst>
              <a:gd name="adj1" fmla="val -73270"/>
              <a:gd name="adj2" fmla="val 73039"/>
            </a:avLst>
          </a:prstGeom>
          <a:no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rgbClr val="176D79"/>
                </a:solidFill>
              </a:rPr>
              <a:t>Purkutelakka</a:t>
            </a:r>
          </a:p>
          <a:p>
            <a:pPr algn="ctr"/>
            <a:r>
              <a:rPr lang="fi-FI" dirty="0">
                <a:solidFill>
                  <a:srgbClr val="176D79"/>
                </a:solidFill>
              </a:rPr>
              <a:t>Raahessa</a:t>
            </a:r>
          </a:p>
          <a:p>
            <a:pPr algn="ctr"/>
            <a:r>
              <a:rPr lang="fi-FI" dirty="0">
                <a:solidFill>
                  <a:srgbClr val="176D79"/>
                </a:solidFill>
              </a:rPr>
              <a:t>2030-luvulla?</a:t>
            </a:r>
          </a:p>
        </p:txBody>
      </p:sp>
    </p:spTree>
    <p:extLst>
      <p:ext uri="{BB962C8B-B14F-4D97-AF65-F5344CB8AC3E}">
        <p14:creationId xmlns:p14="http://schemas.microsoft.com/office/powerpoint/2010/main" val="3986350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10ED64-792F-BB82-39A3-0AE78F6F3B98}"/>
              </a:ext>
            </a:extLst>
          </p:cNvPr>
          <p:cNvSpPr>
            <a:spLocks noGrp="1"/>
          </p:cNvSpPr>
          <p:nvPr>
            <p:ph type="title"/>
          </p:nvPr>
        </p:nvSpPr>
        <p:spPr/>
        <p:txBody>
          <a:bodyPr>
            <a:normAutofit/>
          </a:bodyPr>
          <a:lstStyle/>
          <a:p>
            <a:r>
              <a:rPr lang="fi-FI" sz="2800" dirty="0"/>
              <a:t>Havainnekuva hankkeessa Raaheen suunnitellusta purkutelakasta</a:t>
            </a:r>
          </a:p>
        </p:txBody>
      </p:sp>
      <p:sp>
        <p:nvSpPr>
          <p:cNvPr id="4" name="Päivämäärän paikkamerkki 3">
            <a:extLst>
              <a:ext uri="{FF2B5EF4-FFF2-40B4-BE49-F238E27FC236}">
                <a16:creationId xmlns:a16="http://schemas.microsoft.com/office/drawing/2014/main" id="{78B84DA0-46AD-8321-F13F-652A9E187037}"/>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EF7572CE-17EB-8D50-2108-1BA3FBCDFD69}"/>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7C4C6418-DBDD-0CC5-123D-1995212405B2}"/>
              </a:ext>
            </a:extLst>
          </p:cNvPr>
          <p:cNvSpPr>
            <a:spLocks noGrp="1"/>
          </p:cNvSpPr>
          <p:nvPr>
            <p:ph type="sldNum" sz="quarter" idx="12"/>
          </p:nvPr>
        </p:nvSpPr>
        <p:spPr/>
        <p:txBody>
          <a:bodyPr/>
          <a:lstStyle/>
          <a:p>
            <a:fld id="{D3A43A0F-07BB-4823-B415-9F3E41C865A8}" type="slidenum">
              <a:rPr lang="fi-FI" smtClean="0"/>
              <a:t>62</a:t>
            </a:fld>
            <a:endParaRPr lang="fi-FI"/>
          </a:p>
        </p:txBody>
      </p:sp>
      <p:pic>
        <p:nvPicPr>
          <p:cNvPr id="9" name="Sisällön paikkamerkki 8">
            <a:extLst>
              <a:ext uri="{FF2B5EF4-FFF2-40B4-BE49-F238E27FC236}">
                <a16:creationId xmlns:a16="http://schemas.microsoft.com/office/drawing/2014/main" id="{C1272DB3-A3C0-B358-8DF4-4F13F6CF8313}"/>
              </a:ext>
            </a:extLst>
          </p:cNvPr>
          <p:cNvPicPr>
            <a:picLocks noGrp="1" noChangeAspect="1"/>
          </p:cNvPicPr>
          <p:nvPr>
            <p:ph idx="1"/>
          </p:nvPr>
        </p:nvPicPr>
        <p:blipFill>
          <a:blip r:embed="rId2"/>
          <a:stretch>
            <a:fillRect/>
          </a:stretch>
        </p:blipFill>
        <p:spPr>
          <a:xfrm>
            <a:off x="422275" y="1499870"/>
            <a:ext cx="11339513" cy="4667886"/>
          </a:xfrm>
          <a:prstGeom prst="rect">
            <a:avLst/>
          </a:prstGeom>
        </p:spPr>
      </p:pic>
    </p:spTree>
    <p:extLst>
      <p:ext uri="{BB962C8B-B14F-4D97-AF65-F5344CB8AC3E}">
        <p14:creationId xmlns:p14="http://schemas.microsoft.com/office/powerpoint/2010/main" val="1722322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176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2" y="2207943"/>
            <a:ext cx="6217163" cy="2442114"/>
          </a:xfrm>
        </p:spPr>
        <p:txBody>
          <a:bodyPr anchor="ctr">
            <a:noAutofit/>
          </a:bodyPr>
          <a:lstStyle/>
          <a:p>
            <a:pPr algn="r"/>
            <a:r>
              <a:rPr lang="fi-FI" sz="2400" i="1" dirty="0">
                <a:solidFill>
                  <a:schemeClr val="bg1"/>
                </a:solidFill>
                <a:latin typeface="+mn-lt"/>
              </a:rPr>
              <a:t>YHTEYSTIEDOT</a:t>
            </a:r>
            <a:br>
              <a:rPr lang="fi-FI" sz="2400" i="1" dirty="0">
                <a:solidFill>
                  <a:schemeClr val="bg1"/>
                </a:solidFill>
                <a:latin typeface="+mn-lt"/>
              </a:rPr>
            </a:br>
            <a:br>
              <a:rPr lang="fi-FI" sz="2400" i="1" dirty="0">
                <a:solidFill>
                  <a:schemeClr val="bg1"/>
                </a:solidFill>
                <a:latin typeface="+mn-lt"/>
              </a:rPr>
            </a:br>
            <a:r>
              <a:rPr lang="fi-FI" sz="2400" i="1" dirty="0">
                <a:solidFill>
                  <a:schemeClr val="bg1"/>
                </a:solidFill>
                <a:latin typeface="+mn-lt"/>
              </a:rPr>
              <a:t>Harri Tuomikoski p. 040 135 6811, harri.tuomikoski@raahe.fi.</a:t>
            </a:r>
            <a:br>
              <a:rPr lang="fi-FI" sz="2400" i="1" dirty="0">
                <a:solidFill>
                  <a:schemeClr val="bg1"/>
                </a:solidFill>
                <a:latin typeface="+mn-lt"/>
              </a:rPr>
            </a:br>
            <a:br>
              <a:rPr lang="fi-FI" sz="2400" i="1" dirty="0">
                <a:solidFill>
                  <a:schemeClr val="bg1"/>
                </a:solidFill>
                <a:latin typeface="+mn-lt"/>
              </a:rPr>
            </a:br>
            <a:r>
              <a:rPr lang="fi-FI" sz="2400" i="1" dirty="0">
                <a:solidFill>
                  <a:schemeClr val="bg1"/>
                </a:solidFill>
                <a:latin typeface="+mn-lt"/>
              </a:rPr>
              <a:t>Petri Merisaari p. 040 589 1270</a:t>
            </a:r>
            <a:br>
              <a:rPr lang="fi-FI" sz="2400" i="1" dirty="0">
                <a:solidFill>
                  <a:schemeClr val="bg1"/>
                </a:solidFill>
                <a:latin typeface="+mn-lt"/>
              </a:rPr>
            </a:br>
            <a:r>
              <a:rPr lang="fi-FI" sz="2400" i="1" dirty="0">
                <a:solidFill>
                  <a:schemeClr val="bg1"/>
                </a:solidFill>
                <a:latin typeface="+mn-lt"/>
              </a:rPr>
              <a:t>petri.merisaari@merifam.fi </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12" name="Kuva 11">
            <a:extLst>
              <a:ext uri="{FF2B5EF4-FFF2-40B4-BE49-F238E27FC236}">
                <a16:creationId xmlns:a16="http://schemas.microsoft.com/office/drawing/2014/main" id="{CA19EE78-64F7-0256-28B6-4058F8834701}"/>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42046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2FCA0C-50BB-620D-6644-2936E0818AE5}"/>
              </a:ext>
            </a:extLst>
          </p:cNvPr>
          <p:cNvSpPr>
            <a:spLocks noGrp="1"/>
          </p:cNvSpPr>
          <p:nvPr>
            <p:ph type="title"/>
          </p:nvPr>
        </p:nvSpPr>
        <p:spPr/>
        <p:txBody>
          <a:bodyPr/>
          <a:lstStyle/>
          <a:p>
            <a:r>
              <a:rPr lang="fi-FI" dirty="0"/>
              <a:t>Laivapurkaus Raahessa</a:t>
            </a:r>
          </a:p>
        </p:txBody>
      </p:sp>
      <p:sp>
        <p:nvSpPr>
          <p:cNvPr id="3" name="Sisällön paikkamerkki 2">
            <a:extLst>
              <a:ext uri="{FF2B5EF4-FFF2-40B4-BE49-F238E27FC236}">
                <a16:creationId xmlns:a16="http://schemas.microsoft.com/office/drawing/2014/main" id="{1BECBF72-7208-CF0B-2D39-33360562D235}"/>
              </a:ext>
            </a:extLst>
          </p:cNvPr>
          <p:cNvSpPr>
            <a:spLocks noGrp="1"/>
          </p:cNvSpPr>
          <p:nvPr>
            <p:ph sz="half" idx="1"/>
          </p:nvPr>
        </p:nvSpPr>
        <p:spPr/>
        <p:txBody>
          <a:bodyPr>
            <a:normAutofit fontScale="85000" lnSpcReduction="20000"/>
          </a:bodyPr>
          <a:lstStyle/>
          <a:p>
            <a:pPr>
              <a:lnSpc>
                <a:spcPct val="100000"/>
              </a:lnSpc>
              <a:spcBef>
                <a:spcPts val="600"/>
              </a:spcBef>
            </a:pPr>
            <a:r>
              <a:rPr lang="fi-FI" sz="1800" b="1" dirty="0"/>
              <a:t>Raahen kaupunki haluaa olla aktiivinen kiertotalouden edistäjä. </a:t>
            </a:r>
            <a:r>
              <a:rPr lang="fi-FI" sz="1800" dirty="0"/>
              <a:t>Siksi Raahen kaupunki on yhdessä Raahen Satama Oy:n kanssa käynnisti vuonna 2019 toimenpiteitä selvittääkseen mahdollisuuksia käynnistää uudenlaista kiertotalouteen perustuvaa liiketoimintaa olemassa olevan teollisuuden toiminnan tukemiseksi. Tämän tuloksena toteutettiin ”Metallirakenteisten kohteiden purkuteknologioiden ja menetelmien kehittämis- ja innovaatioyksikön” esiselvityshanke, jota työ- ja elinkeinoministeriö tuki. </a:t>
            </a:r>
          </a:p>
          <a:p>
            <a:pPr>
              <a:lnSpc>
                <a:spcPct val="100000"/>
              </a:lnSpc>
              <a:spcBef>
                <a:spcPts val="600"/>
              </a:spcBef>
            </a:pPr>
            <a:r>
              <a:rPr lang="fi-FI" sz="1800" b="1" dirty="0"/>
              <a:t>Esiselvityshankkeen loppupäätelmänä todetaan, että Raahen alue ja siellä toimiva, Suomen mittakaavassa ainutlaatuinen ja tehokas terästeollisuuteen pohjautuva nykyaikainen teollinen tuotanto ja yritystoiminta antavat erinomaiset mahdollisuudet ja edellytykset viedä eteenpäin ko. selvityksessä esitettyjä jatkotoimenpiteitä.</a:t>
            </a:r>
          </a:p>
          <a:p>
            <a:pPr>
              <a:lnSpc>
                <a:spcPct val="100000"/>
              </a:lnSpc>
              <a:spcBef>
                <a:spcPts val="600"/>
              </a:spcBef>
            </a:pPr>
            <a:r>
              <a:rPr lang="fi-FI" sz="1800" dirty="0"/>
              <a:t>Lisäksi käynnistettiin suunnittelu Raahen sataman alueen laajentamisesta. Tämän suunnittelun tuloksena Raahen kaupunki sai Raahen sataman syväsataman läheisen merialueen täyttämiseen vesitalous- ja ympäristöluvan 30.11.2021 (Dnro PSAVI/1204/2018 30.11.2021).</a:t>
            </a:r>
          </a:p>
          <a:p>
            <a:pPr>
              <a:lnSpc>
                <a:spcPct val="100000"/>
              </a:lnSpc>
              <a:spcBef>
                <a:spcPts val="600"/>
              </a:spcBef>
            </a:pPr>
            <a:r>
              <a:rPr lang="fi-FI" sz="1800" b="1" dirty="0"/>
              <a:t>Tässä selvityksessä on purkutelakan ensisijaisesti suunniteltu sijoittuvan tälle Raahen sataman laajennusalueelle viereisen kuvan mukaisesti.  </a:t>
            </a:r>
          </a:p>
          <a:p>
            <a:pPr>
              <a:lnSpc>
                <a:spcPct val="100000"/>
              </a:lnSpc>
              <a:spcBef>
                <a:spcPts val="600"/>
              </a:spcBef>
            </a:pPr>
            <a:endParaRPr lang="fi-FI" sz="1800" dirty="0"/>
          </a:p>
          <a:p>
            <a:pPr>
              <a:lnSpc>
                <a:spcPct val="100000"/>
              </a:lnSpc>
              <a:spcBef>
                <a:spcPts val="600"/>
              </a:spcBef>
            </a:pPr>
            <a:endParaRPr lang="fi-FI" sz="1800" dirty="0"/>
          </a:p>
        </p:txBody>
      </p:sp>
      <p:sp>
        <p:nvSpPr>
          <p:cNvPr id="4" name="Päivämäärän paikkamerkki 3">
            <a:extLst>
              <a:ext uri="{FF2B5EF4-FFF2-40B4-BE49-F238E27FC236}">
                <a16:creationId xmlns:a16="http://schemas.microsoft.com/office/drawing/2014/main" id="{2560119A-F592-86F1-BBF0-9AC10698A0BA}"/>
              </a:ext>
            </a:extLst>
          </p:cNvPr>
          <p:cNvSpPr>
            <a:spLocks noGrp="1"/>
          </p:cNvSpPr>
          <p:nvPr>
            <p:ph type="dt" sz="half" idx="10"/>
          </p:nvPr>
        </p:nvSpPr>
        <p:spPr/>
        <p:txBody>
          <a:bodyPr/>
          <a:lstStyle/>
          <a:p>
            <a:r>
              <a:rPr lang="fi-FI"/>
              <a:t>14.11.2023</a:t>
            </a:r>
          </a:p>
        </p:txBody>
      </p:sp>
      <p:sp>
        <p:nvSpPr>
          <p:cNvPr id="5" name="Alatunnisteen paikkamerkki 4">
            <a:extLst>
              <a:ext uri="{FF2B5EF4-FFF2-40B4-BE49-F238E27FC236}">
                <a16:creationId xmlns:a16="http://schemas.microsoft.com/office/drawing/2014/main" id="{31259DEC-F74B-281E-1057-DC8C9BFE7BBB}"/>
              </a:ext>
            </a:extLst>
          </p:cNvPr>
          <p:cNvSpPr>
            <a:spLocks noGrp="1"/>
          </p:cNvSpPr>
          <p:nvPr>
            <p:ph type="ftr" sz="quarter" idx="11"/>
          </p:nvPr>
        </p:nvSpPr>
        <p:spPr/>
        <p:txBody>
          <a:bodyPr/>
          <a:lstStyle/>
          <a:p>
            <a:r>
              <a:rPr lang="fi-FI"/>
              <a:t>Purkutelakka - Selvitysraportti - Final</a:t>
            </a:r>
          </a:p>
        </p:txBody>
      </p:sp>
      <p:sp>
        <p:nvSpPr>
          <p:cNvPr id="6" name="Dian numeron paikkamerkki 5">
            <a:extLst>
              <a:ext uri="{FF2B5EF4-FFF2-40B4-BE49-F238E27FC236}">
                <a16:creationId xmlns:a16="http://schemas.microsoft.com/office/drawing/2014/main" id="{9529ADE7-AF2A-5258-3F6C-00C753486159}"/>
              </a:ext>
            </a:extLst>
          </p:cNvPr>
          <p:cNvSpPr>
            <a:spLocks noGrp="1"/>
          </p:cNvSpPr>
          <p:nvPr>
            <p:ph type="sldNum" sz="quarter" idx="12"/>
          </p:nvPr>
        </p:nvSpPr>
        <p:spPr/>
        <p:txBody>
          <a:bodyPr/>
          <a:lstStyle/>
          <a:p>
            <a:fld id="{D3A43A0F-07BB-4823-B415-9F3E41C865A8}" type="slidenum">
              <a:rPr lang="fi-FI" smtClean="0"/>
              <a:t>7</a:t>
            </a:fld>
            <a:endParaRPr lang="fi-FI"/>
          </a:p>
        </p:txBody>
      </p:sp>
      <p:pic>
        <p:nvPicPr>
          <p:cNvPr id="17" name="Sisällön paikkamerkki 12">
            <a:extLst>
              <a:ext uri="{FF2B5EF4-FFF2-40B4-BE49-F238E27FC236}">
                <a16:creationId xmlns:a16="http://schemas.microsoft.com/office/drawing/2014/main" id="{9202C965-BE51-FC6B-FDE9-2E5826EECF79}"/>
              </a:ext>
            </a:extLst>
          </p:cNvPr>
          <p:cNvPicPr>
            <a:picLocks noChangeAspect="1"/>
          </p:cNvPicPr>
          <p:nvPr/>
        </p:nvPicPr>
        <p:blipFill>
          <a:blip r:embed="rId2"/>
          <a:stretch>
            <a:fillRect/>
          </a:stretch>
        </p:blipFill>
        <p:spPr>
          <a:xfrm>
            <a:off x="6172445" y="1670436"/>
            <a:ext cx="5597525" cy="3922075"/>
          </a:xfrm>
          <a:prstGeom prst="rect">
            <a:avLst/>
          </a:prstGeom>
          <a:ln w="12700">
            <a:solidFill>
              <a:srgbClr val="176D79"/>
            </a:solidFill>
          </a:ln>
        </p:spPr>
      </p:pic>
      <p:sp>
        <p:nvSpPr>
          <p:cNvPr id="18" name="Suorakulmio 17">
            <a:extLst>
              <a:ext uri="{FF2B5EF4-FFF2-40B4-BE49-F238E27FC236}">
                <a16:creationId xmlns:a16="http://schemas.microsoft.com/office/drawing/2014/main" id="{290BFE64-B15A-E497-FE72-7ED54A7FB9EA}"/>
              </a:ext>
            </a:extLst>
          </p:cNvPr>
          <p:cNvSpPr/>
          <p:nvPr/>
        </p:nvSpPr>
        <p:spPr>
          <a:xfrm rot="21310741">
            <a:off x="7190912" y="2625053"/>
            <a:ext cx="1076826" cy="1217970"/>
          </a:xfrm>
          <a:prstGeom prst="rect">
            <a:avLst/>
          </a:prstGeom>
          <a:solidFill>
            <a:srgbClr val="176D79">
              <a:alpha val="50196"/>
            </a:srgbClr>
          </a:solidFill>
          <a:ln>
            <a:solidFill>
              <a:srgbClr val="176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07385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F8EEA6DF-0529-3A4E-A42C-7F9AAEC42CED}"/>
              </a:ext>
            </a:extLst>
          </p:cNvPr>
          <p:cNvSpPr/>
          <p:nvPr/>
        </p:nvSpPr>
        <p:spPr>
          <a:xfrm>
            <a:off x="0" y="-11154"/>
            <a:ext cx="12192000" cy="6869154"/>
          </a:xfrm>
          <a:prstGeom prst="rect">
            <a:avLst/>
          </a:prstGeom>
          <a:solidFill>
            <a:srgbClr val="176D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highlight>
                <a:srgbClr val="176D79"/>
              </a:highlight>
              <a:uLnTx/>
              <a:uFillTx/>
              <a:latin typeface="Calibri"/>
              <a:ea typeface="+mn-ea"/>
              <a:cs typeface="+mn-cs"/>
            </a:endParaRPr>
          </a:p>
        </p:txBody>
      </p:sp>
      <p:sp>
        <p:nvSpPr>
          <p:cNvPr id="2" name="Otsikko 1">
            <a:extLst>
              <a:ext uri="{FF2B5EF4-FFF2-40B4-BE49-F238E27FC236}">
                <a16:creationId xmlns:a16="http://schemas.microsoft.com/office/drawing/2014/main" id="{8A7BFD46-5A55-3F4E-8326-7E25AA5E0091}"/>
              </a:ext>
            </a:extLst>
          </p:cNvPr>
          <p:cNvSpPr>
            <a:spLocks noGrp="1"/>
          </p:cNvSpPr>
          <p:nvPr>
            <p:ph type="ctrTitle"/>
          </p:nvPr>
        </p:nvSpPr>
        <p:spPr>
          <a:xfrm>
            <a:off x="1862042" y="2207943"/>
            <a:ext cx="6217163" cy="2442114"/>
          </a:xfrm>
        </p:spPr>
        <p:txBody>
          <a:bodyPr anchor="ctr">
            <a:noAutofit/>
          </a:bodyPr>
          <a:lstStyle/>
          <a:p>
            <a:pPr algn="r"/>
            <a:r>
              <a:rPr lang="fi-FI" sz="5000" i="1" dirty="0">
                <a:solidFill>
                  <a:schemeClr val="bg1"/>
                </a:solidFill>
                <a:latin typeface="+mn-lt"/>
              </a:rPr>
              <a:t>Tarjonta</a:t>
            </a:r>
            <a:br>
              <a:rPr lang="fi-FI" sz="5000" i="1" dirty="0">
                <a:solidFill>
                  <a:schemeClr val="bg1"/>
                </a:solidFill>
                <a:latin typeface="+mn-lt"/>
              </a:rPr>
            </a:br>
            <a:r>
              <a:rPr lang="fi-FI" sz="2800" i="1" dirty="0">
                <a:solidFill>
                  <a:schemeClr val="bg1"/>
                </a:solidFill>
                <a:latin typeface="+mn-lt"/>
              </a:rPr>
              <a:t>Laivojen kierrätysmäärien kasvu</a:t>
            </a:r>
          </a:p>
        </p:txBody>
      </p:sp>
      <p:pic>
        <p:nvPicPr>
          <p:cNvPr id="4" name="Kuva 3">
            <a:extLst>
              <a:ext uri="{FF2B5EF4-FFF2-40B4-BE49-F238E27FC236}">
                <a16:creationId xmlns:a16="http://schemas.microsoft.com/office/drawing/2014/main" id="{405BF8C7-A29B-0047-B591-A0B5F159690B}"/>
              </a:ext>
            </a:extLst>
          </p:cNvPr>
          <p:cNvPicPr>
            <a:picLocks noChangeAspect="1"/>
          </p:cNvPicPr>
          <p:nvPr/>
        </p:nvPicPr>
        <p:blipFill>
          <a:blip r:embed="rId2"/>
          <a:stretch>
            <a:fillRect/>
          </a:stretch>
        </p:blipFill>
        <p:spPr>
          <a:xfrm rot="5400000">
            <a:off x="5801782" y="2915395"/>
            <a:ext cx="6869153" cy="1016062"/>
          </a:xfrm>
          <a:prstGeom prst="rect">
            <a:avLst/>
          </a:prstGeom>
        </p:spPr>
      </p:pic>
      <p:pic>
        <p:nvPicPr>
          <p:cNvPr id="9" name="Kuva 8">
            <a:extLst>
              <a:ext uri="{FF2B5EF4-FFF2-40B4-BE49-F238E27FC236}">
                <a16:creationId xmlns:a16="http://schemas.microsoft.com/office/drawing/2014/main" id="{7F16B0FD-E9A0-374B-9EF2-4A3691D400B5}"/>
              </a:ext>
            </a:extLst>
          </p:cNvPr>
          <p:cNvPicPr>
            <a:picLocks noChangeAspect="1"/>
          </p:cNvPicPr>
          <p:nvPr/>
        </p:nvPicPr>
        <p:blipFill>
          <a:blip r:embed="rId3"/>
          <a:stretch>
            <a:fillRect/>
          </a:stretch>
        </p:blipFill>
        <p:spPr>
          <a:xfrm>
            <a:off x="10068440" y="136525"/>
            <a:ext cx="1701530" cy="1199579"/>
          </a:xfrm>
          <a:prstGeom prst="rect">
            <a:avLst/>
          </a:prstGeom>
        </p:spPr>
      </p:pic>
      <p:pic>
        <p:nvPicPr>
          <p:cNvPr id="12" name="Kuva 11">
            <a:extLst>
              <a:ext uri="{FF2B5EF4-FFF2-40B4-BE49-F238E27FC236}">
                <a16:creationId xmlns:a16="http://schemas.microsoft.com/office/drawing/2014/main" id="{CA19EE78-64F7-0256-28B6-4058F8834701}"/>
              </a:ext>
            </a:extLst>
          </p:cNvPr>
          <p:cNvPicPr>
            <a:picLocks noChangeAspect="1"/>
          </p:cNvPicPr>
          <p:nvPr/>
        </p:nvPicPr>
        <p:blipFill>
          <a:blip r:embed="rId4"/>
          <a:stretch>
            <a:fillRect/>
          </a:stretch>
        </p:blipFill>
        <p:spPr>
          <a:xfrm>
            <a:off x="422029" y="137456"/>
            <a:ext cx="1440013" cy="1198648"/>
          </a:xfrm>
          <a:prstGeom prst="rect">
            <a:avLst/>
          </a:prstGeom>
        </p:spPr>
      </p:pic>
    </p:spTree>
    <p:extLst>
      <p:ext uri="{BB962C8B-B14F-4D97-AF65-F5344CB8AC3E}">
        <p14:creationId xmlns:p14="http://schemas.microsoft.com/office/powerpoint/2010/main" val="994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D812966B-70C1-23D3-CA4D-632CDC47F194}"/>
              </a:ext>
            </a:extLst>
          </p:cNvPr>
          <p:cNvSpPr>
            <a:spLocks noGrp="1"/>
          </p:cNvSpPr>
          <p:nvPr>
            <p:ph type="title"/>
          </p:nvPr>
        </p:nvSpPr>
        <p:spPr/>
        <p:txBody>
          <a:bodyPr/>
          <a:lstStyle/>
          <a:p>
            <a:r>
              <a:rPr lang="fi-FI" dirty="0"/>
              <a:t>Purettavat laivat maailmassa</a:t>
            </a:r>
          </a:p>
        </p:txBody>
      </p:sp>
      <p:sp>
        <p:nvSpPr>
          <p:cNvPr id="9" name="Sisällön paikkamerkki 8">
            <a:extLst>
              <a:ext uri="{FF2B5EF4-FFF2-40B4-BE49-F238E27FC236}">
                <a16:creationId xmlns:a16="http://schemas.microsoft.com/office/drawing/2014/main" id="{D0CA91A5-E62F-1A1B-A71D-369C9C9B1863}"/>
              </a:ext>
            </a:extLst>
          </p:cNvPr>
          <p:cNvSpPr>
            <a:spLocks noGrp="1"/>
          </p:cNvSpPr>
          <p:nvPr>
            <p:ph sz="half" idx="1"/>
          </p:nvPr>
        </p:nvSpPr>
        <p:spPr/>
        <p:txBody>
          <a:bodyPr>
            <a:normAutofit fontScale="92500" lnSpcReduction="20000"/>
          </a:bodyPr>
          <a:lstStyle/>
          <a:p>
            <a:pPr>
              <a:lnSpc>
                <a:spcPct val="100000"/>
              </a:lnSpc>
              <a:spcBef>
                <a:spcPts val="600"/>
              </a:spcBef>
            </a:pPr>
            <a:r>
              <a:rPr lang="fi-FI" sz="1600" dirty="0"/>
              <a:t>Go-shipping.net sivuston tietojen mukaan </a:t>
            </a:r>
            <a:r>
              <a:rPr lang="fi-FI" sz="1600" b="1" dirty="0"/>
              <a:t>maailmassa myytiin vuosina 2010-2022 purettavaksi keskimäärin noin 1 000 laivaa vuosittain. </a:t>
            </a:r>
          </a:p>
          <a:p>
            <a:pPr>
              <a:lnSpc>
                <a:spcPct val="100000"/>
              </a:lnSpc>
              <a:spcBef>
                <a:spcPts val="600"/>
              </a:spcBef>
            </a:pPr>
            <a:r>
              <a:rPr lang="fi-FI" sz="1600" dirty="0"/>
              <a:t>Kansalaisjärjestö </a:t>
            </a:r>
            <a:r>
              <a:rPr lang="fi-FI" sz="1600" dirty="0" err="1"/>
              <a:t>Shipbreaking</a:t>
            </a:r>
            <a:r>
              <a:rPr lang="fi-FI" sz="1600" dirty="0"/>
              <a:t> </a:t>
            </a:r>
            <a:r>
              <a:rPr lang="fi-FI" sz="1600" dirty="0" err="1"/>
              <a:t>Platformin</a:t>
            </a:r>
            <a:r>
              <a:rPr lang="fi-FI" sz="1600" dirty="0"/>
              <a:t> tietojen mukaan 443 valtameriliikenteen kaupallista alusta ja </a:t>
            </a:r>
            <a:r>
              <a:rPr lang="fi-FI" sz="1600" dirty="0" err="1"/>
              <a:t>offshore</a:t>
            </a:r>
            <a:r>
              <a:rPr lang="fi-FI" sz="1600" dirty="0"/>
              <a:t>-yksikköä myytiin romutettavaksi vuonna 2022, joiden yhteenlaskettu paino oli yli 3 miljoonaa </a:t>
            </a:r>
            <a:r>
              <a:rPr lang="fi-FI" sz="1600" dirty="0" err="1"/>
              <a:t>LDT:tä</a:t>
            </a:r>
            <a:r>
              <a:rPr lang="fi-FI" sz="1600" dirty="0"/>
              <a:t> (</a:t>
            </a:r>
            <a:r>
              <a:rPr lang="fi-FI" sz="1600" dirty="0" err="1"/>
              <a:t>Light</a:t>
            </a:r>
            <a:r>
              <a:rPr lang="fi-FI" sz="1600" dirty="0"/>
              <a:t> </a:t>
            </a:r>
            <a:r>
              <a:rPr lang="fi-FI" sz="1600" dirty="0" err="1"/>
              <a:t>Displacement</a:t>
            </a:r>
            <a:r>
              <a:rPr lang="fi-FI" sz="1600" dirty="0"/>
              <a:t> </a:t>
            </a:r>
            <a:r>
              <a:rPr lang="fi-FI" sz="1600" dirty="0" err="1"/>
              <a:t>Tonnage</a:t>
            </a:r>
            <a:r>
              <a:rPr lang="fi-FI" sz="1600" dirty="0"/>
              <a:t> = laivan paino). Näistä 292 suurta säiliöalusta, irtolastialusta sekä rahti- ja matkustaja-alusta päätyi likaiseen ja vaaralliseen purkuprosessiin vuorovesirannoille Bangladeshissa, Intiassa ja Pakistanissa.</a:t>
            </a:r>
          </a:p>
          <a:p>
            <a:pPr>
              <a:lnSpc>
                <a:spcPct val="100000"/>
              </a:lnSpc>
              <a:spcBef>
                <a:spcPts val="600"/>
              </a:spcBef>
            </a:pPr>
            <a:r>
              <a:rPr lang="fi-FI" sz="1600" dirty="0"/>
              <a:t>Vaikka Etelä-Aasiassa sijaitsevien purkutelakoiden liikevaihto vuonna 2022 oli pienin yli vuosikymmeneen ja romutettujen alusten määrä laski merkittävästi, ne olivat edelleen suosituin kohde käytöstä poistetuille aluksille. </a:t>
            </a:r>
            <a:r>
              <a:rPr lang="fi-FI" sz="1600" b="1" dirty="0"/>
              <a:t>Etelä-Aasian purkutelakat romuttivat edelleen noin 80 prosenttia maailmanlaajuisesta käytöstä poistettujen alusten bruttovetoisuudesta. </a:t>
            </a:r>
          </a:p>
          <a:p>
            <a:pPr>
              <a:lnSpc>
                <a:spcPct val="100000"/>
              </a:lnSpc>
              <a:spcBef>
                <a:spcPts val="600"/>
              </a:spcBef>
            </a:pPr>
            <a:r>
              <a:rPr lang="fi-FI" sz="1600" dirty="0"/>
              <a:t>Etelä-Aasian Bangladeshin, Intian ja Pakistanin lisäksi merkittäviä laivanpurkausalueita löytyy Kiinasta ja Turkista.</a:t>
            </a:r>
          </a:p>
          <a:p>
            <a:pPr>
              <a:lnSpc>
                <a:spcPct val="100000"/>
              </a:lnSpc>
              <a:spcBef>
                <a:spcPts val="600"/>
              </a:spcBef>
            </a:pPr>
            <a:r>
              <a:rPr lang="fi-FI" sz="1600" b="1" dirty="0"/>
              <a:t>Turkissa purettiin </a:t>
            </a:r>
            <a:r>
              <a:rPr lang="fi-FI" sz="1600" b="1" dirty="0" err="1"/>
              <a:t>Shipbreaking</a:t>
            </a:r>
            <a:r>
              <a:rPr lang="fi-FI" sz="1600" b="1" dirty="0"/>
              <a:t> </a:t>
            </a:r>
            <a:r>
              <a:rPr lang="fi-FI" sz="1600" b="1" dirty="0" err="1"/>
              <a:t>Platformin</a:t>
            </a:r>
            <a:r>
              <a:rPr lang="fi-FI" sz="1600" b="1" dirty="0"/>
              <a:t> tietojen mukaan vuonna 2022 yhteensä 49 alusta ja Euroopan maissa (Belgia, Tanska, Ranska, Liettua, Norja ja Espanja) yhteensä 29 alusta.   </a:t>
            </a:r>
          </a:p>
          <a:p>
            <a:pPr>
              <a:lnSpc>
                <a:spcPct val="100000"/>
              </a:lnSpc>
              <a:spcBef>
                <a:spcPts val="600"/>
              </a:spcBef>
            </a:pPr>
            <a:r>
              <a:rPr lang="fi-FI" sz="1600" dirty="0"/>
              <a:t>Erityisesti Etelä-Aasian maissa kierrätyslaitosten ympäristönsuojelu ja työntekijöiden työturvallisuus ovat alhaisella tasolla eivätkä näin täytä länsimaiden asettamia vaatimuksia. </a:t>
            </a:r>
          </a:p>
          <a:p>
            <a:pPr>
              <a:lnSpc>
                <a:spcPct val="100000"/>
              </a:lnSpc>
              <a:spcBef>
                <a:spcPts val="600"/>
              </a:spcBef>
            </a:pPr>
            <a:endParaRPr lang="fi-FI" sz="1600" dirty="0"/>
          </a:p>
          <a:p>
            <a:pPr>
              <a:lnSpc>
                <a:spcPct val="100000"/>
              </a:lnSpc>
              <a:spcBef>
                <a:spcPts val="600"/>
              </a:spcBef>
            </a:pPr>
            <a:endParaRPr lang="fi-FI" sz="1600" dirty="0"/>
          </a:p>
        </p:txBody>
      </p:sp>
      <p:sp>
        <p:nvSpPr>
          <p:cNvPr id="5" name="Päivämäärän paikkamerkki 4">
            <a:extLst>
              <a:ext uri="{FF2B5EF4-FFF2-40B4-BE49-F238E27FC236}">
                <a16:creationId xmlns:a16="http://schemas.microsoft.com/office/drawing/2014/main" id="{570A4CFE-3627-2C99-6911-9D253C2281CB}"/>
              </a:ext>
            </a:extLst>
          </p:cNvPr>
          <p:cNvSpPr>
            <a:spLocks noGrp="1"/>
          </p:cNvSpPr>
          <p:nvPr>
            <p:ph type="dt" sz="half" idx="10"/>
          </p:nvPr>
        </p:nvSpPr>
        <p:spPr/>
        <p:txBody>
          <a:bodyPr/>
          <a:lstStyle/>
          <a:p>
            <a:r>
              <a:rPr lang="fi-FI"/>
              <a:t>14.11.2023</a:t>
            </a:r>
          </a:p>
        </p:txBody>
      </p:sp>
      <p:sp>
        <p:nvSpPr>
          <p:cNvPr id="6" name="Alatunnisteen paikkamerkki 5">
            <a:extLst>
              <a:ext uri="{FF2B5EF4-FFF2-40B4-BE49-F238E27FC236}">
                <a16:creationId xmlns:a16="http://schemas.microsoft.com/office/drawing/2014/main" id="{F8A85ECF-5621-D3E3-A840-A7357B85E5C5}"/>
              </a:ext>
            </a:extLst>
          </p:cNvPr>
          <p:cNvSpPr>
            <a:spLocks noGrp="1"/>
          </p:cNvSpPr>
          <p:nvPr>
            <p:ph type="ftr" sz="quarter" idx="11"/>
          </p:nvPr>
        </p:nvSpPr>
        <p:spPr/>
        <p:txBody>
          <a:bodyPr/>
          <a:lstStyle/>
          <a:p>
            <a:r>
              <a:rPr lang="fi-FI"/>
              <a:t>Purkutelakka - Selvitysraportti - Final</a:t>
            </a:r>
          </a:p>
        </p:txBody>
      </p:sp>
      <p:sp>
        <p:nvSpPr>
          <p:cNvPr id="7" name="Dian numeron paikkamerkki 6">
            <a:extLst>
              <a:ext uri="{FF2B5EF4-FFF2-40B4-BE49-F238E27FC236}">
                <a16:creationId xmlns:a16="http://schemas.microsoft.com/office/drawing/2014/main" id="{B4F5FE4B-738D-88C3-D6BB-37FBD0FE490B}"/>
              </a:ext>
            </a:extLst>
          </p:cNvPr>
          <p:cNvSpPr>
            <a:spLocks noGrp="1"/>
          </p:cNvSpPr>
          <p:nvPr>
            <p:ph type="sldNum" sz="quarter" idx="12"/>
          </p:nvPr>
        </p:nvSpPr>
        <p:spPr/>
        <p:txBody>
          <a:bodyPr/>
          <a:lstStyle/>
          <a:p>
            <a:fld id="{D3A43A0F-07BB-4823-B415-9F3E41C865A8}" type="slidenum">
              <a:rPr lang="fi-FI" smtClean="0"/>
              <a:t>9</a:t>
            </a:fld>
            <a:endParaRPr lang="fi-FI"/>
          </a:p>
        </p:txBody>
      </p:sp>
      <p:graphicFrame>
        <p:nvGraphicFramePr>
          <p:cNvPr id="11" name="Sisällön paikkamerkki 10">
            <a:extLst>
              <a:ext uri="{FF2B5EF4-FFF2-40B4-BE49-F238E27FC236}">
                <a16:creationId xmlns:a16="http://schemas.microsoft.com/office/drawing/2014/main" id="{8C1B3285-7B44-D734-AE5F-232C6C6D2859}"/>
              </a:ext>
            </a:extLst>
          </p:cNvPr>
          <p:cNvGraphicFramePr>
            <a:graphicFrameLocks noGrp="1"/>
          </p:cNvGraphicFramePr>
          <p:nvPr>
            <p:ph sz="half" idx="2"/>
            <p:extLst>
              <p:ext uri="{D42A27DB-BD31-4B8C-83A1-F6EECF244321}">
                <p14:modId xmlns:p14="http://schemas.microsoft.com/office/powerpoint/2010/main" val="2159357563"/>
              </p:ext>
            </p:extLst>
          </p:nvPr>
        </p:nvGraphicFramePr>
        <p:xfrm>
          <a:off x="6172200" y="1336675"/>
          <a:ext cx="5597525" cy="4781383"/>
        </p:xfrm>
        <a:graphic>
          <a:graphicData uri="http://schemas.openxmlformats.org/drawingml/2006/chart">
            <c:chart xmlns:c="http://schemas.openxmlformats.org/drawingml/2006/chart" xmlns:r="http://schemas.openxmlformats.org/officeDocument/2006/relationships" r:id="rId2"/>
          </a:graphicData>
        </a:graphic>
      </p:graphicFrame>
      <p:cxnSp>
        <p:nvCxnSpPr>
          <p:cNvPr id="13" name="Suora yhdysviiva 12">
            <a:extLst>
              <a:ext uri="{FF2B5EF4-FFF2-40B4-BE49-F238E27FC236}">
                <a16:creationId xmlns:a16="http://schemas.microsoft.com/office/drawing/2014/main" id="{A9F4E680-574C-5346-F542-61CE8AB41F36}"/>
              </a:ext>
            </a:extLst>
          </p:cNvPr>
          <p:cNvCxnSpPr>
            <a:cxnSpLocks/>
          </p:cNvCxnSpPr>
          <p:nvPr/>
        </p:nvCxnSpPr>
        <p:spPr>
          <a:xfrm>
            <a:off x="6587289" y="3429000"/>
            <a:ext cx="5029200" cy="0"/>
          </a:xfrm>
          <a:prstGeom prst="line">
            <a:avLst/>
          </a:prstGeom>
          <a:ln w="19050">
            <a:solidFill>
              <a:srgbClr val="176D79"/>
            </a:solidFill>
            <a:prstDash val="dash"/>
          </a:ln>
        </p:spPr>
        <p:style>
          <a:lnRef idx="1">
            <a:schemeClr val="accent1"/>
          </a:lnRef>
          <a:fillRef idx="0">
            <a:schemeClr val="accent1"/>
          </a:fillRef>
          <a:effectRef idx="0">
            <a:schemeClr val="accent1"/>
          </a:effectRef>
          <a:fontRef idx="minor">
            <a:schemeClr val="tx1"/>
          </a:fontRef>
        </p:style>
      </p:cxnSp>
      <p:sp>
        <p:nvSpPr>
          <p:cNvPr id="19" name="Tekstiruutu 18">
            <a:extLst>
              <a:ext uri="{FF2B5EF4-FFF2-40B4-BE49-F238E27FC236}">
                <a16:creationId xmlns:a16="http://schemas.microsoft.com/office/drawing/2014/main" id="{42C20A2C-8C37-BBE3-0184-1E9C596488B5}"/>
              </a:ext>
            </a:extLst>
          </p:cNvPr>
          <p:cNvSpPr txBox="1"/>
          <p:nvPr/>
        </p:nvSpPr>
        <p:spPr>
          <a:xfrm>
            <a:off x="9865894" y="2894355"/>
            <a:ext cx="1861407" cy="246221"/>
          </a:xfrm>
          <a:prstGeom prst="rect">
            <a:avLst/>
          </a:prstGeom>
          <a:noFill/>
        </p:spPr>
        <p:txBody>
          <a:bodyPr wrap="none" rtlCol="0">
            <a:spAutoFit/>
          </a:bodyPr>
          <a:lstStyle/>
          <a:p>
            <a:r>
              <a:rPr lang="fi-FI" sz="1000" b="1" dirty="0"/>
              <a:t>Keskiarvo 2010-2022: 947 kpl/v</a:t>
            </a:r>
          </a:p>
        </p:txBody>
      </p:sp>
      <p:sp>
        <p:nvSpPr>
          <p:cNvPr id="23" name="Tekstiruutu 22">
            <a:extLst>
              <a:ext uri="{FF2B5EF4-FFF2-40B4-BE49-F238E27FC236}">
                <a16:creationId xmlns:a16="http://schemas.microsoft.com/office/drawing/2014/main" id="{0B8E552D-5562-7CCF-F31F-E5668B09133F}"/>
              </a:ext>
            </a:extLst>
          </p:cNvPr>
          <p:cNvSpPr txBox="1"/>
          <p:nvPr/>
        </p:nvSpPr>
        <p:spPr>
          <a:xfrm flipH="1">
            <a:off x="8199521" y="6132198"/>
            <a:ext cx="3570451" cy="246221"/>
          </a:xfrm>
          <a:prstGeom prst="rect">
            <a:avLst/>
          </a:prstGeom>
          <a:noFill/>
        </p:spPr>
        <p:txBody>
          <a:bodyPr wrap="square" rtlCol="0">
            <a:spAutoFit/>
          </a:bodyPr>
          <a:lstStyle/>
          <a:p>
            <a:pPr algn="r"/>
            <a:r>
              <a:rPr lang="fi-FI" sz="1000" dirty="0"/>
              <a:t>Lähde: </a:t>
            </a:r>
            <a:r>
              <a:rPr lang="fi-FI" sz="1000" dirty="0">
                <a:hlinkClick r:id="rId3"/>
              </a:rPr>
              <a:t>https://www.go-shipping.net/demolition-market</a:t>
            </a:r>
            <a:r>
              <a:rPr lang="fi-FI" sz="1000" dirty="0"/>
              <a:t> </a:t>
            </a:r>
          </a:p>
        </p:txBody>
      </p:sp>
    </p:spTree>
    <p:extLst>
      <p:ext uri="{BB962C8B-B14F-4D97-AF65-F5344CB8AC3E}">
        <p14:creationId xmlns:p14="http://schemas.microsoft.com/office/powerpoint/2010/main" val="369514310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12769</TotalTime>
  <Words>12214</Words>
  <Application>Microsoft Office PowerPoint</Application>
  <PresentationFormat>Laajakuva</PresentationFormat>
  <Paragraphs>3784</Paragraphs>
  <Slides>63</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63</vt:i4>
      </vt:variant>
    </vt:vector>
  </HeadingPairs>
  <TitlesOfParts>
    <vt:vector size="67" baseType="lpstr">
      <vt:lpstr>Arial</vt:lpstr>
      <vt:lpstr>Calibri</vt:lpstr>
      <vt:lpstr>Calibri Light</vt:lpstr>
      <vt:lpstr>Office-teema</vt:lpstr>
      <vt:lpstr>PowerPoint-esitys</vt:lpstr>
      <vt:lpstr>Selvitysraportin sisältö</vt:lpstr>
      <vt:lpstr>Johdanto</vt:lpstr>
      <vt:lpstr>Toteutus</vt:lpstr>
      <vt:lpstr>Taustatiedot </vt:lpstr>
      <vt:lpstr>Laivapurkaus Suomessa</vt:lpstr>
      <vt:lpstr>Laivapurkaus Raahessa</vt:lpstr>
      <vt:lpstr>Tarjonta Laivojen kierrätysmäärien kasvu</vt:lpstr>
      <vt:lpstr>Purettavat laivat maailmassa</vt:lpstr>
      <vt:lpstr>Maailman laivojen kierrätysmäärien odotetaan kaksinkertaistuvan vuoteen 2028 mennessä</vt:lpstr>
      <vt:lpstr>Sääntely EU:n vaatimukset alusten purkamiselle</vt:lpstr>
      <vt:lpstr>Laivojen kierrätysvaatimukset</vt:lpstr>
      <vt:lpstr>EU:n aluskierrätysasetus</vt:lpstr>
      <vt:lpstr>Aluskierrätysasetuksen velvoitteet</vt:lpstr>
      <vt:lpstr>Markkina-alue Aluspurkauksen nykytilanne Euroopassa ja Itämeren alueella</vt:lpstr>
      <vt:lpstr>EU:n hyväksymät purkutelakat</vt:lpstr>
      <vt:lpstr>Purkutelakat Itämeren alueella </vt:lpstr>
      <vt:lpstr>  Kysyntä Kierrätysterästen markkinoiden muutos Itämeren alueella</vt:lpstr>
      <vt:lpstr>Maailmanmarkkinoiden muutos</vt:lpstr>
      <vt:lpstr>SSAB:n kierrätysteräksen tarve </vt:lpstr>
      <vt:lpstr>Kierrätysteräksen markkinoiden muutos Itämeren alueella vuoteen 2030 mennessä</vt:lpstr>
      <vt:lpstr>Purkutelakan suunnitelmat Aluspurkauksen teknologia</vt:lpstr>
      <vt:lpstr>Purkutelakan suunnittelun lähtökohdat ja -arvot</vt:lpstr>
      <vt:lpstr>Tunnetut purkutavat</vt:lpstr>
      <vt:lpstr>Havainnekuva suunnitellusta purkutelakasta</vt:lpstr>
      <vt:lpstr>Suunniteltu purkutelakka</vt:lpstr>
      <vt:lpstr>Kuivatelakan allas</vt:lpstr>
      <vt:lpstr>Purettavan laivan leikkaus lohkoiksi ja siirto purkuhalliin </vt:lpstr>
      <vt:lpstr>Purkuhalli</vt:lpstr>
      <vt:lpstr>Romupiha + logistiikka</vt:lpstr>
      <vt:lpstr>Telakkainvestointi arviolta 47,5 MEUR</vt:lpstr>
      <vt:lpstr>Aluspurkauksen liiketoimintaprosessi </vt:lpstr>
      <vt:lpstr>Liiketoimintaprosessi </vt:lpstr>
      <vt:lpstr>Purettaviksi myytävien alusten hinnanmuodostus</vt:lpstr>
      <vt:lpstr>Laivojen hankinta</vt:lpstr>
      <vt:lpstr>Purkamisen työvaiheet</vt:lpstr>
      <vt:lpstr>Menetelmät eri purkuvaiheille</vt:lpstr>
      <vt:lpstr>Timanttivaijerileikkaus</vt:lpstr>
      <vt:lpstr>Lohkojen käsittely koneellisesti</vt:lpstr>
      <vt:lpstr>Laatikkoleikkuri</vt:lpstr>
      <vt:lpstr>Purkutyön kustannukset </vt:lpstr>
      <vt:lpstr>Purkutelakan johto ja järjestelmät</vt:lpstr>
      <vt:lpstr>Robotiikka ja automaatio laivojen purkamisessa </vt:lpstr>
      <vt:lpstr>Tulevaisuuden trendit purkutelakoilla</vt:lpstr>
      <vt:lpstr>Laivojen kierrätysjakeet</vt:lpstr>
      <vt:lpstr>Selvityksessä käytetyt kierrätysjakeet</vt:lpstr>
      <vt:lpstr>Selvityksessä käytetyt kierrätysjakeet</vt:lpstr>
      <vt:lpstr>Liiketoiminnan kannattavuusanalyysi </vt:lpstr>
      <vt:lpstr>Kannattavuusanalyysin lähtökohta</vt:lpstr>
      <vt:lpstr>Kannattavuusanalyysin lähtöarvot</vt:lpstr>
      <vt:lpstr>Purkutelakka - Tuloslaskelma</vt:lpstr>
      <vt:lpstr>Purkutelakka - Tase</vt:lpstr>
      <vt:lpstr>Kierrätysyritys - Tuloslaskelma</vt:lpstr>
      <vt:lpstr>Kierrätysyritys - Tase</vt:lpstr>
      <vt:lpstr>Ship Recycling Company - Tuloslaskelma</vt:lpstr>
      <vt:lpstr>Ship Recycling Company - Tase</vt:lpstr>
      <vt:lpstr>Kannattavuusanalyysin tulokset</vt:lpstr>
      <vt:lpstr>Liiketoiminnan kannattavuuteen vaikuttavia tekijöitä</vt:lpstr>
      <vt:lpstr>Yhteenveto ja jatkotoimenpiteet </vt:lpstr>
      <vt:lpstr>Selvityksen yhteenveto</vt:lpstr>
      <vt:lpstr>Purkutelakan rakentamismahdollisuudet Raaheen</vt:lpstr>
      <vt:lpstr>Havainnekuva hankkeessa Raaheen suunnitellusta purkutelakasta</vt:lpstr>
      <vt:lpstr>YHTEYSTIEDOT  Harri Tuomikoski p. 040 135 6811, harri.tuomikoski@raahe.fi.  Petri Merisaari p. 040 589 1270 petri.merisaari@merifam.fi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Petri Merisaari</dc:creator>
  <cp:lastModifiedBy>Heidi Isoniemi</cp:lastModifiedBy>
  <cp:revision>6</cp:revision>
  <dcterms:created xsi:type="dcterms:W3CDTF">2023-06-19T18:46:26Z</dcterms:created>
  <dcterms:modified xsi:type="dcterms:W3CDTF">2024-03-05T09:40:40Z</dcterms:modified>
</cp:coreProperties>
</file>