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94" r:id="rId7"/>
    <p:sldId id="2385" r:id="rId8"/>
    <p:sldId id="2147375788" r:id="rId9"/>
    <p:sldId id="293" r:id="rId10"/>
    <p:sldId id="2147375779" r:id="rId11"/>
    <p:sldId id="323" r:id="rId12"/>
    <p:sldId id="2387" r:id="rId13"/>
    <p:sldId id="289" r:id="rId14"/>
    <p:sldId id="2386" r:id="rId15"/>
    <p:sldId id="324" r:id="rId16"/>
    <p:sldId id="2147375739" r:id="rId17"/>
    <p:sldId id="286" r:id="rId18"/>
    <p:sldId id="287" r:id="rId19"/>
    <p:sldId id="288" r:id="rId20"/>
    <p:sldId id="2147375790" r:id="rId21"/>
    <p:sldId id="290" r:id="rId22"/>
    <p:sldId id="291" r:id="rId23"/>
    <p:sldId id="259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3792" autoAdjust="0"/>
  </p:normalViewPr>
  <p:slideViewPr>
    <p:cSldViewPr snapToGrid="0" snapToObjects="1">
      <p:cViewPr varScale="1">
        <p:scale>
          <a:sx n="112" d="100"/>
          <a:sy n="112" d="100"/>
        </p:scale>
        <p:origin x="96" y="9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6A7E8-8565-4C44-A260-A0214C049F49}" type="datetimeFigureOut">
              <a:rPr lang="fi-FI" smtClean="0"/>
              <a:t>29.10.2024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79B3D-F91D-463C-A271-55106F3624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23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61807D97-1253-5B4F-9152-D29E17D7B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6575" y="0"/>
            <a:ext cx="769542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540" y="816417"/>
            <a:ext cx="8606764" cy="2341223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71F0DBC-1518-9140-A418-D09B34219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541" y="3275314"/>
            <a:ext cx="6238532" cy="1007973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C573D0E-17D3-8D4B-82FF-71629AD429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541" y="4972312"/>
            <a:ext cx="1535240" cy="13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BB938FE7-672C-684A-8943-EC4AF0E45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3F0904D-D062-444D-9A6D-1A517348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639"/>
            <a:ext cx="10515600" cy="112436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08A07A-70D8-FF43-876B-061469CC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718"/>
            <a:ext cx="10515600" cy="39264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2AF548E-6765-5A48-B9FC-093B96600EB1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5110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A1066EB-65D1-1742-81C0-6046BD8C2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2157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91D49AF-7450-7444-AE71-D816869D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577" y="363897"/>
            <a:ext cx="4244046" cy="1406106"/>
          </a:xfrm>
        </p:spPr>
        <p:txBody>
          <a:bodyPr anchor="ctr" anchorCtr="0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D60730-8861-8A4A-9788-5D314C199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1577" y="1930879"/>
            <a:ext cx="4244046" cy="39301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5148294-1BC0-8D4F-9C23-253BC209B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06" y="6089561"/>
            <a:ext cx="11761694" cy="618366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0532BE6-3FEC-A548-9EB9-27580CD7F670}"/>
              </a:ext>
            </a:extLst>
          </p:cNvPr>
          <p:cNvSpPr txBox="1"/>
          <p:nvPr userDrawn="1"/>
        </p:nvSpPr>
        <p:spPr>
          <a:xfrm>
            <a:off x="9655834" y="6224684"/>
            <a:ext cx="2386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j-lt"/>
              </a:rPr>
              <a:t>www.pohjois-pohjanmaa.fi</a:t>
            </a:r>
          </a:p>
        </p:txBody>
      </p:sp>
    </p:spTree>
    <p:extLst>
      <p:ext uri="{BB962C8B-B14F-4D97-AF65-F5344CB8AC3E}">
        <p14:creationId xmlns:p14="http://schemas.microsoft.com/office/powerpoint/2010/main" val="10847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33DA3E6-7CFE-BC4A-AA4F-A96FE2FB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D90794C-1516-AC4A-AC0F-D4C5C7AB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943" y="1081261"/>
            <a:ext cx="6968736" cy="270790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ots. perustyyl.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2070146-F794-814F-99B1-65955B389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943" y="4870429"/>
            <a:ext cx="1371027" cy="1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1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29D7-E2E6-5B72-1BA8-0BC5AB83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GB" dirty="0"/>
              <a:t>Click to add title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949B-D9CA-2318-D36D-BFC06C41DEE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65E81-1B93-8795-DA66-C39A3A3D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BCDC8C-023E-9F49-BFCF-941C2E416192}" type="datetimeFigureOut">
              <a:rPr lang="en-FI" smtClean="0"/>
              <a:t>10/29/2024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F074-1FDD-B822-8BA2-BD63EC4E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06481-BD12-8AA5-62B2-43C984FD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C0A0A6-05C7-5F4C-B98D-E4044C56849C}" type="slidenum">
              <a:rPr lang="en-FI" smtClean="0"/>
              <a:t>‹#›</a:t>
            </a:fld>
            <a:endParaRPr lang="en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6F3510-E382-F4D0-E31D-0570A7BBCA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0"/>
            <a:ext cx="602456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en-FI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3080BB-303A-A4E1-4475-4816A15E1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7" b="-771"/>
          <a:stretch/>
        </p:blipFill>
        <p:spPr>
          <a:xfrm rot="5400000">
            <a:off x="-3060000" y="3313634"/>
            <a:ext cx="6858000" cy="2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5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7DF1D-E59E-801A-C2D8-3BF76B49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8738-E43E-4747-AB03-D9E674BB2BED}" type="datetimeFigureOut">
              <a:rPr lang="en-FI" smtClean="0"/>
              <a:t>10/29/2024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60FE7-9E51-EED5-ABD0-BCB0D4A1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93CE3-7217-732E-5355-BD36E034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25CA-563B-C34C-9E83-6418360FF74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64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3FBE-4B29-1447-A43F-F07F800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952B7C-A28F-294B-8A58-247580FB9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6D8C52-C57F-FD4D-B670-351B347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5662"/>
            <a:ext cx="10800000" cy="11372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0ABB7-DBE4-9A45-B2AD-00C55B28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098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34B4D9-908D-2647-924E-41E798173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F420FCA-D619-034A-82A1-A9F715A3B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4BB130-51FD-A443-A6CA-F3AE82FC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F9FE0B-4DB5-7E31-7CFA-855C374B3D6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052" y="499712"/>
            <a:ext cx="7530348" cy="849028"/>
          </a:xfrm>
        </p:spPr>
        <p:txBody>
          <a:bodyPr/>
          <a:lstStyle>
            <a:lvl1pPr>
              <a:lnSpc>
                <a:spcPct val="125000"/>
              </a:lnSpc>
              <a:defRPr sz="24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4F0058-22FE-C643-69D3-341CEE019AC6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3052" y="1554480"/>
            <a:ext cx="10800000" cy="4480251"/>
          </a:xfrm>
          <a:prstGeom prst="rect">
            <a:avLst/>
          </a:prstGeom>
        </p:spPr>
        <p:txBody>
          <a:bodyPr vert="horz" wrap="square" lIns="0" tIns="0" rIns="0" bIns="0" numCol="3" spcCol="180000" rtlCol="0">
            <a:noAutofit/>
          </a:bodyPr>
          <a:lstStyle>
            <a:lvl1pPr>
              <a:lnSpc>
                <a:spcPct val="150000"/>
              </a:lnSpc>
              <a:defRPr sz="1200"/>
            </a:lvl1pPr>
            <a:lvl2pPr>
              <a:lnSpc>
                <a:spcPct val="150000"/>
              </a:lnSpc>
              <a:defRPr sz="1200"/>
            </a:lvl2pPr>
            <a:lvl3pPr>
              <a:lnSpc>
                <a:spcPct val="150000"/>
              </a:lnSpc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390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3FBE-4B29-1447-A43F-F07F8006F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952B7C-A28F-294B-8A58-247580FB9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A6D8C52-C57F-FD4D-B670-351B347F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51" y="505662"/>
            <a:ext cx="10800000" cy="11372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00ABB7-DBE4-9A45-B2AD-00C55B28A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9632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46FFC8-8768-B546-961B-BF345B7F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A0F64B-E3F8-AD4F-843D-E860D8B6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0CC69C-9DE9-0648-803F-0FB2BEADE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C12F-8F22-FD43-A8AB-EFC3B41BAE20}" type="datetimeFigureOut">
              <a:rPr lang="fi-FI" smtClean="0"/>
              <a:t>29.10.2024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9C6FD9-F413-034C-B3E4-512322F25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CEF138D-2D88-8A43-8D72-B68075525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8717-ADE9-624E-A7FD-5E7C9F567C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77" r:id="rId4"/>
    <p:sldLayoutId id="2147483678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9B95A-F99E-A34A-B776-E5E586D9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67" y="656041"/>
            <a:ext cx="10515600" cy="512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33135-AD9F-AB4F-B7F8-88B6B8189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422" y="1526553"/>
            <a:ext cx="10515600" cy="4675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3B7F-2788-A448-A159-FA2CECCD5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36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CAC0-8F28-274B-9556-6DD9D9AB4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575" y="6336190"/>
            <a:ext cx="789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305078A-4B70-0E47-AF3A-741AF7EDDFA5}" type="slidenum">
              <a:rPr lang="en-FI" smtClean="0"/>
              <a:pPr algn="l"/>
              <a:t>‹#›</a:t>
            </a:fld>
            <a:endParaRPr lang="en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1BCFB7-E586-3941-9A06-0E486B156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5285" y="6336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</p:sldLayoutIdLst>
  <p:hf hdr="0" ftr="0" dt="0"/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0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1600"/>
        </a:spcAft>
        <a:buFont typeface="Arial" panose="020B0604020202020204" pitchFamily="34" charset="0"/>
        <a:buChar char="•"/>
        <a:defRPr sz="12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98">
          <p15:clr>
            <a:srgbClr val="F26B43"/>
          </p15:clr>
        </p15:guide>
        <p15:guide id="3" pos="758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96">
          <p15:clr>
            <a:srgbClr val="F26B43"/>
          </p15:clr>
        </p15:guide>
        <p15:guide id="6" orient="horz" pos="4224">
          <p15:clr>
            <a:srgbClr val="F26B43"/>
          </p15:clr>
        </p15:guide>
        <p15:guide id="7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.fi/globalassets/infra/ajankohtaista/yksittaisten-tiedotteiden-lisatietoaineistot/valtatie-4_raportti_202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8CA55C-F832-0E4B-AF08-6595F2EAC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084" y="295534"/>
            <a:ext cx="9527809" cy="2341223"/>
          </a:xfrm>
        </p:spPr>
        <p:txBody>
          <a:bodyPr>
            <a:normAutofit fontScale="90000"/>
          </a:bodyPr>
          <a:lstStyle/>
          <a:p>
            <a:r>
              <a:rPr lang="fi-FI" sz="5400" dirty="0">
                <a:solidFill>
                  <a:schemeClr val="tx2"/>
                </a:solidFill>
              </a:rPr>
              <a:t>Pohjois-Pohjanmaan liikennejärjestelmä mahdollistajana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B4F5E71-7C32-47E8-CFB9-6A869E6F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76" y="2956318"/>
            <a:ext cx="8352718" cy="22483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r>
              <a:rPr lang="fi-FI" dirty="0"/>
              <a:t>Jussi Rämet</a:t>
            </a:r>
          </a:p>
          <a:p>
            <a:pPr>
              <a:spcBef>
                <a:spcPts val="0"/>
              </a:spcBef>
            </a:pPr>
            <a:r>
              <a:rPr lang="fi-FI" dirty="0"/>
              <a:t>maakuntajohtaja</a:t>
            </a:r>
          </a:p>
          <a:p>
            <a:pPr>
              <a:spcBef>
                <a:spcPts val="0"/>
              </a:spcBef>
            </a:pPr>
            <a:endParaRPr lang="fi-FI" dirty="0"/>
          </a:p>
          <a:p>
            <a:pPr>
              <a:spcBef>
                <a:spcPts val="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5710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AE6985D-BD4A-8B4C-9DB0-209C1206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0" y="35788"/>
            <a:ext cx="6894238" cy="8620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latin typeface="+mn-lt"/>
                <a:cs typeface="+mj-cs"/>
              </a:rPr>
              <a:t>Pohjoisen</a:t>
            </a:r>
            <a:r>
              <a:rPr lang="en-US" sz="4000" dirty="0">
                <a:latin typeface="+mn-lt"/>
                <a:cs typeface="+mj-cs"/>
              </a:rPr>
              <a:t> </a:t>
            </a:r>
            <a:r>
              <a:rPr lang="en-US" sz="4000" dirty="0" err="1">
                <a:latin typeface="+mn-lt"/>
                <a:cs typeface="+mj-cs"/>
              </a:rPr>
              <a:t>tieverkon</a:t>
            </a:r>
            <a:r>
              <a:rPr lang="en-US" sz="4000" dirty="0">
                <a:latin typeface="+mn-lt"/>
                <a:cs typeface="+mj-cs"/>
              </a:rPr>
              <a:t> </a:t>
            </a:r>
            <a:r>
              <a:rPr lang="en-US" sz="4000" dirty="0" err="1">
                <a:latin typeface="+mn-lt"/>
                <a:cs typeface="+mj-cs"/>
              </a:rPr>
              <a:t>kärkihankkeet</a:t>
            </a:r>
            <a:r>
              <a:rPr lang="en-US" sz="4000" dirty="0">
                <a:latin typeface="+mn-lt"/>
                <a:cs typeface="+mj-cs"/>
              </a:rPr>
              <a:t> </a:t>
            </a:r>
          </a:p>
        </p:txBody>
      </p:sp>
      <p:pic>
        <p:nvPicPr>
          <p:cNvPr id="10" name="Kuva 9" descr="Kuva, joka sisältää kohteen kartta, atlas, teksti&#10;&#10;Kuvaus luotu automaattisesti">
            <a:extLst>
              <a:ext uri="{FF2B5EF4-FFF2-40B4-BE49-F238E27FC236}">
                <a16:creationId xmlns:a16="http://schemas.microsoft.com/office/drawing/2014/main" id="{934A20EF-8B3C-606D-06E4-6E02610A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9" r="1873"/>
          <a:stretch/>
        </p:blipFill>
        <p:spPr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6AF97337-804A-AB28-2D66-9E2AF8B03D4E}"/>
              </a:ext>
            </a:extLst>
          </p:cNvPr>
          <p:cNvSpPr txBox="1">
            <a:spLocks/>
          </p:cNvSpPr>
          <p:nvPr/>
        </p:nvSpPr>
        <p:spPr>
          <a:xfrm>
            <a:off x="4564878" y="1124679"/>
            <a:ext cx="7627122" cy="507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TEN-T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ydinverkko</a:t>
            </a:r>
            <a:endParaRPr lang="en-US" sz="32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571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Valtatie</a:t>
            </a:r>
            <a:r>
              <a:rPr lang="en-US" sz="2200" dirty="0">
                <a:latin typeface="+mj-lt"/>
              </a:rPr>
              <a:t> 4: </a:t>
            </a:r>
            <a:r>
              <a:rPr lang="en-US" sz="2200" dirty="0" err="1">
                <a:latin typeface="+mj-lt"/>
              </a:rPr>
              <a:t>Iin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keskustaajaman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ohikulkutie</a:t>
            </a:r>
            <a:r>
              <a:rPr lang="en-US" sz="2200" dirty="0">
                <a:latin typeface="+mj-lt"/>
              </a:rPr>
              <a:t> (MAL-</a:t>
            </a:r>
            <a:r>
              <a:rPr lang="en-US" sz="2200" dirty="0" err="1">
                <a:latin typeface="+mj-lt"/>
              </a:rPr>
              <a:t>sopimus</a:t>
            </a:r>
            <a:r>
              <a:rPr lang="en-US" sz="2200" dirty="0">
                <a:latin typeface="+mj-lt"/>
              </a:rPr>
              <a:t>)</a:t>
            </a:r>
          </a:p>
          <a:p>
            <a:pPr marL="571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Valtatie</a:t>
            </a:r>
            <a:r>
              <a:rPr lang="en-US" sz="2200" dirty="0">
                <a:latin typeface="+mj-lt"/>
              </a:rPr>
              <a:t> 4: </a:t>
            </a:r>
            <a:r>
              <a:rPr lang="en-US" sz="2200" dirty="0" err="1">
                <a:latin typeface="+mj-lt"/>
              </a:rPr>
              <a:t>Pulkkila-Haaransilta</a:t>
            </a:r>
            <a:r>
              <a:rPr lang="en-US" sz="2200" dirty="0">
                <a:latin typeface="+mj-lt"/>
              </a:rPr>
              <a:t> </a:t>
            </a:r>
          </a:p>
          <a:p>
            <a:pPr marL="5715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Valtatie</a:t>
            </a:r>
            <a:r>
              <a:rPr lang="en-US" sz="2200" dirty="0">
                <a:latin typeface="+mj-lt"/>
              </a:rPr>
              <a:t> 4: </a:t>
            </a:r>
            <a:r>
              <a:rPr lang="en-US" sz="2200" dirty="0" err="1">
                <a:latin typeface="+mj-lt"/>
              </a:rPr>
              <a:t>Pyhäjärvi</a:t>
            </a:r>
            <a:r>
              <a:rPr lang="en-US" sz="2200" dirty="0">
                <a:latin typeface="+mj-lt"/>
              </a:rPr>
              <a:t>–</a:t>
            </a:r>
            <a:r>
              <a:rPr lang="en-US" sz="2200" dirty="0" err="1">
                <a:latin typeface="+mj-lt"/>
              </a:rPr>
              <a:t>Pulkkila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kehittäminen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vaiheittain</a:t>
            </a:r>
            <a:endParaRPr lang="en-US" sz="2200" dirty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  <a:latin typeface="+mj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TEN-T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kattava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verkko</a:t>
            </a:r>
            <a:endParaRPr lang="en-US" sz="32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Valtatie</a:t>
            </a:r>
            <a:r>
              <a:rPr lang="en-US" sz="2200" dirty="0">
                <a:latin typeface="+mj-lt"/>
              </a:rPr>
              <a:t> 8: Vaasa–Oulu –</a:t>
            </a:r>
            <a:r>
              <a:rPr lang="en-US" sz="2200" dirty="0" err="1">
                <a:latin typeface="+mj-lt"/>
              </a:rPr>
              <a:t>yhteysväli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erityisesti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Limingan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kohta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28600" lvl="1"/>
            <a:endParaRPr lang="en-US" sz="19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Muut </a:t>
            </a:r>
            <a:r>
              <a:rPr lang="en-US" sz="3200" b="1" dirty="0" err="1">
                <a:solidFill>
                  <a:schemeClr val="tx1"/>
                </a:solidFill>
                <a:latin typeface="+mj-lt"/>
              </a:rPr>
              <a:t>yhteysvälit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+mj-lt"/>
              </a:rPr>
              <a:t>Oulun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lentokentäntie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vt</a:t>
            </a:r>
            <a:r>
              <a:rPr lang="en-US" sz="2200" dirty="0">
                <a:latin typeface="+mj-lt"/>
              </a:rPr>
              <a:t> 20 Oulu-</a:t>
            </a:r>
            <a:r>
              <a:rPr lang="en-US" sz="2200" dirty="0" err="1">
                <a:latin typeface="+mj-lt"/>
              </a:rPr>
              <a:t>Kuusamo</a:t>
            </a:r>
            <a:r>
              <a:rPr lang="en-US" sz="2200" dirty="0">
                <a:latin typeface="+mj-lt"/>
              </a:rPr>
              <a:t> (</a:t>
            </a:r>
            <a:r>
              <a:rPr lang="en-US" sz="2200" dirty="0" err="1">
                <a:latin typeface="+mj-lt"/>
              </a:rPr>
              <a:t>Korvenkylä</a:t>
            </a:r>
            <a:r>
              <a:rPr lang="en-US" sz="2200" dirty="0">
                <a:latin typeface="+mj-lt"/>
              </a:rPr>
              <a:t>–</a:t>
            </a:r>
            <a:r>
              <a:rPr lang="en-US" sz="2200" dirty="0" err="1">
                <a:latin typeface="+mj-lt"/>
              </a:rPr>
              <a:t>Kiiminki</a:t>
            </a:r>
            <a:r>
              <a:rPr lang="en-US" sz="2200" dirty="0">
                <a:latin typeface="+mj-lt"/>
              </a:rPr>
              <a:t>; MAL-</a:t>
            </a:r>
            <a:r>
              <a:rPr lang="en-US" sz="2200" dirty="0" err="1">
                <a:latin typeface="+mj-lt"/>
              </a:rPr>
              <a:t>sopimus</a:t>
            </a:r>
            <a:r>
              <a:rPr lang="en-US" sz="2200" dirty="0">
                <a:latin typeface="+mj-lt"/>
              </a:rPr>
              <a:t>) ja </a:t>
            </a:r>
            <a:r>
              <a:rPr lang="en-US" sz="2200" dirty="0" err="1">
                <a:latin typeface="+mj-lt"/>
              </a:rPr>
              <a:t>vt</a:t>
            </a:r>
            <a:r>
              <a:rPr lang="en-US" sz="2200" dirty="0">
                <a:latin typeface="+mj-lt"/>
              </a:rPr>
              <a:t> 22 Oulu-Kajaani</a:t>
            </a:r>
          </a:p>
        </p:txBody>
      </p:sp>
    </p:spTree>
    <p:extLst>
      <p:ext uri="{BB962C8B-B14F-4D97-AF65-F5344CB8AC3E}">
        <p14:creationId xmlns:p14="http://schemas.microsoft.com/office/powerpoint/2010/main" val="208742540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363C20-3073-85BB-222F-58F85AEE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34" y="63006"/>
            <a:ext cx="6877050" cy="892385"/>
          </a:xfrm>
        </p:spPr>
        <p:txBody>
          <a:bodyPr>
            <a:normAutofit/>
          </a:bodyPr>
          <a:lstStyle/>
          <a:p>
            <a:r>
              <a:rPr lang="fi-FI" dirty="0"/>
              <a:t>Perämeren satamat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F9129C1-06CF-F935-D3CE-D69942A65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142" y="44144"/>
            <a:ext cx="5072312" cy="284707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B47B5A8-F5BF-16BB-5BB6-FDA30FE973BC}"/>
              </a:ext>
            </a:extLst>
          </p:cNvPr>
          <p:cNvSpPr txBox="1"/>
          <p:nvPr/>
        </p:nvSpPr>
        <p:spPr>
          <a:xfrm>
            <a:off x="139240" y="1566952"/>
            <a:ext cx="691990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Satamat ovat Suomen teollisuuden ja viennin elinehto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Oulun satama TEN-T-ydinverkkoon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/>
              <a:t>Oulun sataman kehittäminen osana TEN-ydinverkkoa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/>
              <a:t>Oulun väylän sisimmän osan leventäminen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b="1" dirty="0"/>
              <a:t>Raahen meriväylän syventäminen ja sataman kehittäminen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200" dirty="0"/>
              <a:t>Satamatoimintojen kehittäminen merituulivoiman kehittämisen tarpeisiin (Raahen ja Porin satamat)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104536F-306C-1837-1481-90D31597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63" y="2956898"/>
            <a:ext cx="5435045" cy="29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35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iha-, taivas, puu, vesi">
            <a:extLst>
              <a:ext uri="{FF2B5EF4-FFF2-40B4-BE49-F238E27FC236}">
                <a16:creationId xmlns:a16="http://schemas.microsoft.com/office/drawing/2014/main" id="{959728EA-DEE3-D075-6692-745A0140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042" r="166" b="18290"/>
          <a:stretch/>
        </p:blipFill>
        <p:spPr>
          <a:xfrm>
            <a:off x="-20321" y="0"/>
            <a:ext cx="12273281" cy="70572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8DABF8-F09C-3A2C-FE70-3F56DB68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03" y="25637"/>
            <a:ext cx="11225463" cy="1658086"/>
          </a:xfrm>
          <a:noFill/>
        </p:spPr>
        <p:txBody>
          <a:bodyPr anchor="ctr">
            <a:normAutofit fontScale="90000"/>
          </a:bodyPr>
          <a:lstStyle/>
          <a:p>
            <a:pPr algn="ctr">
              <a:spcBef>
                <a:spcPts val="3600"/>
              </a:spcBef>
            </a:pPr>
            <a:r>
              <a:rPr lang="fi-FI" b="1" dirty="0">
                <a:solidFill>
                  <a:schemeClr val="bg1"/>
                </a:solidFill>
              </a:rPr>
              <a:t>Pohjois-Pohjanmaan </a:t>
            </a:r>
            <a:br>
              <a:rPr lang="fi-FI" b="1" dirty="0">
                <a:solidFill>
                  <a:schemeClr val="bg1"/>
                </a:solidFill>
              </a:rPr>
            </a:br>
            <a:r>
              <a:rPr lang="fi-FI" b="1" dirty="0">
                <a:solidFill>
                  <a:schemeClr val="bg1"/>
                </a:solidFill>
              </a:rPr>
              <a:t>liikennejärjestelmäsuunnitelma 2040 kärkitoimenpiteet</a:t>
            </a:r>
          </a:p>
        </p:txBody>
      </p:sp>
      <p:grpSp>
        <p:nvGrpSpPr>
          <p:cNvPr id="3" name="object 8">
            <a:extLst>
              <a:ext uri="{FF2B5EF4-FFF2-40B4-BE49-F238E27FC236}">
                <a16:creationId xmlns:a16="http://schemas.microsoft.com/office/drawing/2014/main" id="{20DBBB4A-4518-AD5B-EF7F-4F1BD7AB0606}"/>
              </a:ext>
            </a:extLst>
          </p:cNvPr>
          <p:cNvGrpSpPr/>
          <p:nvPr/>
        </p:nvGrpSpPr>
        <p:grpSpPr>
          <a:xfrm>
            <a:off x="0" y="6253986"/>
            <a:ext cx="12273281" cy="721360"/>
            <a:chOff x="0" y="6137147"/>
            <a:chExt cx="12192000" cy="721360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D09A3CD3-C662-1DD9-D1D8-57BF0CEBB113}"/>
                </a:ext>
              </a:extLst>
            </p:cNvPr>
            <p:cNvSpPr/>
            <p:nvPr/>
          </p:nvSpPr>
          <p:spPr>
            <a:xfrm>
              <a:off x="0" y="6137147"/>
              <a:ext cx="12192000" cy="721360"/>
            </a:xfrm>
            <a:custGeom>
              <a:avLst/>
              <a:gdLst/>
              <a:ahLst/>
              <a:cxnLst/>
              <a:rect l="l" t="t" r="r" b="b"/>
              <a:pathLst>
                <a:path w="12192000" h="721359">
                  <a:moveTo>
                    <a:pt x="12192000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12192000" y="7208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0">
              <a:extLst>
                <a:ext uri="{FF2B5EF4-FFF2-40B4-BE49-F238E27FC236}">
                  <a16:creationId xmlns:a16="http://schemas.microsoft.com/office/drawing/2014/main" id="{42ACB505-CA19-7C4E-28F8-5B27BF58DB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9879" y="6210298"/>
              <a:ext cx="2209799" cy="530350"/>
            </a:xfrm>
            <a:prstGeom prst="rect">
              <a:avLst/>
            </a:prstGeom>
          </p:spPr>
        </p:pic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B1CE870F-B96E-1821-87B1-5C6AB6D8DA5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40" y="6257543"/>
              <a:ext cx="1953768" cy="449580"/>
            </a:xfrm>
            <a:prstGeom prst="rect">
              <a:avLst/>
            </a:prstGeom>
          </p:spPr>
        </p:pic>
        <p:pic>
          <p:nvPicPr>
            <p:cNvPr id="8" name="object 12">
              <a:extLst>
                <a:ext uri="{FF2B5EF4-FFF2-40B4-BE49-F238E27FC236}">
                  <a16:creationId xmlns:a16="http://schemas.microsoft.com/office/drawing/2014/main" id="{7468031A-00C7-4390-05B1-74B3A79E9B9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3080" y="6332219"/>
              <a:ext cx="2616707" cy="32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7378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31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699" y="78993"/>
          <a:ext cx="10890883" cy="669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0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69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 dirty="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42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4235" marR="68072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 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 ja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luonnon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4235" marR="31115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</a:t>
                      </a:r>
                      <a:endParaRPr sz="7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48590" indent="-2152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 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 marR="11366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1.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väylän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sisimmän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osan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leventäminen</a:t>
                      </a:r>
                      <a:r>
                        <a:rPr sz="9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tulevaisuuden kehittäminen meriväylän syventämisen osalta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3525" marR="677545" indent="-17272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 satama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ydinverkon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siten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maakuntaa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laajemman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osaksi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eurooppalaista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liikennejärjestelmää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marR="15113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laajasti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raaka-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aine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lopputuotekuljetuksia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tarjoaa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elinkeinoelämälle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kustannustehokkaan</a:t>
                      </a:r>
                      <a:r>
                        <a:rPr sz="9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reitin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läntiseen Eurooppaan.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spc="-20" dirty="0">
                          <a:latin typeface="Verdana"/>
                          <a:cs typeface="Verdana"/>
                        </a:rPr>
                        <a:t>T3:-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4478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varmistaa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alusliikenteen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sujuvuutta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turvallisuutta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 parantaa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kuljetusten tehokkuutta.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nykyisen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käyttöastetta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108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Väyläviraston suunnittelu- ohjelmassa 2024-2027,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1758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suunnittelu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ei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vielä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käynnissä.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 marR="990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2.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4: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Iin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keskustaaja-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man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ohikulku-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suunnitte-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lun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käynnistä-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minen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ja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toteutus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3525" marR="83820" indent="-17272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Tieosa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 Suomen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maanteiden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pääväyliin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ydinverkon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Pohjan- meri-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Itämeri-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Scanmed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-liikennekäytäviä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Perämerenkaaren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liikennejärjestelmää. NATO-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yhteistyö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huoltovarmuuden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parantaminen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ovat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lisänneet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merkitystä.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tärkein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pohjois-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eteläsuuntainen tieyhteys.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Oulu-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Kemi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-yhteys-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liikenneongelmat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korostuvat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päivittäisessä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liikenteessä,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edellyttävät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tamista.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Kehittämistoimenpiteillä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poistetaan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yhteysvälin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pahimmat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liikenneongelmat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turvataan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muun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päivittäiset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liikkumistarpeet.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Ohikulkutien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vaatii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uuden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maastokäytävän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heikentää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luonnonmonimuotoisuutta.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Tiejärjestely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asukkaiden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liikenneturvallisuutta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nykyisellä väylällä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kun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pääosa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ohittavasta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liikenteestä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siirtyy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pois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keskustasta.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16839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yhteysvälin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Oulu-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Kemi liikenteen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suju-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vuus,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turvallisuus 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aikojen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ennustet-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tavuus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7145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Elinkeinoelämän,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matkailun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Pohjois-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Suo-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kaivoskuljetusten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liikennöi-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tävyys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Erikoiskuljetusten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sujuvuus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paranee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(SEKV)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Iin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taajaman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liikenneolosuhteet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89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Iin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ohikulku-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tiesuunnitel-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laatiminen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esitetty aloitettavaksi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vuonna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2025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osana</a:t>
                      </a:r>
                      <a:r>
                        <a:rPr sz="9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Oulun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seudun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MAL-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sopimusta 2024-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2027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 marR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3.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Oulu-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Laurila</a:t>
                      </a:r>
                      <a:r>
                        <a:rPr sz="9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radan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perus- parannus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3525" marR="119380" indent="-172720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Euroopan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ydinverkkokäytävän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palvelutasoa,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käynnissä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oleva Laurila-Tornio-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Haaparanta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sähköistys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valmistuu.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Rataosa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Perämerenkaa-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liikennejärjestelmää,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jonka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merkitys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tavaraliikenteen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huoltovarmuuden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kannalta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lisääntynyt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huomattavasti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NATO-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yhteistyön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myötä.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Pohjois-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Suomessa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suunnit-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teilla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merkittäviä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metsä-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kaivosteollisuuden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investointeja,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jotka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toteutuessaan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lisää-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vät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merkittävästi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rautatiekuljetuksia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tuotantolaitoksiin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satamiin.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Rataosa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investointihankkeiden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kuljetuksia.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marR="14160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Rataosa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erityisen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henkilöliikenteelle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Rovaniemen maakuntakeskukset.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Laurila-Tornio-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Haaparanta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sähköistyksen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valmistuminen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listaa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henkilöjunaliikenteen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käynnistämisen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Haaparannalle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Ruotsin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puolen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juniin.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0096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Mahdollistetaan</a:t>
                      </a:r>
                      <a:r>
                        <a:rPr sz="900" spc="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investointien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vaatimien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rautatiekuljetuksien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lisääntyminen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432434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Vähennetään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ydinverkon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pullon-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kauloja,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etenkin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häiriötilanteissa.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Tasoristeysturvallisuuden</a:t>
                      </a:r>
                      <a:r>
                        <a:rPr sz="900" spc="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parantaminen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9621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Mahdollistaa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rataosan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kunnossapidon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teen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lisääntyessä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korjausvelka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pienenee.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1048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Käynnissä: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Oulu-Keminmaa-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osuudella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rata-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siltojen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uusimis-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korjaustöitä.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Suunnitelmat:</a:t>
                      </a:r>
                      <a:r>
                        <a:rPr sz="900" b="1" spc="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tiesuunnitelma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153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ratasuunni-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telmaa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hyväk-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syttävänä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2024.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8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4.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Lentokentän-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 marR="17653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tietä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(Mt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815)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parannetaan</a:t>
                      </a:r>
                      <a:r>
                        <a:rPr sz="9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9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kulkumuo-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toja</a:t>
                      </a:r>
                      <a:r>
                        <a:rPr sz="9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palvelevia matkaketjuja kehitetään.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3525" marR="101600" indent="-172720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verkon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lentoasema,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joka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tarjoaa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yhteydet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Helsinki-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Vantaan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kautta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Eurooppaan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muualle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maailmaan.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Lisäksi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asemalta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muutamia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suoria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kansainvälisiä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yhteyksiä.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keskeinen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koko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Perämeren-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kaaren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liikennejärjestelmän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 näkökulmasta.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Lentoliikenteestä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riippu-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vaisten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yritysten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liikevaihto</a:t>
                      </a:r>
                      <a:r>
                        <a:rPr sz="900" spc="25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lähes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23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mrd.€.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Hankkeella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vaikutuksia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pohjavesiin,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luonnonympäristöön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eikä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suojelu-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kohteisiin.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marR="30543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laajasti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koko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maakunnan 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osin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naapurimaakuntien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(Lappi,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Keski-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Pohjanmaa)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asukkaita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yrityksiä.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498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sujuvuutta,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turvallisuutta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tasoliittymien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toimivuutta.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20014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lentoaseman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Hailuodon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työ-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matkaliikenteen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toimintavarmuutta,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aikojen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ennustettavuutta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Kem-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peleen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maankäytön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kehittämisedellytyksiä.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b="1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01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Tie-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rakennus- suunnitelmat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valmiit,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vaatii rahoituspäätök-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sen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448309" cy="6858000"/>
          </a:xfrm>
          <a:custGeom>
            <a:avLst/>
            <a:gdLst/>
            <a:ahLst/>
            <a:cxnLst/>
            <a:rect l="l" t="t" r="r" b="b"/>
            <a:pathLst>
              <a:path w="448309" h="6858000">
                <a:moveTo>
                  <a:pt x="448056" y="0"/>
                </a:moveTo>
                <a:lnTo>
                  <a:pt x="0" y="0"/>
                </a:lnTo>
                <a:lnTo>
                  <a:pt x="0" y="6858000"/>
                </a:lnTo>
                <a:lnTo>
                  <a:pt x="448056" y="6858000"/>
                </a:lnTo>
                <a:lnTo>
                  <a:pt x="448056" y="0"/>
                </a:lnTo>
                <a:close/>
              </a:path>
            </a:pathLst>
          </a:custGeom>
          <a:solidFill>
            <a:srgbClr val="66C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62" y="2408164"/>
            <a:ext cx="196215" cy="441896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dirty="0">
                <a:latin typeface="Verdana"/>
                <a:cs typeface="Verdana"/>
              </a:rPr>
              <a:t>Pohjoinen</a:t>
            </a:r>
            <a:r>
              <a:rPr sz="1100" b="1" spc="-6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vahvemmin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osaksi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Euroopan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liikenneverkkoa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32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699" y="88138"/>
          <a:ext cx="10944857" cy="608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0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9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780"/>
                        </a:lnSpc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9271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3600" marR="389890" indent="-8280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 luonnon</a:t>
                      </a:r>
                      <a:r>
                        <a:rPr sz="8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312420" indent="-8280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 marR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163830" indent="-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 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160">
                <a:tc>
                  <a:txBody>
                    <a:bodyPr/>
                    <a:lstStyle/>
                    <a:p>
                      <a:pPr marL="90805" marR="2413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5.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4: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Pyhäjärvi-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Pulkkila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välin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kehittäminen vaiheittain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0731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Suomen tärkein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etelä-pohjoissuuntainen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Suomen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maanteiden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pääväyliin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ydinverkon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Pohjanmeri-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Itämeri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-liikennekäytävä.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suurten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erikoiskuljetusten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verkkoa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(SEKV)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raskaan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osuus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huomattavan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korkea.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tavarakuljetusten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valtatie,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jota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käyttävät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niin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ulkomaankaupan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kuin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kotimaan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kuljetukset,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joten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merkitys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kilpailukyvylle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merkittävä.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428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muodostaa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Pohjois-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Pohjanmaan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eteläosan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sisämaassa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etelä-pohjois-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suuntaisen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tuulivoimakuljetusten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pääreitin,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joka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rannikolta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sisämaahan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kulkevat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pääreitit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toisiinsa.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varrella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useita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tulevia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tuulivoima-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alueita.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Tieosalle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suunniteltu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raskaan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tauko-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latausalueita.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111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henkilöliikenteestä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pitkämatkaista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liikennettä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liikennemäärät</a:t>
                      </a:r>
                      <a:r>
                        <a:rPr sz="900" spc="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ovat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suurimmillaan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kesällä,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talven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lomakausina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viikonloppuisin,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jolloin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matkailijat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käyttävät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tietä.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merkittävästi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säännöllistä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linja-autojen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reittiliikennettä.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49339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Tavoitetilan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toimenpiteet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parantavat valtatieliikenteen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sujuvuutta</a:t>
                      </a:r>
                      <a:r>
                        <a:rPr sz="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lyhentävät matka-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aikaa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vähentävät häiriöherkkyyttä.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Turvallisuus: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34925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Henkilövahinkoihin</a:t>
                      </a:r>
                      <a:r>
                        <a:rPr sz="900" spc="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johtavat liikenneonnettomuudet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vähenevät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vuoden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2040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liikennetilanteessa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18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%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verrattuna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nykytilanteeseen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kuolemaan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johtavat onnettomuudet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27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%.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Linja-autoliikenteen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järjestelyt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paranevat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76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kehittä-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minen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välillä Pyhäjärvi-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Pulkkila</a:t>
                      </a:r>
                      <a:r>
                        <a:rPr sz="8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-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toimenpideselvitys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valmistunut</a:t>
                      </a:r>
                      <a:r>
                        <a:rPr sz="8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2023. Seuraavana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vaiheena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tiesuunni-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telman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laatiminen. Aluevaraussuunnitel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man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laatiminen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käynnissä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Kärsä-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mäen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keskustan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kohdalla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mahdolli-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seen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tulevaisuuden ohitustielinjaukseen liittyen.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90805" marR="1752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6.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Kaksoisraide Liminka–Oulu toteuttaminen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733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Osuudelle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suunnitellaan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kaksoisraide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Tampereen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välisen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radan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välityskyvyn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parantamiseksi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nopean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hitaamman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tavaraliikenteen yhteen-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sovittamisen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helpottamiseksi.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VR:n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suunnitteilla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olevan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Haaparantaan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käynnistyvän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henkilöjunaliikenteen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olosuhteita.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Kaksoisraideosuus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häiriö-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herkkyyttä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siten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huoltovarmuutta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etelä-pohjoissuuntaisessa liikenteessä.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Lisäksi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pyritään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vähentämään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Liminka-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välillä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esiintyviä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melu-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tärinäongelmia.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69913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Henkilöliikenteessä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yhteys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pitkämatkaista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työasiointi-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työssä- käyntiliikennettä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maakuntakeskusten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Oulu-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Kokkola-Seinäjoki-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Tampere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-välillä.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90868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Rataosan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välityskyky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häiriöherkkyys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vähenee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b="1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Tukee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lähijunaliikenteen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kehittämistä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43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Suunnittelu käynnissä: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Ratasuunnitelma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tulee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nähtäville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syksyllä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2024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hyväksyttäväksi 2025.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245">
                <a:tc>
                  <a:txBody>
                    <a:bodyPr/>
                    <a:lstStyle/>
                    <a:p>
                      <a:pPr marL="90805" marR="258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7.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Raahen väylän syventäminen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23050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Raahen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EU:n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kattavaan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verkkoon 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myös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Perämerenkaaren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tarpeita.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Hankkeen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tavoitteena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turvata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Raahen terästehtaiden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kustannustehokkaat</a:t>
                      </a:r>
                      <a:r>
                        <a:rPr sz="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raaka-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aine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tuotekuljetukset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tulevaisuudessa</a:t>
                      </a:r>
                      <a:r>
                        <a:rPr sz="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sekä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varmistaa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Raahen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kehittämisedellytykset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jatkossa.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48209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Ruoppauksen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aiheuttamat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luontovaikutukset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ovat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negatiivisia.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vaikutuksia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henkilöliikenteeseen.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60579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turvaisi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Raahen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terästehtaiden kustannustehokkaat</a:t>
                      </a:r>
                      <a:r>
                        <a:rPr sz="9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raaka-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aine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tuotekuljetukset</a:t>
                      </a:r>
                      <a:r>
                        <a:rPr sz="900" spc="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tulevaisuudessa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4414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Väylän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parantaminen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meriliikenteen turvallisuutta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b="1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002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Väyläviraston investointi- ohjelmassa 2025-2032.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 marR="15113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Edellyttää yleissuunnittelua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vesilupa- hakemusta.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448309" cy="6858000"/>
          </a:xfrm>
          <a:custGeom>
            <a:avLst/>
            <a:gdLst/>
            <a:ahLst/>
            <a:cxnLst/>
            <a:rect l="l" t="t" r="r" b="b"/>
            <a:pathLst>
              <a:path w="448309" h="6858000">
                <a:moveTo>
                  <a:pt x="448056" y="0"/>
                </a:moveTo>
                <a:lnTo>
                  <a:pt x="0" y="0"/>
                </a:lnTo>
                <a:lnTo>
                  <a:pt x="0" y="6858000"/>
                </a:lnTo>
                <a:lnTo>
                  <a:pt x="448056" y="6858000"/>
                </a:lnTo>
                <a:lnTo>
                  <a:pt x="448056" y="0"/>
                </a:lnTo>
                <a:close/>
              </a:path>
            </a:pathLst>
          </a:custGeom>
          <a:solidFill>
            <a:srgbClr val="698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9" y="2342484"/>
            <a:ext cx="363855" cy="449389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Liikennejärjestelmä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tukee</a:t>
            </a:r>
            <a:r>
              <a:rPr sz="11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elinkeinoelämän</a:t>
            </a:r>
            <a:r>
              <a:rPr sz="11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kilpailukykyä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tasapainoista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aluerakennetta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33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699" y="60706"/>
          <a:ext cx="10946765" cy="6503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7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610"/>
                        </a:lnSpc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20014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63600" marR="399415" indent="-8280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69088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 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 ja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luonnon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 marR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163830" indent="-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 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90805" marR="2622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8.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4: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Pulkkila-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Haa-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ransilta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-välin kehittäminen vaiheittain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3525" marR="153035" indent="-172720">
                        <a:lnSpc>
                          <a:spcPct val="100000"/>
                        </a:lnSpc>
                        <a:spcBef>
                          <a:spcPts val="350"/>
                        </a:spcBef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Tieosa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maanteiden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pääväyliin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-ydinverkon Pohjanmeri-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Itämeri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-liikennekäytävää</a:t>
                      </a:r>
                      <a:r>
                        <a:rPr sz="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Perämerenkaaren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liikennejärjestelmää.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Tien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merkitys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lisääntynyt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huomattavasti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NATO-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yhteistyön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huoltovarmuuden näkökulmista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Venäjän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käynnistettyä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hyökkäyssodan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Ukrainaan. Valtatie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Suomen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tärkein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pohjois-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eteläsuuntainen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tieyhteys.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Kehittämistoimenpiteillä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saadaan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poistettua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yhteysvälin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pahimmat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liikenneongelmat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turvattua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muun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päivittäiset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liikkumistarpeet.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3525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3525" algn="l"/>
                        </a:tabLst>
                      </a:pPr>
                      <a:r>
                        <a:rPr sz="900" spc="-25" dirty="0">
                          <a:latin typeface="Verdana"/>
                          <a:cs typeface="Verdana"/>
                        </a:rPr>
                        <a:t>T3: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492759" indent="-17272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Pulkkila-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Haarasilta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kehittämisellä liikenneturvallisuus</a:t>
                      </a:r>
                      <a:r>
                        <a:rPr sz="900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paranee,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liikenteen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ennakoitavuus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2987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Tavoitteena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yhteysvälin elinkeinoelämänkuljetusten</a:t>
                      </a:r>
                      <a:r>
                        <a:rPr sz="900" spc="1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toiminta-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varmuutta,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aikojen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ennustettavuutta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erikoiskuljetusten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sujuvuutta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52260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i="1" dirty="0">
                          <a:latin typeface="Verdana"/>
                          <a:cs typeface="Verdana"/>
                        </a:rPr>
                        <a:t>(meluhaitat</a:t>
                      </a:r>
                      <a:r>
                        <a:rPr sz="900" i="1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asutukselle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dirty="0">
                          <a:latin typeface="Verdana"/>
                          <a:cs typeface="Verdana"/>
                        </a:rPr>
                        <a:t>vähenevät</a:t>
                      </a:r>
                      <a:r>
                        <a:rPr sz="900" i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pohjavesien</a:t>
                      </a:r>
                      <a:r>
                        <a:rPr sz="900" i="1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pilaantumisriski</a:t>
                      </a:r>
                      <a:r>
                        <a:rPr sz="900" i="1" spc="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10" dirty="0">
                          <a:latin typeface="Verdana"/>
                          <a:cs typeface="Verdana"/>
                        </a:rPr>
                        <a:t>pienenee)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683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Pulkkila-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Haurukylä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jatkuvan ohituskaistatien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tiesuunnitelmaa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esitetty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Väyläviras-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tolle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suunnittelu-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tarpeeksi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vuosille 2026-2028.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2075" marR="17018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Haurukylä-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Haaransilta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-välillä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tarve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YVA:n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yleissuunnitelman laatimiselle.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2075" marR="109220">
                        <a:lnSpc>
                          <a:spcPct val="100000"/>
                        </a:lnSpc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Aluevaraussuunni-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telman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laatiminen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käynnissä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Rantsilan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Pulkkilan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keskustan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kohdalla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415">
                <a:tc>
                  <a:txBody>
                    <a:bodyPr/>
                    <a:lstStyle/>
                    <a:p>
                      <a:pPr marL="90805" marR="294640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9.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8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kehittäminen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välillä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Vaasa-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Oulu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301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 EU:n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kattavaan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verkkoon.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länsirannikon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kaupunkeja 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satamia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muodostaen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tärkeän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kuljetusreitin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kotimaan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sisäisille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ulkomaille suuntautuville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kuljetuksille.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53022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Rannikkovyöhykkeellä,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satamiin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liittyen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useita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siirtymän investointihankkeita,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joiden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kuljetuksia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tarpeita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rakennus-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että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tuotantovaiheessa.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tievarren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kaupunkien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taajamien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työssäkäynti-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asiointiyhteyksiä.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2890" marR="280035" indent="-17145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Liikenneturvallisuus,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	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ennakoitavuus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paranevat.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nopeustaso 	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nostetaan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vastaamaan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pääväyläasetusta.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5049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Joukkoliikenteen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jalankulun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pyöräilyn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795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800" spc="-10" dirty="0">
                          <a:latin typeface="Verdana"/>
                          <a:cs typeface="Verdana"/>
                        </a:rPr>
                        <a:t>Seuraava suunnitteluvaihe</a:t>
                      </a:r>
                      <a:r>
                        <a:rPr sz="800" spc="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toimenpideselvityk-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sen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laatiminen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vuonna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2025.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685">
                <a:tc>
                  <a:txBody>
                    <a:bodyPr/>
                    <a:lstStyle/>
                    <a:p>
                      <a:pPr marL="90805" marR="2139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10.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22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välillä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Oulu-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Kajaani:</a:t>
                      </a:r>
                      <a:r>
                        <a:rPr sz="9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tien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parantamis- toimenpiteet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680085" algn="just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T1:Tie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 kattavaan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tieverkkoon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tiellä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merkitys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kuntien elinvoimaisuudelle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yritysten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toimintaan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kilpailukykyyn.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tavaraliikenteelle,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josta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kulkee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rataverkolla.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3525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Tienvarren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vaikutuspiirissä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useita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alustavia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investointihankkeita,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jotka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edetessään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korostavat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roolia.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345440" algn="just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22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Kainuun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Pohjois-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Pohjanmaan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maakuntakeskukset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Kajaanin.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valtakunnallinen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matkailutie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(Tervantie).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Muhoksen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välisellä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osuudella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työmatkaliikenteen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osuus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suuri.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4922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turvallisuus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leventäminen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yhdenmukaistaa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yhteysvälin laatutason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31369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Henkilöautoliikenteen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paranee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yhteysvälin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aika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lyhenee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5049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Joukkoliikenteen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jalankulun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pyöräilyn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voidaan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toteuttaa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vaiheittain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5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Osa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suunnitelmista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mukana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10" dirty="0">
                          <a:latin typeface="Verdana"/>
                          <a:cs typeface="Verdana"/>
                        </a:rPr>
                        <a:t>Väylä- </a:t>
                      </a:r>
                      <a:r>
                        <a:rPr sz="800" b="1" dirty="0">
                          <a:latin typeface="Verdana"/>
                          <a:cs typeface="Verdana"/>
                        </a:rPr>
                        <a:t>viraston</a:t>
                      </a:r>
                      <a:r>
                        <a:rPr sz="800" b="1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b="1" spc="-10" dirty="0">
                          <a:latin typeface="Verdana"/>
                          <a:cs typeface="Verdana"/>
                        </a:rPr>
                        <a:t>inves- tointiohjelmassa 2025-2032.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92075" marR="8763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22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Oulu-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Kajaani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-kehittä- misselvitys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valmistunut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2024. Toimenpiteet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esitetty</a:t>
                      </a:r>
                      <a:r>
                        <a:rPr sz="800" spc="2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jaksoittain: Oulu-Muhos- Utajärvi-Vaala- Paltamo-Kontiomäki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448309" cy="6858000"/>
          </a:xfrm>
          <a:custGeom>
            <a:avLst/>
            <a:gdLst/>
            <a:ahLst/>
            <a:cxnLst/>
            <a:rect l="l" t="t" r="r" b="b"/>
            <a:pathLst>
              <a:path w="448309" h="6858000">
                <a:moveTo>
                  <a:pt x="448056" y="0"/>
                </a:moveTo>
                <a:lnTo>
                  <a:pt x="0" y="0"/>
                </a:lnTo>
                <a:lnTo>
                  <a:pt x="0" y="6858000"/>
                </a:lnTo>
                <a:lnTo>
                  <a:pt x="448056" y="6858000"/>
                </a:lnTo>
                <a:lnTo>
                  <a:pt x="448056" y="0"/>
                </a:lnTo>
                <a:close/>
              </a:path>
            </a:pathLst>
          </a:custGeom>
          <a:solidFill>
            <a:srgbClr val="6984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9" y="2342484"/>
            <a:ext cx="363855" cy="449389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Liikennejärjestelmä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tukee</a:t>
            </a:r>
            <a:r>
              <a:rPr sz="11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elinkeinoelämän</a:t>
            </a:r>
            <a:r>
              <a:rPr sz="11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kilpailukykyä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tasapainoista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aluerakennetta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34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6699" y="78993"/>
          <a:ext cx="10946128" cy="4309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7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7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681355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 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 ja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luonnon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31242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 marR="145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marL="388620" marR="163830" indent="-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 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245">
                <a:tc>
                  <a:txBody>
                    <a:bodyPr/>
                    <a:lstStyle/>
                    <a:p>
                      <a:pPr marL="90805" marR="2533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11.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Ratasuun-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nittelun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käyn- nistäminen Ylivieska- Liminka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2971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Toimenpiteet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vähentävät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häiriöherkkyyttä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niistä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hyötyy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tavaraliikenne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toimivuuden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paranemisen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kautta.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36068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Raideliikenteen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olosuhteiden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häiriöherkkyyden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väheneminen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parantavat junaliikenteen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kilpailukykyä.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Mahdollinen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lähijunaliikenne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vähentää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yksityisautoilua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siitä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aiheutuvia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päästöjä.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7473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Henkilöliikenteessä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yhteys palvelee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pitkämatkaista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työasiointi-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työssä- käyntiliikennettä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maakuntakeskusten</a:t>
                      </a:r>
                      <a:r>
                        <a:rPr sz="9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Oulu-Kokkola-Seinäjoki-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Tampere</a:t>
                      </a:r>
                      <a:r>
                        <a:rPr sz="900" spc="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-välillä.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Mahdollinen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lähijunaliikenne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parantaisi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siihen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tukeutuvien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alueiden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asukkaiden liikkumismahdollisuuksia.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39116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Häiriöherkkyyden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väheneminen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parantaa toimivuutta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b="1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8448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Mahdollinen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lähijunaliikenne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kestävää liikkumista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97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Kankaan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Hirvinevan ratasuunnitelmat valmistuneet loppuvuodesta 2023.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280">
                <a:tc>
                  <a:txBody>
                    <a:bodyPr/>
                    <a:lstStyle/>
                    <a:p>
                      <a:pPr marL="90805" marR="1365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12.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8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kehittäminen pääväylänä: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kehitetään</a:t>
                      </a:r>
                      <a:r>
                        <a:rPr sz="9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tietä Limingan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kohdalla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linjataan</a:t>
                      </a:r>
                      <a:r>
                        <a:rPr sz="9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tie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Limingassa maankäyttöä tukevasti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327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kuuluu EU:n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kattavaan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verkkoon.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länsirannikon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kaupunkeja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satamia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muodostaen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tärkeän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kuljetusreitin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kotimaan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sisäisille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ulkomaille suuntautuville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kuljetuksille.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5524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Rannikkovyöhykkeellä,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satamiin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liittyen,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useita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siirtymän investointihankkeita,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joiden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kuljetuksia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rakennus-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että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tuotantovaiheessa.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2509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tievarren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kaupunkien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taajamien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työssäkäynti-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asiointiyhteyksiä. Tiejärjestelyt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tukevat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kunnan</a:t>
                      </a:r>
                      <a:r>
                        <a:rPr sz="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maankäytön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kehittämisajatuksia</a:t>
                      </a:r>
                      <a:r>
                        <a:rPr sz="9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mahdollistavat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Limingan keskusta-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toimintojen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kehittämisen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molemmin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puolin.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Liikkuminen asemakaava-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sisällä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esimerkiksi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asuinalueiden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keskustan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välillä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sujuvaa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turvallista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eikä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edellytä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poikkeamista.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6573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Toimenpiteillä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parannetaan liikenneturvallisuutta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sujuvuutta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ennakoitavuutta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sekä nostetaan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valtatien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nopeustasoa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vastaamaan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pääväyläasetusta.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5049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Joukkoliikenteen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jalankulun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pyöräilyn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Maakäytön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yhteensovittaminen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87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4/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vt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8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tiesuunnitelmaa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Limingan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koh-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dalla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esitetty Väylävirastolle suunnittelu-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tarpeeksi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vuosille 2026-2028.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-6350" y="-6350"/>
            <a:ext cx="461009" cy="6870700"/>
            <a:chOff x="-6350" y="-6350"/>
            <a:chExt cx="461009" cy="68707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448309" cy="6858000"/>
            </a:xfrm>
            <a:custGeom>
              <a:avLst/>
              <a:gdLst/>
              <a:ahLst/>
              <a:cxnLst/>
              <a:rect l="l" t="t" r="r" b="b"/>
              <a:pathLst>
                <a:path w="448309" h="6858000">
                  <a:moveTo>
                    <a:pt x="44805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48056" y="6858000"/>
                  </a:lnTo>
                  <a:lnTo>
                    <a:pt x="448056" y="0"/>
                  </a:lnTo>
                  <a:close/>
                </a:path>
              </a:pathLst>
            </a:custGeom>
            <a:solidFill>
              <a:srgbClr val="6984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48309" cy="6858000"/>
            </a:xfrm>
            <a:custGeom>
              <a:avLst/>
              <a:gdLst/>
              <a:ahLst/>
              <a:cxnLst/>
              <a:rect l="l" t="t" r="r" b="b"/>
              <a:pathLst>
                <a:path w="448309" h="6858000">
                  <a:moveTo>
                    <a:pt x="0" y="6858000"/>
                  </a:moveTo>
                  <a:lnTo>
                    <a:pt x="448056" y="6858000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6984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989" y="2295240"/>
            <a:ext cx="363855" cy="454152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10"/>
              </a:spcBef>
            </a:pP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Liikennejärjestelmä</a:t>
            </a:r>
            <a:r>
              <a:rPr sz="1100" b="1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tukee</a:t>
            </a:r>
            <a:r>
              <a:rPr sz="1100" b="1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elinkeinoelämän</a:t>
            </a:r>
            <a:r>
              <a:rPr sz="1100" b="1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kilpailukykyä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ja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tasapainoista</a:t>
            </a: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aluerakennetta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35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7354" y="53149"/>
          <a:ext cx="10934065" cy="6844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9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575"/>
                        </a:lnSpc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29539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681355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 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 ja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luonnon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31242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55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</a:t>
                      </a:r>
                      <a:endParaRPr sz="700">
                        <a:latin typeface="Verdana"/>
                        <a:cs typeface="Verdan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marL="90805" marR="2038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13.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27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Ylivieskan eteläinen ylikulkusilta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Silta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investointihankkeiden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kuljetuksia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4870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Sillan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parantaminen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poistaa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tieliikenteen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liikennöitävyysongelmat,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mahdollistaa erikoiskuljetukset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sillalla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myös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rautatiekuljetusten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edellytyksiä.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Paikallisessa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liikkumisessa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kävelyn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pyöräilyn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67627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Uuden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sillan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rakentaminen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parantaa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toimivuutta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sekä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liikenneturvallisuutta.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36385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Lisäksi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uusi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mahdollistaa erikoiskuljetukset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sillan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yli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uuden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sillan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kaikki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silta-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aukot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täyttävät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aukean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tilan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ulottuman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ATU-vaatimukset.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36525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Lisäksi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uuden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sillan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silta-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aukko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raiteella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R001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mahdollistaa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raiteen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toimimisen suurkuljetusraiteena.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432434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Sillan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parantaminen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kävelyn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pyöräilyn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olosuhteita.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282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Väyläviraston investointiohjel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massa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2025-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8636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2032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maanteiden kehittämishank-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keena.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Odottaa rahoituspäätöstä.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1045">
                <a:tc>
                  <a:txBody>
                    <a:bodyPr/>
                    <a:lstStyle/>
                    <a:p>
                      <a:pPr marL="90805" marR="1225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14.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20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Korvenkylä– Kiiminki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suunnittelu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toteutus vaiheittain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20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Koillismaan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elinkeinoelämän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tarpeita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seudun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tuotantolaitoksiin,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satamaan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lentoasemalle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suuntautuvassa</a:t>
                      </a:r>
                      <a:r>
                        <a:rPr sz="900" spc="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liikenteessä.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7208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Mahdolliset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uuteen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maastokäytävään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linjattavat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osuudet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vähentävät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luonnon monimuotoisuutta.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autoilun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olosuhteita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lisää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ajosuoritetta.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sujuvoituminen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päästöjä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vertailutilanteeseen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nähden.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Meluntorjunta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asutukseen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kohdistuvia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liikennemeluhaittoja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asuinviihtyisyyttä.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Pohjaveden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suojaus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pohjaveden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saastumisriskiä.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4351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–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Kuusamo palvelee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seudullista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työmatka-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asiointiliikennettä,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Koillismaalle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suuntautuvaa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pitkämatkaista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liikennettä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kuljetuksia.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myös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tärkeä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matkailuliikenteen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reitti.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merkittävästi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Oulu-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Kiiminki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asiointiliikenteen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sujuvuutta poistaen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päivittäiset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ruuhkat.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lyhentää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matka-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aikoja,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liikenneturvallisuutta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sekä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pohjaveden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saastumisriskiä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liikennemeluhaittoja.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0066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Korvenkylä-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Kiiminki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välin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liikenteen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sujuvuus,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liittymien</a:t>
                      </a:r>
                      <a:r>
                        <a:rPr sz="9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liikenneturvallisuus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paranevat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merkittävästi.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6510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Päivittäiset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ruuhkat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pullonkaulat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saadaan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poistettua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matka-aikojen ennustettavuus</a:t>
                      </a:r>
                      <a:r>
                        <a:rPr sz="900" spc="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Maankäytön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kehittämisedellytykset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0320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Jalankulkijoiden</a:t>
                      </a:r>
                      <a:r>
                        <a:rPr sz="9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pyöräilijöiden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olosuhteet, liikenneturvallisuus</a:t>
                      </a:r>
                      <a:r>
                        <a:rPr sz="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joukkoliikenteen toimintaedellytykset</a:t>
                      </a:r>
                      <a:r>
                        <a:rPr sz="9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YVA-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YS-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86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laatiminen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käyn-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nissä,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valmistuvat 2025.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1301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Tiesuunnitelman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laatiminen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esitetty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aloitetta-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vaksi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yleis- suunnitelman valmistumisen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jälkeen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osana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seudun MAL-sopimusta 2024-2027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315">
                <a:tc>
                  <a:txBody>
                    <a:bodyPr/>
                    <a:lstStyle/>
                    <a:p>
                      <a:pPr marL="90805" marR="1441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15.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Valtatie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20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välillä</a:t>
                      </a:r>
                      <a:r>
                        <a:rPr sz="900" b="1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Kiiminki- Kuusamo toimenpide- selvitys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4305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Tieyhteys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yhdistää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maakunnan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itäiset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alueet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lentoasemaan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kehittyvälle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Perämerenkaaren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vyöhykkeelle.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2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Pohjaveden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suojaus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veden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saastumisriskiä.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1568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Tie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edistää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saavutettavuutta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palvelee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kuljetuksia.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keskeinen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matkailuliikenteen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yhteys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Pudasjärven ja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Kuusamon matkailukohteisiin.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Toimivuus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50800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Pitkämatkaisen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liikenteen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olosuhteet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toimintaedellytykset paranevat.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1336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Matkailuliikenteen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kausittaiset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liikennehaitat vähenevät.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Valtatien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liikenneturvallisuus</a:t>
                      </a:r>
                      <a:r>
                        <a:rPr sz="900" spc="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65976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Pohjaveden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suojaus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veden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saastumisriskiä.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Seuraava suunnitteluvaihe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toimenpide- selvityksen laatiminen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vuosina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2025-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2026.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459105" cy="6858000"/>
          </a:xfrm>
          <a:custGeom>
            <a:avLst/>
            <a:gdLst/>
            <a:ahLst/>
            <a:cxnLst/>
            <a:rect l="l" t="t" r="r" b="b"/>
            <a:pathLst>
              <a:path w="459105" h="6858000">
                <a:moveTo>
                  <a:pt x="458723" y="0"/>
                </a:moveTo>
                <a:lnTo>
                  <a:pt x="0" y="0"/>
                </a:lnTo>
                <a:lnTo>
                  <a:pt x="0" y="6858000"/>
                </a:lnTo>
                <a:lnTo>
                  <a:pt x="458723" y="6858000"/>
                </a:lnTo>
                <a:lnTo>
                  <a:pt x="458723" y="0"/>
                </a:lnTo>
                <a:close/>
              </a:path>
            </a:pathLst>
          </a:custGeom>
          <a:solidFill>
            <a:srgbClr val="BCD9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9" y="1364570"/>
            <a:ext cx="357505" cy="5471795"/>
          </a:xfrm>
          <a:prstGeom prst="rect">
            <a:avLst/>
          </a:prstGeom>
        </p:spPr>
        <p:txBody>
          <a:bodyPr vert="vert270" wrap="square" lIns="0" tIns="24130" rIns="0" bIns="0" rtlCol="0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90"/>
              </a:spcBef>
            </a:pPr>
            <a:r>
              <a:rPr sz="1100" b="1" spc="-10" dirty="0">
                <a:latin typeface="Verdana"/>
                <a:cs typeface="Verdana"/>
              </a:rPr>
              <a:t>Liikennejärjestelmä</a:t>
            </a:r>
            <a:r>
              <a:rPr sz="1100" b="1" spc="-5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mahdollistaa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turvallisen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ja</a:t>
            </a:r>
            <a:r>
              <a:rPr sz="1100" b="1" spc="3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kestävän</a:t>
            </a:r>
            <a:r>
              <a:rPr sz="1100" b="1" spc="-4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liikkumisen normaalioloissa </a:t>
            </a:r>
            <a:r>
              <a:rPr sz="1100" b="1" dirty="0">
                <a:latin typeface="Verdana"/>
                <a:cs typeface="Verdana"/>
              </a:rPr>
              <a:t>ja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säilyttää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toimintakykynsä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myös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poikkeusoloissa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latin typeface="Verdana"/>
                <a:cs typeface="Verdana"/>
              </a:rPr>
              <a:t>3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92" y="6426499"/>
            <a:ext cx="195580" cy="1854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25" dirty="0">
                <a:solidFill>
                  <a:srgbClr val="888888"/>
                </a:solidFill>
                <a:latin typeface="Verdana"/>
                <a:cs typeface="Verdana"/>
              </a:rPr>
              <a:t>36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27354" y="78993"/>
          <a:ext cx="10934065" cy="4726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6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715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Verdana"/>
                          <a:cs typeface="Verdana"/>
                        </a:rPr>
                        <a:t>Kärkitoimenpiteet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10160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(T1):</a:t>
                      </a:r>
                      <a:r>
                        <a:rPr sz="800" spc="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Edistämme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Suomen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kilpailukykyä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erityisesti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Perämeren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rajat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ylittävää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yhteistyötä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681355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(T2):</a:t>
                      </a:r>
                      <a:r>
                        <a:rPr sz="800" spc="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Luomme</a:t>
                      </a:r>
                      <a:r>
                        <a:rPr sz="8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valmiuksia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vihreän</a:t>
                      </a:r>
                      <a:r>
                        <a:rPr sz="8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siirtymän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hankkeille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vastaamme resurssiviisaus-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päästö- ja</a:t>
                      </a:r>
                      <a:r>
                        <a:rPr sz="800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luonnon</a:t>
                      </a:r>
                      <a:r>
                        <a:rPr sz="800" spc="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monimuotoisuustavoitteisiin.</a:t>
                      </a:r>
                      <a:endParaRPr sz="800">
                        <a:latin typeface="Verdana"/>
                        <a:cs typeface="Verdana"/>
                      </a:endParaRPr>
                    </a:p>
                    <a:p>
                      <a:pPr marL="863600" marR="312420" indent="-8280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Verdana"/>
                          <a:cs typeface="Verdana"/>
                        </a:rPr>
                        <a:t>Tavoite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(T3):</a:t>
                      </a:r>
                      <a:r>
                        <a:rPr sz="800" spc="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Turvaamme</a:t>
                      </a:r>
                      <a:r>
                        <a:rPr sz="8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eri</a:t>
                      </a:r>
                      <a:r>
                        <a:rPr sz="8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käyttäjäryhmien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liikkumis-</a:t>
                      </a:r>
                      <a:r>
                        <a:rPr sz="8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kuljetustarpeet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painottaen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seutukeskusten</a:t>
                      </a:r>
                      <a:r>
                        <a:rPr sz="8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saavutettavuutta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8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dirty="0">
                          <a:latin typeface="Verdana"/>
                          <a:cs typeface="Verdana"/>
                        </a:rPr>
                        <a:t>elinkeinoelämän</a:t>
                      </a:r>
                      <a:r>
                        <a:rPr sz="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800" spc="-10" dirty="0">
                          <a:latin typeface="Verdana"/>
                          <a:cs typeface="Verdana"/>
                        </a:rPr>
                        <a:t>tarpeita.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AE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Toimenpide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" marR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(numero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viittaa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tau-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lukkoon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dialla</a:t>
                      </a:r>
                      <a:r>
                        <a:rPr sz="700" b="1" spc="1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30).</a:t>
                      </a:r>
                      <a:endParaRPr sz="7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Arviointi</a:t>
                      </a:r>
                      <a:r>
                        <a:rPr sz="900" b="1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tavoitteisiin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nähden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L12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tavoitteet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tc>
                  <a:txBody>
                    <a:bodyPr/>
                    <a:lstStyle/>
                    <a:p>
                      <a:pPr marL="393065" marR="168275" indent="-216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Toimenpiteen tilanne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8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0805" marR="1225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16.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Oulun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asemakeskus</a:t>
                      </a:r>
                      <a:r>
                        <a:rPr sz="9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henkilörata- </a:t>
                      </a:r>
                      <a:r>
                        <a:rPr sz="900" b="1" spc="-20" dirty="0">
                          <a:latin typeface="Verdana"/>
                          <a:cs typeface="Verdana"/>
                        </a:rPr>
                        <a:t>piha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1022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rautatieasema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TEN-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ydinverkkoon kuuluvien ScanMed-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Pohjanmeri-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Itämeri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liikennekäytävien</a:t>
                      </a:r>
                      <a:r>
                        <a:rPr sz="900" spc="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raideliikenteen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 asema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Helsingistä-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Ouluun</a:t>
                      </a:r>
                      <a:r>
                        <a:rPr sz="900" spc="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ulottuvan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pääradan päätepiste.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933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edistää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junaan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juna-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bussi matkaketjuihin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perustuvaa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kestävää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liikkumista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auton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käytön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tarvetta.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247650" algn="just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Ratapihan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toimivuuden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parantaminen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henkilöjunaliikenteen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toimivuutta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käyttöedellytyksiä.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Matkakeskus</a:t>
                      </a:r>
                      <a:r>
                        <a:rPr sz="9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luo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edellytykset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sujuvien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matkaketjujen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kehittämiselle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muualle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maakuntaan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lentoasemalle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Ratapihan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toiminnallisuus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tehostuu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ja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ratapihan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kapasiteetti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kasvaa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ratapihan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turvallisuutta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spc="-10" dirty="0">
                          <a:latin typeface="Verdana"/>
                          <a:cs typeface="Verdana"/>
                        </a:rPr>
                        <a:t>Henkilöliikenteen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palvelutaso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paranee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indent="-1720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Maakäytön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yhteensovittaminen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4892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Väyläviraston suunnittelu- ohjelmassa 2024-2027.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1301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henkilö-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ratapihan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kehi-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tyshanke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on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esitetty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aloitetta-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vaksi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osana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seudun MAL-sopimusta 2024-2027.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marL="90805" marR="1282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17.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 Toteutetaan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kehitetään asemakeskuk-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sia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Liminka- Kempele-Oulu- 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Ii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 marR="2012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T1: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Toimenpide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alueen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työvoiman</a:t>
                      </a:r>
                      <a:r>
                        <a:rPr sz="9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liikkuvuutta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junaliikenteeseen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tukeutuen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jos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tarjonta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saadaan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sovitettua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liikkumistarpeeseen.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93345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T2: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Hanke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edistää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junaan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juna-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bussi matkaketjuihin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perustuvaa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kestävää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liikkumista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vähentää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auton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käytön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tarvetta.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1440" marR="396240">
                        <a:lnSpc>
                          <a:spcPct val="100000"/>
                        </a:lnSpc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T3:</a:t>
                      </a:r>
                      <a:r>
                        <a:rPr sz="9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Luo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edellytyksiä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lähijunaliikenteen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käynnistämiselle.</a:t>
                      </a:r>
                      <a:r>
                        <a:rPr sz="900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Mahdollinen</a:t>
                      </a:r>
                      <a:r>
                        <a:rPr sz="9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lähijunaliikenne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parantaisi</a:t>
                      </a:r>
                      <a:r>
                        <a:rPr sz="9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siihen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tukeutuvien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alueiden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asukkaiden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liikkumismahdollisuuksia.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Toimivuus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21526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junaliikenteen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toimintaedellytyksiä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mahdollistaa</a:t>
                      </a:r>
                      <a:r>
                        <a:rPr sz="900" spc="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junamatkustuksen lisääntymisen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Turvallisuus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130937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Parantaa</a:t>
                      </a:r>
                      <a:r>
                        <a:rPr sz="900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asema-alueiden kokonaisturvallisuutta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Verdana"/>
                          <a:cs typeface="Verdana"/>
                        </a:rPr>
                        <a:t>Kestävyys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64160" marR="791845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4160" algn="l"/>
                        </a:tabLst>
                      </a:pPr>
                      <a:r>
                        <a:rPr sz="900" dirty="0">
                          <a:latin typeface="Verdana"/>
                          <a:cs typeface="Verdana"/>
                        </a:rPr>
                        <a:t>Luo</a:t>
                      </a:r>
                      <a:r>
                        <a:rPr sz="900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edellytyksiä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lähijunaliikenteen käynnistämiselle.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063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Oulun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seudun MAL-sopimuk- </a:t>
                      </a:r>
                      <a:r>
                        <a:rPr sz="900" b="1" dirty="0">
                          <a:latin typeface="Verdana"/>
                          <a:cs typeface="Verdana"/>
                        </a:rPr>
                        <a:t>sessa</a:t>
                      </a:r>
                      <a:r>
                        <a:rPr sz="900" b="1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latin typeface="Verdana"/>
                          <a:cs typeface="Verdana"/>
                        </a:rPr>
                        <a:t>2024-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2710" marR="9969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Verdana"/>
                          <a:cs typeface="Verdana"/>
                        </a:rPr>
                        <a:t>2027</a:t>
                      </a:r>
                      <a:r>
                        <a:rPr sz="9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esitetään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rahoitusta</a:t>
                      </a:r>
                      <a:r>
                        <a:rPr sz="900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seisak-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keiden</a:t>
                      </a:r>
                      <a:r>
                        <a:rPr sz="9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suunnitte-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lua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ja</a:t>
                      </a:r>
                      <a:r>
                        <a:rPr sz="9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mahdollisia investointeja </a:t>
                      </a:r>
                      <a:r>
                        <a:rPr sz="900" dirty="0">
                          <a:latin typeface="Verdana"/>
                          <a:cs typeface="Verdana"/>
                        </a:rPr>
                        <a:t>varten.</a:t>
                      </a:r>
                      <a:r>
                        <a:rPr sz="9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latin typeface="Verdana"/>
                          <a:cs typeface="Verdana"/>
                        </a:rPr>
                        <a:t>Rahoitus riippuvainen jatkosuunnittelun tuloksista.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448309" cy="6858000"/>
          </a:xfrm>
          <a:custGeom>
            <a:avLst/>
            <a:gdLst/>
            <a:ahLst/>
            <a:cxnLst/>
            <a:rect l="l" t="t" r="r" b="b"/>
            <a:pathLst>
              <a:path w="448309" h="6858000">
                <a:moveTo>
                  <a:pt x="448056" y="0"/>
                </a:moveTo>
                <a:lnTo>
                  <a:pt x="0" y="0"/>
                </a:lnTo>
                <a:lnTo>
                  <a:pt x="0" y="6858000"/>
                </a:lnTo>
                <a:lnTo>
                  <a:pt x="448056" y="6858000"/>
                </a:lnTo>
                <a:lnTo>
                  <a:pt x="448056" y="0"/>
                </a:lnTo>
                <a:close/>
              </a:path>
            </a:pathLst>
          </a:custGeom>
          <a:solidFill>
            <a:srgbClr val="AA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989" y="1198003"/>
            <a:ext cx="363855" cy="563880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100" b="1" spc="-10" dirty="0">
                <a:latin typeface="Verdana"/>
                <a:cs typeface="Verdana"/>
              </a:rPr>
              <a:t>Liikennejärjestelmä</a:t>
            </a:r>
            <a:r>
              <a:rPr sz="1100" b="1" spc="-3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mahdollistaa kestävät</a:t>
            </a:r>
            <a:r>
              <a:rPr sz="1100" b="1" spc="-2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matkaketjut</a:t>
            </a:r>
            <a:r>
              <a:rPr sz="1100" b="1" spc="-3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sekä</a:t>
            </a:r>
            <a:r>
              <a:rPr sz="1100" b="1" spc="-1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työmatka- liikenteessä</a:t>
            </a:r>
            <a:r>
              <a:rPr sz="1100" b="1" spc="-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että</a:t>
            </a:r>
            <a:r>
              <a:rPr sz="1100" b="1" spc="-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tärkeimpien</a:t>
            </a:r>
            <a:r>
              <a:rPr sz="1100" b="1" spc="1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matkailukeskusten</a:t>
            </a:r>
            <a:r>
              <a:rPr sz="1100" b="1" spc="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saavuttamisessa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4505"/>
            <a:ext cx="3086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50" dirty="0">
                <a:latin typeface="Verdana"/>
                <a:cs typeface="Verdana"/>
              </a:rPr>
              <a:t>4</a:t>
            </a:r>
            <a:endParaRPr sz="3500">
              <a:latin typeface="Verdana"/>
              <a:cs typeface="Verdan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5B0D6-5CAF-EE40-83CA-FE5C24B26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5998802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C92698E-D903-23B5-3EBF-7CB7CE01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68" y="10274"/>
            <a:ext cx="4471773" cy="68305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A826649-5504-39DE-77C6-B3A530B6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25" y="-109629"/>
            <a:ext cx="4471773" cy="69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109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47E1C-90EA-366F-070B-377F05B1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89" y="88466"/>
            <a:ext cx="10515600" cy="1124369"/>
          </a:xfrm>
        </p:spPr>
        <p:txBody>
          <a:bodyPr/>
          <a:lstStyle/>
          <a:p>
            <a:r>
              <a:rPr lang="fi-FI" dirty="0"/>
              <a:t>Pohjoinen on portti länteen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FA078-2C23-632E-782A-BC8A0A2F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89" y="1251643"/>
            <a:ext cx="7975575" cy="4552018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Suomen geopoliittinen asema on muuttunut</a:t>
            </a:r>
          </a:p>
          <a:p>
            <a:pPr lvl="1"/>
            <a:r>
              <a:rPr lang="fi-FI" dirty="0"/>
              <a:t>Pohjoinen on </a:t>
            </a:r>
            <a:r>
              <a:rPr lang="fi-FI" dirty="0" err="1"/>
              <a:t>geostrategian</a:t>
            </a:r>
            <a:r>
              <a:rPr lang="fi-FI" dirty="0"/>
              <a:t> polttopiste</a:t>
            </a:r>
          </a:p>
          <a:p>
            <a:pPr lvl="1"/>
            <a:r>
              <a:rPr lang="fi-FI" dirty="0"/>
              <a:t>Nato-jäsenyys korostaa turvallisuutta ja yhteyksiä Jäämerelle</a:t>
            </a:r>
          </a:p>
          <a:p>
            <a:pPr lvl="1"/>
            <a:r>
              <a:rPr lang="fi-FI" dirty="0"/>
              <a:t>Pohjoinen on ainoa maayhteys länteen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TEN-T-ydinverkkokäytävät</a:t>
            </a:r>
            <a:r>
              <a:rPr lang="fi-FI" dirty="0"/>
              <a:t> kytkevät Suomen Eurooppaan ja sen sisämarkkinoihin. Edistävät Suomen kasvua ja kilpailukykyä.</a:t>
            </a:r>
          </a:p>
          <a:p>
            <a:pPr lvl="1"/>
            <a:r>
              <a:rPr lang="fi-FI" dirty="0"/>
              <a:t>Täysimääräinen CEF-liikennerahoituksen ja sotilaallisen liikkuvuuden rahoituksen hyödyntäminen</a:t>
            </a:r>
          </a:p>
          <a:p>
            <a:pPr lvl="1"/>
            <a:r>
              <a:rPr lang="fi-FI" dirty="0"/>
              <a:t>Investoinnit ydinverkkokäytäviin (päärataan ja </a:t>
            </a:r>
            <a:r>
              <a:rPr lang="fi-FI" dirty="0" err="1"/>
              <a:t>vt</a:t>
            </a:r>
            <a:r>
              <a:rPr lang="fi-FI" dirty="0"/>
              <a:t> 4) ja Oulun satamaan ydinverkon satamana keskeistä priorisoida vuoteen 2030 mennessä</a:t>
            </a:r>
          </a:p>
          <a:p>
            <a:pPr lvl="1"/>
            <a:r>
              <a:rPr lang="fi-FI" dirty="0"/>
              <a:t>Suurten investointien edellyttämä suunnitelmavalmius ei vastaa toimintaympäristön tilannetta</a:t>
            </a:r>
          </a:p>
          <a:p>
            <a:pPr marL="457200" lvl="1" indent="0">
              <a:buNone/>
            </a:pPr>
            <a:endParaRPr lang="fi-FI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7E6EB9C-B1F5-BCD2-271E-68ED88CE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683" y="650651"/>
            <a:ext cx="41148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38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46FE84-A42E-A8B3-EA4C-434EE876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Toimintaympäristön 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FF74B6-BF68-8B55-FC33-8A668C7C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Venäjän talouspakotteet ja rajasulut muuttavat merkittävästi kuljetus- ja liikkumisvirtoja Suomessa</a:t>
            </a:r>
          </a:p>
          <a:p>
            <a:pPr lvl="1"/>
            <a:r>
              <a:rPr lang="fi-FI" dirty="0"/>
              <a:t>Transitokuljetukset rataverkolla ja satamissa ovat vähentyneet merkittävästi</a:t>
            </a:r>
          </a:p>
          <a:p>
            <a:r>
              <a:rPr lang="fi-FI" b="1" dirty="0"/>
              <a:t>Suomen Nato-jäsenyys korostaa sotilaallista liikkuvuutta</a:t>
            </a:r>
            <a:r>
              <a:rPr lang="fi-FI" dirty="0"/>
              <a:t>, ja edellyttää raskaan sotilaskaluston kuljettamista tie- ja rataverkolla</a:t>
            </a:r>
          </a:p>
          <a:p>
            <a:pPr lvl="1"/>
            <a:r>
              <a:rPr lang="fi-FI" dirty="0"/>
              <a:t>Jäsenyys lisää kansainvälistä yhteistyötä ja investointeja Suomen liikenneinfrastruktuuriin</a:t>
            </a:r>
          </a:p>
          <a:p>
            <a:pPr lvl="1"/>
            <a:r>
              <a:rPr lang="fi-FI" dirty="0"/>
              <a:t>LVM käynnistänyt selvityksen eurooppalaisesta raideleveydestä yhteysvälillä Haaparanta/Tornio-Oulu (Raahe)</a:t>
            </a:r>
          </a:p>
          <a:p>
            <a:r>
              <a:rPr lang="fi-FI" b="1" dirty="0"/>
              <a:t>Meriliikenne on avainasemassa huoltovarmuuden näkökulmasta.</a:t>
            </a:r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3819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FA078-2C23-632E-782A-BC8A0A2F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07" y="1268887"/>
            <a:ext cx="8585088" cy="466042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i-FI" sz="2400" b="1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Pohjoisessa on osaamista, suuria investointeja ja kasvua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i-FI" sz="2400" i="1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Lapin kauppakamari</a:t>
            </a:r>
            <a:r>
              <a:rPr lang="fi-FI" sz="24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Pohjoisen investointipotentiaali v. 2035 on 190 </a:t>
            </a:r>
            <a:r>
              <a:rPr lang="fi-FI" sz="2400" spc="-1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mrd</a:t>
            </a:r>
            <a:r>
              <a:rPr lang="fi-FI" sz="24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€. Investoinnit liittyvät mm. fossiilivapaaseen teräkseen, vihreisiin vetyteknologioihin, tuulivoimaan, metsäteollisuuteen, kiertotalouteen, </a:t>
            </a:r>
            <a:r>
              <a:rPr lang="fi-FI" sz="2400" spc="-1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kaivosteollisuuteen </a:t>
            </a:r>
            <a:r>
              <a:rPr lang="fi-FI" sz="24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sekä matkailuun ja palveluihin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fi-FI" sz="2400" i="1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Valtioneuvoston kanslia: </a:t>
            </a:r>
            <a:r>
              <a:rPr lang="fi-FI" sz="24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Pohjoisen Suomen ohjelma tukemaan kasvua, turvallisuutta ja saavutettavuutta</a:t>
            </a:r>
          </a:p>
          <a:p>
            <a:pPr lvl="1">
              <a:lnSpc>
                <a:spcPct val="115000"/>
              </a:lnSpc>
              <a:spcAft>
                <a:spcPts val="1200"/>
              </a:spcAft>
            </a:pPr>
            <a:r>
              <a:rPr lang="fi-FI" sz="2000" spc="-1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Pohjoisen Suomen ohjelma edennyt valmisteluryhmässä (VNK, ministeriöt, maakunnan liitot) luonnokseksi.</a:t>
            </a:r>
            <a:endParaRPr lang="fi-FI" sz="20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9661E09-081E-BD19-9934-75F9B456A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446" y="939693"/>
            <a:ext cx="3458826" cy="4805216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E334FB42-259A-DB3F-D6C6-E5F7352C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07" y="230010"/>
            <a:ext cx="10515600" cy="1124369"/>
          </a:xfrm>
        </p:spPr>
        <p:txBody>
          <a:bodyPr/>
          <a:lstStyle/>
          <a:p>
            <a:r>
              <a:rPr lang="fi-FI" dirty="0"/>
              <a:t>Pohjoisen investointipotentiaali</a:t>
            </a:r>
          </a:p>
        </p:txBody>
      </p:sp>
    </p:spTree>
    <p:extLst>
      <p:ext uri="{BB962C8B-B14F-4D97-AF65-F5344CB8AC3E}">
        <p14:creationId xmlns:p14="http://schemas.microsoft.com/office/powerpoint/2010/main" val="9887152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1A59C-863C-F3AE-6091-F6F6D736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036253-C215-8E5A-D1FF-F369CF12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61A1830-06A2-88E2-8CD2-215B44511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3337"/>
            <a:ext cx="12153900" cy="679132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357DF76-1A37-9AA4-2D70-883F69C779AF}"/>
              </a:ext>
            </a:extLst>
          </p:cNvPr>
          <p:cNvSpPr txBox="1"/>
          <p:nvPr/>
        </p:nvSpPr>
        <p:spPr>
          <a:xfrm rot="19601403">
            <a:off x="4060347" y="3746184"/>
            <a:ext cx="432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200" b="1" dirty="0">
                <a:solidFill>
                  <a:srgbClr val="FF0000"/>
                </a:solidFill>
              </a:rPr>
              <a:t>LUONNOS</a:t>
            </a:r>
          </a:p>
        </p:txBody>
      </p:sp>
    </p:spTree>
    <p:extLst>
      <p:ext uri="{BB962C8B-B14F-4D97-AF65-F5344CB8AC3E}">
        <p14:creationId xmlns:p14="http://schemas.microsoft.com/office/powerpoint/2010/main" val="30716581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45B86-81A6-ABDE-3432-27EB3B91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-264353"/>
            <a:ext cx="12123506" cy="1124369"/>
          </a:xfrm>
        </p:spPr>
        <p:txBody>
          <a:bodyPr>
            <a:normAutofit fontScale="90000"/>
          </a:bodyPr>
          <a:lstStyle/>
          <a:p>
            <a:r>
              <a:rPr lang="fi-FI" dirty="0"/>
              <a:t>Suomen päärata on ylivertainen kansallisesti ja kansainvälisesti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44D7265-98DD-C613-044B-5C729E5A3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29" y="658264"/>
            <a:ext cx="3680334" cy="512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9D87FD7-0B6A-3C91-C06C-597B1364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4" y="666437"/>
            <a:ext cx="3805302" cy="5378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7B26844-8B0A-C35C-ACE9-25F1E13C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56" y="666437"/>
            <a:ext cx="3628173" cy="5125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831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AFA0509C-0C79-DDCF-47D1-0DA97A1A84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2982" r="2" b="64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DB26B99-66A4-3F36-BBFD-279751DB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36" y="277977"/>
            <a:ext cx="8277378" cy="577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dirty="0" err="1">
                <a:latin typeface="+mj-lt"/>
                <a:cs typeface="+mj-cs"/>
              </a:rPr>
              <a:t>Pohjoisen</a:t>
            </a:r>
            <a:r>
              <a:rPr lang="en-US" sz="4400" b="1" dirty="0">
                <a:latin typeface="+mj-lt"/>
                <a:cs typeface="+mj-cs"/>
              </a:rPr>
              <a:t> </a:t>
            </a:r>
            <a:r>
              <a:rPr lang="en-US" sz="4400" b="1" dirty="0" err="1">
                <a:latin typeface="+mj-lt"/>
                <a:cs typeface="+mj-cs"/>
              </a:rPr>
              <a:t>rataverkon</a:t>
            </a:r>
            <a:r>
              <a:rPr lang="en-US" sz="4400" b="1" dirty="0">
                <a:latin typeface="+mj-lt"/>
                <a:cs typeface="+mj-cs"/>
              </a:rPr>
              <a:t> </a:t>
            </a:r>
            <a:r>
              <a:rPr lang="en-US" sz="4400" b="1" dirty="0" err="1">
                <a:latin typeface="+mj-lt"/>
                <a:cs typeface="+mj-cs"/>
              </a:rPr>
              <a:t>kärkihankkeet</a:t>
            </a:r>
            <a:r>
              <a:rPr lang="en-US" sz="4400" b="1" dirty="0">
                <a:latin typeface="+mj-lt"/>
                <a:cs typeface="+mj-cs"/>
              </a:rPr>
              <a:t>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D0F1FB-CF38-333E-FCD6-A80FCDD6F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57" y="1255087"/>
            <a:ext cx="6271638" cy="477800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114300">
              <a:lnSpc>
                <a:spcPct val="9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Ylivieska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Liminka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-Oulu-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rataosuus</a:t>
            </a:r>
            <a:endParaRPr lang="en-US" sz="32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Hallitusohjelma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Liminka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–Oulu-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kaksoisraiteen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ratasuunnitelma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toteutus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valtion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rahoituksella</a:t>
            </a:r>
            <a:endParaRPr lang="en-US" sz="24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chemeClr val="tx1"/>
                </a:solidFill>
                <a:latin typeface="+mj-lt"/>
                <a:cs typeface="+mn-cs"/>
              </a:rPr>
              <a:t>Väylä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+mn-cs"/>
              </a:rPr>
              <a:t> Tampere-Oulu-</a:t>
            </a:r>
            <a:r>
              <a:rPr lang="en-US" sz="2400" i="1" dirty="0" err="1">
                <a:solidFill>
                  <a:schemeClr val="tx1"/>
                </a:solidFill>
                <a:latin typeface="+mj-lt"/>
                <a:cs typeface="+mn-cs"/>
              </a:rPr>
              <a:t>tarveselvitys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kapasiteetin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lisääminen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ja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nopeudennosto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Liminka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–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Ylivieska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välillä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ratasuunnittelu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)</a:t>
            </a:r>
          </a:p>
          <a:p>
            <a:pPr marL="4572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Vt 27: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Ylivieskan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eteläinen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+mn-cs"/>
              </a:rPr>
              <a:t>ylikulkusilta</a:t>
            </a:r>
            <a:endParaRPr lang="en-US" sz="15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114300">
              <a:lnSpc>
                <a:spcPct val="90000"/>
              </a:lnSpc>
            </a:pPr>
            <a:endParaRPr lang="en-US" sz="15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114300">
              <a:lnSpc>
                <a:spcPct val="9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Oulun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asemakeskus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ja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henkilöratapiha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+mj-lt"/>
                <a:cs typeface="+mn-cs"/>
              </a:rPr>
              <a:t>(MAL-</a:t>
            </a:r>
            <a:r>
              <a:rPr lang="en-US" sz="2700" dirty="0" err="1">
                <a:solidFill>
                  <a:schemeClr val="tx1"/>
                </a:solidFill>
                <a:latin typeface="+mj-lt"/>
                <a:cs typeface="+mn-cs"/>
              </a:rPr>
              <a:t>sopimus</a:t>
            </a:r>
            <a:r>
              <a:rPr lang="en-US" sz="2700" dirty="0">
                <a:solidFill>
                  <a:schemeClr val="tx1"/>
                </a:solidFill>
                <a:latin typeface="+mj-lt"/>
                <a:cs typeface="+mn-cs"/>
              </a:rPr>
              <a:t>)</a:t>
            </a:r>
          </a:p>
          <a:p>
            <a:pPr marL="114300">
              <a:lnSpc>
                <a:spcPct val="90000"/>
              </a:lnSpc>
            </a:pPr>
            <a:endParaRPr lang="en-US" sz="270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114300">
              <a:lnSpc>
                <a:spcPct val="90000"/>
              </a:lnSpc>
            </a:pP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Toteutetaan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asemakeskuksia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Liminka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Kempele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-Oulu-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Ii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+mj-lt"/>
                <a:cs typeface="+mn-cs"/>
              </a:rPr>
              <a:t>(MAL-</a:t>
            </a:r>
            <a:r>
              <a:rPr lang="en-US" sz="2700" dirty="0" err="1">
                <a:solidFill>
                  <a:schemeClr val="tx1"/>
                </a:solidFill>
                <a:latin typeface="+mj-lt"/>
                <a:cs typeface="+mn-cs"/>
              </a:rPr>
              <a:t>sopimus</a:t>
            </a:r>
            <a:r>
              <a:rPr lang="en-US" sz="2700" dirty="0">
                <a:solidFill>
                  <a:schemeClr val="tx1"/>
                </a:solidFill>
                <a:latin typeface="+mj-lt"/>
                <a:cs typeface="+mn-cs"/>
              </a:rPr>
              <a:t>)</a:t>
            </a:r>
          </a:p>
          <a:p>
            <a:pPr marL="114300">
              <a:lnSpc>
                <a:spcPct val="90000"/>
              </a:lnSpc>
            </a:pPr>
            <a:endParaRPr lang="en-US" sz="32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114300">
              <a:lnSpc>
                <a:spcPct val="90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  <a:cs typeface="+mn-cs"/>
              </a:rPr>
              <a:t>Oulu-Laurila </a:t>
            </a:r>
            <a:r>
              <a:rPr lang="en-US" sz="3200" b="1" dirty="0" err="1">
                <a:solidFill>
                  <a:schemeClr val="tx1"/>
                </a:solidFill>
                <a:latin typeface="+mj-lt"/>
                <a:cs typeface="+mn-cs"/>
              </a:rPr>
              <a:t>kehittäminen</a:t>
            </a:r>
            <a:endParaRPr lang="en-US" sz="32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114300">
              <a:lnSpc>
                <a:spcPct val="90000"/>
              </a:lnSpc>
            </a:pPr>
            <a:endParaRPr lang="en-US" sz="190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0659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478618-289C-0B08-3BF1-7ADA42DE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785" y="0"/>
            <a:ext cx="5066215" cy="684030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583DDFB-F574-9834-7BF3-38BE93EA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0" y="16605"/>
            <a:ext cx="10623698" cy="967563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  <a:latin typeface="+mn-lt"/>
              </a:rPr>
              <a:t>Nelostie ei täytä TEN-T ydinverkon laatuvaatimuksia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C486E-45A8-1BFC-8BEE-CFA6C888310F}"/>
              </a:ext>
            </a:extLst>
          </p:cNvPr>
          <p:cNvSpPr txBox="1"/>
          <p:nvPr/>
        </p:nvSpPr>
        <p:spPr>
          <a:xfrm>
            <a:off x="7805694" y="6675956"/>
            <a:ext cx="539936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500" dirty="0"/>
              <a:t>Kuva: </a:t>
            </a:r>
            <a:r>
              <a:rPr lang="fi-FI" sz="500" dirty="0">
                <a:solidFill>
                  <a:srgbClr val="954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fi-FI" sz="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://www.rt.fi/globalassets/infra/ajankohtaista/yksittaisten-tiedotteiden-lisatietoaineistot/valtatie-4_raportti_2021.pdf</a:t>
            </a:r>
            <a:r>
              <a:rPr lang="fi-FI" sz="500" dirty="0"/>
              <a:t> </a:t>
            </a:r>
            <a:endParaRPr lang="fi-FI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7DFF1B-81D0-42A6-75A7-F9B73C80B363}"/>
              </a:ext>
            </a:extLst>
          </p:cNvPr>
          <p:cNvSpPr/>
          <p:nvPr/>
        </p:nvSpPr>
        <p:spPr>
          <a:xfrm>
            <a:off x="838200" y="1204168"/>
            <a:ext cx="6168775" cy="126769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600" b="1" dirty="0">
                <a:solidFill>
                  <a:srgbClr val="000000"/>
                </a:solidFill>
                <a:latin typeface="+mj-lt"/>
              </a:rPr>
              <a:t>Vain</a:t>
            </a: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40 % nelostiestä täyttää TEN-T-ydinverkon (</a:t>
            </a:r>
            <a:r>
              <a:rPr kumimoji="0" lang="fi-FI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kansallisest</a:t>
            </a:r>
            <a:r>
              <a:rPr lang="fi-FI" sz="2600" b="1" dirty="0">
                <a:solidFill>
                  <a:srgbClr val="000000"/>
                </a:solidFill>
                <a:latin typeface="+mj-lt"/>
              </a:rPr>
              <a:t>i </a:t>
            </a:r>
            <a:r>
              <a:rPr kumimoji="0" lang="fi-FI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kohtuullistetut) vaatimukset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7029CC-15B4-F423-2276-FC84CD1AA9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771904"/>
            <a:ext cx="6038850" cy="28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723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ema">
  <a:themeElements>
    <a:clrScheme name="PPL">
      <a:dk1>
        <a:srgbClr val="000000"/>
      </a:dk1>
      <a:lt1>
        <a:srgbClr val="FFFFFF"/>
      </a:lt1>
      <a:dk2>
        <a:srgbClr val="3C3875"/>
      </a:dk2>
      <a:lt2>
        <a:srgbClr val="E7E6E6"/>
      </a:lt2>
      <a:accent1>
        <a:srgbClr val="3C3875"/>
      </a:accent1>
      <a:accent2>
        <a:srgbClr val="8EB050"/>
      </a:accent2>
      <a:accent3>
        <a:srgbClr val="626362"/>
      </a:accent3>
      <a:accent4>
        <a:srgbClr val="EDD23C"/>
      </a:accent4>
      <a:accent5>
        <a:srgbClr val="D38624"/>
      </a:accent5>
      <a:accent6>
        <a:srgbClr val="B3272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ankot pohjat">
  <a:themeElements>
    <a:clrScheme name="Sitowise - taulukkovärit - V2">
      <a:dk1>
        <a:srgbClr val="000000"/>
      </a:dk1>
      <a:lt1>
        <a:srgbClr val="FFFFFF"/>
      </a:lt1>
      <a:dk2>
        <a:srgbClr val="003856"/>
      </a:dk2>
      <a:lt2>
        <a:srgbClr val="83C9F0"/>
      </a:lt2>
      <a:accent1>
        <a:srgbClr val="7FC200"/>
      </a:accent1>
      <a:accent2>
        <a:srgbClr val="003856"/>
      </a:accent2>
      <a:accent3>
        <a:srgbClr val="ED6890"/>
      </a:accent3>
      <a:accent4>
        <a:srgbClr val="83C9F0"/>
      </a:accent4>
      <a:accent5>
        <a:srgbClr val="FFEB44"/>
      </a:accent5>
      <a:accent6>
        <a:srgbClr val="34B98B"/>
      </a:accent6>
      <a:hlink>
        <a:srgbClr val="0563C1"/>
      </a:hlink>
      <a:folHlink>
        <a:srgbClr val="954F72"/>
      </a:folHlink>
    </a:clrScheme>
    <a:fontScheme name="B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rjous-uusi-brandi" id="{F703563C-9921-483A-8C6E-BA452F363847}" vid="{6D5178B2-32C5-4624-B782-58091A5FB31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10dd4b-c745-4c0e-a377-2cd9136e82f9" xsi:nil="true"/>
    <lcf76f155ced4ddcb4097134ff3c332f xmlns="0929b81d-90ff-4bfe-8277-4b539db265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4E20709800C8A449CCE4F30EB5A984A" ma:contentTypeVersion="14" ma:contentTypeDescription="Luo uusi asiakirja." ma:contentTypeScope="" ma:versionID="5a49945990bd82486175f2e8a7774b54">
  <xsd:schema xmlns:xsd="http://www.w3.org/2001/XMLSchema" xmlns:xs="http://www.w3.org/2001/XMLSchema" xmlns:p="http://schemas.microsoft.com/office/2006/metadata/properties" xmlns:ns2="0929b81d-90ff-4bfe-8277-4b539db26595" xmlns:ns3="8a10dd4b-c745-4c0e-a377-2cd9136e82f9" targetNamespace="http://schemas.microsoft.com/office/2006/metadata/properties" ma:root="true" ma:fieldsID="496848970014b7ec66ff6e6e2a40404f" ns2:_="" ns3:_="">
    <xsd:import namespace="0929b81d-90ff-4bfe-8277-4b539db26595"/>
    <xsd:import namespace="8a10dd4b-c745-4c0e-a377-2cd9136e82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9b81d-90ff-4bfe-8277-4b539db26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45a4f05-0ed0-4c49-93ba-c53a187e7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0dd4b-c745-4c0e-a377-2cd9136e8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09171b0-8076-46ea-8863-50528c8dbba3}" ma:internalName="TaxCatchAll" ma:showField="CatchAllData" ma:web="8a10dd4b-c745-4c0e-a377-2cd9136e8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D03C70-1F01-4091-A4C6-FAC6D8FCE2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A29F0C-2C0E-4AAE-9282-BA8724C5C22C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8a10dd4b-c745-4c0e-a377-2cd9136e82f9"/>
    <ds:schemaRef ds:uri="0929b81d-90ff-4bfe-8277-4b539db2659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309709D-29B1-497F-B7B2-56FC6587C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9b81d-90ff-4bfe-8277-4b539db26595"/>
    <ds:schemaRef ds:uri="8a10dd4b-c745-4c0e-a377-2cd9136e82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3101</Words>
  <Application>Microsoft Office PowerPoint</Application>
  <PresentationFormat>Laajakuva</PresentationFormat>
  <Paragraphs>358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Office-teema</vt:lpstr>
      <vt:lpstr>5_Blankot pohjat</vt:lpstr>
      <vt:lpstr>Pohjois-Pohjanmaan liikennejärjestelmä mahdollistajana</vt:lpstr>
      <vt:lpstr>PowerPoint-esitys</vt:lpstr>
      <vt:lpstr>Pohjoinen on portti länteen</vt:lpstr>
      <vt:lpstr>Toimintaympäristön muutos</vt:lpstr>
      <vt:lpstr>Pohjoisen investointipotentiaali</vt:lpstr>
      <vt:lpstr>PowerPoint-esitys</vt:lpstr>
      <vt:lpstr>Suomen päärata on ylivertainen kansallisesti ja kansainvälisesti</vt:lpstr>
      <vt:lpstr>Pohjoisen rataverkon kärkihankkeet </vt:lpstr>
      <vt:lpstr>Nelostie ei täytä TEN-T ydinverkon laatuvaatimuksia</vt:lpstr>
      <vt:lpstr>Pohjoisen tieverkon kärkihankkeet </vt:lpstr>
      <vt:lpstr>Perämeren satamat</vt:lpstr>
      <vt:lpstr>Pohjois-Pohjanmaan  liikennejärjestelmäsuunnitelma 2040 kärkitoimenpiteet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Mustonen</dc:creator>
  <cp:lastModifiedBy>Lauri Romppainen</cp:lastModifiedBy>
  <cp:revision>51</cp:revision>
  <dcterms:created xsi:type="dcterms:W3CDTF">2021-08-02T12:25:36Z</dcterms:created>
  <dcterms:modified xsi:type="dcterms:W3CDTF">2024-10-29T11:28:43Z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0x010100F4E20709800C8A449CCE4F30EB5A984A</vt:lpwstr>
  </property>
  <property fmtid="{D5CDD505-2E9C-101B-9397-08002B2CF9AE}" pid="3" name="MediaServiceImageTags">
    <vt:lpwstr/>
  </property>
</Properties>
</file>