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9" r:id="rId5"/>
    <p:sldId id="261" r:id="rId6"/>
    <p:sldId id="270" r:id="rId7"/>
    <p:sldId id="265" r:id="rId8"/>
    <p:sldId id="272" r:id="rId9"/>
    <p:sldId id="271" r:id="rId10"/>
    <p:sldId id="268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6446" autoAdjust="0"/>
  </p:normalViewPr>
  <p:slideViewPr>
    <p:cSldViewPr snapToGrid="0">
      <p:cViewPr varScale="1">
        <p:scale>
          <a:sx n="120" d="100"/>
          <a:sy n="120" d="100"/>
        </p:scale>
        <p:origin x="114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AE809-BFED-470A-BB70-DBC396510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8A77-8EFF-4027-AE87-008AB85AA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B1A-2E76-4083-8C1F-14365BFFBCBE}" type="datetimeFigureOut">
              <a:rPr lang="fi-FI" smtClean="0"/>
              <a:t>28.10.2024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A2CD-F4C2-4008-AF70-ABF6470F9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BFC3-43BC-4C7E-89DB-CD3AFB70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BF08-FC9C-4574-B237-348852A04FD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54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28.10.2024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081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 dirty="0"/>
              <a:t>Erika Helin</a:t>
            </a:r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30.10.2024</a:t>
            </a:r>
            <a:endParaRPr lang="en-US" dirty="0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799" y="4571999"/>
            <a:ext cx="3931199" cy="5523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525761" y="5344806"/>
            <a:ext cx="2761856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19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a_kuva_teksti" preserve="1" userDrawn="1">
  <p:cSld name="om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5276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Kirjoita tähän nimi</a:t>
            </a:r>
            <a:endParaRPr lang="en-US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44339" y="8709"/>
            <a:ext cx="54396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oma kuva</a:t>
            </a:r>
            <a:endParaRPr lang="en-US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E7494B-1547-CA50-9CF3-C058329BD5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793876"/>
            <a:ext cx="5527675" cy="43200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/>
              <a:t>Kirjoita tähän nimike</a:t>
            </a:r>
            <a:br>
              <a:rPr lang="fi-FI" dirty="0"/>
            </a:br>
            <a:r>
              <a:rPr lang="fi-FI" dirty="0"/>
              <a:t>Osasto/Yksikkö</a:t>
            </a:r>
            <a:br>
              <a:rPr lang="fi-FI" dirty="0"/>
            </a:br>
            <a:r>
              <a:rPr lang="fi-FI" dirty="0"/>
              <a:t>Sähköpostiosoite</a:t>
            </a:r>
            <a:br>
              <a:rPr lang="fi-FI" dirty="0"/>
            </a:br>
            <a:r>
              <a:rPr lang="fi-FI" dirty="0"/>
              <a:t>some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3306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_teksti2" preserve="1" userDrawn="1">
  <p:cSld name="kuva_teksti2">
    <p:bg>
      <p:bgPr>
        <a:gradFill>
          <a:gsLst>
            <a:gs pos="50000">
              <a:schemeClr val="tx2"/>
            </a:gs>
            <a:gs pos="100000">
              <a:schemeClr val="accent1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970" cy="1325563"/>
          </a:xfrm>
          <a:noFill/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0000" y="0"/>
            <a:ext cx="42840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  <a:noFill/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14EE9516-4CB5-7F31-841B-418AE1AD6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199" y="1813968"/>
            <a:ext cx="6955970" cy="4320000"/>
          </a:xfrm>
        </p:spPr>
        <p:txBody>
          <a:bodyPr/>
          <a:lstStyle>
            <a:lvl1pPr>
              <a:buClr>
                <a:srgbClr val="49C2F1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9C2F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49C2F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49C2F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9C2F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63110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preserve="1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89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vihrea" preserve="1" userDrawn="1">
  <p:cSld name="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E12A800-B557-2BF7-459A-AE820A38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45719" y="0"/>
            <a:ext cx="2548020" cy="6858000"/>
            <a:chOff x="9645719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AE4EC138-9B2A-E5AC-E31B-690AB90F5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45719" y="0"/>
              <a:ext cx="2548020" cy="6858000"/>
              <a:chOff x="9645719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45719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bg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571069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pinkki" preserve="1" userDrawn="1">
  <p:cSld name="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58E1E22-330C-39F9-E7F4-1D54989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55244" y="0"/>
            <a:ext cx="2548020" cy="6858000"/>
            <a:chOff x="965524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6B19C80A-C58F-C557-85A0-970857495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5524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99500">
                    <a:srgbClr val="E50083"/>
                  </a:gs>
                  <a:gs pos="99000">
                    <a:schemeClr val="accent5">
                      <a:alpha val="72000"/>
                    </a:schemeClr>
                  </a:gs>
                  <a:gs pos="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08665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kaksi_kuvaa" preserve="1" userDrawn="1">
  <p:cSld name="teksti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371975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25CEE5C-0ABB-5FAD-CD62-63A0C7F3CD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2400" y="0"/>
            <a:ext cx="6399600" cy="34236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600" h="3440325">
                <a:moveTo>
                  <a:pt x="581025" y="0"/>
                </a:moveTo>
                <a:lnTo>
                  <a:pt x="6399600" y="9525"/>
                </a:lnTo>
                <a:lnTo>
                  <a:pt x="6399600" y="3440325"/>
                </a:lnTo>
                <a:lnTo>
                  <a:pt x="0" y="3440325"/>
                </a:lnTo>
                <a:lnTo>
                  <a:pt x="581025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16011C4F-724D-8760-175C-BBD6FF19F1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1374" y="3456000"/>
            <a:ext cx="6980625" cy="34200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  <a:gd name="connsiteX0" fmla="*/ 1905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19050 w 6399600"/>
              <a:gd name="connsiteY4" fmla="*/ 0 h 3430800"/>
              <a:gd name="connsiteX0" fmla="*/ 600075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600075 w 6980625"/>
              <a:gd name="connsiteY4" fmla="*/ 0 h 3430800"/>
              <a:gd name="connsiteX0" fmla="*/ 579979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579979 w 6980625"/>
              <a:gd name="connsiteY4" fmla="*/ 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625" h="3430800">
                <a:moveTo>
                  <a:pt x="579979" y="0"/>
                </a:moveTo>
                <a:lnTo>
                  <a:pt x="6980625" y="0"/>
                </a:lnTo>
                <a:lnTo>
                  <a:pt x="6980625" y="3430800"/>
                </a:lnTo>
                <a:lnTo>
                  <a:pt x="0" y="3421275"/>
                </a:lnTo>
                <a:lnTo>
                  <a:pt x="579979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8018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8543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2" preserve="1" userDrawn="1">
  <p:cSld name="tekstidia2">
    <p:bg>
      <p:bgPr>
        <a:gradFill>
          <a:gsLst>
            <a:gs pos="50000">
              <a:schemeClr val="tx2"/>
            </a:gs>
            <a:gs pos="100000">
              <a:schemeClr val="accent1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690688"/>
            <a:ext cx="8640001" cy="4161600"/>
          </a:xfrm>
        </p:spPr>
        <p:txBody>
          <a:bodyPr/>
          <a:lstStyle>
            <a:lvl1pPr>
              <a:buClr>
                <a:srgbClr val="49C2F1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9C2F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49C2F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49C2F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9C2F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C9D0A-3810-B320-D38D-31456AB21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62" y="292735"/>
            <a:ext cx="1833562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812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2" preserve="1" userDrawn="1">
  <p:cSld name="graafi2">
    <p:bg>
      <p:bgPr>
        <a:gradFill>
          <a:gsLst>
            <a:gs pos="50000">
              <a:schemeClr val="tx2"/>
            </a:gs>
            <a:gs pos="100000">
              <a:schemeClr val="accent1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>
            <a:lvl1pPr>
              <a:buClr>
                <a:srgbClr val="49C2F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kaavio napsauttamalla kuvaketta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927FE-A663-009A-9B4F-FBE31C581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462" y="292735"/>
            <a:ext cx="1833562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44881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preserve="1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fi-FI" dirty="0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9558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2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DFC2DB4D-F6F1-70BF-17DD-1AA29EF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F168DCC-AB8D-D777-5744-5D09315B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3CAC7758-6477-FDA0-A312-E39FBF533C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 dirty="0"/>
              <a:t>Erika Helin</a:t>
            </a:r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96E05E4F-2793-6EFA-B9DE-D89A4CA0AA36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3" name="duser_2">
            <a:extLst>
              <a:ext uri="{FF2B5EF4-FFF2-40B4-BE49-F238E27FC236}">
                <a16:creationId xmlns:a16="http://schemas.microsoft.com/office/drawing/2014/main" id="{98E864E4-8ADA-E257-0001-5B72FE7C0F82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3" name="duser_3">
            <a:extLst>
              <a:ext uri="{FF2B5EF4-FFF2-40B4-BE49-F238E27FC236}">
                <a16:creationId xmlns:a16="http://schemas.microsoft.com/office/drawing/2014/main" id="{909C2D96-06D0-78D4-C04E-8397680CD559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038138-08D9-D7C9-A694-E9CF3C1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30.10.2024</a:t>
            </a:r>
            <a:endParaRPr lang="en-US" dirty="0"/>
          </a:p>
        </p:txBody>
      </p:sp>
      <p:sp>
        <p:nvSpPr>
          <p:cNvPr id="19" name="DConfidentiality">
            <a:extLst>
              <a:ext uri="{FF2B5EF4-FFF2-40B4-BE49-F238E27FC236}">
                <a16:creationId xmlns:a16="http://schemas.microsoft.com/office/drawing/2014/main" id="{FC7A8C6D-1D34-6242-745E-73CE1B9BA5CC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Decree">
            <a:extLst>
              <a:ext uri="{FF2B5EF4-FFF2-40B4-BE49-F238E27FC236}">
                <a16:creationId xmlns:a16="http://schemas.microsoft.com/office/drawing/2014/main" id="{B412038A-9C06-5541-DDE0-39817F62FBAB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A1029FCA-64BC-6BB6-607F-AC980FC66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540" y="3882368"/>
            <a:ext cx="7254877" cy="2972083"/>
          </a:xfrm>
          <a:custGeom>
            <a:avLst/>
            <a:gdLst>
              <a:gd name="connsiteX0" fmla="*/ 0 w 7250400"/>
              <a:gd name="connsiteY0" fmla="*/ 0 h 2966400"/>
              <a:gd name="connsiteX1" fmla="*/ 7250400 w 7250400"/>
              <a:gd name="connsiteY1" fmla="*/ 0 h 2966400"/>
              <a:gd name="connsiteX2" fmla="*/ 7250400 w 7250400"/>
              <a:gd name="connsiteY2" fmla="*/ 2966400 h 2966400"/>
              <a:gd name="connsiteX3" fmla="*/ 0 w 7250400"/>
              <a:gd name="connsiteY3" fmla="*/ 2966400 h 2966400"/>
              <a:gd name="connsiteX4" fmla="*/ 0 w 7250400"/>
              <a:gd name="connsiteY4" fmla="*/ 0 h 2966400"/>
              <a:gd name="connsiteX0" fmla="*/ 811764 w 7250400"/>
              <a:gd name="connsiteY0" fmla="*/ 0 h 3097028"/>
              <a:gd name="connsiteX1" fmla="*/ 7250400 w 7250400"/>
              <a:gd name="connsiteY1" fmla="*/ 130628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52089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42564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58928"/>
              <a:gd name="connsiteX1" fmla="*/ 7241069 w 7250400"/>
              <a:gd name="connsiteY1" fmla="*/ 1387540 h 3058928"/>
              <a:gd name="connsiteX2" fmla="*/ 7250400 w 7250400"/>
              <a:gd name="connsiteY2" fmla="*/ 3058928 h 3058928"/>
              <a:gd name="connsiteX3" fmla="*/ 0 w 7250400"/>
              <a:gd name="connsiteY3" fmla="*/ 3058928 h 3058928"/>
              <a:gd name="connsiteX4" fmla="*/ 811764 w 7250400"/>
              <a:gd name="connsiteY4" fmla="*/ 0 h 3058928"/>
              <a:gd name="connsiteX0" fmla="*/ 783189 w 7221825"/>
              <a:gd name="connsiteY0" fmla="*/ 0 h 3058928"/>
              <a:gd name="connsiteX1" fmla="*/ 7212494 w 7221825"/>
              <a:gd name="connsiteY1" fmla="*/ 1387540 h 3058928"/>
              <a:gd name="connsiteX2" fmla="*/ 7221825 w 7221825"/>
              <a:gd name="connsiteY2" fmla="*/ 3058928 h 3058928"/>
              <a:gd name="connsiteX3" fmla="*/ 0 w 7221825"/>
              <a:gd name="connsiteY3" fmla="*/ 2954153 h 3058928"/>
              <a:gd name="connsiteX4" fmla="*/ 783189 w 7221825"/>
              <a:gd name="connsiteY4" fmla="*/ 0 h 3058928"/>
              <a:gd name="connsiteX0" fmla="*/ 783189 w 7231350"/>
              <a:gd name="connsiteY0" fmla="*/ 0 h 2963678"/>
              <a:gd name="connsiteX1" fmla="*/ 7212494 w 7231350"/>
              <a:gd name="connsiteY1" fmla="*/ 1387540 h 2963678"/>
              <a:gd name="connsiteX2" fmla="*/ 7231350 w 7231350"/>
              <a:gd name="connsiteY2" fmla="*/ 2963678 h 2963678"/>
              <a:gd name="connsiteX3" fmla="*/ 0 w 7231350"/>
              <a:gd name="connsiteY3" fmla="*/ 2954153 h 2963678"/>
              <a:gd name="connsiteX4" fmla="*/ 783189 w 7231350"/>
              <a:gd name="connsiteY4" fmla="*/ 0 h 2963678"/>
              <a:gd name="connsiteX0" fmla="*/ 741353 w 7231350"/>
              <a:gd name="connsiteY0" fmla="*/ 0 h 2975631"/>
              <a:gd name="connsiteX1" fmla="*/ 7212494 w 7231350"/>
              <a:gd name="connsiteY1" fmla="*/ 1399493 h 2975631"/>
              <a:gd name="connsiteX2" fmla="*/ 7231350 w 7231350"/>
              <a:gd name="connsiteY2" fmla="*/ 2975631 h 2975631"/>
              <a:gd name="connsiteX3" fmla="*/ 0 w 7231350"/>
              <a:gd name="connsiteY3" fmla="*/ 2966106 h 2975631"/>
              <a:gd name="connsiteX4" fmla="*/ 741353 w 7231350"/>
              <a:gd name="connsiteY4" fmla="*/ 0 h 2975631"/>
              <a:gd name="connsiteX0" fmla="*/ 783188 w 7273185"/>
              <a:gd name="connsiteY0" fmla="*/ 0 h 2975631"/>
              <a:gd name="connsiteX1" fmla="*/ 7254329 w 7273185"/>
              <a:gd name="connsiteY1" fmla="*/ 1399493 h 2975631"/>
              <a:gd name="connsiteX2" fmla="*/ 7273185 w 7273185"/>
              <a:gd name="connsiteY2" fmla="*/ 2975631 h 2975631"/>
              <a:gd name="connsiteX3" fmla="*/ 0 w 7273185"/>
              <a:gd name="connsiteY3" fmla="*/ 2972083 h 2975631"/>
              <a:gd name="connsiteX4" fmla="*/ 783188 w 7273185"/>
              <a:gd name="connsiteY4" fmla="*/ 0 h 2975631"/>
              <a:gd name="connsiteX0" fmla="*/ 783188 w 7254877"/>
              <a:gd name="connsiteY0" fmla="*/ 0 h 2972083"/>
              <a:gd name="connsiteX1" fmla="*/ 7254329 w 7254877"/>
              <a:gd name="connsiteY1" fmla="*/ 1399493 h 2972083"/>
              <a:gd name="connsiteX2" fmla="*/ 7249279 w 7254877"/>
              <a:gd name="connsiteY2" fmla="*/ 2969655 h 2972083"/>
              <a:gd name="connsiteX3" fmla="*/ 0 w 7254877"/>
              <a:gd name="connsiteY3" fmla="*/ 2972083 h 2972083"/>
              <a:gd name="connsiteX4" fmla="*/ 783188 w 7254877"/>
              <a:gd name="connsiteY4" fmla="*/ 0 h 29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77" h="2972083">
                <a:moveTo>
                  <a:pt x="783188" y="0"/>
                </a:moveTo>
                <a:lnTo>
                  <a:pt x="7254329" y="1399493"/>
                </a:lnTo>
                <a:cubicBezTo>
                  <a:pt x="7257439" y="1924872"/>
                  <a:pt x="7246169" y="2444276"/>
                  <a:pt x="7249279" y="2969655"/>
                </a:cubicBezTo>
                <a:lnTo>
                  <a:pt x="0" y="2972083"/>
                </a:lnTo>
                <a:lnTo>
                  <a:pt x="783188" y="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3.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37" name="Picture 14" descr="Väyläviraston logo">
            <a:extLst>
              <a:ext uri="{FF2B5EF4-FFF2-40B4-BE49-F238E27FC236}">
                <a16:creationId xmlns:a16="http://schemas.microsoft.com/office/drawing/2014/main" id="{CFE18993-6749-2E5A-E9F6-584C91719F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4" name="eulogoplaceholder">
            <a:extLst>
              <a:ext uri="{FF2B5EF4-FFF2-40B4-BE49-F238E27FC236}">
                <a16:creationId xmlns:a16="http://schemas.microsoft.com/office/drawing/2014/main" id="{D86EE20E-F09E-B6DE-CDF6-15CD9710B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525761" y="5344806"/>
            <a:ext cx="2761856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5" name="DSecrecy">
            <a:extLst>
              <a:ext uri="{FF2B5EF4-FFF2-40B4-BE49-F238E27FC236}">
                <a16:creationId xmlns:a16="http://schemas.microsoft.com/office/drawing/2014/main" id="{874257ED-12B9-6F5E-B129-623F9E02C625}"/>
              </a:ext>
            </a:extLst>
          </p:cNvPr>
          <p:cNvSpPr txBox="1">
            <a:spLocks/>
          </p:cNvSpPr>
          <p:nvPr userDrawn="1"/>
        </p:nvSpPr>
        <p:spPr>
          <a:xfrm>
            <a:off x="838799" y="4571999"/>
            <a:ext cx="3931199" cy="5523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8114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/>
          <a:p>
            <a:r>
              <a:rPr lang="fi-FI" dirty="0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75914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varipalkki_teksti_sininen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8" descr="ogo&#10;&#10;Description automatically generated">
            <a:extLst>
              <a:ext uri="{FF2B5EF4-FFF2-40B4-BE49-F238E27FC236}">
                <a16:creationId xmlns:a16="http://schemas.microsoft.com/office/drawing/2014/main" id="{09BF918C-756A-D299-6903-7233B824C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1"/>
            <a:ext cx="5899150" cy="6866576"/>
          </a:xfrm>
          <a:custGeom>
            <a:avLst/>
            <a:gdLst>
              <a:gd name="connsiteX0" fmla="*/ 0 w 2246811"/>
              <a:gd name="connsiteY0" fmla="*/ 0 h 6858000"/>
              <a:gd name="connsiteX1" fmla="*/ 2246811 w 2246811"/>
              <a:gd name="connsiteY1" fmla="*/ 0 h 6858000"/>
              <a:gd name="connsiteX2" fmla="*/ 2246811 w 2246811"/>
              <a:gd name="connsiteY2" fmla="*/ 6858000 h 6858000"/>
              <a:gd name="connsiteX3" fmla="*/ 0 w 2246811"/>
              <a:gd name="connsiteY3" fmla="*/ 6858000 h 6858000"/>
              <a:gd name="connsiteX4" fmla="*/ 0 w 2246811"/>
              <a:gd name="connsiteY4" fmla="*/ 0 h 6858000"/>
              <a:gd name="connsiteX0" fmla="*/ 0 w 2246811"/>
              <a:gd name="connsiteY0" fmla="*/ 0 h 6858000"/>
              <a:gd name="connsiteX1" fmla="*/ 2246811 w 2246811"/>
              <a:gd name="connsiteY1" fmla="*/ 0 h 6858000"/>
              <a:gd name="connsiteX2" fmla="*/ 2246811 w 2246811"/>
              <a:gd name="connsiteY2" fmla="*/ 6858000 h 6858000"/>
              <a:gd name="connsiteX3" fmla="*/ 627017 w 2246811"/>
              <a:gd name="connsiteY3" fmla="*/ 6858000 h 6858000"/>
              <a:gd name="connsiteX4" fmla="*/ 0 w 2246811"/>
              <a:gd name="connsiteY4" fmla="*/ 0 h 6858000"/>
              <a:gd name="connsiteX0" fmla="*/ 0 w 1657542"/>
              <a:gd name="connsiteY0" fmla="*/ 28575 h 6858000"/>
              <a:gd name="connsiteX1" fmla="*/ 1657542 w 1657542"/>
              <a:gd name="connsiteY1" fmla="*/ 0 h 6858000"/>
              <a:gd name="connsiteX2" fmla="*/ 1657542 w 1657542"/>
              <a:gd name="connsiteY2" fmla="*/ 6858000 h 6858000"/>
              <a:gd name="connsiteX3" fmla="*/ 37748 w 1657542"/>
              <a:gd name="connsiteY3" fmla="*/ 6858000 h 6858000"/>
              <a:gd name="connsiteX4" fmla="*/ 0 w 1657542"/>
              <a:gd name="connsiteY4" fmla="*/ 28575 h 6858000"/>
              <a:gd name="connsiteX0" fmla="*/ 717903 w 2375445"/>
              <a:gd name="connsiteY0" fmla="*/ 28575 h 6867525"/>
              <a:gd name="connsiteX1" fmla="*/ 2375445 w 2375445"/>
              <a:gd name="connsiteY1" fmla="*/ 0 h 6867525"/>
              <a:gd name="connsiteX2" fmla="*/ 2375445 w 2375445"/>
              <a:gd name="connsiteY2" fmla="*/ 6858000 h 6867525"/>
              <a:gd name="connsiteX3" fmla="*/ 0 w 2375445"/>
              <a:gd name="connsiteY3" fmla="*/ 6867525 h 6867525"/>
              <a:gd name="connsiteX4" fmla="*/ 717903 w 2375445"/>
              <a:gd name="connsiteY4" fmla="*/ 28575 h 6867525"/>
              <a:gd name="connsiteX0" fmla="*/ 717903 w 2375445"/>
              <a:gd name="connsiteY0" fmla="*/ 0 h 6867525"/>
              <a:gd name="connsiteX1" fmla="*/ 2375445 w 2375445"/>
              <a:gd name="connsiteY1" fmla="*/ 0 h 6867525"/>
              <a:gd name="connsiteX2" fmla="*/ 2375445 w 2375445"/>
              <a:gd name="connsiteY2" fmla="*/ 6858000 h 6867525"/>
              <a:gd name="connsiteX3" fmla="*/ 0 w 2375445"/>
              <a:gd name="connsiteY3" fmla="*/ 6867525 h 6867525"/>
              <a:gd name="connsiteX4" fmla="*/ 717903 w 2375445"/>
              <a:gd name="connsiteY4" fmla="*/ 0 h 6867525"/>
              <a:gd name="connsiteX0" fmla="*/ 717903 w 2375445"/>
              <a:gd name="connsiteY0" fmla="*/ 0 h 6867525"/>
              <a:gd name="connsiteX1" fmla="*/ 2375445 w 2375445"/>
              <a:gd name="connsiteY1" fmla="*/ 0 h 6867525"/>
              <a:gd name="connsiteX2" fmla="*/ 2375445 w 2375445"/>
              <a:gd name="connsiteY2" fmla="*/ 6858000 h 6867525"/>
              <a:gd name="connsiteX3" fmla="*/ 0 w 2375445"/>
              <a:gd name="connsiteY3" fmla="*/ 6867525 h 6867525"/>
              <a:gd name="connsiteX4" fmla="*/ 717903 w 2375445"/>
              <a:gd name="connsiteY4" fmla="*/ 0 h 6867525"/>
              <a:gd name="connsiteX0" fmla="*/ 472365 w 2375445"/>
              <a:gd name="connsiteY0" fmla="*/ 0 h 6886575"/>
              <a:gd name="connsiteX1" fmla="*/ 2375445 w 2375445"/>
              <a:gd name="connsiteY1" fmla="*/ 19050 h 6886575"/>
              <a:gd name="connsiteX2" fmla="*/ 2375445 w 2375445"/>
              <a:gd name="connsiteY2" fmla="*/ 6877050 h 6886575"/>
              <a:gd name="connsiteX3" fmla="*/ 0 w 2375445"/>
              <a:gd name="connsiteY3" fmla="*/ 6886575 h 6886575"/>
              <a:gd name="connsiteX4" fmla="*/ 472365 w 2375445"/>
              <a:gd name="connsiteY4" fmla="*/ 0 h 6886575"/>
              <a:gd name="connsiteX0" fmla="*/ 474991 w 2375445"/>
              <a:gd name="connsiteY0" fmla="*/ 0 h 6872927"/>
              <a:gd name="connsiteX1" fmla="*/ 2375445 w 2375445"/>
              <a:gd name="connsiteY1" fmla="*/ 5402 h 6872927"/>
              <a:gd name="connsiteX2" fmla="*/ 2375445 w 2375445"/>
              <a:gd name="connsiteY2" fmla="*/ 6863402 h 6872927"/>
              <a:gd name="connsiteX3" fmla="*/ 0 w 2375445"/>
              <a:gd name="connsiteY3" fmla="*/ 6872927 h 6872927"/>
              <a:gd name="connsiteX4" fmla="*/ 474991 w 2375445"/>
              <a:gd name="connsiteY4" fmla="*/ 0 h 6872927"/>
              <a:gd name="connsiteX0" fmla="*/ 218459 w 2118913"/>
              <a:gd name="connsiteY0" fmla="*/ 0 h 6866577"/>
              <a:gd name="connsiteX1" fmla="*/ 2118913 w 2118913"/>
              <a:gd name="connsiteY1" fmla="*/ 5402 h 6866577"/>
              <a:gd name="connsiteX2" fmla="*/ 2118913 w 2118913"/>
              <a:gd name="connsiteY2" fmla="*/ 6863402 h 6866577"/>
              <a:gd name="connsiteX3" fmla="*/ 0 w 2118913"/>
              <a:gd name="connsiteY3" fmla="*/ 6866577 h 6866577"/>
              <a:gd name="connsiteX4" fmla="*/ 218459 w 2118913"/>
              <a:gd name="connsiteY4" fmla="*/ 0 h 686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913" h="6866577">
                <a:moveTo>
                  <a:pt x="218459" y="0"/>
                </a:moveTo>
                <a:lnTo>
                  <a:pt x="2118913" y="5402"/>
                </a:lnTo>
                <a:lnTo>
                  <a:pt x="2118913" y="6863402"/>
                </a:lnTo>
                <a:lnTo>
                  <a:pt x="0" y="6866577"/>
                </a:lnTo>
                <a:lnTo>
                  <a:pt x="218459" y="0"/>
                </a:lnTo>
                <a:close/>
              </a:path>
            </a:pathLst>
          </a:custGeom>
          <a:gradFill>
            <a:gsLst>
              <a:gs pos="40000">
                <a:schemeClr val="tx2"/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8B674CA-CF10-258E-43B4-638BFF7C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00" y="1173600"/>
            <a:ext cx="4539600" cy="41292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2800" b="1" i="0" baseline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157CC3-A841-439A-4C05-F857C7F6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049" y="6356350"/>
            <a:ext cx="561975" cy="365125"/>
          </a:xfrm>
        </p:spPr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15475117-2A1A-60AB-CFAB-BAC0630ED1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92800" y="1173163"/>
            <a:ext cx="5194800" cy="48936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6551968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varipalkki_teksti_vihreä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8" descr="Logo&#10;&#10;Description automatically generated">
            <a:extLst>
              <a:ext uri="{FF2B5EF4-FFF2-40B4-BE49-F238E27FC236}">
                <a16:creationId xmlns:a16="http://schemas.microsoft.com/office/drawing/2014/main" id="{216CE938-8470-1DC1-7B71-68B3FC511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6351"/>
            <a:ext cx="5918199" cy="6866576"/>
          </a:xfrm>
          <a:custGeom>
            <a:avLst/>
            <a:gdLst>
              <a:gd name="connsiteX0" fmla="*/ 0 w 2246811"/>
              <a:gd name="connsiteY0" fmla="*/ 0 h 6858000"/>
              <a:gd name="connsiteX1" fmla="*/ 2246811 w 2246811"/>
              <a:gd name="connsiteY1" fmla="*/ 0 h 6858000"/>
              <a:gd name="connsiteX2" fmla="*/ 2246811 w 2246811"/>
              <a:gd name="connsiteY2" fmla="*/ 6858000 h 6858000"/>
              <a:gd name="connsiteX3" fmla="*/ 0 w 2246811"/>
              <a:gd name="connsiteY3" fmla="*/ 6858000 h 6858000"/>
              <a:gd name="connsiteX4" fmla="*/ 0 w 2246811"/>
              <a:gd name="connsiteY4" fmla="*/ 0 h 6858000"/>
              <a:gd name="connsiteX0" fmla="*/ 0 w 2246811"/>
              <a:gd name="connsiteY0" fmla="*/ 0 h 6858000"/>
              <a:gd name="connsiteX1" fmla="*/ 2246811 w 2246811"/>
              <a:gd name="connsiteY1" fmla="*/ 0 h 6858000"/>
              <a:gd name="connsiteX2" fmla="*/ 2246811 w 2246811"/>
              <a:gd name="connsiteY2" fmla="*/ 6858000 h 6858000"/>
              <a:gd name="connsiteX3" fmla="*/ 627017 w 2246811"/>
              <a:gd name="connsiteY3" fmla="*/ 6858000 h 6858000"/>
              <a:gd name="connsiteX4" fmla="*/ 0 w 2246811"/>
              <a:gd name="connsiteY4" fmla="*/ 0 h 6858000"/>
              <a:gd name="connsiteX0" fmla="*/ 0 w 1657542"/>
              <a:gd name="connsiteY0" fmla="*/ 28575 h 6858000"/>
              <a:gd name="connsiteX1" fmla="*/ 1657542 w 1657542"/>
              <a:gd name="connsiteY1" fmla="*/ 0 h 6858000"/>
              <a:gd name="connsiteX2" fmla="*/ 1657542 w 1657542"/>
              <a:gd name="connsiteY2" fmla="*/ 6858000 h 6858000"/>
              <a:gd name="connsiteX3" fmla="*/ 37748 w 1657542"/>
              <a:gd name="connsiteY3" fmla="*/ 6858000 h 6858000"/>
              <a:gd name="connsiteX4" fmla="*/ 0 w 1657542"/>
              <a:gd name="connsiteY4" fmla="*/ 28575 h 6858000"/>
              <a:gd name="connsiteX0" fmla="*/ 717903 w 2375445"/>
              <a:gd name="connsiteY0" fmla="*/ 28575 h 6867525"/>
              <a:gd name="connsiteX1" fmla="*/ 2375445 w 2375445"/>
              <a:gd name="connsiteY1" fmla="*/ 0 h 6867525"/>
              <a:gd name="connsiteX2" fmla="*/ 2375445 w 2375445"/>
              <a:gd name="connsiteY2" fmla="*/ 6858000 h 6867525"/>
              <a:gd name="connsiteX3" fmla="*/ 0 w 2375445"/>
              <a:gd name="connsiteY3" fmla="*/ 6867525 h 6867525"/>
              <a:gd name="connsiteX4" fmla="*/ 717903 w 2375445"/>
              <a:gd name="connsiteY4" fmla="*/ 28575 h 6867525"/>
              <a:gd name="connsiteX0" fmla="*/ 717903 w 2375445"/>
              <a:gd name="connsiteY0" fmla="*/ 0 h 6867525"/>
              <a:gd name="connsiteX1" fmla="*/ 2375445 w 2375445"/>
              <a:gd name="connsiteY1" fmla="*/ 0 h 6867525"/>
              <a:gd name="connsiteX2" fmla="*/ 2375445 w 2375445"/>
              <a:gd name="connsiteY2" fmla="*/ 6858000 h 6867525"/>
              <a:gd name="connsiteX3" fmla="*/ 0 w 2375445"/>
              <a:gd name="connsiteY3" fmla="*/ 6867525 h 6867525"/>
              <a:gd name="connsiteX4" fmla="*/ 717903 w 2375445"/>
              <a:gd name="connsiteY4" fmla="*/ 0 h 6867525"/>
              <a:gd name="connsiteX0" fmla="*/ 717903 w 2375445"/>
              <a:gd name="connsiteY0" fmla="*/ 0 h 6867525"/>
              <a:gd name="connsiteX1" fmla="*/ 2375445 w 2375445"/>
              <a:gd name="connsiteY1" fmla="*/ 0 h 6867525"/>
              <a:gd name="connsiteX2" fmla="*/ 2375445 w 2375445"/>
              <a:gd name="connsiteY2" fmla="*/ 6858000 h 6867525"/>
              <a:gd name="connsiteX3" fmla="*/ 0 w 2375445"/>
              <a:gd name="connsiteY3" fmla="*/ 6867525 h 6867525"/>
              <a:gd name="connsiteX4" fmla="*/ 717903 w 2375445"/>
              <a:gd name="connsiteY4" fmla="*/ 0 h 6867525"/>
              <a:gd name="connsiteX0" fmla="*/ 472365 w 2375445"/>
              <a:gd name="connsiteY0" fmla="*/ 0 h 6886575"/>
              <a:gd name="connsiteX1" fmla="*/ 2375445 w 2375445"/>
              <a:gd name="connsiteY1" fmla="*/ 19050 h 6886575"/>
              <a:gd name="connsiteX2" fmla="*/ 2375445 w 2375445"/>
              <a:gd name="connsiteY2" fmla="*/ 6877050 h 6886575"/>
              <a:gd name="connsiteX3" fmla="*/ 0 w 2375445"/>
              <a:gd name="connsiteY3" fmla="*/ 6886575 h 6886575"/>
              <a:gd name="connsiteX4" fmla="*/ 472365 w 2375445"/>
              <a:gd name="connsiteY4" fmla="*/ 0 h 6886575"/>
              <a:gd name="connsiteX0" fmla="*/ 474991 w 2375445"/>
              <a:gd name="connsiteY0" fmla="*/ 0 h 6872927"/>
              <a:gd name="connsiteX1" fmla="*/ 2375445 w 2375445"/>
              <a:gd name="connsiteY1" fmla="*/ 5402 h 6872927"/>
              <a:gd name="connsiteX2" fmla="*/ 2375445 w 2375445"/>
              <a:gd name="connsiteY2" fmla="*/ 6863402 h 6872927"/>
              <a:gd name="connsiteX3" fmla="*/ 0 w 2375445"/>
              <a:gd name="connsiteY3" fmla="*/ 6872927 h 6872927"/>
              <a:gd name="connsiteX4" fmla="*/ 474991 w 2375445"/>
              <a:gd name="connsiteY4" fmla="*/ 0 h 6872927"/>
              <a:gd name="connsiteX0" fmla="*/ 224224 w 2124678"/>
              <a:gd name="connsiteY0" fmla="*/ 0 h 6866577"/>
              <a:gd name="connsiteX1" fmla="*/ 2124678 w 2124678"/>
              <a:gd name="connsiteY1" fmla="*/ 5402 h 6866577"/>
              <a:gd name="connsiteX2" fmla="*/ 2124678 w 2124678"/>
              <a:gd name="connsiteY2" fmla="*/ 6863402 h 6866577"/>
              <a:gd name="connsiteX3" fmla="*/ 0 w 2124678"/>
              <a:gd name="connsiteY3" fmla="*/ 6866577 h 6866577"/>
              <a:gd name="connsiteX4" fmla="*/ 224224 w 2124678"/>
              <a:gd name="connsiteY4" fmla="*/ 0 h 686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678" h="6866577">
                <a:moveTo>
                  <a:pt x="224224" y="0"/>
                </a:moveTo>
                <a:lnTo>
                  <a:pt x="2124678" y="5402"/>
                </a:lnTo>
                <a:lnTo>
                  <a:pt x="2124678" y="6863402"/>
                </a:lnTo>
                <a:lnTo>
                  <a:pt x="0" y="6866577"/>
                </a:lnTo>
                <a:lnTo>
                  <a:pt x="224224" y="0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0">
                <a:schemeClr val="bg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6A73E609-5A83-1D2D-11CD-A660EA56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00" y="1173600"/>
            <a:ext cx="4539600" cy="41292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2800" b="1" i="0" baseline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5764B3CE-F23E-5515-6333-044AF634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049" y="6356350"/>
            <a:ext cx="561975" cy="365125"/>
          </a:xfrm>
        </p:spPr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9E29234F-F572-CC45-BF45-C462CDB3C7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92800" y="1173163"/>
            <a:ext cx="5194800" cy="48936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5590959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varipalkki_teksti_pinkki_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8">
            <a:extLst>
              <a:ext uri="{FF2B5EF4-FFF2-40B4-BE49-F238E27FC236}">
                <a16:creationId xmlns:a16="http://schemas.microsoft.com/office/drawing/2014/main" id="{199B2F67-D662-4469-2ECD-11E212B64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1" y="6348"/>
            <a:ext cx="5892801" cy="6851649"/>
          </a:xfrm>
          <a:custGeom>
            <a:avLst/>
            <a:gdLst>
              <a:gd name="connsiteX0" fmla="*/ 0 w 2246811"/>
              <a:gd name="connsiteY0" fmla="*/ 0 h 6858000"/>
              <a:gd name="connsiteX1" fmla="*/ 2246811 w 2246811"/>
              <a:gd name="connsiteY1" fmla="*/ 0 h 6858000"/>
              <a:gd name="connsiteX2" fmla="*/ 2246811 w 2246811"/>
              <a:gd name="connsiteY2" fmla="*/ 6858000 h 6858000"/>
              <a:gd name="connsiteX3" fmla="*/ 0 w 2246811"/>
              <a:gd name="connsiteY3" fmla="*/ 6858000 h 6858000"/>
              <a:gd name="connsiteX4" fmla="*/ 0 w 2246811"/>
              <a:gd name="connsiteY4" fmla="*/ 0 h 6858000"/>
              <a:gd name="connsiteX0" fmla="*/ 0 w 2246811"/>
              <a:gd name="connsiteY0" fmla="*/ 0 h 6858000"/>
              <a:gd name="connsiteX1" fmla="*/ 2246811 w 2246811"/>
              <a:gd name="connsiteY1" fmla="*/ 0 h 6858000"/>
              <a:gd name="connsiteX2" fmla="*/ 2246811 w 2246811"/>
              <a:gd name="connsiteY2" fmla="*/ 6858000 h 6858000"/>
              <a:gd name="connsiteX3" fmla="*/ 627017 w 2246811"/>
              <a:gd name="connsiteY3" fmla="*/ 6858000 h 6858000"/>
              <a:gd name="connsiteX4" fmla="*/ 0 w 2246811"/>
              <a:gd name="connsiteY4" fmla="*/ 0 h 6858000"/>
              <a:gd name="connsiteX0" fmla="*/ 0 w 1657542"/>
              <a:gd name="connsiteY0" fmla="*/ 28575 h 6858000"/>
              <a:gd name="connsiteX1" fmla="*/ 1657542 w 1657542"/>
              <a:gd name="connsiteY1" fmla="*/ 0 h 6858000"/>
              <a:gd name="connsiteX2" fmla="*/ 1657542 w 1657542"/>
              <a:gd name="connsiteY2" fmla="*/ 6858000 h 6858000"/>
              <a:gd name="connsiteX3" fmla="*/ 37748 w 1657542"/>
              <a:gd name="connsiteY3" fmla="*/ 6858000 h 6858000"/>
              <a:gd name="connsiteX4" fmla="*/ 0 w 1657542"/>
              <a:gd name="connsiteY4" fmla="*/ 28575 h 6858000"/>
              <a:gd name="connsiteX0" fmla="*/ 717903 w 2375445"/>
              <a:gd name="connsiteY0" fmla="*/ 28575 h 6867525"/>
              <a:gd name="connsiteX1" fmla="*/ 2375445 w 2375445"/>
              <a:gd name="connsiteY1" fmla="*/ 0 h 6867525"/>
              <a:gd name="connsiteX2" fmla="*/ 2375445 w 2375445"/>
              <a:gd name="connsiteY2" fmla="*/ 6858000 h 6867525"/>
              <a:gd name="connsiteX3" fmla="*/ 0 w 2375445"/>
              <a:gd name="connsiteY3" fmla="*/ 6867525 h 6867525"/>
              <a:gd name="connsiteX4" fmla="*/ 717903 w 2375445"/>
              <a:gd name="connsiteY4" fmla="*/ 28575 h 6867525"/>
              <a:gd name="connsiteX0" fmla="*/ 717903 w 2375445"/>
              <a:gd name="connsiteY0" fmla="*/ 0 h 6867525"/>
              <a:gd name="connsiteX1" fmla="*/ 2375445 w 2375445"/>
              <a:gd name="connsiteY1" fmla="*/ 0 h 6867525"/>
              <a:gd name="connsiteX2" fmla="*/ 2375445 w 2375445"/>
              <a:gd name="connsiteY2" fmla="*/ 6858000 h 6867525"/>
              <a:gd name="connsiteX3" fmla="*/ 0 w 2375445"/>
              <a:gd name="connsiteY3" fmla="*/ 6867525 h 6867525"/>
              <a:gd name="connsiteX4" fmla="*/ 717903 w 2375445"/>
              <a:gd name="connsiteY4" fmla="*/ 0 h 6867525"/>
              <a:gd name="connsiteX0" fmla="*/ 717903 w 2375445"/>
              <a:gd name="connsiteY0" fmla="*/ 0 h 6867525"/>
              <a:gd name="connsiteX1" fmla="*/ 2375445 w 2375445"/>
              <a:gd name="connsiteY1" fmla="*/ 0 h 6867525"/>
              <a:gd name="connsiteX2" fmla="*/ 2375445 w 2375445"/>
              <a:gd name="connsiteY2" fmla="*/ 6858000 h 6867525"/>
              <a:gd name="connsiteX3" fmla="*/ 0 w 2375445"/>
              <a:gd name="connsiteY3" fmla="*/ 6867525 h 6867525"/>
              <a:gd name="connsiteX4" fmla="*/ 717903 w 2375445"/>
              <a:gd name="connsiteY4" fmla="*/ 0 h 6867525"/>
              <a:gd name="connsiteX0" fmla="*/ 472365 w 2375445"/>
              <a:gd name="connsiteY0" fmla="*/ 0 h 6886575"/>
              <a:gd name="connsiteX1" fmla="*/ 2375445 w 2375445"/>
              <a:gd name="connsiteY1" fmla="*/ 19050 h 6886575"/>
              <a:gd name="connsiteX2" fmla="*/ 2375445 w 2375445"/>
              <a:gd name="connsiteY2" fmla="*/ 6877050 h 6886575"/>
              <a:gd name="connsiteX3" fmla="*/ 0 w 2375445"/>
              <a:gd name="connsiteY3" fmla="*/ 6886575 h 6886575"/>
              <a:gd name="connsiteX4" fmla="*/ 472365 w 2375445"/>
              <a:gd name="connsiteY4" fmla="*/ 0 h 6886575"/>
              <a:gd name="connsiteX0" fmla="*/ 474991 w 2375445"/>
              <a:gd name="connsiteY0" fmla="*/ 0 h 6872927"/>
              <a:gd name="connsiteX1" fmla="*/ 2375445 w 2375445"/>
              <a:gd name="connsiteY1" fmla="*/ 5402 h 6872927"/>
              <a:gd name="connsiteX2" fmla="*/ 2375445 w 2375445"/>
              <a:gd name="connsiteY2" fmla="*/ 6863402 h 6872927"/>
              <a:gd name="connsiteX3" fmla="*/ 0 w 2375445"/>
              <a:gd name="connsiteY3" fmla="*/ 6872927 h 6872927"/>
              <a:gd name="connsiteX4" fmla="*/ 474991 w 2375445"/>
              <a:gd name="connsiteY4" fmla="*/ 0 h 6872927"/>
              <a:gd name="connsiteX0" fmla="*/ 217138 w 2117592"/>
              <a:gd name="connsiteY0" fmla="*/ 0 h 6866563"/>
              <a:gd name="connsiteX1" fmla="*/ 2117592 w 2117592"/>
              <a:gd name="connsiteY1" fmla="*/ 5402 h 6866563"/>
              <a:gd name="connsiteX2" fmla="*/ 2117592 w 2117592"/>
              <a:gd name="connsiteY2" fmla="*/ 6863402 h 6866563"/>
              <a:gd name="connsiteX3" fmla="*/ 0 w 2117592"/>
              <a:gd name="connsiteY3" fmla="*/ 6866563 h 6866563"/>
              <a:gd name="connsiteX4" fmla="*/ 217138 w 2117592"/>
              <a:gd name="connsiteY4" fmla="*/ 0 h 686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592" h="6866563">
                <a:moveTo>
                  <a:pt x="217138" y="0"/>
                </a:moveTo>
                <a:lnTo>
                  <a:pt x="2117592" y="5402"/>
                </a:lnTo>
                <a:lnTo>
                  <a:pt x="2117592" y="6863402"/>
                </a:lnTo>
                <a:lnTo>
                  <a:pt x="0" y="6866563"/>
                </a:lnTo>
                <a:lnTo>
                  <a:pt x="217138" y="0"/>
                </a:lnTo>
                <a:close/>
              </a:path>
            </a:pathLst>
          </a:custGeom>
          <a:gradFill>
            <a:gsLst>
              <a:gs pos="45000">
                <a:schemeClr val="accent5"/>
              </a:gs>
              <a:gs pos="0">
                <a:schemeClr val="accent5">
                  <a:alpha val="6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4836667-EBFC-DA24-C4F2-0B23421B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00" y="1173600"/>
            <a:ext cx="4539600" cy="41292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GB" sz="2800" b="1" i="0" baseline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43632508-3E39-E574-F8A1-9CEE7467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8049" y="6356350"/>
            <a:ext cx="561975" cy="365125"/>
          </a:xfrm>
        </p:spPr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B203B2BF-2C43-085E-64BC-516D0D3D25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92800" y="1173163"/>
            <a:ext cx="5194800" cy="48936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671845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sininen" preserve="1" userDrawn="1">
  <p:cSld name="levea_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7"/>
            <a:ext cx="49988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83F3351-3664-E6F2-DD7C-91425A80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14701" y="0"/>
            <a:ext cx="6174000" cy="6872927"/>
            <a:chOff x="6014701" y="0"/>
            <a:chExt cx="6174000" cy="6872927"/>
          </a:xfrm>
        </p:grpSpPr>
        <p:sp>
          <p:nvSpPr>
            <p:cNvPr id="9" name="Suorakulmio 8" descr="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14701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2700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gradFill flip="none" rotWithShape="1"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576461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vihrea" preserve="1" userDrawn="1">
  <p:cSld name="levea_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91FEF7D-CAD8-A887-CD45-EA3B051F0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 descr="L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836350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pinkki" preserve="1" userDrawn="1">
  <p:cSld name="levea_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FF513F4-A0EE-7D01-E70F-9949F2BAC684}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alpha val="6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605374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3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_2" preserve="1" userDrawn="1">
  <p:cSld name="lopetusdia_2">
    <p:bg>
      <p:bgPr>
        <a:gradFill>
          <a:gsLst>
            <a:gs pos="50000">
              <a:schemeClr val="tx2"/>
            </a:gs>
            <a:gs pos="100000">
              <a:schemeClr val="accent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E400CEC-4D29-8024-2DA1-C87B5FFB0FE0}"/>
              </a:ext>
            </a:extLst>
          </p:cNvPr>
          <p:cNvSpPr txBox="1"/>
          <p:nvPr userDrawn="1"/>
        </p:nvSpPr>
        <p:spPr>
          <a:xfrm>
            <a:off x="3858767" y="5493022"/>
            <a:ext cx="4474465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1200" i="1" noProof="0" dirty="0">
                <a:solidFill>
                  <a:schemeClr val="bg1"/>
                </a:solidFill>
              </a:rPr>
              <a:t>Tämän julkaisun sisällöstä vastaa yksin Väylävirasto, eikä se välttämättä vastaa Euroopan Unionin mielipidettä</a:t>
            </a:r>
          </a:p>
        </p:txBody>
      </p:sp>
      <p:pic>
        <p:nvPicPr>
          <p:cNvPr id="6" name="Kuva 5" descr="Kuva, joka sisältää kohteen teksti, Grafiikka, Fontti, graafinen suunnittelu&#10;&#10;Kuvaus luotu automaattisesti">
            <a:extLst>
              <a:ext uri="{FF2B5EF4-FFF2-40B4-BE49-F238E27FC236}">
                <a16:creationId xmlns:a16="http://schemas.microsoft.com/office/drawing/2014/main" id="{B825E069-F303-988F-B042-2E40A520E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49" y="1809952"/>
            <a:ext cx="3777777" cy="3238095"/>
          </a:xfrm>
          <a:prstGeom prst="rect">
            <a:avLst/>
          </a:prstGeom>
        </p:spPr>
      </p:pic>
      <p:pic>
        <p:nvPicPr>
          <p:cNvPr id="7" name="Kuva 6" descr="Kuva, joka sisältää kohteen teksti, Fontti, symboli, kuvakaappaus&#10;&#10;Kuvaus luotu automaattisesti">
            <a:extLst>
              <a:ext uri="{FF2B5EF4-FFF2-40B4-BE49-F238E27FC236}">
                <a16:creationId xmlns:a16="http://schemas.microsoft.com/office/drawing/2014/main" id="{9C884A2A-143B-AB96-1D6A-426A05FC2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23" y="2177239"/>
            <a:ext cx="2191241" cy="25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73599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3" preserve="1" userDrawn="1">
  <p:cSld name="otsikkodia3">
    <p:bg>
      <p:bgPr>
        <a:gradFill>
          <a:gsLst>
            <a:gs pos="50000">
              <a:schemeClr val="tx2"/>
            </a:gs>
            <a:gs pos="100000">
              <a:schemeClr val="accent1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941C4-ED2F-B599-0A36-E71931F97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9" y="5035814"/>
            <a:ext cx="1833562" cy="1571625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DFC2DB4D-F6F1-70BF-17DD-1AA29EF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F168DCC-AB8D-D777-5744-5D09315B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96E05E4F-2793-6EFA-B9DE-D89A4CA0AA36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duser_2">
            <a:extLst>
              <a:ext uri="{FF2B5EF4-FFF2-40B4-BE49-F238E27FC236}">
                <a16:creationId xmlns:a16="http://schemas.microsoft.com/office/drawing/2014/main" id="{98E864E4-8ADA-E257-0001-5B72FE7C0F82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3" name="duser_3">
            <a:extLst>
              <a:ext uri="{FF2B5EF4-FFF2-40B4-BE49-F238E27FC236}">
                <a16:creationId xmlns:a16="http://schemas.microsoft.com/office/drawing/2014/main" id="{909C2D96-06D0-78D4-C04E-8397680CD559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038138-08D9-D7C9-A694-E9CF3C1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30.10.2024</a:t>
            </a:r>
            <a:endParaRPr lang="en-US" dirty="0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A1029FCA-64BC-6BB6-607F-AC980FC66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540" y="3882368"/>
            <a:ext cx="7254877" cy="2972083"/>
          </a:xfrm>
          <a:custGeom>
            <a:avLst/>
            <a:gdLst>
              <a:gd name="connsiteX0" fmla="*/ 0 w 7250400"/>
              <a:gd name="connsiteY0" fmla="*/ 0 h 2966400"/>
              <a:gd name="connsiteX1" fmla="*/ 7250400 w 7250400"/>
              <a:gd name="connsiteY1" fmla="*/ 0 h 2966400"/>
              <a:gd name="connsiteX2" fmla="*/ 7250400 w 7250400"/>
              <a:gd name="connsiteY2" fmla="*/ 2966400 h 2966400"/>
              <a:gd name="connsiteX3" fmla="*/ 0 w 7250400"/>
              <a:gd name="connsiteY3" fmla="*/ 2966400 h 2966400"/>
              <a:gd name="connsiteX4" fmla="*/ 0 w 7250400"/>
              <a:gd name="connsiteY4" fmla="*/ 0 h 2966400"/>
              <a:gd name="connsiteX0" fmla="*/ 811764 w 7250400"/>
              <a:gd name="connsiteY0" fmla="*/ 0 h 3097028"/>
              <a:gd name="connsiteX1" fmla="*/ 7250400 w 7250400"/>
              <a:gd name="connsiteY1" fmla="*/ 130628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52089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42564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58928"/>
              <a:gd name="connsiteX1" fmla="*/ 7241069 w 7250400"/>
              <a:gd name="connsiteY1" fmla="*/ 1387540 h 3058928"/>
              <a:gd name="connsiteX2" fmla="*/ 7250400 w 7250400"/>
              <a:gd name="connsiteY2" fmla="*/ 3058928 h 3058928"/>
              <a:gd name="connsiteX3" fmla="*/ 0 w 7250400"/>
              <a:gd name="connsiteY3" fmla="*/ 3058928 h 3058928"/>
              <a:gd name="connsiteX4" fmla="*/ 811764 w 7250400"/>
              <a:gd name="connsiteY4" fmla="*/ 0 h 3058928"/>
              <a:gd name="connsiteX0" fmla="*/ 783189 w 7221825"/>
              <a:gd name="connsiteY0" fmla="*/ 0 h 3058928"/>
              <a:gd name="connsiteX1" fmla="*/ 7212494 w 7221825"/>
              <a:gd name="connsiteY1" fmla="*/ 1387540 h 3058928"/>
              <a:gd name="connsiteX2" fmla="*/ 7221825 w 7221825"/>
              <a:gd name="connsiteY2" fmla="*/ 3058928 h 3058928"/>
              <a:gd name="connsiteX3" fmla="*/ 0 w 7221825"/>
              <a:gd name="connsiteY3" fmla="*/ 2954153 h 3058928"/>
              <a:gd name="connsiteX4" fmla="*/ 783189 w 7221825"/>
              <a:gd name="connsiteY4" fmla="*/ 0 h 3058928"/>
              <a:gd name="connsiteX0" fmla="*/ 783189 w 7231350"/>
              <a:gd name="connsiteY0" fmla="*/ 0 h 2963678"/>
              <a:gd name="connsiteX1" fmla="*/ 7212494 w 7231350"/>
              <a:gd name="connsiteY1" fmla="*/ 1387540 h 2963678"/>
              <a:gd name="connsiteX2" fmla="*/ 7231350 w 7231350"/>
              <a:gd name="connsiteY2" fmla="*/ 2963678 h 2963678"/>
              <a:gd name="connsiteX3" fmla="*/ 0 w 7231350"/>
              <a:gd name="connsiteY3" fmla="*/ 2954153 h 2963678"/>
              <a:gd name="connsiteX4" fmla="*/ 783189 w 7231350"/>
              <a:gd name="connsiteY4" fmla="*/ 0 h 2963678"/>
              <a:gd name="connsiteX0" fmla="*/ 741353 w 7231350"/>
              <a:gd name="connsiteY0" fmla="*/ 0 h 2975631"/>
              <a:gd name="connsiteX1" fmla="*/ 7212494 w 7231350"/>
              <a:gd name="connsiteY1" fmla="*/ 1399493 h 2975631"/>
              <a:gd name="connsiteX2" fmla="*/ 7231350 w 7231350"/>
              <a:gd name="connsiteY2" fmla="*/ 2975631 h 2975631"/>
              <a:gd name="connsiteX3" fmla="*/ 0 w 7231350"/>
              <a:gd name="connsiteY3" fmla="*/ 2966106 h 2975631"/>
              <a:gd name="connsiteX4" fmla="*/ 741353 w 7231350"/>
              <a:gd name="connsiteY4" fmla="*/ 0 h 2975631"/>
              <a:gd name="connsiteX0" fmla="*/ 783188 w 7273185"/>
              <a:gd name="connsiteY0" fmla="*/ 0 h 2975631"/>
              <a:gd name="connsiteX1" fmla="*/ 7254329 w 7273185"/>
              <a:gd name="connsiteY1" fmla="*/ 1399493 h 2975631"/>
              <a:gd name="connsiteX2" fmla="*/ 7273185 w 7273185"/>
              <a:gd name="connsiteY2" fmla="*/ 2975631 h 2975631"/>
              <a:gd name="connsiteX3" fmla="*/ 0 w 7273185"/>
              <a:gd name="connsiteY3" fmla="*/ 2972083 h 2975631"/>
              <a:gd name="connsiteX4" fmla="*/ 783188 w 7273185"/>
              <a:gd name="connsiteY4" fmla="*/ 0 h 2975631"/>
              <a:gd name="connsiteX0" fmla="*/ 783188 w 7254877"/>
              <a:gd name="connsiteY0" fmla="*/ 0 h 2972083"/>
              <a:gd name="connsiteX1" fmla="*/ 7254329 w 7254877"/>
              <a:gd name="connsiteY1" fmla="*/ 1399493 h 2972083"/>
              <a:gd name="connsiteX2" fmla="*/ 7249279 w 7254877"/>
              <a:gd name="connsiteY2" fmla="*/ 2969655 h 2972083"/>
              <a:gd name="connsiteX3" fmla="*/ 0 w 7254877"/>
              <a:gd name="connsiteY3" fmla="*/ 2972083 h 2972083"/>
              <a:gd name="connsiteX4" fmla="*/ 783188 w 7254877"/>
              <a:gd name="connsiteY4" fmla="*/ 0 h 29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77" h="2972083">
                <a:moveTo>
                  <a:pt x="783188" y="0"/>
                </a:moveTo>
                <a:lnTo>
                  <a:pt x="7254329" y="1399493"/>
                </a:lnTo>
                <a:cubicBezTo>
                  <a:pt x="7257439" y="1924872"/>
                  <a:pt x="7246169" y="2444276"/>
                  <a:pt x="7249279" y="2969655"/>
                </a:cubicBezTo>
                <a:lnTo>
                  <a:pt x="0" y="2972083"/>
                </a:lnTo>
                <a:lnTo>
                  <a:pt x="783188" y="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3.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4" name="eulogoplaceholder">
            <a:extLst>
              <a:ext uri="{FF2B5EF4-FFF2-40B4-BE49-F238E27FC236}">
                <a16:creationId xmlns:a16="http://schemas.microsoft.com/office/drawing/2014/main" id="{D86EE20E-F09E-B6DE-CDF6-15CD9710B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525761" y="5344806"/>
            <a:ext cx="2761856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chemeClr val="bg1"/>
              </a:solidFill>
              <a:latin typeface="Felbridge Pro"/>
              <a:cs typeface="Felbridge Pro"/>
            </a:endParaRP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A696714C-8E05-7032-19C1-2BD9B11905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Erika Helin</a:t>
            </a:r>
          </a:p>
        </p:txBody>
      </p:sp>
      <p:sp>
        <p:nvSpPr>
          <p:cNvPr id="7" name="DSecrecy">
            <a:extLst>
              <a:ext uri="{FF2B5EF4-FFF2-40B4-BE49-F238E27FC236}">
                <a16:creationId xmlns:a16="http://schemas.microsoft.com/office/drawing/2014/main" id="{9B504B06-4125-E9E6-B80C-83A5C07FAD3E}"/>
              </a:ext>
            </a:extLst>
          </p:cNvPr>
          <p:cNvSpPr txBox="1">
            <a:spLocks/>
          </p:cNvSpPr>
          <p:nvPr userDrawn="1"/>
        </p:nvSpPr>
        <p:spPr>
          <a:xfrm>
            <a:off x="838799" y="4571999"/>
            <a:ext cx="3931199" cy="5523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Confidentiality">
            <a:extLst>
              <a:ext uri="{FF2B5EF4-FFF2-40B4-BE49-F238E27FC236}">
                <a16:creationId xmlns:a16="http://schemas.microsoft.com/office/drawing/2014/main" id="{BA8CCEEC-032C-A2B5-CF7E-E964F6824C2C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Decree">
            <a:extLst>
              <a:ext uri="{FF2B5EF4-FFF2-40B4-BE49-F238E27FC236}">
                <a16:creationId xmlns:a16="http://schemas.microsoft.com/office/drawing/2014/main" id="{1BBBA746-B5D4-5637-E904-0B44443524BA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4324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preserve="1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3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vihrea" preserve="1" userDrawn="1">
  <p:cSld name="vaaka_kuva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37D1F390-B184-4B82-1464-B4F5FE461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1834BC-D657-9433-05AE-301C6EFE0B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91C4EA-1BDA-2FE2-EC62-4C09E203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pinkki" preserve="1" userDrawn="1">
  <p:cSld name="vaaka_kuva_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552D661D-62EC-E4F9-7F2D-E30CA1F0A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3D4C-14C0-1A7B-8488-471A0D5995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0C59-FB4D-3FDE-13BC-9E175336B7A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_teksti" preserve="1" userDrawn="1">
  <p:cSld name="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970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6955971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0000" y="0"/>
            <a:ext cx="42840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483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kuva_teksti" preserve="1" userDrawn="1">
  <p:cSld name="leve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32800" y="0"/>
            <a:ext cx="74592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4297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kuva_teksti2" preserve="1" userDrawn="1">
  <p:cSld name="levea_kuva_teksti2">
    <p:bg>
      <p:bgPr>
        <a:gradFill>
          <a:gsLst>
            <a:gs pos="50000">
              <a:schemeClr val="tx2"/>
            </a:gs>
            <a:gs pos="100000">
              <a:schemeClr val="accent1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/>
          <a:lstStyle>
            <a:lvl1pPr>
              <a:buClr>
                <a:srgbClr val="49C2F1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9C2F1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49C2F1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49C2F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9C2F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32800" y="0"/>
            <a:ext cx="74592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2023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035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Erika Helin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7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30.10.2024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9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2" r:id="rId2"/>
    <p:sldLayoutId id="2147483784" r:id="rId3"/>
    <p:sldLayoutId id="2147483764" r:id="rId4"/>
    <p:sldLayoutId id="2147483765" r:id="rId5"/>
    <p:sldLayoutId id="2147483763" r:id="rId6"/>
    <p:sldLayoutId id="2147483766" r:id="rId7"/>
    <p:sldLayoutId id="2147483767" r:id="rId8"/>
    <p:sldLayoutId id="2147483785" r:id="rId9"/>
    <p:sldLayoutId id="2147483768" r:id="rId10"/>
    <p:sldLayoutId id="2147483786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87" r:id="rId17"/>
    <p:sldLayoutId id="2147483788" r:id="rId18"/>
    <p:sldLayoutId id="2147483774" r:id="rId19"/>
    <p:sldLayoutId id="2147483775" r:id="rId20"/>
    <p:sldLayoutId id="2147483780" r:id="rId21"/>
    <p:sldLayoutId id="2147483781" r:id="rId22"/>
    <p:sldLayoutId id="2147483782" r:id="rId23"/>
    <p:sldLayoutId id="2147483776" r:id="rId24"/>
    <p:sldLayoutId id="2147483777" r:id="rId25"/>
    <p:sldLayoutId id="2147483778" r:id="rId26"/>
    <p:sldLayoutId id="2147483779" r:id="rId27"/>
    <p:sldLayoutId id="2147483789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20000"/>
        </a:lnSpc>
        <a:spcBef>
          <a:spcPts val="1000"/>
        </a:spcBef>
        <a:buClr>
          <a:srgbClr val="0065AF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20000"/>
        </a:lnSpc>
        <a:spcBef>
          <a:spcPts val="500"/>
        </a:spcBef>
        <a:buClr>
          <a:srgbClr val="0065AF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2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A0C6F-A31C-8334-209D-2C8ECB5D2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Rautateiden ajankohtaisia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AB159A-C79D-DE07-5221-862DA4771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Pohjois-Pohjanmaan liikennefoorumi 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75B1BF6F-9775-2D43-C1D9-5DFFAA895E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6851" b="16851"/>
          <a:stretch/>
        </p:blipFill>
        <p:spPr>
          <a:xfrm>
            <a:off x="6037263" y="0"/>
            <a:ext cx="6156325" cy="2633663"/>
          </a:xfr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1106AAE-C5DD-DB05-0A62-9956F89BF2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30.10.2024</a:t>
            </a:r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E204570-752D-710E-BE9C-2F088804FA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Erika Helin</a:t>
            </a:r>
          </a:p>
        </p:txBody>
      </p:sp>
      <p:pic>
        <p:nvPicPr>
          <p:cNvPr id="22" name="Kuvan paikkamerkki 21">
            <a:extLst>
              <a:ext uri="{FF2B5EF4-FFF2-40B4-BE49-F238E27FC236}">
                <a16:creationId xmlns:a16="http://schemas.microsoft.com/office/drawing/2014/main" id="{CA2AE43C-D40D-5CFF-7902-988D988D44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6127" b="6127"/>
          <a:stretch/>
        </p:blipFill>
        <p:spPr/>
      </p:pic>
    </p:spTree>
    <p:extLst>
      <p:ext uri="{BB962C8B-B14F-4D97-AF65-F5344CB8AC3E}">
        <p14:creationId xmlns:p14="http://schemas.microsoft.com/office/powerpoint/2010/main" val="126062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A015E-F06A-6262-D8A3-07737990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DBA6B5-1E2D-DBF3-3991-2F8A43439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Lähiaikoina valmistuneita ja käynnissä olevia hankkeita</a:t>
            </a:r>
          </a:p>
          <a:p>
            <a:r>
              <a:rPr lang="fi-FI" dirty="0"/>
              <a:t>MAL-sopimus 2024-2035</a:t>
            </a:r>
          </a:p>
          <a:p>
            <a:r>
              <a:rPr lang="fi-FI" dirty="0"/>
              <a:t>Suunniteltavana olevia hankkeita</a:t>
            </a:r>
          </a:p>
          <a:p>
            <a:r>
              <a:rPr lang="fi-FI" dirty="0"/>
              <a:t>Selvitys eurooppalaiseen raideleveyteen siirtymisestä Pohjois-Suomessa</a:t>
            </a:r>
          </a:p>
          <a:p>
            <a:r>
              <a:rPr lang="fi-FI"/>
              <a:t>Junaliikenteen </a:t>
            </a:r>
            <a:r>
              <a:rPr lang="fi-FI" dirty="0"/>
              <a:t>järjestäminen (Raidereformi) ja ratainfra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2E414DF-6F91-71DE-A162-DA1917FD7E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9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88D7AB-03E7-1F35-B095-239539AF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Lähiaikoina valmistuneita ja käynnissä olevia hankkeita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FD64CC-09A0-B926-8A22-966A40E85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Oulu-Laurila –peruskorjaus</a:t>
            </a:r>
          </a:p>
          <a:p>
            <a:pPr lvl="1"/>
            <a:r>
              <a:rPr lang="fi-FI" dirty="0"/>
              <a:t>Rakentaminen jatkuu 2028 saakka</a:t>
            </a:r>
          </a:p>
          <a:p>
            <a:pPr lvl="1"/>
            <a:r>
              <a:rPr lang="fi-FI" dirty="0"/>
              <a:t>Sisältää mm. siltojen korjauksia ja uusimisia, tasoristeysturvallisuuden parantamista ja Kellon liikennepaikan rakentamisen </a:t>
            </a:r>
          </a:p>
          <a:p>
            <a:pPr lvl="1"/>
            <a:r>
              <a:rPr lang="fi-FI" dirty="0"/>
              <a:t>Kokonaiskustannukset luokkaa 110 M€</a:t>
            </a:r>
          </a:p>
          <a:p>
            <a:pPr lvl="1"/>
            <a:r>
              <a:rPr lang="fi-FI" dirty="0"/>
              <a:t>Euroopan unionin osarahoitus 16,7 M€ </a:t>
            </a:r>
          </a:p>
          <a:p>
            <a:r>
              <a:rPr lang="fi-FI"/>
              <a:t>Oulun ratapihan turvalaitteiden uusiminen valmistuu 2024</a:t>
            </a:r>
          </a:p>
          <a:p>
            <a:pPr lvl="1"/>
            <a:r>
              <a:rPr lang="fi-FI"/>
              <a:t>Hankkeella vähennetään korjausvelkaa sekä parannetaan turvallisuutta ja liikenteen sujuvuutta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10B1600-29D9-7060-1DCF-FC10D419BF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Raakapuun kuormauspaikat</a:t>
            </a:r>
          </a:p>
          <a:p>
            <a:pPr lvl="1"/>
            <a:r>
              <a:rPr lang="fi-FI" dirty="0"/>
              <a:t>Oulainen (uusi) ja Haapajärvi (parantaminen) valmistuneet</a:t>
            </a:r>
          </a:p>
          <a:p>
            <a:pPr lvl="1"/>
            <a:r>
              <a:rPr lang="fi-FI" dirty="0"/>
              <a:t>Vaala (uusi) valmistumassa 2024</a:t>
            </a:r>
          </a:p>
          <a:p>
            <a:r>
              <a:rPr lang="fi-FI" dirty="0"/>
              <a:t>Oulu-Kontiomäki- ja Oulu-Kemi –rataosien liikennepaikkojen kehittämishankkeet valmistuneet</a:t>
            </a:r>
          </a:p>
          <a:p>
            <a:pPr lvl="1"/>
            <a:r>
              <a:rPr lang="fi-FI" dirty="0"/>
              <a:t>Hankkeilla parannettu </a:t>
            </a:r>
            <a:r>
              <a:rPr lang="fi-FI"/>
              <a:t>ratojen välityskykyä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490BF1A-B4DE-9EDF-5153-1C95A963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6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C1F27E-BB57-FAF0-0D60-936E343C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MAL-sopimus 2024-2035 </a:t>
            </a:r>
            <a:br>
              <a:rPr lang="fi-FI" dirty="0"/>
            </a:br>
            <a:r>
              <a:rPr lang="fi-FI" dirty="0"/>
              <a:t>(vielä allekirjoittamaton)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6C0FC42-0CF4-96F0-DA66-B9DA2EB4A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Oulun henkilöratapiha, toteutus</a:t>
            </a:r>
          </a:p>
          <a:p>
            <a:pPr lvl="1"/>
            <a:r>
              <a:rPr lang="fi-FI" dirty="0"/>
              <a:t>Ratasuunnitelma nähtäville loppuvuonna 2024</a:t>
            </a:r>
          </a:p>
          <a:p>
            <a:pPr lvl="1"/>
            <a:r>
              <a:rPr lang="fi-FI" dirty="0"/>
              <a:t>Sisältää mm. laitureiden uudistamista ja kehittämistä, autolastaustoimintojen siirron, raiteistojen muutoksia sekä kulkuyhteyksien parantamista</a:t>
            </a:r>
          </a:p>
          <a:p>
            <a:pPr lvl="1"/>
            <a:r>
              <a:rPr lang="fi-FI" dirty="0"/>
              <a:t>Koko hanke 33,4 M€, josta valtio 24,5 M€ ja Oulu 8,9 M€</a:t>
            </a:r>
          </a:p>
          <a:p>
            <a:pPr lvl="1"/>
            <a:r>
              <a:rPr lang="fi-FI" dirty="0"/>
              <a:t>Lisäksi erillisen toteutussopimuksen laatiminen</a:t>
            </a:r>
          </a:p>
          <a:p>
            <a:r>
              <a:rPr lang="fi-FI" dirty="0"/>
              <a:t>Asema-alueiden kehittäminen liikenteen solmupisteenä matkaketju- sekä matkustajapalveluiden näkökulmasta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A8759B4-C073-2617-A814-1D4FF9663E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7"/>
            <a:ext cx="5067300" cy="4665663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Lähijunaliikenteen edistäminen</a:t>
            </a:r>
          </a:p>
          <a:p>
            <a:pPr lvl="1"/>
            <a:r>
              <a:rPr lang="fi-FI" dirty="0"/>
              <a:t>Lähtökohtana yhteisrahoitteisuus</a:t>
            </a:r>
          </a:p>
          <a:p>
            <a:pPr lvl="1"/>
            <a:r>
              <a:rPr lang="fi-FI" dirty="0"/>
              <a:t>Seisakkeiden suunnittelu ja mahdolliset investoinnit, valtion osuus enintään 3,7 M€, edistämiseen vaikuttaa näkymät junaliikenteen toteutumiseen</a:t>
            </a:r>
          </a:p>
          <a:p>
            <a:r>
              <a:rPr lang="fi-FI" dirty="0"/>
              <a:t>Valtion väyläverkon pienet yhteisrahoitteiset parantamishankkeet</a:t>
            </a:r>
          </a:p>
          <a:p>
            <a:pPr lvl="1"/>
            <a:r>
              <a:rPr lang="fi-FI" dirty="0"/>
              <a:t>Valtion rahoitus 10,3 M€ (2024-2028)</a:t>
            </a:r>
          </a:p>
          <a:p>
            <a:pPr lvl="1"/>
            <a:r>
              <a:rPr lang="fi-FI" dirty="0"/>
              <a:t>Kohdistuu maanteiden ja rautateiden parantamisinvestointien suunnitteluun ja toteuttamiseen sekä valtion liikenneväylien yhteydessä olevien liityntäpysäköintialueiden suunnitteluun ja toteuttamiseen</a:t>
            </a:r>
          </a:p>
          <a:p>
            <a:pPr lvl="1"/>
            <a:r>
              <a:rPr lang="fi-FI" dirty="0"/>
              <a:t>Kohteiden valinta osana sopimuksen toimeenpanoa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6B26AD-8FE4-E7DF-D916-AD14542B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1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F784E-5378-226A-C37D-04FB9D02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Suunniteltavana olevia hankkeita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BB55CE-B2E3-A933-C0F7-852CA818F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Liminka-Oulu-suunnittelu</a:t>
            </a:r>
          </a:p>
          <a:p>
            <a:pPr lvl="1"/>
            <a:r>
              <a:rPr lang="fi-FI" dirty="0"/>
              <a:t>Kaksoisraiteen (valtio 193 M€, kunnat 10 M€) ratasuunnitelma nähtäville loppuvuonna 2024</a:t>
            </a:r>
          </a:p>
          <a:p>
            <a:pPr lvl="1"/>
            <a:r>
              <a:rPr lang="fi-FI" dirty="0"/>
              <a:t>Hirvinevan liikennepaikan parantamisen (6,9 M€) ratasuunnitelma nähtävillä lokakuussa 2024</a:t>
            </a:r>
          </a:p>
          <a:p>
            <a:pPr lvl="1"/>
            <a:r>
              <a:rPr lang="fi-FI" dirty="0"/>
              <a:t>Kankaan liikennepaikan parantamisen (6,3 M€) ratasuunnitelma nähtävillä lokakuussa 2024</a:t>
            </a:r>
          </a:p>
          <a:p>
            <a:pPr lvl="1"/>
            <a:r>
              <a:rPr lang="fi-FI" dirty="0"/>
              <a:t>Ruukin liikennepaikan ratatekninen selvitys valmistumassa loppuvuonna 2024</a:t>
            </a:r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1451A8-A59F-6466-36C3-490D182315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Erilaisia siltakohteita eri suunnitelmavaiheessa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5F7EE2-F0C4-8F14-30C2-03E7316F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0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CECDF0-EB94-4B3A-BDD6-E5492EB6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Selvitys eurooppalaiseen raideleveyteen siirtymisestä Pohjois-Suomessa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F020E4-15DB-35DF-926C-DFFF9DF949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5610309" cy="416011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Taustalla </a:t>
            </a:r>
          </a:p>
          <a:p>
            <a:pPr lvl="1"/>
            <a:r>
              <a:rPr lang="fi-FI" dirty="0"/>
              <a:t>Suomen ja muun Euroopan välisten yhteyksien merkityksen kasvu mm. kansainvälisen toimintaympäristön muuttumisen ja NATO:on liittymisen seurauksena</a:t>
            </a:r>
          </a:p>
          <a:p>
            <a:pPr lvl="1"/>
            <a:r>
              <a:rPr lang="fi-FI" dirty="0"/>
              <a:t>Uuden TEN-T-asetuksen vaatimukset selvityksistä maissa, joissa on poikkeava raideleveys</a:t>
            </a:r>
          </a:p>
          <a:p>
            <a:pPr lvl="1"/>
            <a:r>
              <a:rPr lang="fi-FI" dirty="0"/>
              <a:t>Liikenne12-suunnitelman päivityksen nostot</a:t>
            </a:r>
          </a:p>
          <a:p>
            <a:pPr lvl="1"/>
            <a:r>
              <a:rPr lang="fi-FI" dirty="0"/>
              <a:t>LVM:n toimeksianto Väylävirastolle laatia elokuuhun 2025 mennessä selvitys eurooppalaisen raideleveyden ratayhteyden ulottamisesta Haaparannasta Suomen puolelle huomioiden uudet yhteystarpeet Suomen ja Ruotsin välillä.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39AC73-B8AA-A22E-B2A3-2EDA16CE53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E53480C-6A7B-73AA-8724-A54A475A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047" y="2441441"/>
            <a:ext cx="5370505" cy="281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D7AF7D-0E38-7659-3F5D-66E9F2E9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Selvitys eurooppalaiseen raideleveyteen siirtymisestä Pohjois-Suomessa 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38BD87-EE39-8D6F-F1C7-048926932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Selvityksen tavoitteena on:</a:t>
            </a:r>
          </a:p>
          <a:p>
            <a:pPr lvl="1"/>
            <a:r>
              <a:rPr lang="fi-FI" dirty="0"/>
              <a:t>selvittää eurooppalaisen raideleveyden ratojen tarpeita ja kysyntää Pohjois-Suomessa niin henkilöliikenteen ja elinkeinoelämän kuljetusten näkökulmasta kuin huoltovarmuuden, varautumisen ja sotilaallisen liikkuvuuden kannalta</a:t>
            </a:r>
          </a:p>
          <a:p>
            <a:pPr lvl="1"/>
            <a:r>
              <a:rPr lang="fi-FI" dirty="0"/>
              <a:t>tuottaa liikenteellisiä ja teknisiä tarkasteluja </a:t>
            </a:r>
          </a:p>
          <a:p>
            <a:pPr lvl="1"/>
            <a:r>
              <a:rPr lang="fi-FI" dirty="0"/>
              <a:t>arvioida laajasti vaikutuksia.</a:t>
            </a:r>
          </a:p>
          <a:p>
            <a:r>
              <a:rPr lang="fi-FI" dirty="0"/>
              <a:t>Käytännön selvitystyöt käynnistyneet lokakuussa 2024. Selvitystyötä jaettu eri selvityskokonaisuuksiin.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9E40C93-DEE2-FDBF-25E2-AB2D943130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Aluerajaukset ja tarkemmin tarkastelussa olevat ratayhteydet täsmentyvät työn aikana. Oleellista se, mistä mihin on liikenteen kysyntää ja tarpeita. </a:t>
            </a:r>
          </a:p>
          <a:p>
            <a:r>
              <a:rPr lang="fi-FI" dirty="0"/>
              <a:t>Työ sisältää laajasti vuorovaikutusta.</a:t>
            </a:r>
          </a:p>
          <a:p>
            <a:pPr lvl="1"/>
            <a:r>
              <a:rPr lang="fi-FI" dirty="0"/>
              <a:t>Erityisesti kysynnän ja tarpeiden selvittäminen perustuu pitkälti vuoropuheluun eri tahojen kanssa.</a:t>
            </a:r>
          </a:p>
          <a:p>
            <a:pPr lvl="1"/>
            <a:r>
              <a:rPr lang="fi-FI" dirty="0"/>
              <a:t>Vuoropuhelu Ruotsin ja Norjan viranomaisten kanssa. </a:t>
            </a:r>
          </a:p>
          <a:p>
            <a:pPr lvl="1"/>
            <a:r>
              <a:rPr lang="fi-FI" dirty="0"/>
              <a:t>Infratarkasteluissa täsmentävää vuoropuhelua.</a:t>
            </a:r>
          </a:p>
          <a:p>
            <a:pPr lvl="1"/>
            <a:r>
              <a:rPr lang="fi-FI" dirty="0"/>
              <a:t>Seuranta ja esittelyt. 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C84B808-2E9F-5D26-1789-909990C6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ECD9C6-27E2-8E03-ACB6-EE682B15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Junaliikenteen </a:t>
            </a:r>
            <a:r>
              <a:rPr lang="fi-FI" dirty="0"/>
              <a:t>järjestäminen (Raidereformi) ja ratainfra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5E1CC7-ED17-D353-6A26-AAD7BA6885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Väylävirasto on osallistunut Traficomin liikenteen järjestämistä 2030-luvulla tarkasteleviin selvitystöihin</a:t>
            </a:r>
          </a:p>
          <a:p>
            <a:pPr lvl="1"/>
            <a:r>
              <a:rPr lang="fi-FI" dirty="0"/>
              <a:t>Väylävirasto rautatieinfrastruktuurin asiantuntijana</a:t>
            </a:r>
          </a:p>
          <a:p>
            <a:r>
              <a:rPr lang="fi-FI" dirty="0"/>
              <a:t>Oulun seudun nostoja:</a:t>
            </a:r>
          </a:p>
          <a:p>
            <a:pPr lvl="1"/>
            <a:r>
              <a:rPr lang="fi-FI"/>
              <a:t>Alueellisen junaliikenteen </a:t>
            </a:r>
            <a:r>
              <a:rPr lang="fi-FI" dirty="0"/>
              <a:t>kehittäminen Limingan suunnalla mahdollista ennen lisäraidetta, mutta kehittämisessä on rajoitteita</a:t>
            </a:r>
          </a:p>
          <a:p>
            <a:pPr lvl="1"/>
            <a:r>
              <a:rPr lang="fi-FI" dirty="0"/>
              <a:t>Ratakapasiteetin riittävyyttä ja kapasiteetin lisäämistoimenpiteitä Oulu-Ii-välillä pitäisi tarkastella lisää</a:t>
            </a:r>
          </a:p>
          <a:p>
            <a:pPr lvl="1"/>
            <a:r>
              <a:rPr lang="fi-FI" dirty="0"/>
              <a:t>Uusien seisakkeiden suunnitteluun varauduttu MAL-sopimuksessa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DECAB8-C7B0-D464-6D20-2E8A830A2A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0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_uusi2023">
  <a:themeElements>
    <a:clrScheme name="Vayla_PP">
      <a:dk1>
        <a:srgbClr val="000000"/>
      </a:dk1>
      <a:lt1>
        <a:srgbClr val="FFFFFF"/>
      </a:lt1>
      <a:dk2>
        <a:srgbClr val="0065AF"/>
      </a:dk2>
      <a:lt2>
        <a:srgbClr val="8DCB6D"/>
      </a:lt2>
      <a:accent1>
        <a:srgbClr val="009BFF"/>
      </a:accent1>
      <a:accent2>
        <a:srgbClr val="00AFCB"/>
      </a:accent2>
      <a:accent3>
        <a:srgbClr val="FF5100"/>
      </a:accent3>
      <a:accent4>
        <a:srgbClr val="228848"/>
      </a:accent4>
      <a:accent5>
        <a:srgbClr val="E50083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_uusi.potx" id="{8D0BE7F3-1293-40D0-B4DA-BA80A8344C6D}" vid="{7A4CC722-1803-4BCA-8AF8-CF5F8809D73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secrecy/>
  <dconfidentiality/>
  <dlevelofprotection/>
  <ddecree/>
  <subtitle>Pohjois-Pohjanmaan liikennefoorumi </subtitle>
</xml_kameleon>
</file>

<file path=customXml/item2.xml><?xml version="1.0" encoding="utf-8"?>
<livi_kameleon xmlns="" xmlns:xsi="http://www.w3.org/2001/XMLSchema-instance">
  <tyyppi>Esitys</tyyppi>
  <author>Erika Helin</author>
  <title>Rautateiden ajankohtaisia </title>
  <paivays>30.10.2024</paivays>
</livi_kameleon>
</file>

<file path=customXml/itemProps1.xml><?xml version="1.0" encoding="utf-8"?>
<ds:datastoreItem xmlns:ds="http://schemas.openxmlformats.org/officeDocument/2006/customXml" ds:itemID="{4AEC9E23-171F-4B9A-8A32-35FE708218A8}">
  <ds:schemaRefs/>
</ds:datastoreItem>
</file>

<file path=customXml/itemProps2.xml><?xml version="1.0" encoding="utf-8"?>
<ds:datastoreItem xmlns:ds="http://schemas.openxmlformats.org/officeDocument/2006/customXml" ds:itemID="{089D42C3-4570-448E-97A1-483910196E2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vayla_ilmeella_fi_uusi</Template>
  <TotalTime>308</TotalTime>
  <Words>513</Words>
  <Application>Microsoft Office PowerPoint</Application>
  <PresentationFormat>Laajakuva</PresentationFormat>
  <Paragraphs>78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Felbridge Pro</vt:lpstr>
      <vt:lpstr>Tahoma</vt:lpstr>
      <vt:lpstr>vayla_uusi2023</vt:lpstr>
      <vt:lpstr>Rautateiden ajankohtaisia </vt:lpstr>
      <vt:lpstr>Sisältö</vt:lpstr>
      <vt:lpstr>Lähiaikoina valmistuneita ja käynnissä olevia hankkeita</vt:lpstr>
      <vt:lpstr>MAL-sopimus 2024-2035  (vielä allekirjoittamaton)</vt:lpstr>
      <vt:lpstr>Suunniteltavana olevia hankkeita</vt:lpstr>
      <vt:lpstr>Selvitys eurooppalaiseen raideleveyteen siirtymisestä Pohjois-Suomessa 1/2</vt:lpstr>
      <vt:lpstr>Selvitys eurooppalaiseen raideleveyteen siirtymisestä Pohjois-Suomessa 2/2</vt:lpstr>
      <vt:lpstr>Junaliikenteen järjestäminen (Raidereformi) ja ratainfra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Rautateiden ajankohtaisia </dc:title>
  <dc:creator>Erika Helin</dc:creator>
  <cp:keywords/>
  <cp:lastModifiedBy>Helin Erika</cp:lastModifiedBy>
  <cp:revision>10</cp:revision>
  <dcterms:created xsi:type="dcterms:W3CDTF">2024-10-15T07:35:07Z</dcterms:created>
  <dcterms:modified xsi:type="dcterms:W3CDTF">2024-10-28T06:47:37Z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473.707.02.005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vayla_ilmeella_fi_uusi.potx</vt:lpwstr>
  </property>
  <property fmtid="{D5CDD505-2E9C-101B-9397-08002B2CF9AE}" pid="6" name="dvDefinition">
    <vt:lpwstr>707 (dd_default.xml)</vt:lpwstr>
  </property>
  <property fmtid="{D5CDD505-2E9C-101B-9397-08002B2CF9AE}" pid="7" name="dvDefinitionID">
    <vt:lpwstr>707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473.85.02.278</vt:lpwstr>
  </property>
  <property fmtid="{D5CDD505-2E9C-101B-9397-08002B2CF9AE}" pid="10" name="dvDefinitionVersion">
    <vt:lpwstr>6.0 / 15.8.2024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Erika Helin</vt:lpwstr>
  </property>
  <property fmtid="{D5CDD505-2E9C-101B-9397-08002B2CF9AE}" pid="24" name="dvDUFname">
    <vt:lpwstr>Erika</vt:lpwstr>
  </property>
  <property fmtid="{D5CDD505-2E9C-101B-9397-08002B2CF9AE}" pid="25" name="dvDULname">
    <vt:lpwstr>Helin</vt:lpwstr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secrecy">
    <vt:lpwstr/>
  </property>
  <property fmtid="{D5CDD505-2E9C-101B-9397-08002B2CF9AE}" pid="34" name="dconfidentiality">
    <vt:lpwstr/>
  </property>
  <property fmtid="{D5CDD505-2E9C-101B-9397-08002B2CF9AE}" pid="35" name="dlevelofprotection">
    <vt:lpwstr/>
  </property>
  <property fmtid="{D5CDD505-2E9C-101B-9397-08002B2CF9AE}" pid="36" name="tyyppi">
    <vt:lpwstr>Esitys</vt:lpwstr>
  </property>
  <property fmtid="{D5CDD505-2E9C-101B-9397-08002B2CF9AE}" pid="37" name="ddecree">
    <vt:lpwstr/>
  </property>
  <property fmtid="{D5CDD505-2E9C-101B-9397-08002B2CF9AE}" pid="38" name="author">
    <vt:lpwstr>Erika Helin</vt:lpwstr>
  </property>
  <property fmtid="{D5CDD505-2E9C-101B-9397-08002B2CF9AE}" pid="39" name="title">
    <vt:lpwstr>Rautateiden ajankohtaisia </vt:lpwstr>
  </property>
  <property fmtid="{D5CDD505-2E9C-101B-9397-08002B2CF9AE}" pid="40" name="subtitle">
    <vt:lpwstr>Pohjois-Pohjanmaan liikennefoorumi </vt:lpwstr>
  </property>
  <property fmtid="{D5CDD505-2E9C-101B-9397-08002B2CF9AE}" pid="41" name="paivays">
    <vt:filetime>2024-10-14T21:00:00Z</vt:filetime>
  </property>
</Properties>
</file>