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147375521" r:id="rId6"/>
    <p:sldId id="2147375523" r:id="rId7"/>
    <p:sldId id="2147375524" r:id="rId8"/>
    <p:sldId id="2147375525" r:id="rId9"/>
    <p:sldId id="2147375788" r:id="rId10"/>
    <p:sldId id="262" r:id="rId11"/>
    <p:sldId id="2147375789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FA307-C39F-43C1-B928-D48ACDD3A70F}" v="6" dt="2025-01-10T13:34:38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ABFF0-6150-4492-A07A-E13BB3BFDC31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E5B75-F299-4993-86C4-D0230B66CD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77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E5B75-F299-4993-86C4-D0230B66CDA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98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Väestönennakkotietojen mukaan </a:t>
            </a:r>
            <a:r>
              <a:rPr lang="fi-FI" b="1" dirty="0"/>
              <a:t>marraskuun lopussa 2024</a:t>
            </a:r>
            <a:r>
              <a:rPr lang="fi-FI" dirty="0"/>
              <a:t> Pohjois-Pohjanmaan väkiluku oli 418 305 eli kasvua vuoden 2023 lopusta oli tasan 100 henkilöä. Eli edelleen väestömäärältään kasvava maakunta!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E5B75-F299-4993-86C4-D0230B66CDA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96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61807D97-1253-5B4F-9152-D29E17D7B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6575" y="0"/>
            <a:ext cx="769542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90794C-1516-AC4A-AC0F-D4C5C7ABF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540" y="816417"/>
            <a:ext cx="8606764" cy="2341223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1F0DBC-1518-9140-A418-D09B34219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541" y="3275314"/>
            <a:ext cx="6238532" cy="1007973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C573D0E-17D3-8D4B-82FF-71629AD429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41" y="4972312"/>
            <a:ext cx="1535240" cy="13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BB938FE7-672C-684A-8943-EC4AF0E45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306" y="6089561"/>
            <a:ext cx="11761694" cy="61836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3F0904D-D062-444D-9A6D-1A517348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639"/>
            <a:ext cx="10515600" cy="11243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08A07A-70D8-FF43-876B-061469CC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718"/>
            <a:ext cx="10515600" cy="39264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2AF548E-6765-5A48-B9FC-093B96600EB1}"/>
              </a:ext>
            </a:extLst>
          </p:cNvPr>
          <p:cNvSpPr txBox="1"/>
          <p:nvPr userDrawn="1"/>
        </p:nvSpPr>
        <p:spPr>
          <a:xfrm>
            <a:off x="9655834" y="6224684"/>
            <a:ext cx="238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bg1"/>
                </a:solidFill>
                <a:latin typeface="+mj-lt"/>
              </a:rPr>
              <a:t>www.pohjois-pohjanmaa.fi</a:t>
            </a:r>
          </a:p>
        </p:txBody>
      </p:sp>
    </p:spTree>
    <p:extLst>
      <p:ext uri="{BB962C8B-B14F-4D97-AF65-F5344CB8AC3E}">
        <p14:creationId xmlns:p14="http://schemas.microsoft.com/office/powerpoint/2010/main" val="5110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A1066EB-65D1-1742-81C0-6046BD8C2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521570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1D49AF-7450-7444-AE71-D816869D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577" y="363897"/>
            <a:ext cx="4244046" cy="1406106"/>
          </a:xfrm>
        </p:spPr>
        <p:txBody>
          <a:bodyPr anchor="ctr" anchorCtr="0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D60730-8861-8A4A-9788-5D314C199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1577" y="1930879"/>
            <a:ext cx="4244046" cy="39301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5148294-1BC0-8D4F-9C23-253BC209B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306" y="6089561"/>
            <a:ext cx="11761694" cy="618366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A0532BE6-3FEC-A548-9EB9-27580CD7F670}"/>
              </a:ext>
            </a:extLst>
          </p:cNvPr>
          <p:cNvSpPr txBox="1"/>
          <p:nvPr userDrawn="1"/>
        </p:nvSpPr>
        <p:spPr>
          <a:xfrm>
            <a:off x="9655834" y="6224684"/>
            <a:ext cx="238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bg1"/>
                </a:solidFill>
                <a:latin typeface="+mj-lt"/>
              </a:rPr>
              <a:t>www.pohjois-pohjanmaa.fi</a:t>
            </a:r>
          </a:p>
        </p:txBody>
      </p:sp>
    </p:spTree>
    <p:extLst>
      <p:ext uri="{BB962C8B-B14F-4D97-AF65-F5344CB8AC3E}">
        <p14:creationId xmlns:p14="http://schemas.microsoft.com/office/powerpoint/2010/main" val="10847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33DA3E6-7CFE-BC4A-AA4F-A96FE2FBA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90794C-1516-AC4A-AC0F-D4C5C7ABF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943" y="1081261"/>
            <a:ext cx="6968736" cy="270790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2070146-F794-814F-99B1-65955B389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943" y="4870429"/>
            <a:ext cx="1371027" cy="11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46FFC8-8768-B546-961B-BF345B7F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A0F64B-E3F8-AD4F-843D-E860D8B6D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0CC69C-9DE9-0648-803F-0FB2BEADE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C12F-8F22-FD43-A8AB-EFC3B41BAE20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9C6FD9-F413-034C-B3E4-512322F25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EF138D-2D88-8A43-8D72-B68075525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8717-ADE9-624E-A7FD-5E7C9F567C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8CA55C-F832-0E4B-AF08-6595F2EAC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Pohjois-Pohjanmaan tilannekuva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13CB42-33E5-5843-8C61-02A895CD9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710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AE725A-A7D2-6C03-BD27-DA256034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80000"/>
            <a:ext cx="10515600" cy="1124369"/>
          </a:xfrm>
        </p:spPr>
        <p:txBody>
          <a:bodyPr/>
          <a:lstStyle/>
          <a:p>
            <a:r>
              <a:rPr lang="fi-FI" dirty="0"/>
              <a:t>Väestökehitys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551617-F600-BF1E-6BBC-3B2B97595FC8}"/>
              </a:ext>
            </a:extLst>
          </p:cNvPr>
          <p:cNvSpPr txBox="1"/>
          <p:nvPr/>
        </p:nvSpPr>
        <p:spPr>
          <a:xfrm>
            <a:off x="552451" y="1367162"/>
            <a:ext cx="41882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Väestönkasvu muodostuu yksinomaan nettomaahanmuutosta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Ennätys v 2023: n. 3 000  henkilöä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Maakuntien välisen muuton osalta Pohjois-Pohjanmaa on nettomenettäjä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Väestönkasvu on keskittynyt Oulun seudun sekä muutamaan maakunnan eteläosan kuntaan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Pohjois-Pohjanmaan vahvuus on väestörakenne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Meillä on suhteessa muihin maakuntiin suurin alle 15-vuotiaiden osuus väestöstä 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AB82C-E758-1BF5-B742-D775A84A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07" y="1152525"/>
            <a:ext cx="7308000" cy="49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17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C3B7B-7873-8547-A540-CD5B2616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73" y="2844490"/>
            <a:ext cx="3581401" cy="315289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C62D4F0-4E26-0576-940A-E46E7E7490F7}"/>
              </a:ext>
            </a:extLst>
          </p:cNvPr>
          <p:cNvSpPr txBox="1">
            <a:spLocks/>
          </p:cNvSpPr>
          <p:nvPr/>
        </p:nvSpPr>
        <p:spPr>
          <a:xfrm>
            <a:off x="648000" y="180000"/>
            <a:ext cx="10515600" cy="112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Työttömyys</a:t>
            </a:r>
          </a:p>
        </p:txBody>
      </p:sp>
      <p:sp>
        <p:nvSpPr>
          <p:cNvPr id="6" name="Tekstiruutu 3">
            <a:extLst>
              <a:ext uri="{FF2B5EF4-FFF2-40B4-BE49-F238E27FC236}">
                <a16:creationId xmlns:a16="http://schemas.microsoft.com/office/drawing/2014/main" id="{5CAEA70F-8501-6AFD-BC7A-03E016BB9FC8}"/>
              </a:ext>
            </a:extLst>
          </p:cNvPr>
          <p:cNvSpPr txBox="1"/>
          <p:nvPr/>
        </p:nvSpPr>
        <p:spPr>
          <a:xfrm>
            <a:off x="552450" y="1367162"/>
            <a:ext cx="4648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Pohjois-Pohjanmaalla 4 työllisyysaluetta: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Oulun, Raahen ja Ylivieska-Kalajoki-Nivala-työllisyysalueet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Kuusamo ja Taivalkoski kuuluvat Kainuu-Koillismaa-työllisyysalueeseen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1DD08-9FAC-43B7-062E-09B4E8A79965}"/>
              </a:ext>
            </a:extLst>
          </p:cNvPr>
          <p:cNvSpPr txBox="1"/>
          <p:nvPr/>
        </p:nvSpPr>
        <p:spPr>
          <a:xfrm>
            <a:off x="3751680" y="6166386"/>
            <a:ext cx="2125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Lähde: Työ- ja elinkeinoministeriö, Työnvälitystilasto</a:t>
            </a:r>
            <a:endParaRPr lang="fi-FI" sz="105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3D1775-17A7-77F3-F815-ADD14AAB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576" y="0"/>
            <a:ext cx="6497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25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C62D4F0-4E26-0576-940A-E46E7E7490F7}"/>
              </a:ext>
            </a:extLst>
          </p:cNvPr>
          <p:cNvSpPr txBox="1">
            <a:spLocks/>
          </p:cNvSpPr>
          <p:nvPr/>
        </p:nvSpPr>
        <p:spPr>
          <a:xfrm>
            <a:off x="648000" y="180000"/>
            <a:ext cx="10515600" cy="112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T&amp;K</a:t>
            </a:r>
          </a:p>
        </p:txBody>
      </p:sp>
      <p:sp>
        <p:nvSpPr>
          <p:cNvPr id="6" name="Tekstiruutu 3">
            <a:extLst>
              <a:ext uri="{FF2B5EF4-FFF2-40B4-BE49-F238E27FC236}">
                <a16:creationId xmlns:a16="http://schemas.microsoft.com/office/drawing/2014/main" id="{5CAEA70F-8501-6AFD-BC7A-03E016BB9FC8}"/>
              </a:ext>
            </a:extLst>
          </p:cNvPr>
          <p:cNvSpPr txBox="1"/>
          <p:nvPr/>
        </p:nvSpPr>
        <p:spPr>
          <a:xfrm>
            <a:off x="648000" y="1062345"/>
            <a:ext cx="4009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Pohjois-Pohjanmaa on johtavia TKI maakuntia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Yritysten osuus T&amp;K-menoista on 75 %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>
                <a:latin typeface="+mj-lt"/>
              </a:rPr>
              <a:t>toiseksi korkein Manner-Suomen maakunnista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0DA60-D3AD-19D2-CEEF-60AC91E0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896" y="257176"/>
            <a:ext cx="7200104" cy="571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643E74-3D22-67B7-14F9-FC682C74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4" y="2597603"/>
            <a:ext cx="3696386" cy="33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318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9536-1C79-AC02-9E8B-4B42E2C5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7DE5-74BF-4EFE-1232-9F4D7ED84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67827-F652-EDA0-4261-8A83614CF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9" y="26290"/>
            <a:ext cx="11829999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284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AD7B9C-76BE-932A-C77E-EEF3E299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6" y="223077"/>
            <a:ext cx="10515600" cy="691323"/>
          </a:xfrm>
        </p:spPr>
        <p:txBody>
          <a:bodyPr>
            <a:normAutofit fontScale="90000"/>
          </a:bodyPr>
          <a:lstStyle/>
          <a:p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3C3875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Kasvua energiamurroksesta 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388B459-ACD0-08DB-1F2C-267239FC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3" y="696676"/>
            <a:ext cx="10646233" cy="5609461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/>
              <a:t>Pohjois-Pohjanmaa Suomen johtava tuulivoimamaakunta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Noin 40 % Suomen tuulivoimakapasiteetista</a:t>
            </a:r>
            <a:endParaRPr lang="fi-FI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ea typeface="Calibri"/>
                <a:cs typeface="Calibri"/>
              </a:rPr>
              <a:t>Noin kolmannes suunnittelussa olevista hankkeista Pohjois-Pohjanmaalla</a:t>
            </a:r>
          </a:p>
          <a:p>
            <a:pPr marL="0" indent="0">
              <a:buNone/>
            </a:pPr>
            <a:endParaRPr lang="fi-FI" sz="1100" dirty="0"/>
          </a:p>
          <a:p>
            <a:r>
              <a:rPr lang="fi-FI" b="1" dirty="0"/>
              <a:t>Merituulivoiman hankekehitys Pohjois-Pohjanmaalla</a:t>
            </a:r>
            <a:endParaRPr lang="fi-FI" b="1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Hankekehityksen tähtäin 2030-luvun alussa pelisääntöjen mukaan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ea typeface="Calibri"/>
                <a:cs typeface="Calibri"/>
              </a:rPr>
              <a:t>Perämerellä merituulivoimaa aluevesillä (5 kpl) ja Suomen talousvyöhykkeellä (2 kpl)</a:t>
            </a:r>
          </a:p>
          <a:p>
            <a:pPr marL="0" indent="0">
              <a:buNone/>
            </a:pPr>
            <a:endParaRPr lang="fi-FI" sz="1100" b="1" dirty="0"/>
          </a:p>
          <a:p>
            <a:r>
              <a:rPr lang="fi-FI" b="1" dirty="0"/>
              <a:t>Uusiutuva energia ja energiaintensiivinen teollisuus on </a:t>
            </a:r>
            <a:r>
              <a:rPr lang="fi-FI" b="1" i="1" dirty="0"/>
              <a:t>uuden teollisuuspolitiikan </a:t>
            </a:r>
            <a:r>
              <a:rPr lang="fi-FI" b="1" dirty="0"/>
              <a:t>perusta</a:t>
            </a:r>
            <a:endParaRPr lang="fi-FI" b="1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i-FI" dirty="0"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fi-FI" i="1" dirty="0"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i-FI" i="1" dirty="0">
                <a:ea typeface="Calibri"/>
                <a:cs typeface="Calibri"/>
              </a:rPr>
              <a:t>Perusvoimaa, mm. Pyhäjoen Hanhikiven ydinvoima, tarvitaan vihreän siirtymän perustaksi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i="1" dirty="0">
                <a:ea typeface="Calibri"/>
                <a:cs typeface="Calibri"/>
              </a:rPr>
              <a:t>Vireillä investointeja aurinkovoimaan, biokaasuun ja biojalostamoihin sekä hybridilaitoksiin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i="1" dirty="0">
                <a:ea typeface="Calibri"/>
                <a:cs typeface="Calibri"/>
              </a:rPr>
              <a:t>Pyhäsalmen kaivoksen uusiokäyttö ym., energian tuotannon ja varastoinnin mahdollisuudet</a:t>
            </a:r>
          </a:p>
          <a:p>
            <a:pPr marL="457200" lvl="1" indent="0">
              <a:buNone/>
            </a:pPr>
            <a:endParaRPr lang="fi-FI" dirty="0">
              <a:ea typeface="Calibri"/>
              <a:cs typeface="Calibri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dirty="0"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fi-FI" i="1" dirty="0"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i-FI" i="1" dirty="0">
                <a:ea typeface="Calibri"/>
                <a:cs typeface="Calibri"/>
              </a:rPr>
              <a:t>Kriittiset raaka-aineet ja mineraalit osana arvoketjua täydentävät kokonaisuutta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i="1" dirty="0"/>
              <a:t>Turvattava energian ja vedyn/kaasun siirtoyhteydet, varastointi, satamatoiminnot ja jatkojalostus </a:t>
            </a:r>
          </a:p>
          <a:p>
            <a:pPr marL="457200" lvl="1" indent="0">
              <a:buNone/>
            </a:pPr>
            <a:r>
              <a:rPr lang="fi-FI" i="1" dirty="0"/>
              <a:t>    </a:t>
            </a:r>
            <a:r>
              <a:rPr lang="fi-FI" b="1" i="1" dirty="0"/>
              <a:t>mahdollisimman lähelle uusiutuvan energian tuotantoa</a:t>
            </a:r>
          </a:p>
          <a:p>
            <a:pPr marL="457200" lvl="1" indent="0">
              <a:buNone/>
            </a:pPr>
            <a:endParaRPr lang="fi-FI" i="1" dirty="0"/>
          </a:p>
          <a:p>
            <a:pPr marL="457200" lvl="1" indent="0">
              <a:buNone/>
            </a:pPr>
            <a:endParaRPr lang="fi-FI" i="1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i-FI" b="1" i="1" dirty="0"/>
              <a:t>Kunnalla tärkeä rooli maapolitiikassa ja kaavoituksessa sekä hankekehityksen tukena ja päätöksenteossa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b="1" i="1" dirty="0"/>
              <a:t>Energiatuotannon ja -intensiivisen teollisuuden sosiaalinen ja alueellinen hyväksyntä sekä vihreän siirtymän eteneminen edellyttävät kiinteistöverojen tulouttamista sijaintikuntaan ilman tasausta!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E3ECE7-4208-4612-02A7-74905DDEC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087" y="15886"/>
            <a:ext cx="2298913" cy="60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4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2B70D1-AF7B-3DDB-837F-B38C96AA8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12823"/>
            <a:ext cx="2821320" cy="4087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2C61F-A913-3A56-6DA1-924A4940C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520" y="1012823"/>
            <a:ext cx="2860421" cy="40874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D8AE1F4B-8A9C-FF49-F5BB-4D870D59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01" y="0"/>
            <a:ext cx="10515600" cy="1124369"/>
          </a:xfrm>
        </p:spPr>
        <p:txBody>
          <a:bodyPr/>
          <a:lstStyle/>
          <a:p>
            <a:r>
              <a:rPr lang="fi-FI" dirty="0"/>
              <a:t>Pohjoinen on portti länteen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4D6A527-86B4-819C-2AA0-5CD415529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6" y="1043456"/>
            <a:ext cx="5793245" cy="40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716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5B0D6-5CAF-EE40-83CA-FE5C24B26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8325449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ema">
  <a:themeElements>
    <a:clrScheme name="PPL">
      <a:dk1>
        <a:srgbClr val="000000"/>
      </a:dk1>
      <a:lt1>
        <a:srgbClr val="FFFFFF"/>
      </a:lt1>
      <a:dk2>
        <a:srgbClr val="3C3875"/>
      </a:dk2>
      <a:lt2>
        <a:srgbClr val="E7E6E6"/>
      </a:lt2>
      <a:accent1>
        <a:srgbClr val="3C3875"/>
      </a:accent1>
      <a:accent2>
        <a:srgbClr val="8EB050"/>
      </a:accent2>
      <a:accent3>
        <a:srgbClr val="626362"/>
      </a:accent3>
      <a:accent4>
        <a:srgbClr val="EDD23C"/>
      </a:accent4>
      <a:accent5>
        <a:srgbClr val="D38624"/>
      </a:accent5>
      <a:accent6>
        <a:srgbClr val="B3272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BFD146FDCC778458C9E98D17A1D2077" ma:contentTypeVersion="18" ma:contentTypeDescription="Luo uusi asiakirja." ma:contentTypeScope="" ma:versionID="574f504ce80201138c3a89e08389919c">
  <xsd:schema xmlns:xsd="http://www.w3.org/2001/XMLSchema" xmlns:xs="http://www.w3.org/2001/XMLSchema" xmlns:p="http://schemas.microsoft.com/office/2006/metadata/properties" xmlns:ns3="198940f0-0ace-4ead-89db-a1c573227288" xmlns:ns4="1c1b22ca-cf4e-43c8-91bd-51d88c158887" targetNamespace="http://schemas.microsoft.com/office/2006/metadata/properties" ma:root="true" ma:fieldsID="f8e074759dc0c27a44aee89d5ff82d97" ns3:_="" ns4:_="">
    <xsd:import namespace="198940f0-0ace-4ead-89db-a1c573227288"/>
    <xsd:import namespace="1c1b22ca-cf4e-43c8-91bd-51d88c1588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940f0-0ace-4ead-89db-a1c5732272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b22ca-cf4e-43c8-91bd-51d88c158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c1b22ca-cf4e-43c8-91bd-51d88c158887" xsi:nil="true"/>
  </documentManagement>
</p:properties>
</file>

<file path=customXml/itemProps1.xml><?xml version="1.0" encoding="utf-8"?>
<ds:datastoreItem xmlns:ds="http://schemas.openxmlformats.org/officeDocument/2006/customXml" ds:itemID="{9E96B493-E2A2-4CD1-86D1-FF0EA70EC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8940f0-0ace-4ead-89db-a1c573227288"/>
    <ds:schemaRef ds:uri="1c1b22ca-cf4e-43c8-91bd-51d88c158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ABD0AC-33EB-4E0E-92F7-30615D21C5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FA5406-D66F-43B9-A781-4BE2B9499F0A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c1b22ca-cf4e-43c8-91bd-51d88c158887"/>
    <ds:schemaRef ds:uri="http://purl.org/dc/dcmitype/"/>
    <ds:schemaRef ds:uri="http://purl.org/dc/terms/"/>
    <ds:schemaRef ds:uri="198940f0-0ace-4ead-89db-a1c573227288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264</Words>
  <Application>Microsoft Office PowerPoint</Application>
  <PresentationFormat>Laajakuva</PresentationFormat>
  <Paragraphs>43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Office-teema</vt:lpstr>
      <vt:lpstr>Pohjois-Pohjanmaan tilannekuva</vt:lpstr>
      <vt:lpstr>Väestökehitys</vt:lpstr>
      <vt:lpstr>PowerPoint-esitys</vt:lpstr>
      <vt:lpstr>PowerPoint-esitys</vt:lpstr>
      <vt:lpstr>PowerPoint-esitys</vt:lpstr>
      <vt:lpstr>Kasvua energiamurroksesta  </vt:lpstr>
      <vt:lpstr>Pohjoinen on portti länteen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Mustonen</dc:creator>
  <cp:lastModifiedBy>Tiina Rajala</cp:lastModifiedBy>
  <cp:revision>8</cp:revision>
  <dcterms:created xsi:type="dcterms:W3CDTF">2021-08-02T12:25:36Z</dcterms:created>
  <dcterms:modified xsi:type="dcterms:W3CDTF">2025-01-15T06:41:28Z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0x010100CBFD146FDCC778458C9E98D17A1D2077</vt:lpwstr>
  </property>
</Properties>
</file>