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Lst>
  <p:notesMasterIdLst>
    <p:notesMasterId r:id="rId59"/>
  </p:notesMasterIdLst>
  <p:sldIdLst>
    <p:sldId id="2147478837" r:id="rId5"/>
    <p:sldId id="320" r:id="rId6"/>
    <p:sldId id="2147478813" r:id="rId7"/>
    <p:sldId id="2147478809" r:id="rId8"/>
    <p:sldId id="323" r:id="rId9"/>
    <p:sldId id="2147478721" r:id="rId10"/>
    <p:sldId id="324" r:id="rId11"/>
    <p:sldId id="2147478710" r:id="rId12"/>
    <p:sldId id="2147478711" r:id="rId13"/>
    <p:sldId id="325" r:id="rId14"/>
    <p:sldId id="2147478715" r:id="rId15"/>
    <p:sldId id="2147478791" r:id="rId16"/>
    <p:sldId id="2147478793" r:id="rId17"/>
    <p:sldId id="2147478723" r:id="rId18"/>
    <p:sldId id="2147478718" r:id="rId19"/>
    <p:sldId id="2147478719" r:id="rId20"/>
    <p:sldId id="2147379400" r:id="rId21"/>
    <p:sldId id="2147478787" r:id="rId22"/>
    <p:sldId id="2147478729" r:id="rId23"/>
    <p:sldId id="2147478756" r:id="rId24"/>
    <p:sldId id="2147478757" r:id="rId25"/>
    <p:sldId id="2147478798" r:id="rId26"/>
    <p:sldId id="2147478758" r:id="rId27"/>
    <p:sldId id="2147478760" r:id="rId28"/>
    <p:sldId id="2147478799" r:id="rId29"/>
    <p:sldId id="2147478784" r:id="rId30"/>
    <p:sldId id="2147478788" r:id="rId31"/>
    <p:sldId id="2147478730" r:id="rId32"/>
    <p:sldId id="2147478761" r:id="rId33"/>
    <p:sldId id="2147478804" r:id="rId34"/>
    <p:sldId id="2147478805" r:id="rId35"/>
    <p:sldId id="2147478763" r:id="rId36"/>
    <p:sldId id="2147478800" r:id="rId37"/>
    <p:sldId id="2147478801" r:id="rId38"/>
    <p:sldId id="2147478785" r:id="rId39"/>
    <p:sldId id="2147478789" r:id="rId40"/>
    <p:sldId id="2147478731" r:id="rId41"/>
    <p:sldId id="2147478766" r:id="rId42"/>
    <p:sldId id="2147478806" r:id="rId43"/>
    <p:sldId id="2147478807" r:id="rId44"/>
    <p:sldId id="2147478768" r:id="rId45"/>
    <p:sldId id="2147478802" r:id="rId46"/>
    <p:sldId id="2147478803" r:id="rId47"/>
    <p:sldId id="2147478786" r:id="rId48"/>
    <p:sldId id="2147478790" r:id="rId49"/>
    <p:sldId id="2147478732" r:id="rId50"/>
    <p:sldId id="2147478815" r:id="rId51"/>
    <p:sldId id="2147478816" r:id="rId52"/>
    <p:sldId id="2147478817" r:id="rId53"/>
    <p:sldId id="2147478818" r:id="rId54"/>
    <p:sldId id="2147478828" r:id="rId55"/>
    <p:sldId id="2147478838" r:id="rId56"/>
    <p:sldId id="2147478827" r:id="rId57"/>
    <p:sldId id="2147478839" r:id="rId58"/>
  </p:sldIdLst>
  <p:sldSz cx="12192000" cy="6858000"/>
  <p:notesSz cx="9144000" cy="6858000"/>
  <p:embeddedFontLst>
    <p:embeddedFont>
      <p:font typeface="Arial Nova" panose="020B0504020202020204" pitchFamily="34" charset="0"/>
      <p:regular r:id="rId60"/>
      <p:bold r:id="rId61"/>
      <p:italic r:id="rId62"/>
      <p:boldItalic r:id="rId63"/>
    </p:embeddedFont>
    <p:embeddedFont>
      <p:font typeface="Arial Nova Light" panose="020B0304020202020204" pitchFamily="34" charset="0"/>
      <p:regular r:id="rId64"/>
      <p:italic r:id="rId65"/>
    </p:embeddedFont>
    <p:embeddedFont>
      <p:font typeface="Microsoft PhagsPa" panose="020B0502040204020203" pitchFamily="34" charset="0"/>
      <p:regular r:id="rId66"/>
      <p:bold r:id="rId67"/>
    </p:embeddedFont>
    <p:embeddedFont>
      <p:font typeface="Source Sans Pro" panose="020B0503030403020204" pitchFamily="34" charset="0"/>
      <p:regular r:id="rId68"/>
      <p:bold r:id="rId69"/>
      <p:italic r:id="rId70"/>
      <p:boldItalic r:id="rId71"/>
    </p:embeddedFont>
    <p:embeddedFont>
      <p:font typeface="Titillium Web" panose="00000500000000000000" pitchFamily="2" charset="0"/>
      <p:regular r:id="rId72"/>
      <p:bold r:id="rId73"/>
      <p:italic r:id="rId74"/>
      <p:boldItalic r:id="rId75"/>
    </p:embeddedFont>
    <p:embeddedFont>
      <p:font typeface="Titillium Web Bold" panose="00000800000000000000" charset="0"/>
      <p:bold r:id="rId76"/>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258E07-EFDA-2F4B-3211-2ACA3AB63C1E}" name="Valtteri Niska" initials="VN" userId="S::valtteri.niska@capful.fi::fd248931-8a15-46e2-8717-28347fd65c3d" providerId="AD"/>
  <p188:author id="{E5170208-C587-77E3-2D45-CE6EF6454475}" name="outi.ervasti@uudenmaanliitto.fi" initials="ou" userId="S::urn:spo:guest#outi.ervasti@uudenmaanliitto.fi::" providerId="AD"/>
  <p188:author id="{D5B26342-E5E0-06AB-8EA4-DA2F17BFB64F}" name="rosa.tuomi@uudenmaanliitto.fi" initials="ro" userId="S::urn:spo:guest#rosa.tuomi@uudenmaanliitto.fi::" providerId="AD"/>
  <p188:author id="{2371504A-CEAA-AD68-BF6C-B1B79D2532F8}" name="Shiyu Miao" initials="SM" userId="S::shiyu.miao@capful.fi::9f88e417-f519-466a-8733-4ebfefe1d2d5" providerId="AD"/>
  <p188:author id="{04027960-01B8-990F-ED90-5D8C5AA90611}" name="Veronika Anttila" initials="VA" userId="S::veronika.anttila@capful.fi::c2b2f6b1-657d-4cca-914a-99d3abb833d5" providerId="AD"/>
  <p188:author id="{6E4ED0AF-B851-7877-D232-7BBE5D314665}" name="jouni.suominen@uudenmaanliitto.fi" initials="jo" userId="S::urn:spo:guest#jouni.suominen@uudenmaanliitto.fi::" providerId="AD"/>
  <p188:author id="{4BEB00B6-A744-64E2-DAC4-FB3905C3DEB1}" name="mikko.vaisanen@pohjois-pohjanmaa.fi" initials="mi" userId="S::urn:spo:guest#mikko.vaisanen@pohjois-pohjanmaa.fi::" providerId="AD"/>
  <p188:author id="{4CDEE9D5-66C0-4FB0-E2EE-8AE18DF5E61B}" name="johannes.herala@uudenmaanliitto.fi" initials="jo" userId="S::urn:spo:guest#johannes.herala@uudenmaanliitto.fi::" providerId="AD"/>
  <p188:author id="{857AB5ED-5D18-9CD2-5FC6-4416E618A691}" name="mari.siivola@uudenmaanliitto.fi" initials="ma" userId="S::urn:spo:guest#mari.siivola@uudenmaanliitto.fi::" providerId="AD"/>
  <p188:author id="{BCC937FA-9A5D-D31B-163A-A102411F243D}" name="Sointu Kouki" initials="SK" userId="S::sointu.kouki@capful.fi::2bfccf6f-b450-4c4e-9e2a-b42ed9a917c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7FC"/>
    <a:srgbClr val="000000"/>
    <a:srgbClr val="BED6EF"/>
    <a:srgbClr val="FDEDF8"/>
    <a:srgbClr val="FCE8F6"/>
    <a:srgbClr val="FAFDF5"/>
    <a:srgbClr val="FEF7EC"/>
    <a:srgbClr val="C7DCF1"/>
    <a:srgbClr val="B2CFEC"/>
    <a:srgbClr val="F8C273"/>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B005FA-E7F2-4930-8C34-204F094B2A4E}" v="29" dt="2025-02-24T07:54:38.7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24" y="10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5.fntdata"/><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2.fntdata"/><Relationship Id="rId82"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3.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7.fntdata"/><Relationship Id="rId7" Type="http://schemas.openxmlformats.org/officeDocument/2006/relationships/slide" Target="slides/slide3.xml"/><Relationship Id="rId71"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135167C7-B27F-44EB-988A-115BF92739B1}" type="datetimeFigureOut">
              <a:rPr lang="fi-FI" smtClean="0"/>
              <a:pPr/>
              <a:t>13.3.2025</a:t>
            </a:fld>
            <a:endParaRPr lang="fi-FI"/>
          </a:p>
        </p:txBody>
      </p:sp>
      <p:sp>
        <p:nvSpPr>
          <p:cNvPr id="4" name="Dian kuvan paikkamerkki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A002D9D5-4B4E-4775-82B7-EC6ACE666D77}" type="slidenum">
              <a:rPr lang="fi-FI" smtClean="0"/>
              <a:pPr/>
              <a:t>‹#›</a:t>
            </a:fld>
            <a:endParaRPr lang="fi-FI"/>
          </a:p>
        </p:txBody>
      </p:sp>
    </p:spTree>
    <p:extLst>
      <p:ext uri="{BB962C8B-B14F-4D97-AF65-F5344CB8AC3E}">
        <p14:creationId xmlns:p14="http://schemas.microsoft.com/office/powerpoint/2010/main" val="3574679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i-FI"/>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2636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2CE13-10F6-D2C6-816D-6BF421E37A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0ACD2-3477-FA09-997B-E536F44BA4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842ECC-BD10-4846-3507-86EBF64BB247}"/>
              </a:ext>
            </a:extLst>
          </p:cNvPr>
          <p:cNvSpPr>
            <a:spLocks noGrp="1"/>
          </p:cNvSpPr>
          <p:nvPr>
            <p:ph type="body" idx="1"/>
          </p:nvPr>
        </p:nvSpPr>
        <p:spPr/>
        <p:txBody>
          <a:bodyPr/>
          <a:lstStyle/>
          <a:p>
            <a:pPr marL="171450" indent="-171450">
              <a:buFontTx/>
              <a:buChar char="-"/>
            </a:pPr>
            <a:endParaRPr lang="fi-FI"/>
          </a:p>
        </p:txBody>
      </p:sp>
      <p:sp>
        <p:nvSpPr>
          <p:cNvPr id="4" name="Slide Number Placeholder 3">
            <a:extLst>
              <a:ext uri="{FF2B5EF4-FFF2-40B4-BE49-F238E27FC236}">
                <a16:creationId xmlns:a16="http://schemas.microsoft.com/office/drawing/2014/main" id="{2B7C179B-9F67-B555-9547-2E3E3B4974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6295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14DB8-ACB4-FBBC-A2A7-904C8DDDFE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4C1900-2A51-6AE5-9FBF-A6C28499C6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FD7A9A-4E82-02D6-34E6-08517229F934}"/>
              </a:ext>
            </a:extLst>
          </p:cNvPr>
          <p:cNvSpPr>
            <a:spLocks noGrp="1"/>
          </p:cNvSpPr>
          <p:nvPr>
            <p:ph type="body" idx="1"/>
          </p:nvPr>
        </p:nvSpPr>
        <p:spPr/>
        <p:txBody>
          <a:bodyPr/>
          <a:lstStyle/>
          <a:p>
            <a:pPr marL="171450" indent="-171450">
              <a:buFontTx/>
              <a:buChar char="-"/>
            </a:pPr>
            <a:endParaRPr lang="fi-FI"/>
          </a:p>
        </p:txBody>
      </p:sp>
      <p:sp>
        <p:nvSpPr>
          <p:cNvPr id="4" name="Slide Number Placeholder 3">
            <a:extLst>
              <a:ext uri="{FF2B5EF4-FFF2-40B4-BE49-F238E27FC236}">
                <a16:creationId xmlns:a16="http://schemas.microsoft.com/office/drawing/2014/main" id="{D50F77FF-4E79-0C9D-FFE0-796A08A33F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0612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C71C8-31A3-42F1-E1E3-8F50A49DFD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0B5C41-61FB-B133-607F-753C765920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495ECF-D3FF-D59F-CFA1-4503F6F37B01}"/>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16442908-DE52-F0BA-92D0-5F13DA411F8C}"/>
              </a:ext>
            </a:extLst>
          </p:cNvPr>
          <p:cNvSpPr>
            <a:spLocks noGrp="1"/>
          </p:cNvSpPr>
          <p:nvPr>
            <p:ph type="sldNum" sz="quarter" idx="5"/>
          </p:nvPr>
        </p:nvSpPr>
        <p:spPr/>
        <p:txBody>
          <a:bodyPr/>
          <a:lstStyle/>
          <a:p>
            <a:pPr marL="0" marR="0" lvl="0" indent="0" algn="r" defTabSz="950976"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950976" rtl="0" eaLnBrk="1" fontAlgn="auto" latinLnBrk="0" hangingPunct="1">
                <a:lnSpc>
                  <a:spcPct val="100000"/>
                </a:lnSpc>
                <a:spcBef>
                  <a:spcPts val="0"/>
                </a:spcBef>
                <a:spcAft>
                  <a:spcPts val="0"/>
                </a:spcAft>
                <a:buClrTx/>
                <a:buSzTx/>
                <a:buFontTx/>
                <a:buNone/>
                <a:tabLst/>
                <a:defRPr/>
              </a:pPr>
              <a:t>20</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4479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FD2C4-A356-0E0C-CBFD-50B22E60DA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7EE4BF-10EE-EBDD-B24D-5C030426E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5B5D2C-58AB-853B-51DD-C94776AA3482}"/>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6DD5B0EE-63EF-7A02-69E3-B80600B281E5}"/>
              </a:ext>
            </a:extLst>
          </p:cNvPr>
          <p:cNvSpPr>
            <a:spLocks noGrp="1"/>
          </p:cNvSpPr>
          <p:nvPr>
            <p:ph type="sldNum" sz="quarter" idx="5"/>
          </p:nvPr>
        </p:nvSpPr>
        <p:spPr/>
        <p:txBody>
          <a:bodyPr/>
          <a:lstStyle/>
          <a:p>
            <a:pPr marL="0" marR="0" lvl="0" indent="0" algn="r" defTabSz="950976"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950976" rtl="0" eaLnBrk="1" fontAlgn="auto" latinLnBrk="0" hangingPunct="1">
                <a:lnSpc>
                  <a:spcPct val="100000"/>
                </a:lnSpc>
                <a:spcBef>
                  <a:spcPts val="0"/>
                </a:spcBef>
                <a:spcAft>
                  <a:spcPts val="0"/>
                </a:spcAft>
                <a:buClrTx/>
                <a:buSzTx/>
                <a:buFontTx/>
                <a:buNone/>
                <a:tabLst/>
                <a:defRPr/>
              </a:pPr>
              <a:t>21</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0134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FFF55-771C-1CDB-6627-9C707A3AC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1A9916-ABA0-2483-949D-9AEC5378F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235AC3-7A80-0A32-2791-43570C4550AF}"/>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768335A7-69E1-21CF-D06E-DCAB36E00992}"/>
              </a:ext>
            </a:extLst>
          </p:cNvPr>
          <p:cNvSpPr>
            <a:spLocks noGrp="1"/>
          </p:cNvSpPr>
          <p:nvPr>
            <p:ph type="sldNum" sz="quarter" idx="5"/>
          </p:nvPr>
        </p:nvSpPr>
        <p:spPr/>
        <p:txBody>
          <a:bodyPr/>
          <a:lstStyle/>
          <a:p>
            <a:pPr marL="0" marR="0" lvl="0" indent="0" algn="r" defTabSz="950976"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950976" rtl="0" eaLnBrk="1" fontAlgn="auto" latinLnBrk="0" hangingPunct="1">
                <a:lnSpc>
                  <a:spcPct val="100000"/>
                </a:lnSpc>
                <a:spcBef>
                  <a:spcPts val="0"/>
                </a:spcBef>
                <a:spcAft>
                  <a:spcPts val="0"/>
                </a:spcAft>
                <a:buClrTx/>
                <a:buSzTx/>
                <a:buFontTx/>
                <a:buNone/>
                <a:tabLst/>
                <a:defRPr/>
              </a:pPr>
              <a:t>22</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0923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3443E-A707-B243-5C23-EBCA54F550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A6B850-B927-1765-72CA-1A3E514942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60C9ED-6232-72D4-F0F3-11919DA88541}"/>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6B10A932-1346-30FB-7F46-E98F007AD336}"/>
              </a:ext>
            </a:extLst>
          </p:cNvPr>
          <p:cNvSpPr>
            <a:spLocks noGrp="1"/>
          </p:cNvSpPr>
          <p:nvPr>
            <p:ph type="sldNum" sz="quarter" idx="5"/>
          </p:nvPr>
        </p:nvSpPr>
        <p:spPr/>
        <p:txBody>
          <a:bodyPr/>
          <a:lstStyle/>
          <a:p>
            <a:pPr marL="0" marR="0" lvl="0" indent="0" algn="r" defTabSz="950976"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950976" rtl="0" eaLnBrk="1" fontAlgn="auto" latinLnBrk="0" hangingPunct="1">
                <a:lnSpc>
                  <a:spcPct val="100000"/>
                </a:lnSpc>
                <a:spcBef>
                  <a:spcPts val="0"/>
                </a:spcBef>
                <a:spcAft>
                  <a:spcPts val="0"/>
                </a:spcAft>
                <a:buClrTx/>
                <a:buSzTx/>
                <a:buFontTx/>
                <a:buNone/>
                <a:tabLst/>
                <a:defRPr/>
              </a:pPr>
              <a:t>23</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913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B75AB-FDE3-0D63-5944-0405806FB843}"/>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978C53F9-2932-4CC5-111E-600B3C62A48A}"/>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219FC63E-689F-5699-4025-CC433759EC5A}"/>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0618F457-86EE-572F-FA81-BB50F8FC2D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4235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0031D-94A2-9B2F-B4E7-B147C2739D6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0488A76-2544-16DC-18FF-946268A7D1C0}"/>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EA74F8C5-7AC7-11C9-1010-421ED9BA426E}"/>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6B353222-4918-CD4E-18E3-30658E37CF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9509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42B28-B67E-65D6-E70A-4CB8378B90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E20C41-AE20-C16D-2A1F-26362329F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FAA440-C4C5-58C3-B9C3-66B9A2D437E8}"/>
              </a:ext>
            </a:extLst>
          </p:cNvPr>
          <p:cNvSpPr>
            <a:spLocks noGrp="1"/>
          </p:cNvSpPr>
          <p:nvPr>
            <p:ph type="body" idx="1"/>
          </p:nvPr>
        </p:nvSpPr>
        <p:spPr/>
        <p:txBody>
          <a:bodyPr/>
          <a:lstStyle/>
          <a:p>
            <a:pPr marL="171450" indent="-171450">
              <a:buFontTx/>
              <a:buChar char="-"/>
            </a:pPr>
            <a:endParaRPr lang="fi-FI"/>
          </a:p>
        </p:txBody>
      </p:sp>
      <p:sp>
        <p:nvSpPr>
          <p:cNvPr id="4" name="Slide Number Placeholder 3">
            <a:extLst>
              <a:ext uri="{FF2B5EF4-FFF2-40B4-BE49-F238E27FC236}">
                <a16:creationId xmlns:a16="http://schemas.microsoft.com/office/drawing/2014/main" id="{AC65DC8F-ECE9-25C5-D3A2-3520E80BC3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1533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005D5-6451-DE5D-7EEC-489BD9C20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F35EC9-862A-74FB-66C4-2D955ABE7F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49E803-E55A-538E-4496-BC25FB7EE9E7}"/>
              </a:ext>
            </a:extLst>
          </p:cNvPr>
          <p:cNvSpPr>
            <a:spLocks noGrp="1"/>
          </p:cNvSpPr>
          <p:nvPr>
            <p:ph type="body" idx="1"/>
          </p:nvPr>
        </p:nvSpPr>
        <p:spPr/>
        <p:txBody>
          <a:bodyPr/>
          <a:lstStyle/>
          <a:p>
            <a:pPr marL="171450" indent="-171450">
              <a:buFontTx/>
              <a:buChar char="-"/>
            </a:pPr>
            <a:endParaRPr lang="fi-FI"/>
          </a:p>
        </p:txBody>
      </p:sp>
      <p:sp>
        <p:nvSpPr>
          <p:cNvPr id="4" name="Slide Number Placeholder 3">
            <a:extLst>
              <a:ext uri="{FF2B5EF4-FFF2-40B4-BE49-F238E27FC236}">
                <a16:creationId xmlns:a16="http://schemas.microsoft.com/office/drawing/2014/main" id="{68E8F28D-F79D-E931-B6AB-955D3B6561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2309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A002D9D5-4B4E-4775-82B7-EC6ACE666D77}" type="slidenum">
              <a:rPr lang="fi-FI" smtClean="0"/>
              <a:pPr/>
              <a:t>6</a:t>
            </a:fld>
            <a:endParaRPr lang="fi-FI"/>
          </a:p>
        </p:txBody>
      </p:sp>
    </p:spTree>
    <p:extLst>
      <p:ext uri="{BB962C8B-B14F-4D97-AF65-F5344CB8AC3E}">
        <p14:creationId xmlns:p14="http://schemas.microsoft.com/office/powerpoint/2010/main" val="3313762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7114D-EC68-0740-100D-B2BB3C7169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B8B106-C6C2-1D91-C6E3-758DD84184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83725A-DAE1-964A-8AFF-ECF195D51ABC}"/>
              </a:ext>
            </a:extLst>
          </p:cNvPr>
          <p:cNvSpPr>
            <a:spLocks noGrp="1"/>
          </p:cNvSpPr>
          <p:nvPr>
            <p:ph type="body" idx="1"/>
          </p:nvPr>
        </p:nvSpPr>
        <p:spPr/>
        <p:txBody>
          <a:bodyPr/>
          <a:lstStyle/>
          <a:p>
            <a:endParaRPr lang="en-FI"/>
          </a:p>
        </p:txBody>
      </p:sp>
      <p:sp>
        <p:nvSpPr>
          <p:cNvPr id="4" name="Slide Number Placeholder 3">
            <a:extLst>
              <a:ext uri="{FF2B5EF4-FFF2-40B4-BE49-F238E27FC236}">
                <a16:creationId xmlns:a16="http://schemas.microsoft.com/office/drawing/2014/main" id="{79559E19-0077-CF6D-65A8-9C88205B3352}"/>
              </a:ext>
            </a:extLst>
          </p:cNvPr>
          <p:cNvSpPr>
            <a:spLocks noGrp="1"/>
          </p:cNvSpPr>
          <p:nvPr>
            <p:ph type="sldNum" sz="quarter" idx="5"/>
          </p:nvPr>
        </p:nvSpPr>
        <p:spPr/>
        <p:txBody>
          <a:bodyPr/>
          <a:lstStyle/>
          <a:p>
            <a:pPr marL="0" marR="0" lvl="0" indent="0" algn="r" defTabSz="914385" rtl="0" eaLnBrk="1" fontAlgn="auto" latinLnBrk="0" hangingPunct="1">
              <a:lnSpc>
                <a:spcPct val="100000"/>
              </a:lnSpc>
              <a:spcBef>
                <a:spcPts val="0"/>
              </a:spcBef>
              <a:spcAft>
                <a:spcPts val="0"/>
              </a:spcAft>
              <a:buClrTx/>
              <a:buSzTx/>
              <a:buFontTx/>
              <a:buNone/>
              <a:tabLst/>
              <a:defRPr/>
            </a:pPr>
            <a:fld id="{B8139E96-B8D1-4142-87B0-B5E9835684C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85"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821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FE941-EEB0-47E0-3D3C-BA4AB8DAB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2504C8-38E2-129F-C437-07A86AEAB7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F7801-4F52-2B25-52CB-9AD16DF23C79}"/>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EC5A7F1B-ED24-4B7E-A4F2-CA2B471CAC47}"/>
              </a:ext>
            </a:extLst>
          </p:cNvPr>
          <p:cNvSpPr>
            <a:spLocks noGrp="1"/>
          </p:cNvSpPr>
          <p:nvPr>
            <p:ph type="sldNum" sz="quarter" idx="5"/>
          </p:nvPr>
        </p:nvSpPr>
        <p:spPr/>
        <p:txBody>
          <a:bodyPr/>
          <a:lstStyle/>
          <a:p>
            <a:pPr marL="0" marR="0" lvl="0" indent="0" algn="r" defTabSz="950976"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950976" rtl="0" eaLnBrk="1" fontAlgn="auto" latinLnBrk="0" hangingPunct="1">
                <a:lnSpc>
                  <a:spcPct val="100000"/>
                </a:lnSpc>
                <a:spcBef>
                  <a:spcPts val="0"/>
                </a:spcBef>
                <a:spcAft>
                  <a:spcPts val="0"/>
                </a:spcAft>
                <a:buClrTx/>
                <a:buSzTx/>
                <a:buFontTx/>
                <a:buNone/>
                <a:tabLst/>
                <a:defRPr/>
              </a:pPr>
              <a:t>30</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2222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525FC-254C-B96B-0450-282E2BF62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933BE3-2245-02AD-C644-FE938A066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F44DD1-FFD6-3786-E0C0-68FA2AA9A325}"/>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F26EE907-422B-EA10-03F0-7BF9686DF494}"/>
              </a:ext>
            </a:extLst>
          </p:cNvPr>
          <p:cNvSpPr>
            <a:spLocks noGrp="1"/>
          </p:cNvSpPr>
          <p:nvPr>
            <p:ph type="sldNum" sz="quarter" idx="5"/>
          </p:nvPr>
        </p:nvSpPr>
        <p:spPr/>
        <p:txBody>
          <a:bodyPr/>
          <a:lstStyle/>
          <a:p>
            <a:pPr marL="0" marR="0" lvl="0" indent="0" algn="r" defTabSz="950976"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950976" rtl="0" eaLnBrk="1" fontAlgn="auto" latinLnBrk="0" hangingPunct="1">
                <a:lnSpc>
                  <a:spcPct val="100000"/>
                </a:lnSpc>
                <a:spcBef>
                  <a:spcPts val="0"/>
                </a:spcBef>
                <a:spcAft>
                  <a:spcPts val="0"/>
                </a:spcAft>
                <a:buClrTx/>
                <a:buSzTx/>
                <a:buFontTx/>
                <a:buNone/>
                <a:tabLst/>
                <a:defRPr/>
              </a:pPr>
              <a:t>31</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1353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68748-6B6B-7990-AE42-441C47C428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5511E9-B3F8-04BB-DC86-878E4C5A52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F64CC9-A2D9-E27F-9C23-C3CAF0EBCAAD}"/>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2D16055A-0823-C179-E8F5-BA308C1F73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6414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7ED4-DBF8-EB6D-2FC5-3B0210B57C5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4F624CA-4498-A813-02A9-71D8E493547C}"/>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316D63CD-E7A4-FE70-C3B8-2B987FA1F81A}"/>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2632C30B-734A-63DF-6BF1-73BE808421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2799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6C756-A14C-D78E-063C-473F57CC9CB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3988F0A-7751-D2FB-0323-7E6038A6BABF}"/>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C42EA07E-CEE5-97A4-2E32-E7377A390607}"/>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E8A43100-58D8-7882-C9F8-238D7A5629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296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AB28F-AC0C-EE28-3B1D-C2BAA496CB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FC835A-3326-5699-1A06-11FEACA93A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DAB41-71FD-A65A-91AC-EF3C44C809A6}"/>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a:t>Vienti, saavutettavuus, infrayhteistyö</a:t>
            </a:r>
          </a:p>
          <a:p>
            <a:pPr marL="171450" indent="-171450">
              <a:buFontTx/>
              <a:buChar char="-"/>
            </a:pPr>
            <a:endParaRPr lang="fi-FI"/>
          </a:p>
        </p:txBody>
      </p:sp>
      <p:sp>
        <p:nvSpPr>
          <p:cNvPr id="4" name="Slide Number Placeholder 3">
            <a:extLst>
              <a:ext uri="{FF2B5EF4-FFF2-40B4-BE49-F238E27FC236}">
                <a16:creationId xmlns:a16="http://schemas.microsoft.com/office/drawing/2014/main" id="{E6A0F847-400E-A4EB-FC9F-43BA4CCA2B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3361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1DAE0-EEC2-4EDD-CD9F-D7550DC235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1324A-D30D-BBE7-70C9-249076F7DE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3BBD4-3C7E-CF42-2F4C-C9703C489CF1}"/>
              </a:ext>
            </a:extLst>
          </p:cNvPr>
          <p:cNvSpPr>
            <a:spLocks noGrp="1"/>
          </p:cNvSpPr>
          <p:nvPr>
            <p:ph type="body" idx="1"/>
          </p:nvPr>
        </p:nvSpPr>
        <p:spPr/>
        <p:txBody>
          <a:bodyPr/>
          <a:lstStyle/>
          <a:p>
            <a:pPr marL="171450" indent="-171450">
              <a:buFontTx/>
              <a:buChar char="-"/>
            </a:pPr>
            <a:endParaRPr lang="fi-FI"/>
          </a:p>
        </p:txBody>
      </p:sp>
      <p:sp>
        <p:nvSpPr>
          <p:cNvPr id="4" name="Slide Number Placeholder 3">
            <a:extLst>
              <a:ext uri="{FF2B5EF4-FFF2-40B4-BE49-F238E27FC236}">
                <a16:creationId xmlns:a16="http://schemas.microsoft.com/office/drawing/2014/main" id="{50A096E4-C715-38D3-B292-848BC0A8B8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0225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AC629-26E0-C8AB-49E2-FEDD6A56F8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B9DC90-8DE2-9723-EA06-D0D915BA3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1B4834-472C-5A30-C52D-344F7125E1EC}"/>
              </a:ext>
            </a:extLst>
          </p:cNvPr>
          <p:cNvSpPr>
            <a:spLocks noGrp="1"/>
          </p:cNvSpPr>
          <p:nvPr>
            <p:ph type="body" idx="1"/>
          </p:nvPr>
        </p:nvSpPr>
        <p:spPr/>
        <p:txBody>
          <a:bodyPr/>
          <a:lstStyle/>
          <a:p>
            <a:endParaRPr lang="en-FI"/>
          </a:p>
        </p:txBody>
      </p:sp>
      <p:sp>
        <p:nvSpPr>
          <p:cNvPr id="4" name="Slide Number Placeholder 3">
            <a:extLst>
              <a:ext uri="{FF2B5EF4-FFF2-40B4-BE49-F238E27FC236}">
                <a16:creationId xmlns:a16="http://schemas.microsoft.com/office/drawing/2014/main" id="{A450DE4E-237B-CC27-4FBF-47347BF8E774}"/>
              </a:ext>
            </a:extLst>
          </p:cNvPr>
          <p:cNvSpPr>
            <a:spLocks noGrp="1"/>
          </p:cNvSpPr>
          <p:nvPr>
            <p:ph type="sldNum" sz="quarter" idx="5"/>
          </p:nvPr>
        </p:nvSpPr>
        <p:spPr/>
        <p:txBody>
          <a:bodyPr/>
          <a:lstStyle/>
          <a:p>
            <a:pPr marL="0" marR="0" lvl="0" indent="0" algn="r" defTabSz="914385" rtl="0" eaLnBrk="1" fontAlgn="auto" latinLnBrk="0" hangingPunct="1">
              <a:lnSpc>
                <a:spcPct val="100000"/>
              </a:lnSpc>
              <a:spcBef>
                <a:spcPts val="0"/>
              </a:spcBef>
              <a:spcAft>
                <a:spcPts val="0"/>
              </a:spcAft>
              <a:buClrTx/>
              <a:buSzTx/>
              <a:buFontTx/>
              <a:buNone/>
              <a:tabLst/>
              <a:defRPr/>
            </a:pPr>
            <a:fld id="{B8139E96-B8D1-4142-87B0-B5E9835684C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85"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396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43508-2987-9F7E-935E-60F6FF300D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0F893C-11BF-EF01-5055-21136EFF6A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9E6797-373B-DF5E-F21E-F56CF6C1A941}"/>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2728BFCD-9156-7F81-2F14-04EAE5A60754}"/>
              </a:ext>
            </a:extLst>
          </p:cNvPr>
          <p:cNvSpPr>
            <a:spLocks noGrp="1"/>
          </p:cNvSpPr>
          <p:nvPr>
            <p:ph type="sldNum" sz="quarter" idx="5"/>
          </p:nvPr>
        </p:nvSpPr>
        <p:spPr/>
        <p:txBody>
          <a:bodyPr/>
          <a:lstStyle/>
          <a:p>
            <a:pPr marL="0" marR="0" lvl="0" indent="0" algn="r" defTabSz="950976"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950976" rtl="0" eaLnBrk="1" fontAlgn="auto" latinLnBrk="0" hangingPunct="1">
                <a:lnSpc>
                  <a:spcPct val="100000"/>
                </a:lnSpc>
                <a:spcBef>
                  <a:spcPts val="0"/>
                </a:spcBef>
                <a:spcAft>
                  <a:spcPts val="0"/>
                </a:spcAft>
                <a:buClrTx/>
                <a:buSzTx/>
                <a:buFontTx/>
                <a:buNone/>
                <a:tabLst/>
                <a:defRPr/>
              </a:pPr>
              <a:t>39</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0288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0508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81B1C-90F6-3184-D9FE-E8E1476AA7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9B525-FC53-1C86-48AF-9440105586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645E03-3BD6-4A50-EC6E-A673884549A1}"/>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C64120BA-1FA5-13A7-AC89-8AA9DCBA1539}"/>
              </a:ext>
            </a:extLst>
          </p:cNvPr>
          <p:cNvSpPr>
            <a:spLocks noGrp="1"/>
          </p:cNvSpPr>
          <p:nvPr>
            <p:ph type="sldNum" sz="quarter" idx="5"/>
          </p:nvPr>
        </p:nvSpPr>
        <p:spPr/>
        <p:txBody>
          <a:bodyPr/>
          <a:lstStyle/>
          <a:p>
            <a:pPr marL="0" marR="0" lvl="0" indent="0" algn="r" defTabSz="950976"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950976" rtl="0" eaLnBrk="1" fontAlgn="auto" latinLnBrk="0" hangingPunct="1">
                <a:lnSpc>
                  <a:spcPct val="100000"/>
                </a:lnSpc>
                <a:spcBef>
                  <a:spcPts val="0"/>
                </a:spcBef>
                <a:spcAft>
                  <a:spcPts val="0"/>
                </a:spcAft>
                <a:buClrTx/>
                <a:buSzTx/>
                <a:buFontTx/>
                <a:buNone/>
                <a:tabLst/>
                <a:defRPr/>
              </a:pPr>
              <a:t>40</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3950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7EB89-11E0-78AD-AF7A-E4692FCB62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033DEB-986D-1844-2C17-2CDA0EBD15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F41C59-BE1C-D6B3-6B59-08842ACA8C48}"/>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892DA6E7-71AA-C852-1112-68C44BD5B9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3049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8A4BA-F30E-E770-1AFA-60E5B3B7DCE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64E882E-7CD8-9221-834B-CA863081A3B0}"/>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55E10BEA-B4A0-1059-2007-D1AAD36CE2CF}"/>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486514D7-322E-C242-488F-39A71DEFC4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6073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B417-6307-C28C-3CF0-BA327C1A974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D5AC17F-7648-2BCF-76DB-214C3B07DD3F}"/>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36ED44C9-BFC3-E297-4473-B9D661EC93BA}"/>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1A054043-140C-011A-717C-61E1FC0B8D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1842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E4A6B-C780-0E8D-4B06-4DB4C9705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DD404-F888-05FD-D49E-02C1786EB4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AC3DF-35FA-E53D-B4D7-97518A4E2A7C}"/>
              </a:ext>
            </a:extLst>
          </p:cNvPr>
          <p:cNvSpPr>
            <a:spLocks noGrp="1"/>
          </p:cNvSpPr>
          <p:nvPr>
            <p:ph type="body" idx="1"/>
          </p:nvPr>
        </p:nvSpPr>
        <p:spPr/>
        <p:txBody>
          <a:bodyPr/>
          <a:lstStyle/>
          <a:p>
            <a:pPr marL="171450" indent="-171450">
              <a:buFontTx/>
              <a:buChar char="-"/>
            </a:pPr>
            <a:endParaRPr lang="fi-FI"/>
          </a:p>
        </p:txBody>
      </p:sp>
      <p:sp>
        <p:nvSpPr>
          <p:cNvPr id="4" name="Slide Number Placeholder 3">
            <a:extLst>
              <a:ext uri="{FF2B5EF4-FFF2-40B4-BE49-F238E27FC236}">
                <a16:creationId xmlns:a16="http://schemas.microsoft.com/office/drawing/2014/main" id="{7BF30165-A2B0-4AB6-F2E0-282E5C1C3E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52338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275E1-0005-C3B0-4FCD-31AF2D16E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2F892-1459-6C88-529C-5EB59A1D02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B3CE9C-DF74-AA45-E055-63528D20468D}"/>
              </a:ext>
            </a:extLst>
          </p:cNvPr>
          <p:cNvSpPr>
            <a:spLocks noGrp="1"/>
          </p:cNvSpPr>
          <p:nvPr>
            <p:ph type="body" idx="1"/>
          </p:nvPr>
        </p:nvSpPr>
        <p:spPr/>
        <p:txBody>
          <a:bodyPr/>
          <a:lstStyle/>
          <a:p>
            <a:pPr marL="171450" indent="-171450">
              <a:buFontTx/>
              <a:buChar char="-"/>
            </a:pPr>
            <a:endParaRPr lang="fi-FI"/>
          </a:p>
        </p:txBody>
      </p:sp>
      <p:sp>
        <p:nvSpPr>
          <p:cNvPr id="4" name="Slide Number Placeholder 3">
            <a:extLst>
              <a:ext uri="{FF2B5EF4-FFF2-40B4-BE49-F238E27FC236}">
                <a16:creationId xmlns:a16="http://schemas.microsoft.com/office/drawing/2014/main" id="{09509EB7-20CE-D469-2613-33788C8465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5624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2C588-0C31-6C18-E7E3-5DEEBA053D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076995-5798-5F5E-D94A-05FF1CEC5F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7461FA-BC7D-CBA1-8F29-6459F1A931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45B64B-0166-8628-10BD-48453400BAE8}"/>
              </a:ext>
            </a:extLst>
          </p:cNvPr>
          <p:cNvSpPr>
            <a:spLocks noGrp="1"/>
          </p:cNvSpPr>
          <p:nvPr>
            <p:ph type="sldNum" sz="quarter" idx="5"/>
          </p:nvPr>
        </p:nvSpPr>
        <p:spPr/>
        <p:txBody>
          <a:bodyPr/>
          <a:lstStyle/>
          <a:p>
            <a:fld id="{A002D9D5-4B4E-4775-82B7-EC6ACE666D77}" type="slidenum">
              <a:rPr lang="fi-FI" smtClean="0"/>
              <a:pPr/>
              <a:t>52</a:t>
            </a:fld>
            <a:endParaRPr lang="fi-FI"/>
          </a:p>
        </p:txBody>
      </p:sp>
    </p:spTree>
    <p:extLst>
      <p:ext uri="{BB962C8B-B14F-4D97-AF65-F5344CB8AC3E}">
        <p14:creationId xmlns:p14="http://schemas.microsoft.com/office/powerpoint/2010/main" val="1056711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08327-C71C-C553-91CB-7107FD2F39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DE3568-351A-7E79-02A7-D74A1E1D98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550417-39EB-D1B9-8927-8CEB84F7938C}"/>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9A4005DD-6B25-55A3-22A5-3904F340D421}"/>
              </a:ext>
            </a:extLst>
          </p:cNvPr>
          <p:cNvSpPr>
            <a:spLocks noGrp="1"/>
          </p:cNvSpPr>
          <p:nvPr>
            <p:ph type="sldNum" sz="quarter" idx="5"/>
          </p:nvPr>
        </p:nvSpPr>
        <p:spPr/>
        <p:txBody>
          <a:bodyPr/>
          <a:lstStyle/>
          <a:p>
            <a:pPr marL="0" marR="0" lvl="0" indent="0" algn="r" defTabSz="950976"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950976" rtl="0" eaLnBrk="1" fontAlgn="auto" latinLnBrk="0" hangingPunct="1">
                <a:lnSpc>
                  <a:spcPct val="100000"/>
                </a:lnSpc>
                <a:spcBef>
                  <a:spcPts val="0"/>
                </a:spcBef>
                <a:spcAft>
                  <a:spcPts val="0"/>
                </a:spcAft>
                <a:buClrTx/>
                <a:buSzTx/>
                <a:buFontTx/>
                <a:buNone/>
                <a:tabLst/>
                <a:defRPr/>
              </a:pPr>
              <a:t>11</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9113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B6305-6E9D-9D44-A870-81F5F3972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F5BC0A-92CC-30E7-262C-AEBFDFDAE7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E0C8FE-09CC-2735-3F61-BF4915D80BE7}"/>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E0EA1257-D1AF-9F8C-321C-386005EC3A3C}"/>
              </a:ext>
            </a:extLst>
          </p:cNvPr>
          <p:cNvSpPr>
            <a:spLocks noGrp="1"/>
          </p:cNvSpPr>
          <p:nvPr>
            <p:ph type="sldNum" sz="quarter" idx="5"/>
          </p:nvPr>
        </p:nvSpPr>
        <p:spPr/>
        <p:txBody>
          <a:bodyPr/>
          <a:lstStyle/>
          <a:p>
            <a:pPr marL="0" marR="0" lvl="0" indent="0" algn="r" defTabSz="950976"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950976" rtl="0" eaLnBrk="1" fontAlgn="auto" latinLnBrk="0" hangingPunct="1">
                <a:lnSpc>
                  <a:spcPct val="100000"/>
                </a:lnSpc>
                <a:spcBef>
                  <a:spcPts val="0"/>
                </a:spcBef>
                <a:spcAft>
                  <a:spcPts val="0"/>
                </a:spcAft>
                <a:buClrTx/>
                <a:buSzTx/>
                <a:buFontTx/>
                <a:buNone/>
                <a:tabLst/>
                <a:defRPr/>
              </a:pPr>
              <a:t>12</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6284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C1F03-52CB-4934-1F62-2F2D069B25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59A404-AD48-4436-2684-01796714C6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57790F-3C44-46E4-7621-C396BDF182B6}"/>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BF5445DF-B648-056E-34CD-76E94C708ADE}"/>
              </a:ext>
            </a:extLst>
          </p:cNvPr>
          <p:cNvSpPr>
            <a:spLocks noGrp="1"/>
          </p:cNvSpPr>
          <p:nvPr>
            <p:ph type="sldNum" sz="quarter" idx="5"/>
          </p:nvPr>
        </p:nvSpPr>
        <p:spPr/>
        <p:txBody>
          <a:bodyPr/>
          <a:lstStyle/>
          <a:p>
            <a:pPr marL="0" marR="0" lvl="0" indent="0" algn="r" defTabSz="950976"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950976" rtl="0" eaLnBrk="1" fontAlgn="auto" latinLnBrk="0" hangingPunct="1">
                <a:lnSpc>
                  <a:spcPct val="100000"/>
                </a:lnSpc>
                <a:spcBef>
                  <a:spcPts val="0"/>
                </a:spcBef>
                <a:spcAft>
                  <a:spcPts val="0"/>
                </a:spcAft>
                <a:buClrTx/>
                <a:buSzTx/>
                <a:buFontTx/>
                <a:buNone/>
                <a:tabLst/>
                <a:defRPr/>
              </a:pPr>
              <a:t>13</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5290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211B4-DF48-4A27-960E-DE33DE2F5D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B9765A-5681-6DAD-474F-32D72D938D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00A232-DE98-31CC-3E8C-538CA20B9AB7}"/>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988A3713-2E50-D6D1-A235-35F21F1A59EF}"/>
              </a:ext>
            </a:extLst>
          </p:cNvPr>
          <p:cNvSpPr>
            <a:spLocks noGrp="1"/>
          </p:cNvSpPr>
          <p:nvPr>
            <p:ph type="sldNum" sz="quarter" idx="5"/>
          </p:nvPr>
        </p:nvSpPr>
        <p:spPr/>
        <p:txBody>
          <a:bodyPr/>
          <a:lstStyle/>
          <a:p>
            <a:pPr marL="0" marR="0" lvl="0" indent="0" algn="r" defTabSz="950976" rtl="0" eaLnBrk="1" fontAlgn="auto" latinLnBrk="0" hangingPunct="1">
              <a:lnSpc>
                <a:spcPct val="100000"/>
              </a:lnSpc>
              <a:spcBef>
                <a:spcPts val="0"/>
              </a:spcBef>
              <a:spcAft>
                <a:spcPts val="0"/>
              </a:spcAft>
              <a:buClrTx/>
              <a:buSzTx/>
              <a:buFontTx/>
              <a:buNone/>
              <a:tabLst/>
              <a:defRPr/>
            </a:pPr>
            <a:fld id="{617112DD-9077-4FFA-B388-3D7A4E36BEB3}"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950976" rtl="0" eaLnBrk="1" fontAlgn="auto" latinLnBrk="0" hangingPunct="1">
                <a:lnSpc>
                  <a:spcPct val="100000"/>
                </a:lnSpc>
                <a:spcBef>
                  <a:spcPts val="0"/>
                </a:spcBef>
                <a:spcAft>
                  <a:spcPts val="0"/>
                </a:spcAft>
                <a:buClrTx/>
                <a:buSzTx/>
                <a:buFontTx/>
                <a:buNone/>
                <a:tabLst/>
                <a:defRPr/>
              </a:pPr>
              <a:t>14</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1128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4820B-60CD-8A88-FE3F-24C434FCBA9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F270B09-8E72-9897-0EC0-40CCF491DC43}"/>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0DDCD75B-0CA8-CBD0-CF5D-8C76A6F52F83}"/>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E0CDBC1A-1DC5-AC0A-4B37-4E7AA0745E63}"/>
              </a:ext>
            </a:extLst>
          </p:cNvPr>
          <p:cNvSpPr>
            <a:spLocks noGrp="1"/>
          </p:cNvSpPr>
          <p:nvPr>
            <p:ph type="sldNum" sz="quarter" idx="5"/>
          </p:nvPr>
        </p:nvSpPr>
        <p:spPr/>
        <p:txBody>
          <a:bodyPr/>
          <a:lstStyle/>
          <a:p>
            <a:fld id="{617112DD-9077-4FFA-B388-3D7A4E36BEB3}" type="slidenum">
              <a:rPr lang="fi-FI" smtClean="0"/>
              <a:t>15</a:t>
            </a:fld>
            <a:endParaRPr lang="fi-FI"/>
          </a:p>
        </p:txBody>
      </p:sp>
    </p:spTree>
    <p:extLst>
      <p:ext uri="{BB962C8B-B14F-4D97-AF65-F5344CB8AC3E}">
        <p14:creationId xmlns:p14="http://schemas.microsoft.com/office/powerpoint/2010/main" val="190714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DEA99-0C42-F991-7676-F85EC45C883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E1A5DA4-4896-1296-AEAB-EA7FE642947F}"/>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42D997E3-050B-89F1-2258-22BCA7099A69}"/>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E0FAC6CF-7574-C064-DC75-41CA3D959D4D}"/>
              </a:ext>
            </a:extLst>
          </p:cNvPr>
          <p:cNvSpPr>
            <a:spLocks noGrp="1"/>
          </p:cNvSpPr>
          <p:nvPr>
            <p:ph type="sldNum" sz="quarter" idx="5"/>
          </p:nvPr>
        </p:nvSpPr>
        <p:spPr/>
        <p:txBody>
          <a:bodyPr/>
          <a:lstStyle/>
          <a:p>
            <a:fld id="{617112DD-9077-4FFA-B388-3D7A4E36BEB3}" type="slidenum">
              <a:rPr lang="fi-FI" smtClean="0"/>
              <a:t>16</a:t>
            </a:fld>
            <a:endParaRPr lang="fi-FI"/>
          </a:p>
        </p:txBody>
      </p:sp>
    </p:spTree>
    <p:extLst>
      <p:ext uri="{BB962C8B-B14F-4D97-AF65-F5344CB8AC3E}">
        <p14:creationId xmlns:p14="http://schemas.microsoft.com/office/powerpoint/2010/main" val="34786916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hyperlink" Target="https://www.facebook.com/uudenmaanliitto/" TargetMode="External"/><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s://www.instagram.com/myuusimaa/" TargetMode="External"/><Relationship Id="rId11" Type="http://schemas.openxmlformats.org/officeDocument/2006/relationships/image" Target="../media/image15.png"/><Relationship Id="rId5" Type="http://schemas.openxmlformats.org/officeDocument/2006/relationships/hyperlink" Target="https://twitter.com/uudenmaanliitto" TargetMode="External"/><Relationship Id="rId10" Type="http://schemas.openxmlformats.org/officeDocument/2006/relationships/image" Target="../media/image14.png"/><Relationship Id="rId4" Type="http://schemas.openxmlformats.org/officeDocument/2006/relationships/hyperlink" Target="https://uudenmaanliitto.fi/" TargetMode="External"/><Relationship Id="rId9" Type="http://schemas.openxmlformats.org/officeDocument/2006/relationships/image" Target="../media/image13.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twitter.com/uudenmaanliitto" TargetMode="External"/><Relationship Id="rId7" Type="http://schemas.openxmlformats.org/officeDocument/2006/relationships/image" Target="../media/image7.svg"/><Relationship Id="rId12" Type="http://schemas.openxmlformats.org/officeDocument/2006/relationships/image" Target="../media/image16.png"/><Relationship Id="rId2" Type="http://schemas.openxmlformats.org/officeDocument/2006/relationships/hyperlink" Target="https://uudenmaanliitto.fi/" TargetMode="External"/><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hyperlink" Target="https://www.facebook.com/uudenmaanliitto/" TargetMode="External"/><Relationship Id="rId10" Type="http://schemas.openxmlformats.org/officeDocument/2006/relationships/image" Target="../media/image14.png"/><Relationship Id="rId4" Type="http://schemas.openxmlformats.org/officeDocument/2006/relationships/hyperlink" Target="https://www.instagram.com/myuusimaa/" TargetMode="External"/><Relationship Id="rId9" Type="http://schemas.openxmlformats.org/officeDocument/2006/relationships/image" Target="../media/image13.svg"/></Relationships>
</file>

<file path=ppt/slideLayouts/_rels/slideLayout24.xml.rels><?xml version="1.0" encoding="UTF-8" standalone="yes"?>
<Relationships xmlns="http://schemas.openxmlformats.org/package/2006/relationships"><Relationship Id="rId8" Type="http://schemas.openxmlformats.org/officeDocument/2006/relationships/hyperlink" Target="https://www.facebook.com/uudenmaanliitto/" TargetMode="External"/><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hyperlink" Target="https://www.instagram.com/myuusimaa/" TargetMode="External"/><Relationship Id="rId12"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hyperlink" Target="https://twitter.com/uudenmaanliitto" TargetMode="External"/><Relationship Id="rId11" Type="http://schemas.openxmlformats.org/officeDocument/2006/relationships/image" Target="../media/image14.png"/><Relationship Id="rId5" Type="http://schemas.openxmlformats.org/officeDocument/2006/relationships/hyperlink" Target="https://uudenmaanliitto.fi/" TargetMode="External"/><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hyperlink" Target="https://www.facebook.com/uudenmaanliitto/" TargetMode="External"/><Relationship Id="rId12"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hyperlink" Target="https://www.instagram.com/myuusimaa/" TargetMode="External"/><Relationship Id="rId11" Type="http://schemas.openxmlformats.org/officeDocument/2006/relationships/image" Target="../media/image15.png"/><Relationship Id="rId5" Type="http://schemas.openxmlformats.org/officeDocument/2006/relationships/hyperlink" Target="https://twitter.com/uudenmaanliitto" TargetMode="External"/><Relationship Id="rId10" Type="http://schemas.openxmlformats.org/officeDocument/2006/relationships/image" Target="../media/image14.png"/><Relationship Id="rId4" Type="http://schemas.openxmlformats.org/officeDocument/2006/relationships/hyperlink" Target="https://uudenmaanliitto.fi/" TargetMode="External"/><Relationship Id="rId9" Type="http://schemas.openxmlformats.org/officeDocument/2006/relationships/image" Target="../media/image13.sv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hyperlink" Target="https://www.facebook.com/uudenmaanliitto/" TargetMode="External"/><Relationship Id="rId12"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hyperlink" Target="https://www.instagram.com/myuusimaa/" TargetMode="External"/><Relationship Id="rId11" Type="http://schemas.openxmlformats.org/officeDocument/2006/relationships/image" Target="../media/image15.png"/><Relationship Id="rId5" Type="http://schemas.openxmlformats.org/officeDocument/2006/relationships/hyperlink" Target="https://twitter.com/uudenmaanliitto" TargetMode="External"/><Relationship Id="rId10" Type="http://schemas.openxmlformats.org/officeDocument/2006/relationships/image" Target="../media/image14.png"/><Relationship Id="rId4" Type="http://schemas.openxmlformats.org/officeDocument/2006/relationships/hyperlink" Target="https://uudenmaanliitto.fi/" TargetMode="External"/><Relationship Id="rId9" Type="http://schemas.openxmlformats.org/officeDocument/2006/relationships/image" Target="../media/image13.sv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twitter.com/uudenmaanliitto" TargetMode="External"/><Relationship Id="rId7" Type="http://schemas.openxmlformats.org/officeDocument/2006/relationships/image" Target="../media/image13.svg"/><Relationship Id="rId2" Type="http://schemas.openxmlformats.org/officeDocument/2006/relationships/hyperlink" Target="https://uudenmaanliitto.fi/" TargetMode="External"/><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0.png"/><Relationship Id="rId5" Type="http://schemas.openxmlformats.org/officeDocument/2006/relationships/hyperlink" Target="https://www.facebook.com/uudenmaanliitto/" TargetMode="External"/><Relationship Id="rId10" Type="http://schemas.openxmlformats.org/officeDocument/2006/relationships/image" Target="../media/image16.png"/><Relationship Id="rId4" Type="http://schemas.openxmlformats.org/officeDocument/2006/relationships/hyperlink" Target="https://www.instagram.com/myuusimaa/" TargetMode="External"/><Relationship Id="rId9"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8" Type="http://schemas.openxmlformats.org/officeDocument/2006/relationships/hyperlink" Target="https://www.facebook.com/uudenmaanliitto/" TargetMode="External"/><Relationship Id="rId13"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hyperlink" Target="https://www.instagram.com/myuusimaa/" TargetMode="External"/><Relationship Id="rId12"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hyperlink" Target="https://twitter.com/uudenmaanliitto" TargetMode="External"/><Relationship Id="rId11" Type="http://schemas.openxmlformats.org/officeDocument/2006/relationships/image" Target="../media/image14.png"/><Relationship Id="rId5" Type="http://schemas.openxmlformats.org/officeDocument/2006/relationships/hyperlink" Target="https://uudenmaanliitto.fi/" TargetMode="External"/><Relationship Id="rId10" Type="http://schemas.openxmlformats.org/officeDocument/2006/relationships/image" Target="../media/image13.svg"/><Relationship Id="rId4" Type="http://schemas.openxmlformats.org/officeDocument/2006/relationships/image" Target="../media/image10.png"/><Relationship Id="rId9"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loitusdia, Oodi">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739E815D-3442-54BE-4735-E6F736410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86" y="-17397"/>
            <a:ext cx="12242295" cy="6886290"/>
          </a:xfrm>
          <a:prstGeom prst="rect">
            <a:avLst/>
          </a:prstGeom>
        </p:spPr>
      </p:pic>
      <p:sp>
        <p:nvSpPr>
          <p:cNvPr id="5" name="Vapaamuotoinen: Muoto 4">
            <a:extLst>
              <a:ext uri="{FF2B5EF4-FFF2-40B4-BE49-F238E27FC236}">
                <a16:creationId xmlns:a16="http://schemas.microsoft.com/office/drawing/2014/main" id="{0ECCBE9B-B089-6A91-958A-B2CD930026BF}"/>
              </a:ext>
              <a:ext uri="{C183D7F6-B498-43B3-948B-1728B52AA6E4}">
                <adec:decorative xmlns:adec="http://schemas.microsoft.com/office/drawing/2017/decorative" val="1"/>
              </a:ext>
            </a:extLst>
          </p:cNvPr>
          <p:cNvSpPr/>
          <p:nvPr userDrawn="1"/>
        </p:nvSpPr>
        <p:spPr>
          <a:xfrm>
            <a:off x="5230386" y="2134838"/>
            <a:ext cx="7063513" cy="4734055"/>
          </a:xfrm>
          <a:custGeom>
            <a:avLst/>
            <a:gdLst>
              <a:gd name="connsiteX0" fmla="*/ 1325506 w 7063513"/>
              <a:gd name="connsiteY0" fmla="*/ 0 h 4734055"/>
              <a:gd name="connsiteX1" fmla="*/ 7063513 w 7063513"/>
              <a:gd name="connsiteY1" fmla="*/ 0 h 4734055"/>
              <a:gd name="connsiteX2" fmla="*/ 7063513 w 7063513"/>
              <a:gd name="connsiteY2" fmla="*/ 4734055 h 4734055"/>
              <a:gd name="connsiteX3" fmla="*/ 0 w 7063513"/>
              <a:gd name="connsiteY3" fmla="*/ 4734055 h 4734055"/>
              <a:gd name="connsiteX4" fmla="*/ 0 w 7063513"/>
              <a:gd name="connsiteY4" fmla="*/ 1428496 h 4734055"/>
              <a:gd name="connsiteX5" fmla="*/ 1325506 w 7063513"/>
              <a:gd name="connsiteY5" fmla="*/ 0 h 473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3513" h="4734055">
                <a:moveTo>
                  <a:pt x="1325506" y="0"/>
                </a:moveTo>
                <a:lnTo>
                  <a:pt x="7063513" y="0"/>
                </a:lnTo>
                <a:lnTo>
                  <a:pt x="7063513" y="4734055"/>
                </a:lnTo>
                <a:lnTo>
                  <a:pt x="0" y="4734055"/>
                </a:lnTo>
                <a:lnTo>
                  <a:pt x="0" y="1428496"/>
                </a:lnTo>
                <a:cubicBezTo>
                  <a:pt x="0" y="639560"/>
                  <a:pt x="593448" y="0"/>
                  <a:pt x="1325506" y="0"/>
                </a:cubicBezTo>
                <a:close/>
              </a:path>
            </a:pathLst>
          </a:custGeom>
          <a:solidFill>
            <a:srgbClr val="EBEBE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grpSp>
        <p:nvGrpSpPr>
          <p:cNvPr id="9" name="Ryhmä 8">
            <a:extLst>
              <a:ext uri="{FF2B5EF4-FFF2-40B4-BE49-F238E27FC236}">
                <a16:creationId xmlns:a16="http://schemas.microsoft.com/office/drawing/2014/main" id="{111255F0-F894-5464-35C8-BAA4C010C86F}"/>
              </a:ext>
              <a:ext uri="{C183D7F6-B498-43B3-948B-1728B52AA6E4}">
                <adec:decorative xmlns:adec="http://schemas.microsoft.com/office/drawing/2017/decorative" val="1"/>
              </a:ext>
            </a:extLst>
          </p:cNvPr>
          <p:cNvGrpSpPr/>
          <p:nvPr userDrawn="1"/>
        </p:nvGrpSpPr>
        <p:grpSpPr>
          <a:xfrm>
            <a:off x="-79206" y="-18203"/>
            <a:ext cx="2683621" cy="2654021"/>
            <a:chOff x="-79206" y="-18203"/>
            <a:chExt cx="2683621" cy="2654021"/>
          </a:xfrm>
        </p:grpSpPr>
        <p:sp>
          <p:nvSpPr>
            <p:cNvPr id="14" name="Vapaamuotoinen: Muoto 13">
              <a:extLst>
                <a:ext uri="{FF2B5EF4-FFF2-40B4-BE49-F238E27FC236}">
                  <a16:creationId xmlns:a16="http://schemas.microsoft.com/office/drawing/2014/main" id="{4FCE9CED-4FD2-7D93-1990-427B4146006C}"/>
                </a:ext>
              </a:extLst>
            </p:cNvPr>
            <p:cNvSpPr/>
            <p:nvPr userDrawn="1"/>
          </p:nvSpPr>
          <p:spPr>
            <a:xfrm flipH="1">
              <a:off x="-79206" y="-1820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4" name="Kuva 3" descr="Logo, jossa oransseja, vihreitä ja sinisiä palloja sekä teksti Uudenmaan liitto Nylands förbund.">
              <a:extLst>
                <a:ext uri="{FF2B5EF4-FFF2-40B4-BE49-F238E27FC236}">
                  <a16:creationId xmlns:a16="http://schemas.microsoft.com/office/drawing/2014/main" id="{3D948663-0DAE-5884-3A77-CC13984C65D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5360" y="332656"/>
              <a:ext cx="1477631" cy="1648332"/>
            </a:xfrm>
            <a:prstGeom prst="rect">
              <a:avLst/>
            </a:prstGeom>
          </p:spPr>
        </p:pic>
      </p:grpSp>
      <p:sp>
        <p:nvSpPr>
          <p:cNvPr id="7" name="Otsikko 6">
            <a:extLst>
              <a:ext uri="{FF2B5EF4-FFF2-40B4-BE49-F238E27FC236}">
                <a16:creationId xmlns:a16="http://schemas.microsoft.com/office/drawing/2014/main" id="{717ABEAB-EB4F-E00B-DB07-B2B1D2DF7821}"/>
              </a:ext>
            </a:extLst>
          </p:cNvPr>
          <p:cNvSpPr>
            <a:spLocks noGrp="1"/>
          </p:cNvSpPr>
          <p:nvPr>
            <p:ph type="title"/>
          </p:nvPr>
        </p:nvSpPr>
        <p:spPr>
          <a:xfrm>
            <a:off x="5865113" y="2402355"/>
            <a:ext cx="5688632" cy="2592288"/>
          </a:xfrm>
        </p:spPr>
        <p:txBody>
          <a:bodyPr>
            <a:noAutofit/>
          </a:bodyPr>
          <a:lstStyle>
            <a:lvl1pPr algn="r">
              <a:defRPr sz="48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0" name="Tekstin paikkamerkki 9">
            <a:extLst>
              <a:ext uri="{FF2B5EF4-FFF2-40B4-BE49-F238E27FC236}">
                <a16:creationId xmlns:a16="http://schemas.microsoft.com/office/drawing/2014/main" id="{CFADC52F-20A5-9024-706A-07535A281DD4}"/>
              </a:ext>
            </a:extLst>
          </p:cNvPr>
          <p:cNvSpPr>
            <a:spLocks noGrp="1"/>
          </p:cNvSpPr>
          <p:nvPr>
            <p:ph type="body" sz="quarter" idx="10" hasCustomPrompt="1"/>
          </p:nvPr>
        </p:nvSpPr>
        <p:spPr>
          <a:xfrm>
            <a:off x="5820458" y="5157191"/>
            <a:ext cx="5688632" cy="914743"/>
          </a:xfrm>
        </p:spPr>
        <p:txBody>
          <a:bodyPr anchor="ctr" anchorCtr="0"/>
          <a:lstStyle>
            <a:lvl1pPr marL="0" indent="0" algn="r">
              <a:buNone/>
              <a:defRPr/>
            </a:lvl1pPr>
            <a:lvl2pPr marL="324000" indent="0">
              <a:buNone/>
              <a:defRPr/>
            </a:lvl2pPr>
            <a:lvl3pPr marL="900000" indent="0">
              <a:buNone/>
              <a:defRPr/>
            </a:lvl3pPr>
            <a:lvl4pPr marL="900000" indent="0">
              <a:buNone/>
              <a:defRPr/>
            </a:lvl4pPr>
            <a:lvl5pPr marL="900000" indent="0">
              <a:buNone/>
              <a:defRPr/>
            </a:lvl5pPr>
          </a:lstStyle>
          <a:p>
            <a:pPr lvl="0"/>
            <a:r>
              <a:rPr lang="fi-FI"/>
              <a:t>Nimi ja päivämäärä</a:t>
            </a:r>
          </a:p>
        </p:txBody>
      </p:sp>
    </p:spTree>
    <p:extLst>
      <p:ext uri="{BB962C8B-B14F-4D97-AF65-F5344CB8AC3E}">
        <p14:creationId xmlns:p14="http://schemas.microsoft.com/office/powerpoint/2010/main" val="817106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eni kuva ja teksti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95400" y="332656"/>
            <a:ext cx="8928993" cy="1080120"/>
          </a:xfrm>
        </p:spPr>
        <p:txBody>
          <a:bodyPr/>
          <a:lstStyle>
            <a:lvl1pPr>
              <a:defRPr/>
            </a:lvl1pPr>
          </a:lstStyle>
          <a:p>
            <a:r>
              <a:rPr lang="fi-FI"/>
              <a:t>Lisää otsikko</a:t>
            </a:r>
          </a:p>
        </p:txBody>
      </p:sp>
      <p:sp>
        <p:nvSpPr>
          <p:cNvPr id="4" name="Alatunnisteen paikkamerkki 3">
            <a:extLst>
              <a:ext uri="{FF2B5EF4-FFF2-40B4-BE49-F238E27FC236}">
                <a16:creationId xmlns:a16="http://schemas.microsoft.com/office/drawing/2014/main" id="{37E87544-AF96-1F5A-3EA9-18C367CB441F}"/>
              </a:ext>
              <a:ext uri="{C183D7F6-B498-43B3-948B-1728B52AA6E4}">
                <adec:decorative xmlns:adec="http://schemas.microsoft.com/office/drawing/2017/decorative" val="1"/>
              </a:ext>
            </a:extLst>
          </p:cNvPr>
          <p:cNvSpPr>
            <a:spLocks noGrp="1"/>
          </p:cNvSpPr>
          <p:nvPr>
            <p:ph type="ftr" sz="quarter" idx="10"/>
          </p:nvPr>
        </p:nvSpPr>
        <p:spPr/>
        <p:txBody>
          <a:bodyPr/>
          <a:lstStyle/>
          <a:p>
            <a:r>
              <a:rPr lang="fi-FI">
                <a:solidFill>
                  <a:schemeClr val="accent2"/>
                </a:solidFill>
              </a:rPr>
              <a:t>Uudenmaan liitto </a:t>
            </a:r>
            <a:r>
              <a:rPr lang="fi-FI"/>
              <a:t>| </a:t>
            </a:r>
            <a:r>
              <a:rPr lang="fi-FI" err="1">
                <a:solidFill>
                  <a:schemeClr val="accent2"/>
                </a:solidFill>
              </a:rPr>
              <a:t>Nylands</a:t>
            </a:r>
            <a:r>
              <a:rPr lang="fi-FI">
                <a:solidFill>
                  <a:schemeClr val="accent2"/>
                </a:solidFill>
              </a:rPr>
              <a:t> </a:t>
            </a:r>
            <a:r>
              <a:rPr lang="fi-FI" err="1">
                <a:solidFill>
                  <a:schemeClr val="accent2"/>
                </a:solidFill>
              </a:rPr>
              <a:t>förbund</a:t>
            </a:r>
            <a:r>
              <a:rPr lang="fi-FI">
                <a:solidFill>
                  <a:schemeClr val="accent2"/>
                </a:solidFill>
              </a:rPr>
              <a:t> </a:t>
            </a:r>
            <a:r>
              <a:rPr lang="fi-FI"/>
              <a:t>| </a:t>
            </a:r>
            <a:r>
              <a:rPr lang="fi-FI">
                <a:solidFill>
                  <a:schemeClr val="accent2"/>
                </a:solidFill>
              </a:rPr>
              <a:t>Helsinki-Uusimaa </a:t>
            </a:r>
            <a:r>
              <a:rPr lang="fi-FI" err="1">
                <a:solidFill>
                  <a:schemeClr val="accent2"/>
                </a:solidFill>
              </a:rPr>
              <a:t>Regional</a:t>
            </a:r>
            <a:r>
              <a:rPr lang="fi-FI">
                <a:solidFill>
                  <a:schemeClr val="accent2"/>
                </a:solidFill>
              </a:rPr>
              <a:t> </a:t>
            </a:r>
            <a:r>
              <a:rPr lang="fi-FI" err="1">
                <a:solidFill>
                  <a:schemeClr val="accent2"/>
                </a:solidFill>
              </a:rPr>
              <a:t>Council</a:t>
            </a:r>
            <a:endParaRPr lang="fi-FI">
              <a:solidFill>
                <a:schemeClr val="accent2"/>
              </a:solidFill>
            </a:endParaRPr>
          </a:p>
        </p:txBody>
      </p:sp>
      <p:sp>
        <p:nvSpPr>
          <p:cNvPr id="5" name="Dian numeron paikkamerkki 4">
            <a:extLst>
              <a:ext uri="{FF2B5EF4-FFF2-40B4-BE49-F238E27FC236}">
                <a16:creationId xmlns:a16="http://schemas.microsoft.com/office/drawing/2014/main" id="{1E4B9B96-4A78-2DE2-A512-F2FE5E901D70}"/>
              </a:ext>
              <a:ext uri="{C183D7F6-B498-43B3-948B-1728B52AA6E4}">
                <adec:decorative xmlns:adec="http://schemas.microsoft.com/office/drawing/2017/decorative" val="1"/>
              </a:ext>
            </a:extLst>
          </p:cNvPr>
          <p:cNvSpPr>
            <a:spLocks noGrp="1"/>
          </p:cNvSpPr>
          <p:nvPr>
            <p:ph type="sldNum" sz="quarter" idx="11"/>
          </p:nvPr>
        </p:nvSpPr>
        <p:spPr>
          <a:xfrm>
            <a:off x="11208567" y="6400839"/>
            <a:ext cx="748479" cy="365125"/>
          </a:xfrm>
        </p:spPr>
        <p:txBody>
          <a:bodyPr/>
          <a:lstStyle/>
          <a:p>
            <a:fld id="{A807F21D-6A63-4E75-89AA-A3F521749085}" type="slidenum">
              <a:rPr lang="fi-FI" smtClean="0"/>
              <a:pPr/>
              <a:t>‹#›</a:t>
            </a:fld>
            <a:endParaRPr lang="fi-FI"/>
          </a:p>
        </p:txBody>
      </p:sp>
      <p:sp>
        <p:nvSpPr>
          <p:cNvPr id="7" name="Tekstin paikkamerkki 6">
            <a:extLst>
              <a:ext uri="{FF2B5EF4-FFF2-40B4-BE49-F238E27FC236}">
                <a16:creationId xmlns:a16="http://schemas.microsoft.com/office/drawing/2014/main" id="{77A2C348-A1B8-5E0C-886D-43E1660B1378}"/>
              </a:ext>
            </a:extLst>
          </p:cNvPr>
          <p:cNvSpPr>
            <a:spLocks noGrp="1"/>
          </p:cNvSpPr>
          <p:nvPr>
            <p:ph type="body" sz="quarter" idx="12"/>
          </p:nvPr>
        </p:nvSpPr>
        <p:spPr>
          <a:xfrm>
            <a:off x="695401" y="1556891"/>
            <a:ext cx="7488832" cy="4824437"/>
          </a:xfrm>
        </p:spPr>
        <p:txBody>
          <a:bodyPr/>
          <a:lstStyle>
            <a:lvl4pPr>
              <a:spcBef>
                <a:spcPts val="0"/>
              </a:spcBef>
              <a:defRPr/>
            </a:lvl4pPr>
            <a:lvl5pPr>
              <a:spcBef>
                <a:spcPts val="0"/>
              </a:spcBef>
              <a:spcAft>
                <a:spcPts val="600"/>
              </a:spcAft>
              <a:defRPr/>
            </a:lvl5pPr>
          </a:lstStyle>
          <a:p>
            <a:pPr lvl="0"/>
            <a:r>
              <a:rPr lang="fi-FI"/>
              <a:t>Muokkaa tekstin perustyylejä napsauttamalla</a:t>
            </a:r>
          </a:p>
          <a:p>
            <a:pPr lvl="1"/>
            <a:r>
              <a:rPr lang="fi-FI"/>
              <a:t>toinen taso</a:t>
            </a:r>
          </a:p>
          <a:p>
            <a:pPr lvl="2"/>
            <a:r>
              <a:rPr lang="fi-FI"/>
              <a:t>kolmas taso</a:t>
            </a:r>
          </a:p>
        </p:txBody>
      </p:sp>
      <p:sp>
        <p:nvSpPr>
          <p:cNvPr id="14" name="Kuvan paikkamerkki 13">
            <a:extLst>
              <a:ext uri="{FF2B5EF4-FFF2-40B4-BE49-F238E27FC236}">
                <a16:creationId xmlns:a16="http://schemas.microsoft.com/office/drawing/2014/main" id="{CBE1235E-23A8-9711-F09F-03F31D2B9B76}"/>
              </a:ext>
            </a:extLst>
          </p:cNvPr>
          <p:cNvSpPr>
            <a:spLocks noGrp="1"/>
          </p:cNvSpPr>
          <p:nvPr>
            <p:ph type="pic" sz="quarter" idx="13" hasCustomPrompt="1"/>
          </p:nvPr>
        </p:nvSpPr>
        <p:spPr>
          <a:xfrm>
            <a:off x="8720982" y="764704"/>
            <a:ext cx="3471018" cy="6093296"/>
          </a:xfrm>
          <a:custGeom>
            <a:avLst/>
            <a:gdLst>
              <a:gd name="connsiteX0" fmla="*/ 700139 w 3471018"/>
              <a:gd name="connsiteY0" fmla="*/ 0 h 5516562"/>
              <a:gd name="connsiteX1" fmla="*/ 3471018 w 3471018"/>
              <a:gd name="connsiteY1" fmla="*/ 0 h 5516562"/>
              <a:gd name="connsiteX2" fmla="*/ 3471018 w 3471018"/>
              <a:gd name="connsiteY2" fmla="*/ 5516562 h 5516562"/>
              <a:gd name="connsiteX3" fmla="*/ 0 w 3471018"/>
              <a:gd name="connsiteY3" fmla="*/ 5516562 h 5516562"/>
              <a:gd name="connsiteX4" fmla="*/ 0 w 3471018"/>
              <a:gd name="connsiteY4" fmla="*/ 700139 h 5516562"/>
              <a:gd name="connsiteX5" fmla="*/ 700139 w 3471018"/>
              <a:gd name="connsiteY5" fmla="*/ 0 h 551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1018" h="5516562">
                <a:moveTo>
                  <a:pt x="700139" y="0"/>
                </a:moveTo>
                <a:lnTo>
                  <a:pt x="3471018" y="0"/>
                </a:lnTo>
                <a:lnTo>
                  <a:pt x="3471018" y="5516562"/>
                </a:lnTo>
                <a:lnTo>
                  <a:pt x="0" y="5516562"/>
                </a:lnTo>
                <a:lnTo>
                  <a:pt x="0" y="700139"/>
                </a:lnTo>
                <a:cubicBezTo>
                  <a:pt x="0" y="313463"/>
                  <a:pt x="313463" y="0"/>
                  <a:pt x="700139" y="0"/>
                </a:cubicBezTo>
                <a:close/>
              </a:path>
            </a:pathLst>
          </a:custGeom>
          <a:noFill/>
        </p:spPr>
        <p:txBody>
          <a:bodyPr wrap="square">
            <a:noAutofit/>
          </a:bodyPr>
          <a:lstStyle/>
          <a:p>
            <a:pPr marL="342900" marR="0" lvl="0" indent="-342900" algn="l" defTabSz="914400" rtl="0" eaLnBrk="1" fontAlgn="auto" latinLnBrk="0" hangingPunct="1">
              <a:lnSpc>
                <a:spcPct val="100000"/>
              </a:lnSpc>
              <a:spcBef>
                <a:spcPts val="600"/>
              </a:spcBef>
              <a:spcAft>
                <a:spcPts val="600"/>
              </a:spcAft>
              <a:buClr>
                <a:srgbClr val="F49915"/>
              </a:buClr>
              <a:buSzTx/>
              <a:buFont typeface="Arial" panose="020B0604020202020204" pitchFamily="34" charset="0"/>
              <a:buChar char="•"/>
              <a:tabLst/>
              <a:defRPr/>
            </a:pPr>
            <a:r>
              <a:rPr lang="fi-FI"/>
              <a:t>Kuvan lisääminen: valitse tämä kehys-&gt; Lisää-välilehti -&gt; Kuvat</a:t>
            </a:r>
          </a:p>
          <a:p>
            <a:endParaRPr lang="fi-FI"/>
          </a:p>
        </p:txBody>
      </p:sp>
    </p:spTree>
    <p:extLst>
      <p:ext uri="{BB962C8B-B14F-4D97-AF65-F5344CB8AC3E}">
        <p14:creationId xmlns:p14="http://schemas.microsoft.com/office/powerpoint/2010/main" val="212647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i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95400" y="260648"/>
            <a:ext cx="10729192" cy="1080120"/>
          </a:xfrm>
        </p:spPr>
        <p:txBody>
          <a:bodyPr/>
          <a:lstStyle>
            <a:lvl1pPr>
              <a:defRPr/>
            </a:lvl1pPr>
          </a:lstStyle>
          <a:p>
            <a:r>
              <a:rPr lang="fi-FI"/>
              <a:t>Lisää otsikko</a:t>
            </a:r>
          </a:p>
        </p:txBody>
      </p:sp>
      <p:sp>
        <p:nvSpPr>
          <p:cNvPr id="4" name="Alatunnisteen paikkamerkki 3">
            <a:extLst>
              <a:ext uri="{FF2B5EF4-FFF2-40B4-BE49-F238E27FC236}">
                <a16:creationId xmlns:a16="http://schemas.microsoft.com/office/drawing/2014/main" id="{37E87544-AF96-1F5A-3EA9-18C367CB441F}"/>
              </a:ext>
              <a:ext uri="{C183D7F6-B498-43B3-948B-1728B52AA6E4}">
                <adec:decorative xmlns:adec="http://schemas.microsoft.com/office/drawing/2017/decorative" val="1"/>
              </a:ext>
            </a:extLst>
          </p:cNvPr>
          <p:cNvSpPr>
            <a:spLocks noGrp="1"/>
          </p:cNvSpPr>
          <p:nvPr>
            <p:ph type="ftr" sz="quarter" idx="10"/>
          </p:nvPr>
        </p:nvSpPr>
        <p:spPr/>
        <p:txBody>
          <a:bodyPr/>
          <a:lstStyle/>
          <a:p>
            <a:r>
              <a:rPr lang="fi-FI">
                <a:solidFill>
                  <a:schemeClr val="accent2"/>
                </a:solidFill>
              </a:rPr>
              <a:t>Uudenmaan liitto </a:t>
            </a:r>
            <a:r>
              <a:rPr lang="fi-FI"/>
              <a:t>| </a:t>
            </a:r>
            <a:r>
              <a:rPr lang="fi-FI" err="1">
                <a:solidFill>
                  <a:schemeClr val="accent2"/>
                </a:solidFill>
              </a:rPr>
              <a:t>Nylands</a:t>
            </a:r>
            <a:r>
              <a:rPr lang="fi-FI">
                <a:solidFill>
                  <a:schemeClr val="accent2"/>
                </a:solidFill>
              </a:rPr>
              <a:t> </a:t>
            </a:r>
            <a:r>
              <a:rPr lang="fi-FI" err="1">
                <a:solidFill>
                  <a:schemeClr val="accent2"/>
                </a:solidFill>
              </a:rPr>
              <a:t>förbund</a:t>
            </a:r>
            <a:r>
              <a:rPr lang="fi-FI">
                <a:solidFill>
                  <a:schemeClr val="accent2"/>
                </a:solidFill>
              </a:rPr>
              <a:t> </a:t>
            </a:r>
            <a:r>
              <a:rPr lang="fi-FI"/>
              <a:t>| </a:t>
            </a:r>
            <a:r>
              <a:rPr lang="fi-FI">
                <a:solidFill>
                  <a:schemeClr val="accent2"/>
                </a:solidFill>
              </a:rPr>
              <a:t>Helsinki-Uusimaa </a:t>
            </a:r>
            <a:r>
              <a:rPr lang="fi-FI" err="1">
                <a:solidFill>
                  <a:schemeClr val="accent2"/>
                </a:solidFill>
              </a:rPr>
              <a:t>Regional</a:t>
            </a:r>
            <a:r>
              <a:rPr lang="fi-FI">
                <a:solidFill>
                  <a:schemeClr val="accent2"/>
                </a:solidFill>
              </a:rPr>
              <a:t> </a:t>
            </a:r>
            <a:r>
              <a:rPr lang="fi-FI" err="1">
                <a:solidFill>
                  <a:schemeClr val="accent2"/>
                </a:solidFill>
              </a:rPr>
              <a:t>Council</a:t>
            </a:r>
            <a:endParaRPr lang="fi-FI">
              <a:solidFill>
                <a:schemeClr val="accent2"/>
              </a:solidFill>
            </a:endParaRPr>
          </a:p>
        </p:txBody>
      </p:sp>
      <p:sp>
        <p:nvSpPr>
          <p:cNvPr id="5" name="Dian numeron paikkamerkki 4">
            <a:extLst>
              <a:ext uri="{FF2B5EF4-FFF2-40B4-BE49-F238E27FC236}">
                <a16:creationId xmlns:a16="http://schemas.microsoft.com/office/drawing/2014/main" id="{1E4B9B96-4A78-2DE2-A512-F2FE5E901D70}"/>
              </a:ext>
              <a:ext uri="{C183D7F6-B498-43B3-948B-1728B52AA6E4}">
                <adec:decorative xmlns:adec="http://schemas.microsoft.com/office/drawing/2017/decorative" val="1"/>
              </a:ext>
            </a:extLst>
          </p:cNvPr>
          <p:cNvSpPr>
            <a:spLocks noGrp="1"/>
          </p:cNvSpPr>
          <p:nvPr>
            <p:ph type="sldNum" sz="quarter" idx="11"/>
          </p:nvPr>
        </p:nvSpPr>
        <p:spPr>
          <a:xfrm>
            <a:off x="11208567" y="6400839"/>
            <a:ext cx="748479" cy="365125"/>
          </a:xfrm>
        </p:spPr>
        <p:txBody>
          <a:bodyPr/>
          <a:lstStyle/>
          <a:p>
            <a:fld id="{A807F21D-6A63-4E75-89AA-A3F521749085}" type="slidenum">
              <a:rPr lang="fi-FI" smtClean="0"/>
              <a:pPr/>
              <a:t>‹#›</a:t>
            </a:fld>
            <a:endParaRPr lang="fi-FI"/>
          </a:p>
        </p:txBody>
      </p:sp>
      <p:sp>
        <p:nvSpPr>
          <p:cNvPr id="7" name="Tekstin paikkamerkki 6">
            <a:extLst>
              <a:ext uri="{FF2B5EF4-FFF2-40B4-BE49-F238E27FC236}">
                <a16:creationId xmlns:a16="http://schemas.microsoft.com/office/drawing/2014/main" id="{77A2C348-A1B8-5E0C-886D-43E1660B1378}"/>
              </a:ext>
            </a:extLst>
          </p:cNvPr>
          <p:cNvSpPr>
            <a:spLocks noGrp="1"/>
          </p:cNvSpPr>
          <p:nvPr>
            <p:ph type="body" sz="quarter" idx="12"/>
          </p:nvPr>
        </p:nvSpPr>
        <p:spPr>
          <a:xfrm>
            <a:off x="695400" y="1484883"/>
            <a:ext cx="8928993" cy="4824437"/>
          </a:xfrm>
        </p:spPr>
        <p:txBody>
          <a:bodyPr/>
          <a:lstStyle>
            <a:lvl4pPr>
              <a:spcBef>
                <a:spcPts val="0"/>
              </a:spcBef>
              <a:defRPr/>
            </a:lvl4pPr>
            <a:lvl5pPr>
              <a:spcBef>
                <a:spcPts val="0"/>
              </a:spcBef>
              <a:spcAft>
                <a:spcPts val="600"/>
              </a:spcAft>
              <a:defRPr/>
            </a:lvl5pPr>
          </a:lstStyle>
          <a:p>
            <a:pPr lvl="0"/>
            <a:r>
              <a:rPr lang="fi-FI"/>
              <a:t>Muokkaa tekstin perustyylejä napsauttamalla</a:t>
            </a:r>
          </a:p>
          <a:p>
            <a:pPr lvl="1"/>
            <a:r>
              <a:rPr lang="fi-FI"/>
              <a:t>toinen taso</a:t>
            </a:r>
          </a:p>
          <a:p>
            <a:pPr lvl="2"/>
            <a:r>
              <a:rPr lang="fi-FI"/>
              <a:t>kolmas taso</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tsikko ja kaksi tekstilaatikko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07CF96-535A-CF3F-90BD-A2BCAA2EB7D1}"/>
              </a:ext>
            </a:extLst>
          </p:cNvPr>
          <p:cNvSpPr>
            <a:spLocks noGrp="1"/>
          </p:cNvSpPr>
          <p:nvPr>
            <p:ph type="title"/>
          </p:nvPr>
        </p:nvSpPr>
        <p:spPr/>
        <p:txBody>
          <a:bodyPr/>
          <a:lstStyle>
            <a:lvl1pPr algn="ctr">
              <a:defRPr/>
            </a:lvl1pPr>
          </a:lstStyle>
          <a:p>
            <a:r>
              <a:rPr lang="fi-FI"/>
              <a:t>Muokkaa ots. perustyyl. napsautt.</a:t>
            </a:r>
          </a:p>
        </p:txBody>
      </p:sp>
      <p:sp>
        <p:nvSpPr>
          <p:cNvPr id="3" name="Alatunnisteen paikkamerkki 2">
            <a:extLst>
              <a:ext uri="{FF2B5EF4-FFF2-40B4-BE49-F238E27FC236}">
                <a16:creationId xmlns:a16="http://schemas.microsoft.com/office/drawing/2014/main" id="{64A010E3-27B3-F08E-D8A2-B7A1337A3423}"/>
              </a:ext>
              <a:ext uri="{C183D7F6-B498-43B3-948B-1728B52AA6E4}">
                <adec:decorative xmlns:adec="http://schemas.microsoft.com/office/drawing/2017/decorative" val="1"/>
              </a:ext>
            </a:extLst>
          </p:cNvPr>
          <p:cNvSpPr>
            <a:spLocks noGrp="1"/>
          </p:cNvSpPr>
          <p:nvPr>
            <p:ph type="ftr" sz="quarter" idx="10"/>
          </p:nvPr>
        </p:nvSpPr>
        <p:spPr/>
        <p:txBody>
          <a:bodyPr/>
          <a:lstStyle/>
          <a:p>
            <a:r>
              <a:rPr lang="fi-FI">
                <a:solidFill>
                  <a:schemeClr val="accent2"/>
                </a:solidFill>
              </a:rPr>
              <a:t>Uudenmaan liitto </a:t>
            </a:r>
            <a:r>
              <a:rPr lang="fi-FI"/>
              <a:t>| </a:t>
            </a:r>
            <a:r>
              <a:rPr lang="fi-FI">
                <a:solidFill>
                  <a:schemeClr val="accent2"/>
                </a:solidFill>
              </a:rPr>
              <a:t>Nylands förbund </a:t>
            </a:r>
            <a:r>
              <a:rPr lang="fi-FI"/>
              <a:t>| </a:t>
            </a:r>
            <a:r>
              <a:rPr lang="fi-FI">
                <a:solidFill>
                  <a:schemeClr val="accent2"/>
                </a:solidFill>
              </a:rPr>
              <a:t>Helsinki-Uusimaa Regional Council</a:t>
            </a:r>
          </a:p>
        </p:txBody>
      </p:sp>
      <p:sp>
        <p:nvSpPr>
          <p:cNvPr id="4" name="Dian numeron paikkamerkki 3">
            <a:extLst>
              <a:ext uri="{FF2B5EF4-FFF2-40B4-BE49-F238E27FC236}">
                <a16:creationId xmlns:a16="http://schemas.microsoft.com/office/drawing/2014/main" id="{45D8F3D5-20DF-C471-A3A8-AEF3CABB34C7}"/>
              </a:ext>
              <a:ext uri="{C183D7F6-B498-43B3-948B-1728B52AA6E4}">
                <adec:decorative xmlns:adec="http://schemas.microsoft.com/office/drawing/2017/decorative" val="1"/>
              </a:ext>
            </a:extLst>
          </p:cNvPr>
          <p:cNvSpPr>
            <a:spLocks noGrp="1"/>
          </p:cNvSpPr>
          <p:nvPr>
            <p:ph type="sldNum" sz="quarter" idx="11"/>
          </p:nvPr>
        </p:nvSpPr>
        <p:spPr/>
        <p:txBody>
          <a:bodyPr/>
          <a:lstStyle/>
          <a:p>
            <a:fld id="{A807F21D-6A63-4E75-89AA-A3F521749085}" type="slidenum">
              <a:rPr lang="fi-FI" smtClean="0"/>
              <a:pPr/>
              <a:t>‹#›</a:t>
            </a:fld>
            <a:endParaRPr lang="fi-FI"/>
          </a:p>
        </p:txBody>
      </p:sp>
      <p:sp>
        <p:nvSpPr>
          <p:cNvPr id="6" name="Tekstin paikkamerkki 5">
            <a:extLst>
              <a:ext uri="{FF2B5EF4-FFF2-40B4-BE49-F238E27FC236}">
                <a16:creationId xmlns:a16="http://schemas.microsoft.com/office/drawing/2014/main" id="{7ED99D51-E838-63E4-7432-52FD9A5D587A}"/>
              </a:ext>
            </a:extLst>
          </p:cNvPr>
          <p:cNvSpPr>
            <a:spLocks noGrp="1"/>
          </p:cNvSpPr>
          <p:nvPr>
            <p:ph type="body" sz="quarter" idx="12"/>
          </p:nvPr>
        </p:nvSpPr>
        <p:spPr>
          <a:xfrm>
            <a:off x="479971" y="1700808"/>
            <a:ext cx="5255395" cy="4320480"/>
          </a:xfrm>
          <a:prstGeom prst="round2DiagRect">
            <a:avLst/>
          </a:prstGeom>
          <a:solidFill>
            <a:schemeClr val="bg2"/>
          </a:solidFill>
        </p:spPr>
        <p:txBody>
          <a:bodyPr/>
          <a:lstStyle/>
          <a:p>
            <a:pPr lvl="0"/>
            <a:r>
              <a:rPr lang="fi-FI"/>
              <a:t>Muokkaa tekstin perustyylejä napsauttamalla</a:t>
            </a:r>
          </a:p>
          <a:p>
            <a:pPr lvl="1"/>
            <a:r>
              <a:rPr lang="fi-FI"/>
              <a:t>toinen taso</a:t>
            </a:r>
          </a:p>
          <a:p>
            <a:pPr lvl="2"/>
            <a:r>
              <a:rPr lang="fi-FI"/>
              <a:t>kolmas taso</a:t>
            </a:r>
          </a:p>
        </p:txBody>
      </p:sp>
      <p:sp>
        <p:nvSpPr>
          <p:cNvPr id="8" name="Tekstin paikkamerkki 5">
            <a:extLst>
              <a:ext uri="{FF2B5EF4-FFF2-40B4-BE49-F238E27FC236}">
                <a16:creationId xmlns:a16="http://schemas.microsoft.com/office/drawing/2014/main" id="{B3B6A383-2CA5-7FA6-255C-E276876691FF}"/>
              </a:ext>
            </a:extLst>
          </p:cNvPr>
          <p:cNvSpPr>
            <a:spLocks noGrp="1"/>
          </p:cNvSpPr>
          <p:nvPr>
            <p:ph type="body" sz="quarter" idx="13"/>
          </p:nvPr>
        </p:nvSpPr>
        <p:spPr>
          <a:xfrm flipH="1">
            <a:off x="6385218" y="1700808"/>
            <a:ext cx="5255397" cy="4320480"/>
          </a:xfrm>
          <a:prstGeom prst="round2DiagRect">
            <a:avLst/>
          </a:prstGeom>
          <a:solidFill>
            <a:schemeClr val="bg2"/>
          </a:solidFill>
        </p:spPr>
        <p:txBody>
          <a:bodyPr/>
          <a:lstStyle/>
          <a:p>
            <a:pPr lvl="0"/>
            <a:r>
              <a:rPr lang="fi-FI"/>
              <a:t>Muokkaa tekstin perustyylejä napsauttamalla</a:t>
            </a:r>
          </a:p>
          <a:p>
            <a:pPr lvl="1"/>
            <a:r>
              <a:rPr lang="fi-FI"/>
              <a:t>toinen taso</a:t>
            </a:r>
          </a:p>
          <a:p>
            <a:pPr lvl="2"/>
            <a:r>
              <a:rPr lang="fi-FI"/>
              <a:t>kolmas taso</a:t>
            </a:r>
          </a:p>
        </p:txBody>
      </p:sp>
    </p:spTree>
    <p:extLst>
      <p:ext uri="{BB962C8B-B14F-4D97-AF65-F5344CB8AC3E}">
        <p14:creationId xmlns:p14="http://schemas.microsoft.com/office/powerpoint/2010/main" val="525624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elikentt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07CF96-535A-CF3F-90BD-A2BCAA2EB7D1}"/>
              </a:ext>
            </a:extLst>
          </p:cNvPr>
          <p:cNvSpPr>
            <a:spLocks noGrp="1"/>
          </p:cNvSpPr>
          <p:nvPr>
            <p:ph type="title"/>
          </p:nvPr>
        </p:nvSpPr>
        <p:spPr>
          <a:xfrm>
            <a:off x="622797" y="299195"/>
            <a:ext cx="10872020" cy="1080120"/>
          </a:xfrm>
        </p:spPr>
        <p:txBody>
          <a:bodyPr/>
          <a:lstStyle>
            <a:lvl1pPr algn="ctr">
              <a:defRPr/>
            </a:lvl1pPr>
          </a:lstStyle>
          <a:p>
            <a:r>
              <a:rPr lang="fi-FI"/>
              <a:t>Muokkaa ots. perustyyl. napsautt.</a:t>
            </a:r>
          </a:p>
        </p:txBody>
      </p:sp>
      <p:sp>
        <p:nvSpPr>
          <p:cNvPr id="3" name="Alatunnisteen paikkamerkki 2">
            <a:extLst>
              <a:ext uri="{FF2B5EF4-FFF2-40B4-BE49-F238E27FC236}">
                <a16:creationId xmlns:a16="http://schemas.microsoft.com/office/drawing/2014/main" id="{64A010E3-27B3-F08E-D8A2-B7A1337A3423}"/>
              </a:ext>
            </a:extLst>
          </p:cNvPr>
          <p:cNvSpPr>
            <a:spLocks noGrp="1"/>
          </p:cNvSpPr>
          <p:nvPr>
            <p:ph type="ftr" sz="quarter" idx="10"/>
          </p:nvPr>
        </p:nvSpPr>
        <p:spPr/>
        <p:txBody>
          <a:bodyPr/>
          <a:lstStyle/>
          <a:p>
            <a:r>
              <a:rPr lang="fi-FI">
                <a:solidFill>
                  <a:schemeClr val="accent2"/>
                </a:solidFill>
              </a:rPr>
              <a:t>Uudenmaan liitto </a:t>
            </a:r>
            <a:r>
              <a:rPr lang="fi-FI"/>
              <a:t>| </a:t>
            </a:r>
            <a:r>
              <a:rPr lang="fi-FI">
                <a:solidFill>
                  <a:schemeClr val="accent2"/>
                </a:solidFill>
              </a:rPr>
              <a:t>Nylands förbund </a:t>
            </a:r>
            <a:r>
              <a:rPr lang="fi-FI"/>
              <a:t>| </a:t>
            </a:r>
            <a:r>
              <a:rPr lang="fi-FI">
                <a:solidFill>
                  <a:schemeClr val="accent2"/>
                </a:solidFill>
              </a:rPr>
              <a:t>Helsinki-Uusimaa Regional Council</a:t>
            </a:r>
          </a:p>
        </p:txBody>
      </p:sp>
      <p:sp>
        <p:nvSpPr>
          <p:cNvPr id="4" name="Dian numeron paikkamerkki 3">
            <a:extLst>
              <a:ext uri="{FF2B5EF4-FFF2-40B4-BE49-F238E27FC236}">
                <a16:creationId xmlns:a16="http://schemas.microsoft.com/office/drawing/2014/main" id="{45D8F3D5-20DF-C471-A3A8-AEF3CABB34C7}"/>
              </a:ext>
            </a:extLst>
          </p:cNvPr>
          <p:cNvSpPr>
            <a:spLocks noGrp="1"/>
          </p:cNvSpPr>
          <p:nvPr>
            <p:ph type="sldNum" sz="quarter" idx="11"/>
          </p:nvPr>
        </p:nvSpPr>
        <p:spPr/>
        <p:txBody>
          <a:bodyPr/>
          <a:lstStyle/>
          <a:p>
            <a:fld id="{A807F21D-6A63-4E75-89AA-A3F521749085}" type="slidenum">
              <a:rPr lang="fi-FI" smtClean="0"/>
              <a:pPr/>
              <a:t>‹#›</a:t>
            </a:fld>
            <a:endParaRPr lang="fi-FI"/>
          </a:p>
        </p:txBody>
      </p:sp>
      <p:sp>
        <p:nvSpPr>
          <p:cNvPr id="6" name="Tekstin paikkamerkki 5">
            <a:extLst>
              <a:ext uri="{FF2B5EF4-FFF2-40B4-BE49-F238E27FC236}">
                <a16:creationId xmlns:a16="http://schemas.microsoft.com/office/drawing/2014/main" id="{7ED99D51-E838-63E4-7432-52FD9A5D587A}"/>
              </a:ext>
            </a:extLst>
          </p:cNvPr>
          <p:cNvSpPr>
            <a:spLocks noGrp="1"/>
          </p:cNvSpPr>
          <p:nvPr>
            <p:ph type="body" sz="quarter" idx="12"/>
          </p:nvPr>
        </p:nvSpPr>
        <p:spPr>
          <a:xfrm flipH="1">
            <a:off x="623392" y="1772816"/>
            <a:ext cx="5255395" cy="1872208"/>
          </a:xfrm>
          <a:prstGeom prst="round1Rect">
            <a:avLst/>
          </a:prstGeom>
          <a:solidFill>
            <a:schemeClr val="bg2"/>
          </a:solidFill>
        </p:spPr>
        <p:txBody>
          <a:bodyPr tIns="108000"/>
          <a:lstStyle/>
          <a:p>
            <a:pPr lvl="0"/>
            <a:r>
              <a:rPr lang="fi-FI"/>
              <a:t>Muokkaa tekstin perustyylejä napsauttamalla</a:t>
            </a:r>
          </a:p>
          <a:p>
            <a:pPr lvl="1"/>
            <a:r>
              <a:rPr lang="fi-FI"/>
              <a:t>toinen taso</a:t>
            </a:r>
          </a:p>
        </p:txBody>
      </p:sp>
      <p:sp>
        <p:nvSpPr>
          <p:cNvPr id="5" name="Tekstin paikkamerkki 5">
            <a:extLst>
              <a:ext uri="{FF2B5EF4-FFF2-40B4-BE49-F238E27FC236}">
                <a16:creationId xmlns:a16="http://schemas.microsoft.com/office/drawing/2014/main" id="{8A8240AE-C950-A9DD-9AED-6DB8C517C996}"/>
              </a:ext>
            </a:extLst>
          </p:cNvPr>
          <p:cNvSpPr>
            <a:spLocks noGrp="1"/>
          </p:cNvSpPr>
          <p:nvPr>
            <p:ph type="body" sz="quarter" idx="13"/>
          </p:nvPr>
        </p:nvSpPr>
        <p:spPr>
          <a:xfrm flipH="1">
            <a:off x="622797" y="3993865"/>
            <a:ext cx="5255395" cy="1877233"/>
          </a:xfrm>
          <a:custGeom>
            <a:avLst/>
            <a:gdLst>
              <a:gd name="connsiteX0" fmla="*/ 312041 w 5255395"/>
              <a:gd name="connsiteY0" fmla="*/ 0 h 1872208"/>
              <a:gd name="connsiteX1" fmla="*/ 5255395 w 5255395"/>
              <a:gd name="connsiteY1" fmla="*/ 0 h 1872208"/>
              <a:gd name="connsiteX2" fmla="*/ 5255395 w 5255395"/>
              <a:gd name="connsiteY2" fmla="*/ 0 h 1872208"/>
              <a:gd name="connsiteX3" fmla="*/ 5255395 w 5255395"/>
              <a:gd name="connsiteY3" fmla="*/ 1560167 h 1872208"/>
              <a:gd name="connsiteX4" fmla="*/ 4943354 w 5255395"/>
              <a:gd name="connsiteY4" fmla="*/ 1872208 h 1872208"/>
              <a:gd name="connsiteX5" fmla="*/ 0 w 5255395"/>
              <a:gd name="connsiteY5" fmla="*/ 1872208 h 1872208"/>
              <a:gd name="connsiteX6" fmla="*/ 0 w 5255395"/>
              <a:gd name="connsiteY6" fmla="*/ 1872208 h 1872208"/>
              <a:gd name="connsiteX7" fmla="*/ 0 w 5255395"/>
              <a:gd name="connsiteY7" fmla="*/ 312041 h 1872208"/>
              <a:gd name="connsiteX8" fmla="*/ 312041 w 5255395"/>
              <a:gd name="connsiteY8" fmla="*/ 0 h 1872208"/>
              <a:gd name="connsiteX0" fmla="*/ 312041 w 5255395"/>
              <a:gd name="connsiteY0" fmla="*/ 0 h 1872208"/>
              <a:gd name="connsiteX1" fmla="*/ 5255395 w 5255395"/>
              <a:gd name="connsiteY1" fmla="*/ 0 h 1872208"/>
              <a:gd name="connsiteX2" fmla="*/ 5255395 w 5255395"/>
              <a:gd name="connsiteY2" fmla="*/ 0 h 1872208"/>
              <a:gd name="connsiteX3" fmla="*/ 5255395 w 5255395"/>
              <a:gd name="connsiteY3" fmla="*/ 1560167 h 1872208"/>
              <a:gd name="connsiteX4" fmla="*/ 4943354 w 5255395"/>
              <a:gd name="connsiteY4" fmla="*/ 1872208 h 1872208"/>
              <a:gd name="connsiteX5" fmla="*/ 0 w 5255395"/>
              <a:gd name="connsiteY5" fmla="*/ 1872208 h 1872208"/>
              <a:gd name="connsiteX6" fmla="*/ 0 w 5255395"/>
              <a:gd name="connsiteY6" fmla="*/ 1872208 h 1872208"/>
              <a:gd name="connsiteX7" fmla="*/ 312041 w 5255395"/>
              <a:gd name="connsiteY7" fmla="*/ 0 h 1872208"/>
              <a:gd name="connsiteX0" fmla="*/ 18614 w 5255395"/>
              <a:gd name="connsiteY0" fmla="*/ 0 h 1872208"/>
              <a:gd name="connsiteX1" fmla="*/ 5255395 w 5255395"/>
              <a:gd name="connsiteY1" fmla="*/ 0 h 1872208"/>
              <a:gd name="connsiteX2" fmla="*/ 5255395 w 5255395"/>
              <a:gd name="connsiteY2" fmla="*/ 0 h 1872208"/>
              <a:gd name="connsiteX3" fmla="*/ 5255395 w 5255395"/>
              <a:gd name="connsiteY3" fmla="*/ 1560167 h 1872208"/>
              <a:gd name="connsiteX4" fmla="*/ 4943354 w 5255395"/>
              <a:gd name="connsiteY4" fmla="*/ 1872208 h 1872208"/>
              <a:gd name="connsiteX5" fmla="*/ 0 w 5255395"/>
              <a:gd name="connsiteY5" fmla="*/ 1872208 h 1872208"/>
              <a:gd name="connsiteX6" fmla="*/ 0 w 5255395"/>
              <a:gd name="connsiteY6" fmla="*/ 1872208 h 1872208"/>
              <a:gd name="connsiteX7" fmla="*/ 18614 w 5255395"/>
              <a:gd name="connsiteY7" fmla="*/ 0 h 1872208"/>
              <a:gd name="connsiteX0" fmla="*/ 8566 w 5255395"/>
              <a:gd name="connsiteY0" fmla="*/ 0 h 1877233"/>
              <a:gd name="connsiteX1" fmla="*/ 5255395 w 5255395"/>
              <a:gd name="connsiteY1" fmla="*/ 5025 h 1877233"/>
              <a:gd name="connsiteX2" fmla="*/ 5255395 w 5255395"/>
              <a:gd name="connsiteY2" fmla="*/ 5025 h 1877233"/>
              <a:gd name="connsiteX3" fmla="*/ 5255395 w 5255395"/>
              <a:gd name="connsiteY3" fmla="*/ 1565192 h 1877233"/>
              <a:gd name="connsiteX4" fmla="*/ 4943354 w 5255395"/>
              <a:gd name="connsiteY4" fmla="*/ 1877233 h 1877233"/>
              <a:gd name="connsiteX5" fmla="*/ 0 w 5255395"/>
              <a:gd name="connsiteY5" fmla="*/ 1877233 h 1877233"/>
              <a:gd name="connsiteX6" fmla="*/ 0 w 5255395"/>
              <a:gd name="connsiteY6" fmla="*/ 1877233 h 1877233"/>
              <a:gd name="connsiteX7" fmla="*/ 8566 w 5255395"/>
              <a:gd name="connsiteY7" fmla="*/ 0 h 18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5395" h="1877233">
                <a:moveTo>
                  <a:pt x="8566" y="0"/>
                </a:moveTo>
                <a:lnTo>
                  <a:pt x="5255395" y="5025"/>
                </a:lnTo>
                <a:lnTo>
                  <a:pt x="5255395" y="5025"/>
                </a:lnTo>
                <a:lnTo>
                  <a:pt x="5255395" y="1565192"/>
                </a:lnTo>
                <a:cubicBezTo>
                  <a:pt x="5255395" y="1737527"/>
                  <a:pt x="5115689" y="1877233"/>
                  <a:pt x="4943354" y="1877233"/>
                </a:cubicBezTo>
                <a:lnTo>
                  <a:pt x="0" y="1877233"/>
                </a:lnTo>
                <a:lnTo>
                  <a:pt x="0" y="1877233"/>
                </a:lnTo>
                <a:cubicBezTo>
                  <a:pt x="2855" y="1251489"/>
                  <a:pt x="5711" y="625744"/>
                  <a:pt x="8566" y="0"/>
                </a:cubicBezTo>
                <a:close/>
              </a:path>
            </a:pathLst>
          </a:custGeom>
          <a:solidFill>
            <a:schemeClr val="bg2"/>
          </a:solidFill>
        </p:spPr>
        <p:txBody>
          <a:bodyPr tIns="108000"/>
          <a:lstStyle/>
          <a:p>
            <a:pPr lvl="0"/>
            <a:r>
              <a:rPr lang="fi-FI"/>
              <a:t>Muokkaa tekstin perustyylejä napsauttamalla</a:t>
            </a:r>
          </a:p>
          <a:p>
            <a:pPr lvl="1"/>
            <a:r>
              <a:rPr lang="fi-FI"/>
              <a:t>toinen taso</a:t>
            </a:r>
          </a:p>
        </p:txBody>
      </p:sp>
      <p:sp>
        <p:nvSpPr>
          <p:cNvPr id="7" name="Tekstin paikkamerkki 5">
            <a:extLst>
              <a:ext uri="{FF2B5EF4-FFF2-40B4-BE49-F238E27FC236}">
                <a16:creationId xmlns:a16="http://schemas.microsoft.com/office/drawing/2014/main" id="{CF0200C5-8448-661E-E83B-C509E9B7D87B}"/>
              </a:ext>
            </a:extLst>
          </p:cNvPr>
          <p:cNvSpPr>
            <a:spLocks noGrp="1"/>
          </p:cNvSpPr>
          <p:nvPr>
            <p:ph type="body" sz="quarter" idx="14"/>
          </p:nvPr>
        </p:nvSpPr>
        <p:spPr>
          <a:xfrm>
            <a:off x="6244867" y="3993865"/>
            <a:ext cx="5255395" cy="1877233"/>
          </a:xfrm>
          <a:custGeom>
            <a:avLst/>
            <a:gdLst>
              <a:gd name="connsiteX0" fmla="*/ 312041 w 5255395"/>
              <a:gd name="connsiteY0" fmla="*/ 0 h 1872208"/>
              <a:gd name="connsiteX1" fmla="*/ 5255395 w 5255395"/>
              <a:gd name="connsiteY1" fmla="*/ 0 h 1872208"/>
              <a:gd name="connsiteX2" fmla="*/ 5255395 w 5255395"/>
              <a:gd name="connsiteY2" fmla="*/ 0 h 1872208"/>
              <a:gd name="connsiteX3" fmla="*/ 5255395 w 5255395"/>
              <a:gd name="connsiteY3" fmla="*/ 1560167 h 1872208"/>
              <a:gd name="connsiteX4" fmla="*/ 4943354 w 5255395"/>
              <a:gd name="connsiteY4" fmla="*/ 1872208 h 1872208"/>
              <a:gd name="connsiteX5" fmla="*/ 0 w 5255395"/>
              <a:gd name="connsiteY5" fmla="*/ 1872208 h 1872208"/>
              <a:gd name="connsiteX6" fmla="*/ 0 w 5255395"/>
              <a:gd name="connsiteY6" fmla="*/ 1872208 h 1872208"/>
              <a:gd name="connsiteX7" fmla="*/ 0 w 5255395"/>
              <a:gd name="connsiteY7" fmla="*/ 312041 h 1872208"/>
              <a:gd name="connsiteX8" fmla="*/ 312041 w 5255395"/>
              <a:gd name="connsiteY8" fmla="*/ 0 h 1872208"/>
              <a:gd name="connsiteX0" fmla="*/ 312041 w 5255395"/>
              <a:gd name="connsiteY0" fmla="*/ 0 h 1872208"/>
              <a:gd name="connsiteX1" fmla="*/ 5255395 w 5255395"/>
              <a:gd name="connsiteY1" fmla="*/ 0 h 1872208"/>
              <a:gd name="connsiteX2" fmla="*/ 5255395 w 5255395"/>
              <a:gd name="connsiteY2" fmla="*/ 0 h 1872208"/>
              <a:gd name="connsiteX3" fmla="*/ 5255395 w 5255395"/>
              <a:gd name="connsiteY3" fmla="*/ 1560167 h 1872208"/>
              <a:gd name="connsiteX4" fmla="*/ 4943354 w 5255395"/>
              <a:gd name="connsiteY4" fmla="*/ 1872208 h 1872208"/>
              <a:gd name="connsiteX5" fmla="*/ 0 w 5255395"/>
              <a:gd name="connsiteY5" fmla="*/ 1872208 h 1872208"/>
              <a:gd name="connsiteX6" fmla="*/ 0 w 5255395"/>
              <a:gd name="connsiteY6" fmla="*/ 1872208 h 1872208"/>
              <a:gd name="connsiteX7" fmla="*/ 312041 w 5255395"/>
              <a:gd name="connsiteY7" fmla="*/ 0 h 1872208"/>
              <a:gd name="connsiteX0" fmla="*/ 18614 w 5255395"/>
              <a:gd name="connsiteY0" fmla="*/ 0 h 1872208"/>
              <a:gd name="connsiteX1" fmla="*/ 5255395 w 5255395"/>
              <a:gd name="connsiteY1" fmla="*/ 0 h 1872208"/>
              <a:gd name="connsiteX2" fmla="*/ 5255395 w 5255395"/>
              <a:gd name="connsiteY2" fmla="*/ 0 h 1872208"/>
              <a:gd name="connsiteX3" fmla="*/ 5255395 w 5255395"/>
              <a:gd name="connsiteY3" fmla="*/ 1560167 h 1872208"/>
              <a:gd name="connsiteX4" fmla="*/ 4943354 w 5255395"/>
              <a:gd name="connsiteY4" fmla="*/ 1872208 h 1872208"/>
              <a:gd name="connsiteX5" fmla="*/ 0 w 5255395"/>
              <a:gd name="connsiteY5" fmla="*/ 1872208 h 1872208"/>
              <a:gd name="connsiteX6" fmla="*/ 0 w 5255395"/>
              <a:gd name="connsiteY6" fmla="*/ 1872208 h 1872208"/>
              <a:gd name="connsiteX7" fmla="*/ 18614 w 5255395"/>
              <a:gd name="connsiteY7" fmla="*/ 0 h 1872208"/>
              <a:gd name="connsiteX0" fmla="*/ 8566 w 5255395"/>
              <a:gd name="connsiteY0" fmla="*/ 0 h 1877233"/>
              <a:gd name="connsiteX1" fmla="*/ 5255395 w 5255395"/>
              <a:gd name="connsiteY1" fmla="*/ 5025 h 1877233"/>
              <a:gd name="connsiteX2" fmla="*/ 5255395 w 5255395"/>
              <a:gd name="connsiteY2" fmla="*/ 5025 h 1877233"/>
              <a:gd name="connsiteX3" fmla="*/ 5255395 w 5255395"/>
              <a:gd name="connsiteY3" fmla="*/ 1565192 h 1877233"/>
              <a:gd name="connsiteX4" fmla="*/ 4943354 w 5255395"/>
              <a:gd name="connsiteY4" fmla="*/ 1877233 h 1877233"/>
              <a:gd name="connsiteX5" fmla="*/ 0 w 5255395"/>
              <a:gd name="connsiteY5" fmla="*/ 1877233 h 1877233"/>
              <a:gd name="connsiteX6" fmla="*/ 0 w 5255395"/>
              <a:gd name="connsiteY6" fmla="*/ 1877233 h 1877233"/>
              <a:gd name="connsiteX7" fmla="*/ 8566 w 5255395"/>
              <a:gd name="connsiteY7" fmla="*/ 0 h 187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5395" h="1877233">
                <a:moveTo>
                  <a:pt x="8566" y="0"/>
                </a:moveTo>
                <a:lnTo>
                  <a:pt x="5255395" y="5025"/>
                </a:lnTo>
                <a:lnTo>
                  <a:pt x="5255395" y="5025"/>
                </a:lnTo>
                <a:lnTo>
                  <a:pt x="5255395" y="1565192"/>
                </a:lnTo>
                <a:cubicBezTo>
                  <a:pt x="5255395" y="1737527"/>
                  <a:pt x="5115689" y="1877233"/>
                  <a:pt x="4943354" y="1877233"/>
                </a:cubicBezTo>
                <a:lnTo>
                  <a:pt x="0" y="1877233"/>
                </a:lnTo>
                <a:lnTo>
                  <a:pt x="0" y="1877233"/>
                </a:lnTo>
                <a:cubicBezTo>
                  <a:pt x="2855" y="1251489"/>
                  <a:pt x="5711" y="625744"/>
                  <a:pt x="8566" y="0"/>
                </a:cubicBezTo>
                <a:close/>
              </a:path>
            </a:pathLst>
          </a:custGeom>
          <a:solidFill>
            <a:schemeClr val="bg2"/>
          </a:solidFill>
        </p:spPr>
        <p:txBody>
          <a:bodyPr tIns="108000"/>
          <a:lstStyle/>
          <a:p>
            <a:pPr lvl="0"/>
            <a:r>
              <a:rPr lang="fi-FI"/>
              <a:t>Muokkaa tekstin perustyylejä napsauttamalla</a:t>
            </a:r>
          </a:p>
          <a:p>
            <a:pPr lvl="1"/>
            <a:r>
              <a:rPr lang="fi-FI"/>
              <a:t>toinen taso</a:t>
            </a:r>
          </a:p>
        </p:txBody>
      </p:sp>
      <p:sp>
        <p:nvSpPr>
          <p:cNvPr id="9" name="Tekstin paikkamerkki 5">
            <a:extLst>
              <a:ext uri="{FF2B5EF4-FFF2-40B4-BE49-F238E27FC236}">
                <a16:creationId xmlns:a16="http://schemas.microsoft.com/office/drawing/2014/main" id="{A6A10F1A-0F9D-EB19-F878-815A2311F9D6}"/>
              </a:ext>
            </a:extLst>
          </p:cNvPr>
          <p:cNvSpPr>
            <a:spLocks noGrp="1"/>
          </p:cNvSpPr>
          <p:nvPr>
            <p:ph type="body" sz="quarter" idx="15"/>
          </p:nvPr>
        </p:nvSpPr>
        <p:spPr>
          <a:xfrm>
            <a:off x="6239421" y="1772816"/>
            <a:ext cx="5255395" cy="1872208"/>
          </a:xfrm>
          <a:prstGeom prst="round1Rect">
            <a:avLst/>
          </a:prstGeom>
          <a:solidFill>
            <a:schemeClr val="bg2"/>
          </a:solidFill>
        </p:spPr>
        <p:txBody>
          <a:bodyPr tIns="108000"/>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3610824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yhyt teksti ja kuva">
    <p:spTree>
      <p:nvGrpSpPr>
        <p:cNvPr id="1" name=""/>
        <p:cNvGrpSpPr/>
        <p:nvPr/>
      </p:nvGrpSpPr>
      <p:grpSpPr>
        <a:xfrm>
          <a:off x="0" y="0"/>
          <a:ext cx="0" cy="0"/>
          <a:chOff x="0" y="0"/>
          <a:chExt cx="0" cy="0"/>
        </a:xfrm>
      </p:grpSpPr>
      <p:sp>
        <p:nvSpPr>
          <p:cNvPr id="10" name="Suorakulmio: Vastakkaiset kulmat pyöristetty 9">
            <a:extLst>
              <a:ext uri="{FF2B5EF4-FFF2-40B4-BE49-F238E27FC236}">
                <a16:creationId xmlns:a16="http://schemas.microsoft.com/office/drawing/2014/main" id="{ABCCD6C1-CD89-8F3A-6661-253D5BE85B03}"/>
              </a:ext>
            </a:extLst>
          </p:cNvPr>
          <p:cNvSpPr/>
          <p:nvPr userDrawn="1"/>
        </p:nvSpPr>
        <p:spPr>
          <a:xfrm>
            <a:off x="6330839" y="432653"/>
            <a:ext cx="5400600" cy="5979367"/>
          </a:xfrm>
          <a:custGeom>
            <a:avLst/>
            <a:gdLst>
              <a:gd name="connsiteX0" fmla="*/ 993607 w 6768750"/>
              <a:gd name="connsiteY0" fmla="*/ 0 h 5961523"/>
              <a:gd name="connsiteX1" fmla="*/ 6768750 w 6768750"/>
              <a:gd name="connsiteY1" fmla="*/ 0 h 5961523"/>
              <a:gd name="connsiteX2" fmla="*/ 6768750 w 6768750"/>
              <a:gd name="connsiteY2" fmla="*/ 0 h 5961523"/>
              <a:gd name="connsiteX3" fmla="*/ 6768750 w 6768750"/>
              <a:gd name="connsiteY3" fmla="*/ 4967916 h 5961523"/>
              <a:gd name="connsiteX4" fmla="*/ 5775143 w 6768750"/>
              <a:gd name="connsiteY4" fmla="*/ 5961523 h 5961523"/>
              <a:gd name="connsiteX5" fmla="*/ 0 w 6768750"/>
              <a:gd name="connsiteY5" fmla="*/ 5961523 h 5961523"/>
              <a:gd name="connsiteX6" fmla="*/ 0 w 6768750"/>
              <a:gd name="connsiteY6" fmla="*/ 5961523 h 5961523"/>
              <a:gd name="connsiteX7" fmla="*/ 0 w 6768750"/>
              <a:gd name="connsiteY7" fmla="*/ 993607 h 5961523"/>
              <a:gd name="connsiteX8" fmla="*/ 993607 w 6768750"/>
              <a:gd name="connsiteY8" fmla="*/ 0 h 5961523"/>
              <a:gd name="connsiteX0" fmla="*/ 993607 w 6768750"/>
              <a:gd name="connsiteY0" fmla="*/ 0 h 5961523"/>
              <a:gd name="connsiteX1" fmla="*/ 6768750 w 6768750"/>
              <a:gd name="connsiteY1" fmla="*/ 0 h 5961523"/>
              <a:gd name="connsiteX2" fmla="*/ 6768750 w 6768750"/>
              <a:gd name="connsiteY2" fmla="*/ 0 h 5961523"/>
              <a:gd name="connsiteX3" fmla="*/ 6768750 w 6768750"/>
              <a:gd name="connsiteY3" fmla="*/ 4967916 h 5961523"/>
              <a:gd name="connsiteX4" fmla="*/ 5775143 w 6768750"/>
              <a:gd name="connsiteY4" fmla="*/ 5961523 h 5961523"/>
              <a:gd name="connsiteX5" fmla="*/ 0 w 6768750"/>
              <a:gd name="connsiteY5" fmla="*/ 5961523 h 5961523"/>
              <a:gd name="connsiteX6" fmla="*/ 0 w 6768750"/>
              <a:gd name="connsiteY6" fmla="*/ 5961523 h 5961523"/>
              <a:gd name="connsiteX7" fmla="*/ 0 w 6768750"/>
              <a:gd name="connsiteY7" fmla="*/ 993607 h 5961523"/>
              <a:gd name="connsiteX8" fmla="*/ 993607 w 6768750"/>
              <a:gd name="connsiteY8" fmla="*/ 0 h 5961523"/>
              <a:gd name="connsiteX0" fmla="*/ 993607 w 6768750"/>
              <a:gd name="connsiteY0" fmla="*/ 235799 h 6197322"/>
              <a:gd name="connsiteX1" fmla="*/ 6768750 w 6768750"/>
              <a:gd name="connsiteY1" fmla="*/ 235799 h 6197322"/>
              <a:gd name="connsiteX2" fmla="*/ 6768750 w 6768750"/>
              <a:gd name="connsiteY2" fmla="*/ 235799 h 6197322"/>
              <a:gd name="connsiteX3" fmla="*/ 6768750 w 6768750"/>
              <a:gd name="connsiteY3" fmla="*/ 5203715 h 6197322"/>
              <a:gd name="connsiteX4" fmla="*/ 5775143 w 6768750"/>
              <a:gd name="connsiteY4" fmla="*/ 6197322 h 6197322"/>
              <a:gd name="connsiteX5" fmla="*/ 0 w 6768750"/>
              <a:gd name="connsiteY5" fmla="*/ 6197322 h 6197322"/>
              <a:gd name="connsiteX6" fmla="*/ 0 w 6768750"/>
              <a:gd name="connsiteY6" fmla="*/ 6197322 h 6197322"/>
              <a:gd name="connsiteX7" fmla="*/ 0 w 6768750"/>
              <a:gd name="connsiteY7" fmla="*/ 246767 h 6197322"/>
              <a:gd name="connsiteX8" fmla="*/ 993607 w 6768750"/>
              <a:gd name="connsiteY8" fmla="*/ 235799 h 6197322"/>
              <a:gd name="connsiteX0" fmla="*/ 993607 w 6768750"/>
              <a:gd name="connsiteY0" fmla="*/ 235799 h 6197322"/>
              <a:gd name="connsiteX1" fmla="*/ 6768750 w 6768750"/>
              <a:gd name="connsiteY1" fmla="*/ 235799 h 6197322"/>
              <a:gd name="connsiteX2" fmla="*/ 6768750 w 6768750"/>
              <a:gd name="connsiteY2" fmla="*/ 235799 h 6197322"/>
              <a:gd name="connsiteX3" fmla="*/ 6768750 w 6768750"/>
              <a:gd name="connsiteY3" fmla="*/ 5203715 h 6197322"/>
              <a:gd name="connsiteX4" fmla="*/ 5775143 w 6768750"/>
              <a:gd name="connsiteY4" fmla="*/ 6197322 h 6197322"/>
              <a:gd name="connsiteX5" fmla="*/ 0 w 6768750"/>
              <a:gd name="connsiteY5" fmla="*/ 6197322 h 6197322"/>
              <a:gd name="connsiteX6" fmla="*/ 0 w 6768750"/>
              <a:gd name="connsiteY6" fmla="*/ 6197322 h 6197322"/>
              <a:gd name="connsiteX7" fmla="*/ 0 w 6768750"/>
              <a:gd name="connsiteY7" fmla="*/ 246767 h 6197322"/>
              <a:gd name="connsiteX8" fmla="*/ 993607 w 6768750"/>
              <a:gd name="connsiteY8" fmla="*/ 235799 h 6197322"/>
              <a:gd name="connsiteX0" fmla="*/ 0 w 6768750"/>
              <a:gd name="connsiteY0" fmla="*/ 444045 h 6394600"/>
              <a:gd name="connsiteX1" fmla="*/ 6768750 w 6768750"/>
              <a:gd name="connsiteY1" fmla="*/ 433077 h 6394600"/>
              <a:gd name="connsiteX2" fmla="*/ 6768750 w 6768750"/>
              <a:gd name="connsiteY2" fmla="*/ 433077 h 6394600"/>
              <a:gd name="connsiteX3" fmla="*/ 6768750 w 6768750"/>
              <a:gd name="connsiteY3" fmla="*/ 5400993 h 6394600"/>
              <a:gd name="connsiteX4" fmla="*/ 5775143 w 6768750"/>
              <a:gd name="connsiteY4" fmla="*/ 6394600 h 6394600"/>
              <a:gd name="connsiteX5" fmla="*/ 0 w 6768750"/>
              <a:gd name="connsiteY5" fmla="*/ 6394600 h 6394600"/>
              <a:gd name="connsiteX6" fmla="*/ 0 w 6768750"/>
              <a:gd name="connsiteY6" fmla="*/ 6394600 h 6394600"/>
              <a:gd name="connsiteX7" fmla="*/ 0 w 6768750"/>
              <a:gd name="connsiteY7" fmla="*/ 444045 h 6394600"/>
              <a:gd name="connsiteX0" fmla="*/ 0 w 6768750"/>
              <a:gd name="connsiteY0" fmla="*/ 10968 h 5961523"/>
              <a:gd name="connsiteX1" fmla="*/ 6768750 w 6768750"/>
              <a:gd name="connsiteY1" fmla="*/ 0 h 5961523"/>
              <a:gd name="connsiteX2" fmla="*/ 6768750 w 6768750"/>
              <a:gd name="connsiteY2" fmla="*/ 0 h 5961523"/>
              <a:gd name="connsiteX3" fmla="*/ 6768750 w 6768750"/>
              <a:gd name="connsiteY3" fmla="*/ 4967916 h 5961523"/>
              <a:gd name="connsiteX4" fmla="*/ 5775143 w 6768750"/>
              <a:gd name="connsiteY4" fmla="*/ 5961523 h 5961523"/>
              <a:gd name="connsiteX5" fmla="*/ 0 w 6768750"/>
              <a:gd name="connsiteY5" fmla="*/ 5961523 h 5961523"/>
              <a:gd name="connsiteX6" fmla="*/ 0 w 6768750"/>
              <a:gd name="connsiteY6" fmla="*/ 5961523 h 5961523"/>
              <a:gd name="connsiteX7" fmla="*/ 0 w 6768750"/>
              <a:gd name="connsiteY7" fmla="*/ 10968 h 5961523"/>
              <a:gd name="connsiteX0" fmla="*/ 0 w 6768750"/>
              <a:gd name="connsiteY0" fmla="*/ 4144 h 5961523"/>
              <a:gd name="connsiteX1" fmla="*/ 6768750 w 6768750"/>
              <a:gd name="connsiteY1" fmla="*/ 0 h 5961523"/>
              <a:gd name="connsiteX2" fmla="*/ 6768750 w 6768750"/>
              <a:gd name="connsiteY2" fmla="*/ 0 h 5961523"/>
              <a:gd name="connsiteX3" fmla="*/ 6768750 w 6768750"/>
              <a:gd name="connsiteY3" fmla="*/ 4967916 h 5961523"/>
              <a:gd name="connsiteX4" fmla="*/ 5775143 w 6768750"/>
              <a:gd name="connsiteY4" fmla="*/ 5961523 h 5961523"/>
              <a:gd name="connsiteX5" fmla="*/ 0 w 6768750"/>
              <a:gd name="connsiteY5" fmla="*/ 5961523 h 5961523"/>
              <a:gd name="connsiteX6" fmla="*/ 0 w 6768750"/>
              <a:gd name="connsiteY6" fmla="*/ 5961523 h 5961523"/>
              <a:gd name="connsiteX7" fmla="*/ 0 w 6768750"/>
              <a:gd name="connsiteY7" fmla="*/ 4144 h 5961523"/>
              <a:gd name="connsiteX0" fmla="*/ 0 w 6768750"/>
              <a:gd name="connsiteY0" fmla="*/ 4144 h 5961523"/>
              <a:gd name="connsiteX1" fmla="*/ 6768750 w 6768750"/>
              <a:gd name="connsiteY1" fmla="*/ 0 h 5961523"/>
              <a:gd name="connsiteX2" fmla="*/ 6768750 w 6768750"/>
              <a:gd name="connsiteY2" fmla="*/ 0 h 5961523"/>
              <a:gd name="connsiteX3" fmla="*/ 6768750 w 6768750"/>
              <a:gd name="connsiteY3" fmla="*/ 4967916 h 5961523"/>
              <a:gd name="connsiteX4" fmla="*/ 5775143 w 6768750"/>
              <a:gd name="connsiteY4" fmla="*/ 5961523 h 5961523"/>
              <a:gd name="connsiteX5" fmla="*/ 0 w 6768750"/>
              <a:gd name="connsiteY5" fmla="*/ 5961523 h 5961523"/>
              <a:gd name="connsiteX6" fmla="*/ 0 w 6768750"/>
              <a:gd name="connsiteY6" fmla="*/ 5961523 h 5961523"/>
              <a:gd name="connsiteX7" fmla="*/ 0 w 6768750"/>
              <a:gd name="connsiteY7" fmla="*/ 4144 h 596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8750" h="5961523">
                <a:moveTo>
                  <a:pt x="0" y="4144"/>
                </a:moveTo>
                <a:lnTo>
                  <a:pt x="6768750" y="0"/>
                </a:lnTo>
                <a:lnTo>
                  <a:pt x="6768750" y="0"/>
                </a:lnTo>
                <a:lnTo>
                  <a:pt x="6768750" y="4967916"/>
                </a:lnTo>
                <a:cubicBezTo>
                  <a:pt x="6768750" y="5516670"/>
                  <a:pt x="6323897" y="5961523"/>
                  <a:pt x="5775143" y="5961523"/>
                </a:cubicBezTo>
                <a:lnTo>
                  <a:pt x="0" y="5961523"/>
                </a:lnTo>
                <a:lnTo>
                  <a:pt x="0" y="5961523"/>
                </a:lnTo>
                <a:lnTo>
                  <a:pt x="0" y="414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 name="Otsikko 1"/>
          <p:cNvSpPr>
            <a:spLocks noGrp="1"/>
          </p:cNvSpPr>
          <p:nvPr>
            <p:ph type="title" hasCustomPrompt="1"/>
          </p:nvPr>
        </p:nvSpPr>
        <p:spPr>
          <a:xfrm>
            <a:off x="6960096" y="908720"/>
            <a:ext cx="4104455" cy="5112568"/>
          </a:xfrm>
        </p:spPr>
        <p:txBody>
          <a:bodyPr>
            <a:normAutofit/>
          </a:bodyPr>
          <a:lstStyle>
            <a:lvl1pPr>
              <a:defRPr sz="4800"/>
            </a:lvl1pPr>
          </a:lstStyle>
          <a:p>
            <a:r>
              <a:rPr lang="fi-FI"/>
              <a:t>Lisää lyhyt teksti</a:t>
            </a:r>
          </a:p>
        </p:txBody>
      </p:sp>
      <p:sp>
        <p:nvSpPr>
          <p:cNvPr id="5" name="Dian numeron paikkamerkki 4">
            <a:extLst>
              <a:ext uri="{FF2B5EF4-FFF2-40B4-BE49-F238E27FC236}">
                <a16:creationId xmlns:a16="http://schemas.microsoft.com/office/drawing/2014/main" id="{1E4B9B96-4A78-2DE2-A512-F2FE5E901D70}"/>
              </a:ext>
              <a:ext uri="{C183D7F6-B498-43B3-948B-1728B52AA6E4}">
                <adec:decorative xmlns:adec="http://schemas.microsoft.com/office/drawing/2017/decorative" val="1"/>
              </a:ext>
            </a:extLst>
          </p:cNvPr>
          <p:cNvSpPr>
            <a:spLocks noGrp="1"/>
          </p:cNvSpPr>
          <p:nvPr>
            <p:ph type="sldNum" sz="quarter" idx="11"/>
          </p:nvPr>
        </p:nvSpPr>
        <p:spPr>
          <a:xfrm>
            <a:off x="11208567" y="6400839"/>
            <a:ext cx="748479" cy="365125"/>
          </a:xfrm>
        </p:spPr>
        <p:txBody>
          <a:bodyPr/>
          <a:lstStyle/>
          <a:p>
            <a:fld id="{A807F21D-6A63-4E75-89AA-A3F521749085}" type="slidenum">
              <a:rPr lang="fi-FI" smtClean="0"/>
              <a:pPr/>
              <a:t>‹#›</a:t>
            </a:fld>
            <a:endParaRPr lang="fi-FI"/>
          </a:p>
        </p:txBody>
      </p:sp>
      <p:sp>
        <p:nvSpPr>
          <p:cNvPr id="9" name="Kuvan paikkamerkki 8">
            <a:extLst>
              <a:ext uri="{FF2B5EF4-FFF2-40B4-BE49-F238E27FC236}">
                <a16:creationId xmlns:a16="http://schemas.microsoft.com/office/drawing/2014/main" id="{B30D546C-DC0E-2D4D-D42F-476C6F91E9CE}"/>
              </a:ext>
            </a:extLst>
          </p:cNvPr>
          <p:cNvSpPr>
            <a:spLocks noGrp="1"/>
          </p:cNvSpPr>
          <p:nvPr>
            <p:ph type="pic" sz="quarter" idx="13" hasCustomPrompt="1"/>
          </p:nvPr>
        </p:nvSpPr>
        <p:spPr>
          <a:xfrm>
            <a:off x="473768" y="439316"/>
            <a:ext cx="5977520" cy="5972704"/>
          </a:xfrm>
          <a:custGeom>
            <a:avLst/>
            <a:gdLst>
              <a:gd name="connsiteX0" fmla="*/ 996581 w 5979368"/>
              <a:gd name="connsiteY0" fmla="*/ 0 h 5979368"/>
              <a:gd name="connsiteX1" fmla="*/ 5979368 w 5979368"/>
              <a:gd name="connsiteY1" fmla="*/ 0 h 5979368"/>
              <a:gd name="connsiteX2" fmla="*/ 5979368 w 5979368"/>
              <a:gd name="connsiteY2" fmla="*/ 0 h 5979368"/>
              <a:gd name="connsiteX3" fmla="*/ 5979368 w 5979368"/>
              <a:gd name="connsiteY3" fmla="*/ 4982787 h 5979368"/>
              <a:gd name="connsiteX4" fmla="*/ 4982787 w 5979368"/>
              <a:gd name="connsiteY4" fmla="*/ 5979368 h 5979368"/>
              <a:gd name="connsiteX5" fmla="*/ 0 w 5979368"/>
              <a:gd name="connsiteY5" fmla="*/ 5979368 h 5979368"/>
              <a:gd name="connsiteX6" fmla="*/ 0 w 5979368"/>
              <a:gd name="connsiteY6" fmla="*/ 5979368 h 5979368"/>
              <a:gd name="connsiteX7" fmla="*/ 0 w 5979368"/>
              <a:gd name="connsiteY7" fmla="*/ 996581 h 5979368"/>
              <a:gd name="connsiteX8" fmla="*/ 996581 w 5979368"/>
              <a:gd name="connsiteY8" fmla="*/ 0 h 5979368"/>
              <a:gd name="connsiteX0" fmla="*/ 996581 w 6198724"/>
              <a:gd name="connsiteY0" fmla="*/ 0 h 5979368"/>
              <a:gd name="connsiteX1" fmla="*/ 5979368 w 6198724"/>
              <a:gd name="connsiteY1" fmla="*/ 0 h 5979368"/>
              <a:gd name="connsiteX2" fmla="*/ 5979368 w 6198724"/>
              <a:gd name="connsiteY2" fmla="*/ 0 h 5979368"/>
              <a:gd name="connsiteX3" fmla="*/ 5979368 w 6198724"/>
              <a:gd name="connsiteY3" fmla="*/ 4982787 h 5979368"/>
              <a:gd name="connsiteX4" fmla="*/ 5944812 w 6198724"/>
              <a:gd name="connsiteY4" fmla="*/ 5960318 h 5979368"/>
              <a:gd name="connsiteX5" fmla="*/ 0 w 6198724"/>
              <a:gd name="connsiteY5" fmla="*/ 5979368 h 5979368"/>
              <a:gd name="connsiteX6" fmla="*/ 0 w 6198724"/>
              <a:gd name="connsiteY6" fmla="*/ 5979368 h 5979368"/>
              <a:gd name="connsiteX7" fmla="*/ 0 w 6198724"/>
              <a:gd name="connsiteY7" fmla="*/ 996581 h 5979368"/>
              <a:gd name="connsiteX8" fmla="*/ 996581 w 6198724"/>
              <a:gd name="connsiteY8" fmla="*/ 0 h 5979368"/>
              <a:gd name="connsiteX0" fmla="*/ 996581 w 5979368"/>
              <a:gd name="connsiteY0" fmla="*/ 0 h 5979368"/>
              <a:gd name="connsiteX1" fmla="*/ 5979368 w 5979368"/>
              <a:gd name="connsiteY1" fmla="*/ 0 h 5979368"/>
              <a:gd name="connsiteX2" fmla="*/ 5979368 w 5979368"/>
              <a:gd name="connsiteY2" fmla="*/ 0 h 5979368"/>
              <a:gd name="connsiteX3" fmla="*/ 5944812 w 5979368"/>
              <a:gd name="connsiteY3" fmla="*/ 5960318 h 5979368"/>
              <a:gd name="connsiteX4" fmla="*/ 0 w 5979368"/>
              <a:gd name="connsiteY4" fmla="*/ 5979368 h 5979368"/>
              <a:gd name="connsiteX5" fmla="*/ 0 w 5979368"/>
              <a:gd name="connsiteY5" fmla="*/ 5979368 h 5979368"/>
              <a:gd name="connsiteX6" fmla="*/ 0 w 5979368"/>
              <a:gd name="connsiteY6" fmla="*/ 996581 h 5979368"/>
              <a:gd name="connsiteX7" fmla="*/ 996581 w 5979368"/>
              <a:gd name="connsiteY7" fmla="*/ 0 h 5979368"/>
              <a:gd name="connsiteX0" fmla="*/ 996581 w 5982912"/>
              <a:gd name="connsiteY0" fmla="*/ 0 h 5979368"/>
              <a:gd name="connsiteX1" fmla="*/ 5979368 w 5982912"/>
              <a:gd name="connsiteY1" fmla="*/ 0 h 5979368"/>
              <a:gd name="connsiteX2" fmla="*/ 5979368 w 5982912"/>
              <a:gd name="connsiteY2" fmla="*/ 0 h 5979368"/>
              <a:gd name="connsiteX3" fmla="*/ 5982912 w 5982912"/>
              <a:gd name="connsiteY3" fmla="*/ 5960318 h 5979368"/>
              <a:gd name="connsiteX4" fmla="*/ 0 w 5982912"/>
              <a:gd name="connsiteY4" fmla="*/ 5979368 h 5979368"/>
              <a:gd name="connsiteX5" fmla="*/ 0 w 5982912"/>
              <a:gd name="connsiteY5" fmla="*/ 5979368 h 5979368"/>
              <a:gd name="connsiteX6" fmla="*/ 0 w 5982912"/>
              <a:gd name="connsiteY6" fmla="*/ 996581 h 5979368"/>
              <a:gd name="connsiteX7" fmla="*/ 996581 w 5982912"/>
              <a:gd name="connsiteY7" fmla="*/ 0 h 5979368"/>
              <a:gd name="connsiteX0" fmla="*/ 996581 w 5989743"/>
              <a:gd name="connsiteY0" fmla="*/ 0 h 5979368"/>
              <a:gd name="connsiteX1" fmla="*/ 5979368 w 5989743"/>
              <a:gd name="connsiteY1" fmla="*/ 0 h 5979368"/>
              <a:gd name="connsiteX2" fmla="*/ 5979368 w 5989743"/>
              <a:gd name="connsiteY2" fmla="*/ 0 h 5979368"/>
              <a:gd name="connsiteX3" fmla="*/ 5989743 w 5989743"/>
              <a:gd name="connsiteY3" fmla="*/ 5967142 h 5979368"/>
              <a:gd name="connsiteX4" fmla="*/ 0 w 5989743"/>
              <a:gd name="connsiteY4" fmla="*/ 5979368 h 5979368"/>
              <a:gd name="connsiteX5" fmla="*/ 0 w 5989743"/>
              <a:gd name="connsiteY5" fmla="*/ 5979368 h 5979368"/>
              <a:gd name="connsiteX6" fmla="*/ 0 w 5989743"/>
              <a:gd name="connsiteY6" fmla="*/ 996581 h 5979368"/>
              <a:gd name="connsiteX7" fmla="*/ 996581 w 5989743"/>
              <a:gd name="connsiteY7" fmla="*/ 0 h 5979368"/>
              <a:gd name="connsiteX0" fmla="*/ 1002197 w 5995359"/>
              <a:gd name="connsiteY0" fmla="*/ 0 h 5979368"/>
              <a:gd name="connsiteX1" fmla="*/ 5984984 w 5995359"/>
              <a:gd name="connsiteY1" fmla="*/ 0 h 5979368"/>
              <a:gd name="connsiteX2" fmla="*/ 5984984 w 5995359"/>
              <a:gd name="connsiteY2" fmla="*/ 0 h 5979368"/>
              <a:gd name="connsiteX3" fmla="*/ 5995359 w 5995359"/>
              <a:gd name="connsiteY3" fmla="*/ 5967142 h 5979368"/>
              <a:gd name="connsiteX4" fmla="*/ 5616 w 5995359"/>
              <a:gd name="connsiteY4" fmla="*/ 5979368 h 5979368"/>
              <a:gd name="connsiteX5" fmla="*/ 0 w 5995359"/>
              <a:gd name="connsiteY5" fmla="*/ 5968149 h 5979368"/>
              <a:gd name="connsiteX6" fmla="*/ 5616 w 5995359"/>
              <a:gd name="connsiteY6" fmla="*/ 996581 h 5979368"/>
              <a:gd name="connsiteX7" fmla="*/ 1002197 w 5995359"/>
              <a:gd name="connsiteY7" fmla="*/ 0 h 5979368"/>
              <a:gd name="connsiteX0" fmla="*/ 1002197 w 6006590"/>
              <a:gd name="connsiteY0" fmla="*/ 0 h 5979368"/>
              <a:gd name="connsiteX1" fmla="*/ 5984984 w 6006590"/>
              <a:gd name="connsiteY1" fmla="*/ 0 h 5979368"/>
              <a:gd name="connsiteX2" fmla="*/ 5984984 w 6006590"/>
              <a:gd name="connsiteY2" fmla="*/ 0 h 5979368"/>
              <a:gd name="connsiteX3" fmla="*/ 6006590 w 6006590"/>
              <a:gd name="connsiteY3" fmla="*/ 5961532 h 5979368"/>
              <a:gd name="connsiteX4" fmla="*/ 5616 w 6006590"/>
              <a:gd name="connsiteY4" fmla="*/ 5979368 h 5979368"/>
              <a:gd name="connsiteX5" fmla="*/ 0 w 6006590"/>
              <a:gd name="connsiteY5" fmla="*/ 5968149 h 5979368"/>
              <a:gd name="connsiteX6" fmla="*/ 5616 w 6006590"/>
              <a:gd name="connsiteY6" fmla="*/ 996581 h 5979368"/>
              <a:gd name="connsiteX7" fmla="*/ 1002197 w 6006590"/>
              <a:gd name="connsiteY7" fmla="*/ 0 h 5979368"/>
              <a:gd name="connsiteX0" fmla="*/ 1002197 w 5995358"/>
              <a:gd name="connsiteY0" fmla="*/ 0 h 5979368"/>
              <a:gd name="connsiteX1" fmla="*/ 5984984 w 5995358"/>
              <a:gd name="connsiteY1" fmla="*/ 0 h 5979368"/>
              <a:gd name="connsiteX2" fmla="*/ 5984984 w 5995358"/>
              <a:gd name="connsiteY2" fmla="*/ 0 h 5979368"/>
              <a:gd name="connsiteX3" fmla="*/ 5995358 w 5995358"/>
              <a:gd name="connsiteY3" fmla="*/ 5961532 h 5979368"/>
              <a:gd name="connsiteX4" fmla="*/ 5616 w 5995358"/>
              <a:gd name="connsiteY4" fmla="*/ 5979368 h 5979368"/>
              <a:gd name="connsiteX5" fmla="*/ 0 w 5995358"/>
              <a:gd name="connsiteY5" fmla="*/ 5968149 h 5979368"/>
              <a:gd name="connsiteX6" fmla="*/ 5616 w 5995358"/>
              <a:gd name="connsiteY6" fmla="*/ 996581 h 5979368"/>
              <a:gd name="connsiteX7" fmla="*/ 1002197 w 5995358"/>
              <a:gd name="connsiteY7" fmla="*/ 0 h 5979368"/>
              <a:gd name="connsiteX0" fmla="*/ 1002197 w 5995358"/>
              <a:gd name="connsiteY0" fmla="*/ 0 h 5979368"/>
              <a:gd name="connsiteX1" fmla="*/ 5984984 w 5995358"/>
              <a:gd name="connsiteY1" fmla="*/ 0 h 5979368"/>
              <a:gd name="connsiteX2" fmla="*/ 5984984 w 5995358"/>
              <a:gd name="connsiteY2" fmla="*/ 0 h 5979368"/>
              <a:gd name="connsiteX3" fmla="*/ 5995358 w 5995358"/>
              <a:gd name="connsiteY3" fmla="*/ 5967147 h 5979368"/>
              <a:gd name="connsiteX4" fmla="*/ 5616 w 5995358"/>
              <a:gd name="connsiteY4" fmla="*/ 5979368 h 5979368"/>
              <a:gd name="connsiteX5" fmla="*/ 0 w 5995358"/>
              <a:gd name="connsiteY5" fmla="*/ 5968149 h 5979368"/>
              <a:gd name="connsiteX6" fmla="*/ 5616 w 5995358"/>
              <a:gd name="connsiteY6" fmla="*/ 996581 h 5979368"/>
              <a:gd name="connsiteX7" fmla="*/ 1002197 w 5995358"/>
              <a:gd name="connsiteY7" fmla="*/ 0 h 5979368"/>
              <a:gd name="connsiteX0" fmla="*/ 1002197 w 5995358"/>
              <a:gd name="connsiteY0" fmla="*/ 0 h 5979368"/>
              <a:gd name="connsiteX1" fmla="*/ 5984984 w 5995358"/>
              <a:gd name="connsiteY1" fmla="*/ 0 h 5979368"/>
              <a:gd name="connsiteX2" fmla="*/ 5984984 w 5995358"/>
              <a:gd name="connsiteY2" fmla="*/ 0 h 5979368"/>
              <a:gd name="connsiteX3" fmla="*/ 5995358 w 5995358"/>
              <a:gd name="connsiteY3" fmla="*/ 5978380 h 5979368"/>
              <a:gd name="connsiteX4" fmla="*/ 5616 w 5995358"/>
              <a:gd name="connsiteY4" fmla="*/ 5979368 h 5979368"/>
              <a:gd name="connsiteX5" fmla="*/ 0 w 5995358"/>
              <a:gd name="connsiteY5" fmla="*/ 5968149 h 5979368"/>
              <a:gd name="connsiteX6" fmla="*/ 5616 w 5995358"/>
              <a:gd name="connsiteY6" fmla="*/ 996581 h 5979368"/>
              <a:gd name="connsiteX7" fmla="*/ 1002197 w 5995358"/>
              <a:gd name="connsiteY7" fmla="*/ 0 h 597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95358" h="5979368">
                <a:moveTo>
                  <a:pt x="1002197" y="0"/>
                </a:moveTo>
                <a:lnTo>
                  <a:pt x="5984984" y="0"/>
                </a:lnTo>
                <a:lnTo>
                  <a:pt x="5984984" y="0"/>
                </a:lnTo>
                <a:cubicBezTo>
                  <a:pt x="5986165" y="1986773"/>
                  <a:pt x="5994177" y="3991607"/>
                  <a:pt x="5995358" y="5978380"/>
                </a:cubicBezTo>
                <a:lnTo>
                  <a:pt x="5616" y="5979368"/>
                </a:lnTo>
                <a:lnTo>
                  <a:pt x="0" y="5968149"/>
                </a:lnTo>
                <a:lnTo>
                  <a:pt x="5616" y="996581"/>
                </a:lnTo>
                <a:cubicBezTo>
                  <a:pt x="5616" y="446185"/>
                  <a:pt x="451801" y="0"/>
                  <a:pt x="1002197" y="0"/>
                </a:cubicBezTo>
                <a:close/>
              </a:path>
            </a:pathLst>
          </a:custGeom>
          <a:noFill/>
          <a:ln>
            <a:noFill/>
          </a:ln>
        </p:spPr>
        <p:txBody>
          <a:bodyPr/>
          <a:lstStyle/>
          <a:p>
            <a:pPr marL="216000" marR="0" lvl="0" indent="-216000" algn="l" defTabSz="914400" rtl="0" eaLnBrk="1" fontAlgn="auto" latinLnBrk="0" hangingPunct="1">
              <a:lnSpc>
                <a:spcPct val="100000"/>
              </a:lnSpc>
              <a:spcBef>
                <a:spcPts val="600"/>
              </a:spcBef>
              <a:spcAft>
                <a:spcPts val="600"/>
              </a:spcAft>
              <a:buClr>
                <a:srgbClr val="F49915"/>
              </a:buClr>
              <a:buSzTx/>
              <a:buFont typeface="Arial" panose="020B0604020202020204" pitchFamily="34" charset="0"/>
              <a:buChar char="•"/>
              <a:tabLst/>
              <a:defRPr/>
            </a:pPr>
            <a:r>
              <a:rPr lang="fi-FI"/>
              <a:t>Kuvan lisääminen: valitse tämä kehys-&gt; Lisää-välilehti -&gt; Kuvat</a:t>
            </a:r>
          </a:p>
          <a:p>
            <a:endParaRPr lang="fi-FI"/>
          </a:p>
        </p:txBody>
      </p:sp>
      <p:sp>
        <p:nvSpPr>
          <p:cNvPr id="11" name="Alatunnisteen paikkamerkki 3">
            <a:extLst>
              <a:ext uri="{FF2B5EF4-FFF2-40B4-BE49-F238E27FC236}">
                <a16:creationId xmlns:a16="http://schemas.microsoft.com/office/drawing/2014/main" id="{0A335A73-668F-EFA0-6210-F7D7DFB57A4F}"/>
              </a:ext>
              <a:ext uri="{C183D7F6-B498-43B3-948B-1728B52AA6E4}">
                <adec:decorative xmlns:adec="http://schemas.microsoft.com/office/drawing/2017/decorative" val="1"/>
              </a:ext>
            </a:extLst>
          </p:cNvPr>
          <p:cNvSpPr>
            <a:spLocks noGrp="1"/>
          </p:cNvSpPr>
          <p:nvPr>
            <p:ph type="ftr" sz="quarter" idx="10"/>
          </p:nvPr>
        </p:nvSpPr>
        <p:spPr>
          <a:xfrm>
            <a:off x="3359696" y="6448251"/>
            <a:ext cx="5472608" cy="282577"/>
          </a:xfrm>
        </p:spPr>
        <p:txBody>
          <a:bodyPr/>
          <a:lstStyle/>
          <a:p>
            <a:r>
              <a:rPr lang="fi-FI">
                <a:solidFill>
                  <a:schemeClr val="accent2"/>
                </a:solidFill>
              </a:rPr>
              <a:t>Uudenmaan liitto </a:t>
            </a:r>
            <a:r>
              <a:rPr lang="fi-FI"/>
              <a:t>| </a:t>
            </a:r>
            <a:r>
              <a:rPr lang="fi-FI" err="1">
                <a:solidFill>
                  <a:schemeClr val="accent2"/>
                </a:solidFill>
              </a:rPr>
              <a:t>Nylands</a:t>
            </a:r>
            <a:r>
              <a:rPr lang="fi-FI">
                <a:solidFill>
                  <a:schemeClr val="accent2"/>
                </a:solidFill>
              </a:rPr>
              <a:t> </a:t>
            </a:r>
            <a:r>
              <a:rPr lang="fi-FI" err="1">
                <a:solidFill>
                  <a:schemeClr val="accent2"/>
                </a:solidFill>
              </a:rPr>
              <a:t>förbund</a:t>
            </a:r>
            <a:r>
              <a:rPr lang="fi-FI">
                <a:solidFill>
                  <a:schemeClr val="accent2"/>
                </a:solidFill>
              </a:rPr>
              <a:t> </a:t>
            </a:r>
            <a:r>
              <a:rPr lang="fi-FI"/>
              <a:t>| </a:t>
            </a:r>
            <a:r>
              <a:rPr lang="fi-FI">
                <a:solidFill>
                  <a:schemeClr val="accent2"/>
                </a:solidFill>
              </a:rPr>
              <a:t>Helsinki-Uusimaa </a:t>
            </a:r>
            <a:r>
              <a:rPr lang="fi-FI" err="1">
                <a:solidFill>
                  <a:schemeClr val="accent2"/>
                </a:solidFill>
              </a:rPr>
              <a:t>Regional</a:t>
            </a:r>
            <a:r>
              <a:rPr lang="fi-FI">
                <a:solidFill>
                  <a:schemeClr val="accent2"/>
                </a:solidFill>
              </a:rPr>
              <a:t> </a:t>
            </a:r>
            <a:r>
              <a:rPr lang="fi-FI" err="1">
                <a:solidFill>
                  <a:schemeClr val="accent2"/>
                </a:solidFill>
              </a:rPr>
              <a:t>Council</a:t>
            </a:r>
            <a:endParaRPr lang="fi-FI">
              <a:solidFill>
                <a:schemeClr val="accent2"/>
              </a:solidFill>
            </a:endParaRPr>
          </a:p>
        </p:txBody>
      </p:sp>
    </p:spTree>
    <p:extLst>
      <p:ext uri="{BB962C8B-B14F-4D97-AF65-F5344CB8AC3E}">
        <p14:creationId xmlns:p14="http://schemas.microsoft.com/office/powerpoint/2010/main" val="870667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tsikko ja kaksipalstainen teksti">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93977" y="188640"/>
            <a:ext cx="10801201" cy="1080120"/>
          </a:xfrm>
        </p:spPr>
        <p:txBody>
          <a:bodyPr/>
          <a:lstStyle>
            <a:lvl1pPr>
              <a:defRPr/>
            </a:lvl1pPr>
          </a:lstStyle>
          <a:p>
            <a:r>
              <a:rPr lang="fi-FI"/>
              <a:t>Lisää otsikko</a:t>
            </a:r>
          </a:p>
        </p:txBody>
      </p:sp>
      <p:sp>
        <p:nvSpPr>
          <p:cNvPr id="4" name="Alatunnisteen paikkamerkki 3">
            <a:extLst>
              <a:ext uri="{FF2B5EF4-FFF2-40B4-BE49-F238E27FC236}">
                <a16:creationId xmlns:a16="http://schemas.microsoft.com/office/drawing/2014/main" id="{37E87544-AF96-1F5A-3EA9-18C367CB441F}"/>
              </a:ext>
              <a:ext uri="{C183D7F6-B498-43B3-948B-1728B52AA6E4}">
                <adec:decorative xmlns:adec="http://schemas.microsoft.com/office/drawing/2017/decorative" val="1"/>
              </a:ext>
            </a:extLst>
          </p:cNvPr>
          <p:cNvSpPr>
            <a:spLocks noGrp="1"/>
          </p:cNvSpPr>
          <p:nvPr>
            <p:ph type="ftr" sz="quarter" idx="10"/>
          </p:nvPr>
        </p:nvSpPr>
        <p:spPr/>
        <p:txBody>
          <a:bodyPr/>
          <a:lstStyle/>
          <a:p>
            <a:r>
              <a:rPr lang="fi-FI">
                <a:solidFill>
                  <a:schemeClr val="accent2"/>
                </a:solidFill>
              </a:rPr>
              <a:t>Uudenmaan liitto </a:t>
            </a:r>
            <a:r>
              <a:rPr lang="fi-FI"/>
              <a:t>| </a:t>
            </a:r>
            <a:r>
              <a:rPr lang="fi-FI" err="1">
                <a:solidFill>
                  <a:schemeClr val="accent2"/>
                </a:solidFill>
              </a:rPr>
              <a:t>Nylands</a:t>
            </a:r>
            <a:r>
              <a:rPr lang="fi-FI">
                <a:solidFill>
                  <a:schemeClr val="accent2"/>
                </a:solidFill>
              </a:rPr>
              <a:t> </a:t>
            </a:r>
            <a:r>
              <a:rPr lang="fi-FI" err="1">
                <a:solidFill>
                  <a:schemeClr val="accent2"/>
                </a:solidFill>
              </a:rPr>
              <a:t>förbund</a:t>
            </a:r>
            <a:r>
              <a:rPr lang="fi-FI">
                <a:solidFill>
                  <a:schemeClr val="accent2"/>
                </a:solidFill>
              </a:rPr>
              <a:t> </a:t>
            </a:r>
            <a:r>
              <a:rPr lang="fi-FI"/>
              <a:t>| </a:t>
            </a:r>
            <a:r>
              <a:rPr lang="fi-FI">
                <a:solidFill>
                  <a:schemeClr val="accent2"/>
                </a:solidFill>
              </a:rPr>
              <a:t>Helsinki-Uusimaa </a:t>
            </a:r>
            <a:r>
              <a:rPr lang="fi-FI" err="1">
                <a:solidFill>
                  <a:schemeClr val="accent2"/>
                </a:solidFill>
              </a:rPr>
              <a:t>Regional</a:t>
            </a:r>
            <a:r>
              <a:rPr lang="fi-FI">
                <a:solidFill>
                  <a:schemeClr val="accent2"/>
                </a:solidFill>
              </a:rPr>
              <a:t> </a:t>
            </a:r>
            <a:r>
              <a:rPr lang="fi-FI" err="1">
                <a:solidFill>
                  <a:schemeClr val="accent2"/>
                </a:solidFill>
              </a:rPr>
              <a:t>Council</a:t>
            </a:r>
            <a:endParaRPr lang="fi-FI">
              <a:solidFill>
                <a:schemeClr val="accent2"/>
              </a:solidFill>
            </a:endParaRPr>
          </a:p>
        </p:txBody>
      </p:sp>
      <p:sp>
        <p:nvSpPr>
          <p:cNvPr id="5" name="Dian numeron paikkamerkki 4">
            <a:extLst>
              <a:ext uri="{FF2B5EF4-FFF2-40B4-BE49-F238E27FC236}">
                <a16:creationId xmlns:a16="http://schemas.microsoft.com/office/drawing/2014/main" id="{1E4B9B96-4A78-2DE2-A512-F2FE5E901D70}"/>
              </a:ext>
              <a:ext uri="{C183D7F6-B498-43B3-948B-1728B52AA6E4}">
                <adec:decorative xmlns:adec="http://schemas.microsoft.com/office/drawing/2017/decorative" val="1"/>
              </a:ext>
            </a:extLst>
          </p:cNvPr>
          <p:cNvSpPr>
            <a:spLocks noGrp="1"/>
          </p:cNvSpPr>
          <p:nvPr>
            <p:ph type="sldNum" sz="quarter" idx="11"/>
          </p:nvPr>
        </p:nvSpPr>
        <p:spPr>
          <a:xfrm>
            <a:off x="11208567" y="6400839"/>
            <a:ext cx="748479" cy="365125"/>
          </a:xfrm>
        </p:spPr>
        <p:txBody>
          <a:bodyPr/>
          <a:lstStyle/>
          <a:p>
            <a:fld id="{A807F21D-6A63-4E75-89AA-A3F521749085}" type="slidenum">
              <a:rPr lang="fi-FI" smtClean="0"/>
              <a:pPr/>
              <a:t>‹#›</a:t>
            </a:fld>
            <a:endParaRPr lang="fi-FI"/>
          </a:p>
        </p:txBody>
      </p:sp>
      <p:sp>
        <p:nvSpPr>
          <p:cNvPr id="7" name="Tekstin paikkamerkki 6">
            <a:extLst>
              <a:ext uri="{FF2B5EF4-FFF2-40B4-BE49-F238E27FC236}">
                <a16:creationId xmlns:a16="http://schemas.microsoft.com/office/drawing/2014/main" id="{77A2C348-A1B8-5E0C-886D-43E1660B1378}"/>
              </a:ext>
            </a:extLst>
          </p:cNvPr>
          <p:cNvSpPr>
            <a:spLocks noGrp="1"/>
          </p:cNvSpPr>
          <p:nvPr>
            <p:ph type="body" sz="quarter" idx="12"/>
          </p:nvPr>
        </p:nvSpPr>
        <p:spPr>
          <a:xfrm>
            <a:off x="695399" y="1412875"/>
            <a:ext cx="10801201" cy="4824437"/>
          </a:xfrm>
        </p:spPr>
        <p:txBody>
          <a:bodyPr numCol="2" spcCol="360000"/>
          <a:lstStyle>
            <a:lvl4pPr>
              <a:spcBef>
                <a:spcPts val="0"/>
              </a:spcBef>
              <a:defRPr/>
            </a:lvl4pPr>
          </a:lstStyle>
          <a:p>
            <a:pPr lvl="0"/>
            <a:r>
              <a:rPr lang="fi-FI"/>
              <a:t>Muokkaa tekstin perustyylejä napsauttamalla</a:t>
            </a:r>
          </a:p>
          <a:p>
            <a:pPr lvl="1"/>
            <a:r>
              <a:rPr lang="fi-FI"/>
              <a:t>toinen taso</a:t>
            </a:r>
          </a:p>
          <a:p>
            <a:pPr lvl="2"/>
            <a:r>
              <a:rPr lang="fi-FI"/>
              <a:t>kolmas taso</a:t>
            </a:r>
          </a:p>
        </p:txBody>
      </p:sp>
    </p:spTree>
    <p:extLst>
      <p:ext uri="{BB962C8B-B14F-4D97-AF65-F5344CB8AC3E}">
        <p14:creationId xmlns:p14="http://schemas.microsoft.com/office/powerpoint/2010/main" val="2382860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elkkä otsikko">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693977" y="188640"/>
            <a:ext cx="10801201" cy="1080120"/>
          </a:xfrm>
        </p:spPr>
        <p:txBody>
          <a:bodyPr/>
          <a:lstStyle>
            <a:lvl1pPr>
              <a:defRPr/>
            </a:lvl1pPr>
          </a:lstStyle>
          <a:p>
            <a:r>
              <a:rPr lang="fi-FI"/>
              <a:t>Lisää otsikko</a:t>
            </a:r>
          </a:p>
        </p:txBody>
      </p:sp>
      <p:sp>
        <p:nvSpPr>
          <p:cNvPr id="4" name="Alatunnisteen paikkamerkki 3">
            <a:extLst>
              <a:ext uri="{FF2B5EF4-FFF2-40B4-BE49-F238E27FC236}">
                <a16:creationId xmlns:a16="http://schemas.microsoft.com/office/drawing/2014/main" id="{37E87544-AF96-1F5A-3EA9-18C367CB441F}"/>
              </a:ext>
              <a:ext uri="{C183D7F6-B498-43B3-948B-1728B52AA6E4}">
                <adec:decorative xmlns:adec="http://schemas.microsoft.com/office/drawing/2017/decorative" val="1"/>
              </a:ext>
            </a:extLst>
          </p:cNvPr>
          <p:cNvSpPr>
            <a:spLocks noGrp="1"/>
          </p:cNvSpPr>
          <p:nvPr>
            <p:ph type="ftr" sz="quarter" idx="10"/>
          </p:nvPr>
        </p:nvSpPr>
        <p:spPr/>
        <p:txBody>
          <a:bodyPr/>
          <a:lstStyle/>
          <a:p>
            <a:r>
              <a:rPr lang="fi-FI">
                <a:solidFill>
                  <a:schemeClr val="accent2"/>
                </a:solidFill>
              </a:rPr>
              <a:t>Uudenmaan liitto </a:t>
            </a:r>
            <a:r>
              <a:rPr lang="fi-FI"/>
              <a:t>| </a:t>
            </a:r>
            <a:r>
              <a:rPr lang="fi-FI" err="1">
                <a:solidFill>
                  <a:schemeClr val="accent2"/>
                </a:solidFill>
              </a:rPr>
              <a:t>Nylands</a:t>
            </a:r>
            <a:r>
              <a:rPr lang="fi-FI">
                <a:solidFill>
                  <a:schemeClr val="accent2"/>
                </a:solidFill>
              </a:rPr>
              <a:t> </a:t>
            </a:r>
            <a:r>
              <a:rPr lang="fi-FI" err="1">
                <a:solidFill>
                  <a:schemeClr val="accent2"/>
                </a:solidFill>
              </a:rPr>
              <a:t>förbund</a:t>
            </a:r>
            <a:r>
              <a:rPr lang="fi-FI">
                <a:solidFill>
                  <a:schemeClr val="accent2"/>
                </a:solidFill>
              </a:rPr>
              <a:t> </a:t>
            </a:r>
            <a:r>
              <a:rPr lang="fi-FI"/>
              <a:t>| </a:t>
            </a:r>
            <a:r>
              <a:rPr lang="fi-FI">
                <a:solidFill>
                  <a:schemeClr val="accent2"/>
                </a:solidFill>
              </a:rPr>
              <a:t>Helsinki-Uusimaa </a:t>
            </a:r>
            <a:r>
              <a:rPr lang="fi-FI" err="1">
                <a:solidFill>
                  <a:schemeClr val="accent2"/>
                </a:solidFill>
              </a:rPr>
              <a:t>Regional</a:t>
            </a:r>
            <a:r>
              <a:rPr lang="fi-FI">
                <a:solidFill>
                  <a:schemeClr val="accent2"/>
                </a:solidFill>
              </a:rPr>
              <a:t> </a:t>
            </a:r>
            <a:r>
              <a:rPr lang="fi-FI" err="1">
                <a:solidFill>
                  <a:schemeClr val="accent2"/>
                </a:solidFill>
              </a:rPr>
              <a:t>Council</a:t>
            </a:r>
            <a:endParaRPr lang="fi-FI">
              <a:solidFill>
                <a:schemeClr val="accent2"/>
              </a:solidFill>
            </a:endParaRPr>
          </a:p>
        </p:txBody>
      </p:sp>
      <p:sp>
        <p:nvSpPr>
          <p:cNvPr id="5" name="Dian numeron paikkamerkki 4">
            <a:extLst>
              <a:ext uri="{FF2B5EF4-FFF2-40B4-BE49-F238E27FC236}">
                <a16:creationId xmlns:a16="http://schemas.microsoft.com/office/drawing/2014/main" id="{1E4B9B96-4A78-2DE2-A512-F2FE5E901D70}"/>
              </a:ext>
              <a:ext uri="{C183D7F6-B498-43B3-948B-1728B52AA6E4}">
                <adec:decorative xmlns:adec="http://schemas.microsoft.com/office/drawing/2017/decorative" val="1"/>
              </a:ext>
            </a:extLst>
          </p:cNvPr>
          <p:cNvSpPr>
            <a:spLocks noGrp="1"/>
          </p:cNvSpPr>
          <p:nvPr>
            <p:ph type="sldNum" sz="quarter" idx="11"/>
          </p:nvPr>
        </p:nvSpPr>
        <p:spPr>
          <a:xfrm>
            <a:off x="11208567" y="6400839"/>
            <a:ext cx="748479" cy="365125"/>
          </a:xfrm>
        </p:spPr>
        <p:txBody>
          <a:bodyPr/>
          <a:lstStyle/>
          <a:p>
            <a:fld id="{A807F21D-6A63-4E75-89AA-A3F521749085}" type="slidenum">
              <a:rPr lang="fi-FI" smtClean="0"/>
              <a:pPr/>
              <a:t>‹#›</a:t>
            </a:fld>
            <a:endParaRPr lang="fi-FI"/>
          </a:p>
        </p:txBody>
      </p:sp>
    </p:spTree>
    <p:extLst>
      <p:ext uri="{BB962C8B-B14F-4D97-AF65-F5344CB8AC3E}">
        <p14:creationId xmlns:p14="http://schemas.microsoft.com/office/powerpoint/2010/main" val="1159632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tsikko pienellä">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B35B21-BD6B-4923-7D86-57494CD3B3DD}"/>
              </a:ext>
            </a:extLst>
          </p:cNvPr>
          <p:cNvSpPr>
            <a:spLocks noGrp="1"/>
          </p:cNvSpPr>
          <p:nvPr>
            <p:ph type="title"/>
          </p:nvPr>
        </p:nvSpPr>
        <p:spPr>
          <a:xfrm>
            <a:off x="120467" y="143931"/>
            <a:ext cx="9656373" cy="1080120"/>
          </a:xfrm>
        </p:spPr>
        <p:txBody>
          <a:bodyPr lIns="122400">
            <a:normAutofit/>
          </a:bodyPr>
          <a:lstStyle>
            <a:lvl1pPr>
              <a:defRPr sz="2800"/>
            </a:lvl1pPr>
          </a:lstStyle>
          <a:p>
            <a:r>
              <a:rPr lang="en-US"/>
              <a:t>Click to edit Master title style</a:t>
            </a:r>
            <a:endParaRPr lang="fi-FI"/>
          </a:p>
        </p:txBody>
      </p:sp>
    </p:spTree>
    <p:extLst>
      <p:ext uri="{BB962C8B-B14F-4D97-AF65-F5344CB8AC3E}">
        <p14:creationId xmlns:p14="http://schemas.microsoft.com/office/powerpoint/2010/main" val="3754969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yhjä 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880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Väliotsikkodia, kartta">
    <p:bg>
      <p:bgPr>
        <a:solidFill>
          <a:schemeClr val="accent6"/>
        </a:solidFill>
        <a:effectLst/>
      </p:bgPr>
    </p:bg>
    <p:spTree>
      <p:nvGrpSpPr>
        <p:cNvPr id="1" name=""/>
        <p:cNvGrpSpPr/>
        <p:nvPr/>
      </p:nvGrpSpPr>
      <p:grpSpPr>
        <a:xfrm>
          <a:off x="0" y="0"/>
          <a:ext cx="0" cy="0"/>
          <a:chOff x="0" y="0"/>
          <a:chExt cx="0" cy="0"/>
        </a:xfrm>
      </p:grpSpPr>
      <p:sp>
        <p:nvSpPr>
          <p:cNvPr id="3" name="Otsikko 6">
            <a:extLst>
              <a:ext uri="{FF2B5EF4-FFF2-40B4-BE49-F238E27FC236}">
                <a16:creationId xmlns:a16="http://schemas.microsoft.com/office/drawing/2014/main" id="{16F84A10-7862-E537-277E-05452F393A39}"/>
              </a:ext>
            </a:extLst>
          </p:cNvPr>
          <p:cNvSpPr>
            <a:spLocks noGrp="1"/>
          </p:cNvSpPr>
          <p:nvPr>
            <p:ph type="title"/>
          </p:nvPr>
        </p:nvSpPr>
        <p:spPr>
          <a:xfrm>
            <a:off x="479376" y="476673"/>
            <a:ext cx="7056784" cy="1800200"/>
          </a:xfrm>
          <a:prstGeom prst="round2DiagRect">
            <a:avLst/>
          </a:prstGeom>
          <a:noFill/>
          <a:ln w="28575">
            <a:noFill/>
          </a:ln>
        </p:spPr>
        <p:txBody>
          <a:bodyPr>
            <a:normAutofit/>
          </a:bodyPr>
          <a:lstStyle>
            <a:lvl1pPr algn="l">
              <a:defRPr sz="40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2" name="Kuva 1">
            <a:extLst>
              <a:ext uri="{FF2B5EF4-FFF2-40B4-BE49-F238E27FC236}">
                <a16:creationId xmlns:a16="http://schemas.microsoft.com/office/drawing/2014/main" id="{525A79D5-FB36-A4F2-ADDD-CAAF9C0329EA}"/>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5195"/>
          <a:stretch/>
        </p:blipFill>
        <p:spPr>
          <a:xfrm>
            <a:off x="1703513" y="1124744"/>
            <a:ext cx="10110531" cy="5256583"/>
          </a:xfrm>
          <a:prstGeom prst="rect">
            <a:avLst/>
          </a:prstGeom>
        </p:spPr>
      </p:pic>
      <p:sp>
        <p:nvSpPr>
          <p:cNvPr id="4" name="Alatunnisteen paikkamerkki 2">
            <a:extLst>
              <a:ext uri="{FF2B5EF4-FFF2-40B4-BE49-F238E27FC236}">
                <a16:creationId xmlns:a16="http://schemas.microsoft.com/office/drawing/2014/main" id="{249EB9CC-E338-AD96-82F2-1CE82150A839}"/>
              </a:ext>
              <a:ext uri="{C183D7F6-B498-43B3-948B-1728B52AA6E4}">
                <adec:decorative xmlns:adec="http://schemas.microsoft.com/office/drawing/2017/decorative" val="1"/>
              </a:ext>
            </a:extLst>
          </p:cNvPr>
          <p:cNvSpPr>
            <a:spLocks noGrp="1"/>
          </p:cNvSpPr>
          <p:nvPr>
            <p:ph type="ftr" sz="quarter" idx="10"/>
          </p:nvPr>
        </p:nvSpPr>
        <p:spPr>
          <a:xfrm>
            <a:off x="3359696" y="6448251"/>
            <a:ext cx="5472608" cy="282577"/>
          </a:xfrm>
        </p:spPr>
        <p:txBody>
          <a:bodyPr/>
          <a:lstStyle>
            <a:lvl1pPr>
              <a:defRPr>
                <a:solidFill>
                  <a:schemeClr val="bg1"/>
                </a:solidFill>
              </a:defRPr>
            </a:lvl1pPr>
          </a:lstStyle>
          <a:p>
            <a:r>
              <a:rPr lang="fi-FI"/>
              <a:t>Uudenmaan liitto | Nylands förbund | Helsinki-Uusimaa Regional Council</a:t>
            </a:r>
          </a:p>
        </p:txBody>
      </p:sp>
      <p:sp>
        <p:nvSpPr>
          <p:cNvPr id="5" name="Dian numeron paikkamerkki 3">
            <a:extLst>
              <a:ext uri="{FF2B5EF4-FFF2-40B4-BE49-F238E27FC236}">
                <a16:creationId xmlns:a16="http://schemas.microsoft.com/office/drawing/2014/main" id="{7F9DA18C-E70E-B0FF-2FE3-3F0385DFD0D4}"/>
              </a:ext>
              <a:ext uri="{C183D7F6-B498-43B3-948B-1728B52AA6E4}">
                <adec:decorative xmlns:adec="http://schemas.microsoft.com/office/drawing/2017/decorative" val="1"/>
              </a:ext>
            </a:extLst>
          </p:cNvPr>
          <p:cNvSpPr>
            <a:spLocks noGrp="1"/>
          </p:cNvSpPr>
          <p:nvPr>
            <p:ph type="sldNum" sz="quarter" idx="11"/>
          </p:nvPr>
        </p:nvSpPr>
        <p:spPr>
          <a:xfrm>
            <a:off x="10704512" y="6448251"/>
            <a:ext cx="1159024" cy="365125"/>
          </a:xfrm>
        </p:spPr>
        <p:txBody>
          <a:bodyPr/>
          <a:lstStyle>
            <a:lvl1pPr>
              <a:defRPr>
                <a:solidFill>
                  <a:schemeClr val="bg1"/>
                </a:solidFill>
              </a:defRPr>
            </a:lvl1pPr>
          </a:lstStyle>
          <a:p>
            <a:fld id="{A807F21D-6A63-4E75-89AA-A3F521749085}" type="slidenum">
              <a:rPr lang="fi-FI" smtClean="0"/>
              <a:pPr/>
              <a:t>‹#›</a:t>
            </a:fld>
            <a:endParaRPr lang="fi-FI"/>
          </a:p>
        </p:txBody>
      </p:sp>
    </p:spTree>
    <p:extLst>
      <p:ext uri="{BB962C8B-B14F-4D97-AF65-F5344CB8AC3E}">
        <p14:creationId xmlns:p14="http://schemas.microsoft.com/office/powerpoint/2010/main" val="2250336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oitusdia, oranssi">
    <p:bg>
      <p:bgPr>
        <a:solidFill>
          <a:schemeClr val="accent1">
            <a:alpha val="96000"/>
          </a:schemeClr>
        </a:solidFill>
        <a:effectLst/>
      </p:bgPr>
    </p:bg>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4E871085-8ABA-F694-FEE5-9CAFC60324D6}"/>
              </a:ext>
              <a:ext uri="{C183D7F6-B498-43B3-948B-1728B52AA6E4}">
                <adec:decorative xmlns:adec="http://schemas.microsoft.com/office/drawing/2017/decorative" val="1"/>
              </a:ext>
            </a:extLst>
          </p:cNvPr>
          <p:cNvPicPr>
            <a:picLocks noChangeAspect="1"/>
          </p:cNvPicPr>
          <p:nvPr userDrawn="1"/>
        </p:nvPicPr>
        <p:blipFill>
          <a:blip r:embed="rId2">
            <a:biLevel thresh="25000"/>
            <a:alphaModFix amt="58000"/>
            <a:extLst>
              <a:ext uri="{28A0092B-C50C-407E-A947-70E740481C1C}">
                <a14:useLocalDpi xmlns:a14="http://schemas.microsoft.com/office/drawing/2010/main" val="0"/>
              </a:ext>
            </a:extLst>
          </a:blip>
          <a:stretch>
            <a:fillRect/>
          </a:stretch>
        </p:blipFill>
        <p:spPr>
          <a:xfrm>
            <a:off x="767408" y="371185"/>
            <a:ext cx="10872227" cy="6115629"/>
          </a:xfrm>
          <a:prstGeom prst="rect">
            <a:avLst/>
          </a:prstGeom>
        </p:spPr>
      </p:pic>
      <p:pic>
        <p:nvPicPr>
          <p:cNvPr id="12" name="Kuva 11" descr="Logo, jossa oransseja, vihreitä ja sinisiä palloja sekä teksti Uudenmaan liitto Nylands förbund.">
            <a:extLst>
              <a:ext uri="{FF2B5EF4-FFF2-40B4-BE49-F238E27FC236}">
                <a16:creationId xmlns:a16="http://schemas.microsoft.com/office/drawing/2014/main" id="{C762A543-ADDA-54EC-12E1-FA18E07749E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5360" y="332656"/>
            <a:ext cx="1477631" cy="1648332"/>
          </a:xfrm>
          <a:prstGeom prst="rect">
            <a:avLst/>
          </a:prstGeom>
        </p:spPr>
      </p:pic>
      <p:grpSp>
        <p:nvGrpSpPr>
          <p:cNvPr id="13" name="Ryhmä 12">
            <a:extLst>
              <a:ext uri="{FF2B5EF4-FFF2-40B4-BE49-F238E27FC236}">
                <a16:creationId xmlns:a16="http://schemas.microsoft.com/office/drawing/2014/main" id="{E202607A-F0D5-1857-5850-1AD52074DDE6}"/>
              </a:ext>
              <a:ext uri="{C183D7F6-B498-43B3-948B-1728B52AA6E4}">
                <adec:decorative xmlns:adec="http://schemas.microsoft.com/office/drawing/2017/decorative" val="1"/>
              </a:ext>
            </a:extLst>
          </p:cNvPr>
          <p:cNvGrpSpPr/>
          <p:nvPr userDrawn="1"/>
        </p:nvGrpSpPr>
        <p:grpSpPr>
          <a:xfrm>
            <a:off x="-79206" y="-18203"/>
            <a:ext cx="2683621" cy="2654021"/>
            <a:chOff x="-79206" y="-18203"/>
            <a:chExt cx="2683621" cy="2654021"/>
          </a:xfrm>
        </p:grpSpPr>
        <p:sp>
          <p:nvSpPr>
            <p:cNvPr id="15" name="Vapaamuotoinen: Muoto 14">
              <a:extLst>
                <a:ext uri="{FF2B5EF4-FFF2-40B4-BE49-F238E27FC236}">
                  <a16:creationId xmlns:a16="http://schemas.microsoft.com/office/drawing/2014/main" id="{55599BD6-89FE-B094-B3F7-0A539AFD838C}"/>
                </a:ext>
                <a:ext uri="{C183D7F6-B498-43B3-948B-1728B52AA6E4}">
                  <adec:decorative xmlns:adec="http://schemas.microsoft.com/office/drawing/2017/decorative" val="1"/>
                </a:ext>
              </a:extLst>
            </p:cNvPr>
            <p:cNvSpPr/>
            <p:nvPr userDrawn="1"/>
          </p:nvSpPr>
          <p:spPr>
            <a:xfrm flipH="1">
              <a:off x="-79206" y="-1820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16" name="Kuva 15" descr="Logo, jossa oransseja, vihreitä ja sinisiä palloja sekä teksti Uudenmaan liitto Nylands förbund.">
              <a:extLst>
                <a:ext uri="{FF2B5EF4-FFF2-40B4-BE49-F238E27FC236}">
                  <a16:creationId xmlns:a16="http://schemas.microsoft.com/office/drawing/2014/main" id="{C852B2DF-343F-2759-AB99-BA2777230B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5360" y="332656"/>
              <a:ext cx="1477631" cy="1648332"/>
            </a:xfrm>
            <a:prstGeom prst="rect">
              <a:avLst/>
            </a:prstGeom>
          </p:spPr>
        </p:pic>
      </p:grpSp>
      <p:sp>
        <p:nvSpPr>
          <p:cNvPr id="3" name="Otsikko 6">
            <a:extLst>
              <a:ext uri="{FF2B5EF4-FFF2-40B4-BE49-F238E27FC236}">
                <a16:creationId xmlns:a16="http://schemas.microsoft.com/office/drawing/2014/main" id="{16F84A10-7862-E537-277E-05452F393A39}"/>
              </a:ext>
            </a:extLst>
          </p:cNvPr>
          <p:cNvSpPr>
            <a:spLocks noGrp="1"/>
          </p:cNvSpPr>
          <p:nvPr>
            <p:ph type="title"/>
          </p:nvPr>
        </p:nvSpPr>
        <p:spPr>
          <a:xfrm>
            <a:off x="3647728" y="1958919"/>
            <a:ext cx="7776864" cy="3141154"/>
          </a:xfrm>
        </p:spPr>
        <p:txBody>
          <a:bodyPr>
            <a:normAutofit/>
          </a:bodyPr>
          <a:lstStyle>
            <a:lvl1pPr algn="r">
              <a:defRPr sz="5400">
                <a:solidFill>
                  <a:schemeClr val="tx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Tekstin paikkamerkki 9">
            <a:extLst>
              <a:ext uri="{FF2B5EF4-FFF2-40B4-BE49-F238E27FC236}">
                <a16:creationId xmlns:a16="http://schemas.microsoft.com/office/drawing/2014/main" id="{43711244-A798-67E6-EFA1-13D7FE1C4126}"/>
              </a:ext>
            </a:extLst>
          </p:cNvPr>
          <p:cNvSpPr>
            <a:spLocks noGrp="1"/>
          </p:cNvSpPr>
          <p:nvPr>
            <p:ph type="body" sz="quarter" idx="10" hasCustomPrompt="1"/>
          </p:nvPr>
        </p:nvSpPr>
        <p:spPr>
          <a:xfrm>
            <a:off x="3647728" y="5261858"/>
            <a:ext cx="7776864" cy="864096"/>
          </a:xfrm>
        </p:spPr>
        <p:txBody>
          <a:bodyPr>
            <a:normAutofit/>
          </a:bodyPr>
          <a:lstStyle>
            <a:lvl1pPr marL="0" indent="0" algn="r">
              <a:buNone/>
              <a:defRPr sz="2800">
                <a:solidFill>
                  <a:schemeClr val="tx1"/>
                </a:solidFill>
              </a:defRPr>
            </a:lvl1pPr>
            <a:lvl2pPr marL="324000" indent="0">
              <a:buNone/>
              <a:defRPr/>
            </a:lvl2pPr>
            <a:lvl3pPr marL="900000" indent="0">
              <a:buNone/>
              <a:defRPr/>
            </a:lvl3pPr>
            <a:lvl4pPr marL="900000" indent="0">
              <a:buNone/>
              <a:defRPr/>
            </a:lvl4pPr>
            <a:lvl5pPr marL="900000" indent="0">
              <a:buNone/>
              <a:defRPr/>
            </a:lvl5pPr>
          </a:lstStyle>
          <a:p>
            <a:pPr lvl="0"/>
            <a:r>
              <a:rPr lang="fi-FI"/>
              <a:t>Nimi ja päivämäärä</a:t>
            </a:r>
          </a:p>
        </p:txBody>
      </p:sp>
    </p:spTree>
    <p:extLst>
      <p:ext uri="{BB962C8B-B14F-4D97-AF65-F5344CB8AC3E}">
        <p14:creationId xmlns:p14="http://schemas.microsoft.com/office/powerpoint/2010/main" val="564774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äliotsikkodia, lisää taustakuva itse">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7529873F-79AB-8DBF-9805-8FB79F7C3172}"/>
              </a:ext>
              <a:ext uri="{C183D7F6-B498-43B3-948B-1728B52AA6E4}">
                <adec:decorative xmlns:adec="http://schemas.microsoft.com/office/drawing/2017/decorative" val="1"/>
              </a:ext>
            </a:extLst>
          </p:cNvPr>
          <p:cNvSpPr>
            <a:spLocks noGrp="1"/>
          </p:cNvSpPr>
          <p:nvPr>
            <p:ph type="pic" sz="quarter" idx="12" hasCustomPrompt="1"/>
          </p:nvPr>
        </p:nvSpPr>
        <p:spPr>
          <a:xfrm>
            <a:off x="0" y="0"/>
            <a:ext cx="12192000" cy="6858000"/>
          </a:xfrm>
        </p:spPr>
        <p:txBody>
          <a:bodyPr/>
          <a:lstStyle>
            <a:lvl1pPr>
              <a:defRPr/>
            </a:lvl1pPr>
          </a:lstStyle>
          <a:p>
            <a:r>
              <a:rPr lang="fi-FI"/>
              <a:t>Lisää tähän itse taustakuva: </a:t>
            </a:r>
            <a:br>
              <a:rPr lang="fi-FI"/>
            </a:br>
            <a:r>
              <a:rPr lang="fi-FI"/>
              <a:t>Valitse tämä kehys -&gt; Lisää-välilehti -&gt; Kuvat -&gt; Hae kuvia joko omalta </a:t>
            </a:r>
            <a:br>
              <a:rPr lang="fi-FI"/>
            </a:br>
            <a:r>
              <a:rPr lang="fi-FI"/>
              <a:t>koneelta tai Powerpointin kuvapankkikuvista.</a:t>
            </a:r>
          </a:p>
        </p:txBody>
      </p:sp>
      <p:sp>
        <p:nvSpPr>
          <p:cNvPr id="2" name="Otsikko 1">
            <a:extLst>
              <a:ext uri="{FF2B5EF4-FFF2-40B4-BE49-F238E27FC236}">
                <a16:creationId xmlns:a16="http://schemas.microsoft.com/office/drawing/2014/main" id="{C5A613F4-5D6B-8BB5-09E7-8306E604823A}"/>
              </a:ext>
            </a:extLst>
          </p:cNvPr>
          <p:cNvSpPr>
            <a:spLocks noGrp="1"/>
          </p:cNvSpPr>
          <p:nvPr>
            <p:ph type="title"/>
          </p:nvPr>
        </p:nvSpPr>
        <p:spPr>
          <a:xfrm>
            <a:off x="3359696" y="2114854"/>
            <a:ext cx="5472607" cy="2178242"/>
          </a:xfrm>
          <a:prstGeom prst="round2DiagRect">
            <a:avLst>
              <a:gd name="adj1" fmla="val 22735"/>
              <a:gd name="adj2" fmla="val 0"/>
            </a:avLst>
          </a:prstGeom>
          <a:solidFill>
            <a:schemeClr val="bg1">
              <a:alpha val="78000"/>
            </a:schemeClr>
          </a:solidFill>
        </p:spPr>
        <p:txBody>
          <a:bodyPr>
            <a:normAutofit/>
          </a:bodyPr>
          <a:lstStyle>
            <a:lvl1pPr algn="ctr">
              <a:defRPr sz="44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tunnisteen paikkamerkki 2">
            <a:extLst>
              <a:ext uri="{FF2B5EF4-FFF2-40B4-BE49-F238E27FC236}">
                <a16:creationId xmlns:a16="http://schemas.microsoft.com/office/drawing/2014/main" id="{B9B57AFB-51E5-47FA-E84A-80A7F725580B}"/>
              </a:ext>
              <a:ext uri="{C183D7F6-B498-43B3-948B-1728B52AA6E4}">
                <adec:decorative xmlns:adec="http://schemas.microsoft.com/office/drawing/2017/decorative" val="1"/>
              </a:ext>
            </a:extLst>
          </p:cNvPr>
          <p:cNvSpPr>
            <a:spLocks noGrp="1"/>
          </p:cNvSpPr>
          <p:nvPr>
            <p:ph type="ftr" sz="quarter" idx="10"/>
          </p:nvPr>
        </p:nvSpPr>
        <p:spPr/>
        <p:txBody>
          <a:bodyPr/>
          <a:lstStyle/>
          <a:p>
            <a:r>
              <a:rPr lang="fi-FI">
                <a:solidFill>
                  <a:schemeClr val="accent2"/>
                </a:solidFill>
              </a:rPr>
              <a:t>Uudenmaan liitto </a:t>
            </a:r>
            <a:r>
              <a:rPr lang="fi-FI"/>
              <a:t>| </a:t>
            </a:r>
            <a:r>
              <a:rPr lang="fi-FI" err="1">
                <a:solidFill>
                  <a:schemeClr val="accent2"/>
                </a:solidFill>
              </a:rPr>
              <a:t>Nylands</a:t>
            </a:r>
            <a:r>
              <a:rPr lang="fi-FI">
                <a:solidFill>
                  <a:schemeClr val="accent2"/>
                </a:solidFill>
              </a:rPr>
              <a:t> </a:t>
            </a:r>
            <a:r>
              <a:rPr lang="fi-FI" err="1">
                <a:solidFill>
                  <a:schemeClr val="accent2"/>
                </a:solidFill>
              </a:rPr>
              <a:t>förbund</a:t>
            </a:r>
            <a:r>
              <a:rPr lang="fi-FI">
                <a:solidFill>
                  <a:schemeClr val="accent2"/>
                </a:solidFill>
              </a:rPr>
              <a:t> </a:t>
            </a:r>
            <a:r>
              <a:rPr lang="fi-FI"/>
              <a:t>| </a:t>
            </a:r>
            <a:r>
              <a:rPr lang="fi-FI">
                <a:solidFill>
                  <a:schemeClr val="accent2"/>
                </a:solidFill>
              </a:rPr>
              <a:t>Helsinki-Uusimaa </a:t>
            </a:r>
            <a:r>
              <a:rPr lang="fi-FI" err="1">
                <a:solidFill>
                  <a:schemeClr val="accent2"/>
                </a:solidFill>
              </a:rPr>
              <a:t>Regional</a:t>
            </a:r>
            <a:r>
              <a:rPr lang="fi-FI">
                <a:solidFill>
                  <a:schemeClr val="accent2"/>
                </a:solidFill>
              </a:rPr>
              <a:t> </a:t>
            </a:r>
            <a:r>
              <a:rPr lang="fi-FI" err="1">
                <a:solidFill>
                  <a:schemeClr val="accent2"/>
                </a:solidFill>
              </a:rPr>
              <a:t>Council</a:t>
            </a:r>
            <a:endParaRPr lang="fi-FI">
              <a:solidFill>
                <a:schemeClr val="accent2"/>
              </a:solidFill>
            </a:endParaRPr>
          </a:p>
        </p:txBody>
      </p:sp>
      <p:sp>
        <p:nvSpPr>
          <p:cNvPr id="4" name="Dian numeron paikkamerkki 3">
            <a:extLst>
              <a:ext uri="{FF2B5EF4-FFF2-40B4-BE49-F238E27FC236}">
                <a16:creationId xmlns:a16="http://schemas.microsoft.com/office/drawing/2014/main" id="{8E321001-EE0F-53ED-2373-7C68BC7F280F}"/>
              </a:ext>
              <a:ext uri="{C183D7F6-B498-43B3-948B-1728B52AA6E4}">
                <adec:decorative xmlns:adec="http://schemas.microsoft.com/office/drawing/2017/decorative" val="1"/>
              </a:ext>
            </a:extLst>
          </p:cNvPr>
          <p:cNvSpPr>
            <a:spLocks noGrp="1"/>
          </p:cNvSpPr>
          <p:nvPr>
            <p:ph type="sldNum" sz="quarter" idx="11"/>
          </p:nvPr>
        </p:nvSpPr>
        <p:spPr/>
        <p:txBody>
          <a:bodyPr/>
          <a:lstStyle/>
          <a:p>
            <a:fld id="{A807F21D-6A63-4E75-89AA-A3F521749085}" type="slidenum">
              <a:rPr lang="fi-FI" smtClean="0"/>
              <a:pPr/>
              <a:t>‹#›</a:t>
            </a:fld>
            <a:endParaRPr lang="fi-FI"/>
          </a:p>
        </p:txBody>
      </p:sp>
    </p:spTree>
    <p:extLst>
      <p:ext uri="{BB962C8B-B14F-4D97-AF65-F5344CB8AC3E}">
        <p14:creationId xmlns:p14="http://schemas.microsoft.com/office/powerpoint/2010/main" val="412039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äliotsikkodia, oranssi">
    <p:bg>
      <p:bgPr>
        <a:solidFill>
          <a:schemeClr val="accent1">
            <a:alpha val="88000"/>
          </a:schemeClr>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1B4F7EF-767E-D287-49AB-CCF1E21F2622}"/>
              </a:ext>
              <a:ext uri="{C183D7F6-B498-43B3-948B-1728B52AA6E4}">
                <adec:decorative xmlns:adec="http://schemas.microsoft.com/office/drawing/2017/decorative" val="1"/>
              </a:ext>
            </a:extLst>
          </p:cNvPr>
          <p:cNvPicPr>
            <a:picLocks noChangeAspect="1"/>
          </p:cNvPicPr>
          <p:nvPr userDrawn="1"/>
        </p:nvPicPr>
        <p:blipFill>
          <a:blip r:embed="rId2">
            <a:biLevel thresh="25000"/>
            <a:alphaModFix amt="58000"/>
            <a:extLst>
              <a:ext uri="{28A0092B-C50C-407E-A947-70E740481C1C}">
                <a14:useLocalDpi xmlns:a14="http://schemas.microsoft.com/office/drawing/2010/main" val="0"/>
              </a:ext>
            </a:extLst>
          </a:blip>
          <a:stretch>
            <a:fillRect/>
          </a:stretch>
        </p:blipFill>
        <p:spPr>
          <a:xfrm>
            <a:off x="767408" y="371185"/>
            <a:ext cx="10872227" cy="6115629"/>
          </a:xfrm>
          <a:prstGeom prst="rect">
            <a:avLst/>
          </a:prstGeom>
        </p:spPr>
      </p:pic>
      <p:sp>
        <p:nvSpPr>
          <p:cNvPr id="2" name="Otsikko 1">
            <a:extLst>
              <a:ext uri="{FF2B5EF4-FFF2-40B4-BE49-F238E27FC236}">
                <a16:creationId xmlns:a16="http://schemas.microsoft.com/office/drawing/2014/main" id="{C5A613F4-5D6B-8BB5-09E7-8306E604823A}"/>
              </a:ext>
            </a:extLst>
          </p:cNvPr>
          <p:cNvSpPr>
            <a:spLocks noGrp="1"/>
          </p:cNvSpPr>
          <p:nvPr>
            <p:ph type="title"/>
          </p:nvPr>
        </p:nvSpPr>
        <p:spPr>
          <a:xfrm>
            <a:off x="1631504" y="2132856"/>
            <a:ext cx="8928992" cy="2178242"/>
          </a:xfrm>
          <a:prstGeom prst="round2DiagRect">
            <a:avLst>
              <a:gd name="adj1" fmla="val 22735"/>
              <a:gd name="adj2" fmla="val 0"/>
            </a:avLst>
          </a:prstGeom>
          <a:noFill/>
        </p:spPr>
        <p:txBody>
          <a:bodyPr>
            <a:normAutofit/>
          </a:bodyPr>
          <a:lstStyle>
            <a:lvl1pPr algn="ctr">
              <a:defRPr sz="54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tunnisteen paikkamerkki 2">
            <a:extLst>
              <a:ext uri="{FF2B5EF4-FFF2-40B4-BE49-F238E27FC236}">
                <a16:creationId xmlns:a16="http://schemas.microsoft.com/office/drawing/2014/main" id="{B9B57AFB-51E5-47FA-E84A-80A7F725580B}"/>
              </a:ext>
              <a:ext uri="{C183D7F6-B498-43B3-948B-1728B52AA6E4}">
                <adec:decorative xmlns:adec="http://schemas.microsoft.com/office/drawing/2017/decorative" val="1"/>
              </a:ext>
            </a:extLst>
          </p:cNvPr>
          <p:cNvSpPr>
            <a:spLocks noGrp="1"/>
          </p:cNvSpPr>
          <p:nvPr>
            <p:ph type="ftr" sz="quarter" idx="10"/>
          </p:nvPr>
        </p:nvSpPr>
        <p:spPr/>
        <p:txBody>
          <a:bodyPr/>
          <a:lstStyle>
            <a:lvl1pPr>
              <a:defRPr>
                <a:solidFill>
                  <a:schemeClr val="bg1"/>
                </a:solidFill>
              </a:defRPr>
            </a:lvl1pPr>
          </a:lstStyle>
          <a:p>
            <a:r>
              <a:rPr lang="fi-FI"/>
              <a:t>Uudenmaan liitto | Nylands förbund | Helsinki-Uusimaa Regional Council</a:t>
            </a:r>
          </a:p>
        </p:txBody>
      </p:sp>
      <p:sp>
        <p:nvSpPr>
          <p:cNvPr id="4" name="Dian numeron paikkamerkki 3">
            <a:extLst>
              <a:ext uri="{FF2B5EF4-FFF2-40B4-BE49-F238E27FC236}">
                <a16:creationId xmlns:a16="http://schemas.microsoft.com/office/drawing/2014/main" id="{8E321001-EE0F-53ED-2373-7C68BC7F280F}"/>
              </a:ext>
              <a:ext uri="{C183D7F6-B498-43B3-948B-1728B52AA6E4}">
                <adec:decorative xmlns:adec="http://schemas.microsoft.com/office/drawing/2017/decorative" val="1"/>
              </a:ext>
            </a:extLst>
          </p:cNvPr>
          <p:cNvSpPr>
            <a:spLocks noGrp="1"/>
          </p:cNvSpPr>
          <p:nvPr>
            <p:ph type="sldNum" sz="quarter" idx="11"/>
          </p:nvPr>
        </p:nvSpPr>
        <p:spPr/>
        <p:txBody>
          <a:bodyPr/>
          <a:lstStyle>
            <a:lvl1pPr>
              <a:defRPr>
                <a:solidFill>
                  <a:schemeClr val="bg1"/>
                </a:solidFill>
              </a:defRPr>
            </a:lvl1pPr>
          </a:lstStyle>
          <a:p>
            <a:fld id="{A807F21D-6A63-4E75-89AA-A3F521749085}" type="slidenum">
              <a:rPr lang="fi-FI" smtClean="0"/>
              <a:pPr/>
              <a:t>‹#›</a:t>
            </a:fld>
            <a:endParaRPr lang="fi-FI"/>
          </a:p>
        </p:txBody>
      </p:sp>
    </p:spTree>
    <p:extLst>
      <p:ext uri="{BB962C8B-B14F-4D97-AF65-F5344CB8AC3E}">
        <p14:creationId xmlns:p14="http://schemas.microsoft.com/office/powerpoint/2010/main" val="1745070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ppudia yhteystiedoilla">
    <p:spTree>
      <p:nvGrpSpPr>
        <p:cNvPr id="1" name=""/>
        <p:cNvGrpSpPr/>
        <p:nvPr/>
      </p:nvGrpSpPr>
      <p:grpSpPr>
        <a:xfrm>
          <a:off x="0" y="0"/>
          <a:ext cx="0" cy="0"/>
          <a:chOff x="0" y="0"/>
          <a:chExt cx="0" cy="0"/>
        </a:xfrm>
      </p:grpSpPr>
      <p:sp>
        <p:nvSpPr>
          <p:cNvPr id="4" name="Suorakulmio 3">
            <a:extLst>
              <a:ext uri="{FF2B5EF4-FFF2-40B4-BE49-F238E27FC236}">
                <a16:creationId xmlns:a16="http://schemas.microsoft.com/office/drawing/2014/main" id="{B8C927D0-2B6A-DA82-E537-9AF5E6F5A864}"/>
              </a:ext>
              <a:ext uri="{C183D7F6-B498-43B3-948B-1728B52AA6E4}">
                <adec:decorative xmlns:adec="http://schemas.microsoft.com/office/drawing/2017/decorative" val="1"/>
              </a:ext>
            </a:extLst>
          </p:cNvPr>
          <p:cNvSpPr/>
          <p:nvPr userDrawn="1"/>
        </p:nvSpPr>
        <p:spPr>
          <a:xfrm>
            <a:off x="0" y="-27384"/>
            <a:ext cx="12192000" cy="58326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7" name="Tekstin paikkamerkki 9">
            <a:extLst>
              <a:ext uri="{FF2B5EF4-FFF2-40B4-BE49-F238E27FC236}">
                <a16:creationId xmlns:a16="http://schemas.microsoft.com/office/drawing/2014/main" id="{C5E591D5-F2E8-3D2C-B97F-D601C401EB75}"/>
              </a:ext>
            </a:extLst>
          </p:cNvPr>
          <p:cNvSpPr>
            <a:spLocks noGrp="1"/>
          </p:cNvSpPr>
          <p:nvPr>
            <p:ph type="body" sz="quarter" idx="15" hasCustomPrompt="1"/>
          </p:nvPr>
        </p:nvSpPr>
        <p:spPr>
          <a:xfrm>
            <a:off x="3735383" y="2592292"/>
            <a:ext cx="5240932" cy="2530475"/>
          </a:xfrm>
          <a:prstGeom prst="round2DiagRect">
            <a:avLst/>
          </a:prstGeom>
          <a:solidFill>
            <a:schemeClr val="accent1"/>
          </a:solidFill>
        </p:spPr>
        <p:txBody>
          <a:bodyPr lIns="252000" tIns="144000"/>
          <a:lstStyle>
            <a:lvl1pPr marL="0" indent="0">
              <a:spcBef>
                <a:spcPts val="0"/>
              </a:spcBef>
              <a:spcAft>
                <a:spcPts val="0"/>
              </a:spcAft>
              <a:buNone/>
              <a:defRPr sz="2400" b="1">
                <a:solidFill>
                  <a:schemeClr val="bg1"/>
                </a:solidFill>
              </a:defRPr>
            </a:lvl1pPr>
            <a:lvl2pPr>
              <a:defRPr/>
            </a:lvl2pPr>
          </a:lstStyle>
          <a:p>
            <a:pPr lvl="0"/>
            <a:r>
              <a:rPr lang="fi-FI"/>
              <a:t>Nimi ja yhteystiedot</a:t>
            </a:r>
          </a:p>
        </p:txBody>
      </p:sp>
      <p:sp>
        <p:nvSpPr>
          <p:cNvPr id="2" name="Otsikko 1">
            <a:extLst>
              <a:ext uri="{FF2B5EF4-FFF2-40B4-BE49-F238E27FC236}">
                <a16:creationId xmlns:a16="http://schemas.microsoft.com/office/drawing/2014/main" id="{C5A613F4-5D6B-8BB5-09E7-8306E604823A}"/>
              </a:ext>
            </a:extLst>
          </p:cNvPr>
          <p:cNvSpPr>
            <a:spLocks noGrp="1"/>
          </p:cNvSpPr>
          <p:nvPr>
            <p:ph type="title" hasCustomPrompt="1"/>
          </p:nvPr>
        </p:nvSpPr>
        <p:spPr>
          <a:xfrm>
            <a:off x="911424" y="740772"/>
            <a:ext cx="4313702" cy="1488148"/>
          </a:xfrm>
          <a:prstGeom prst="round2DiagRect">
            <a:avLst>
              <a:gd name="adj1" fmla="val 26295"/>
              <a:gd name="adj2" fmla="val 0"/>
            </a:avLst>
          </a:prstGeom>
          <a:noFill/>
        </p:spPr>
        <p:txBody>
          <a:bodyPr>
            <a:normAutofit/>
          </a:bodyPr>
          <a:lstStyle>
            <a:lvl1pPr algn="ctr">
              <a:defRPr sz="7200"/>
            </a:lvl1pPr>
          </a:lstStyle>
          <a:p>
            <a:r>
              <a:rPr lang="fi-FI"/>
              <a:t>teksti</a:t>
            </a:r>
          </a:p>
        </p:txBody>
      </p:sp>
      <p:sp>
        <p:nvSpPr>
          <p:cNvPr id="13" name="Ellipsi 12">
            <a:extLst>
              <a:ext uri="{FF2B5EF4-FFF2-40B4-BE49-F238E27FC236}">
                <a16:creationId xmlns:a16="http://schemas.microsoft.com/office/drawing/2014/main" id="{1E988717-5AD8-242B-D4C7-B44FB4AF7CF9}"/>
              </a:ext>
              <a:ext uri="{C183D7F6-B498-43B3-948B-1728B52AA6E4}">
                <adec:decorative xmlns:adec="http://schemas.microsoft.com/office/drawing/2017/decorative" val="1"/>
              </a:ext>
            </a:extLst>
          </p:cNvPr>
          <p:cNvSpPr/>
          <p:nvPr/>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Tekstin paikkamerkki 19" descr="Logo, jossa oransseja, vihreitä ja sinisiä palloja sekä teksti Uudenmaan liitto Nylands förbund.">
            <a:extLst>
              <a:ext uri="{FF2B5EF4-FFF2-40B4-BE49-F238E27FC236}">
                <a16:creationId xmlns:a16="http://schemas.microsoft.com/office/drawing/2014/main" id="{86132B64-6606-5DA5-E5C3-D3B543F8339B}"/>
              </a:ext>
              <a:ext uri="{C183D7F6-B498-43B3-948B-1728B52AA6E4}">
                <adec:decorative xmlns:adec="http://schemas.microsoft.com/office/drawing/2017/decorative" val="0"/>
              </a:ext>
            </a:extLst>
          </p:cNvPr>
          <p:cNvSpPr>
            <a:spLocks noGrp="1"/>
          </p:cNvSpPr>
          <p:nvPr userDrawn="1">
            <p:ph type="body" sz="quarter" idx="13"/>
          </p:nvPr>
        </p:nvSpPr>
        <p:spPr>
          <a:xfrm>
            <a:off x="9506400" y="-27384"/>
            <a:ext cx="2685600" cy="2653200"/>
          </a:xfrm>
          <a:blipFill>
            <a:blip r:embed="rId2">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100">
                <a:solidFill>
                  <a:schemeClr val="bg1"/>
                </a:solidFill>
              </a:defRPr>
            </a:lvl1pPr>
          </a:lstStyle>
          <a:p>
            <a:pPr lvl="0"/>
            <a:endParaRPr lang="fi-FI"/>
          </a:p>
        </p:txBody>
      </p:sp>
      <p:sp>
        <p:nvSpPr>
          <p:cNvPr id="3" name="Tekstiruutu 2">
            <a:extLst>
              <a:ext uri="{FF2B5EF4-FFF2-40B4-BE49-F238E27FC236}">
                <a16:creationId xmlns:a16="http://schemas.microsoft.com/office/drawing/2014/main" id="{34408D4A-FA63-D3C6-7916-1F43D238471A}"/>
              </a:ext>
              <a:ext uri="{C183D7F6-B498-43B3-948B-1728B52AA6E4}">
                <adec:decorative xmlns:adec="http://schemas.microsoft.com/office/drawing/2017/decorative" val="1"/>
              </a:ext>
            </a:extLst>
          </p:cNvPr>
          <p:cNvSpPr txBox="1"/>
          <p:nvPr userDrawn="1"/>
        </p:nvSpPr>
        <p:spPr>
          <a:xfrm>
            <a:off x="593276" y="-243408"/>
            <a:ext cx="1335505" cy="3770263"/>
          </a:xfrm>
          <a:prstGeom prst="rect">
            <a:avLst/>
          </a:prstGeom>
          <a:noFill/>
        </p:spPr>
        <p:txBody>
          <a:bodyPr wrap="square" rtlCol="0">
            <a:spAutoFit/>
          </a:bodyPr>
          <a:lstStyle/>
          <a:p>
            <a:r>
              <a:rPr lang="fi-FI" sz="23900">
                <a:solidFill>
                  <a:schemeClr val="accent1"/>
                </a:solidFill>
                <a:latin typeface="+mn-lt"/>
              </a:rPr>
              <a:t>”</a:t>
            </a:r>
          </a:p>
        </p:txBody>
      </p:sp>
      <p:sp>
        <p:nvSpPr>
          <p:cNvPr id="5" name="Kuvan paikkamerkki 4">
            <a:extLst>
              <a:ext uri="{FF2B5EF4-FFF2-40B4-BE49-F238E27FC236}">
                <a16:creationId xmlns:a16="http://schemas.microsoft.com/office/drawing/2014/main" id="{98EC241F-C366-21BC-B00F-CE2C3C0B0E9B}"/>
              </a:ext>
              <a:ext uri="{C183D7F6-B498-43B3-948B-1728B52AA6E4}">
                <adec:decorative xmlns:adec="http://schemas.microsoft.com/office/drawing/2017/decorative" val="1"/>
              </a:ext>
            </a:extLst>
          </p:cNvPr>
          <p:cNvSpPr>
            <a:spLocks noGrp="1"/>
          </p:cNvSpPr>
          <p:nvPr>
            <p:ph type="pic" sz="quarter" idx="14" hasCustomPrompt="1"/>
          </p:nvPr>
        </p:nvSpPr>
        <p:spPr>
          <a:xfrm>
            <a:off x="911419" y="2592348"/>
            <a:ext cx="2530032" cy="2530032"/>
          </a:xfrm>
          <a:prstGeom prst="round2DiagRect">
            <a:avLst/>
          </a:prstGeom>
        </p:spPr>
        <p:txBody>
          <a:bodyPr/>
          <a:lstStyle>
            <a:lvl1pPr>
              <a:defRPr/>
            </a:lvl1pPr>
          </a:lstStyle>
          <a:p>
            <a:r>
              <a:rPr lang="fi-FI"/>
              <a:t>Lisää kasvokuva</a:t>
            </a:r>
          </a:p>
        </p:txBody>
      </p:sp>
      <p:sp>
        <p:nvSpPr>
          <p:cNvPr id="8" name="Ellipsi 7">
            <a:extLst>
              <a:ext uri="{FF2B5EF4-FFF2-40B4-BE49-F238E27FC236}">
                <a16:creationId xmlns:a16="http://schemas.microsoft.com/office/drawing/2014/main" id="{BD5DA336-A0C6-2F6D-1C89-7E5E6DCC67FC}"/>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0" name="Tekstikehys 6">
            <a:hlinkClick r:id="rId4"/>
            <a:extLst>
              <a:ext uri="{FF2B5EF4-FFF2-40B4-BE49-F238E27FC236}">
                <a16:creationId xmlns:a16="http://schemas.microsoft.com/office/drawing/2014/main" id="{F1447626-856A-385E-E1FB-D4A8B0F65F2A}"/>
              </a:ext>
            </a:extLst>
          </p:cNvPr>
          <p:cNvSpPr txBox="1"/>
          <p:nvPr userDrawn="1"/>
        </p:nvSpPr>
        <p:spPr>
          <a:xfrm>
            <a:off x="1045688" y="6165304"/>
            <a:ext cx="2530032" cy="400110"/>
          </a:xfrm>
          <a:prstGeom prst="rect">
            <a:avLst/>
          </a:prstGeom>
          <a:noFill/>
        </p:spPr>
        <p:txBody>
          <a:bodyPr wrap="square" rtlCol="0">
            <a:spAutoFit/>
          </a:bodyPr>
          <a:lstStyle/>
          <a:p>
            <a:r>
              <a:rPr lang="fi-FI" sz="2000">
                <a:solidFill>
                  <a:schemeClr val="tx1"/>
                </a:solidFill>
                <a:latin typeface="+mn-lt"/>
              </a:rPr>
              <a:t>uudenmaanliitto.fi</a:t>
            </a:r>
          </a:p>
        </p:txBody>
      </p:sp>
      <p:sp>
        <p:nvSpPr>
          <p:cNvPr id="12" name="Suorakulmio 11">
            <a:hlinkClick r:id="rId5"/>
            <a:extLst>
              <a:ext uri="{FF2B5EF4-FFF2-40B4-BE49-F238E27FC236}">
                <a16:creationId xmlns:a16="http://schemas.microsoft.com/office/drawing/2014/main" id="{0043C432-88EC-55D2-F959-907B7C351E78}"/>
              </a:ext>
            </a:extLst>
          </p:cNvPr>
          <p:cNvSpPr/>
          <p:nvPr userDrawn="1"/>
        </p:nvSpPr>
        <p:spPr>
          <a:xfrm>
            <a:off x="4217845" y="6165304"/>
            <a:ext cx="2294218" cy="400110"/>
          </a:xfrm>
          <a:prstGeom prst="rect">
            <a:avLst/>
          </a:prstGeom>
        </p:spPr>
        <p:txBody>
          <a:bodyPr wrap="none">
            <a:spAutoFit/>
          </a:bodyPr>
          <a:lstStyle/>
          <a:p>
            <a:r>
              <a:rPr lang="fi-FI" sz="2000">
                <a:solidFill>
                  <a:schemeClr val="tx1"/>
                </a:solidFill>
                <a:latin typeface="+mn-lt"/>
              </a:rPr>
              <a:t>@Uudenmaanliitto</a:t>
            </a:r>
          </a:p>
        </p:txBody>
      </p:sp>
      <p:sp>
        <p:nvSpPr>
          <p:cNvPr id="14" name="Suorakulmio 13">
            <a:hlinkClick r:id="rId6"/>
            <a:extLst>
              <a:ext uri="{FF2B5EF4-FFF2-40B4-BE49-F238E27FC236}">
                <a16:creationId xmlns:a16="http://schemas.microsoft.com/office/drawing/2014/main" id="{1E0F52BD-3E37-1AEC-47FB-6EF06E3E2B11}"/>
              </a:ext>
            </a:extLst>
          </p:cNvPr>
          <p:cNvSpPr/>
          <p:nvPr userDrawn="1"/>
        </p:nvSpPr>
        <p:spPr>
          <a:xfrm>
            <a:off x="10161309" y="6165304"/>
            <a:ext cx="1537600" cy="400110"/>
          </a:xfrm>
          <a:prstGeom prst="rect">
            <a:avLst/>
          </a:prstGeom>
        </p:spPr>
        <p:txBody>
          <a:bodyPr wrap="none">
            <a:spAutoFit/>
          </a:bodyPr>
          <a:lstStyle/>
          <a:p>
            <a:r>
              <a:rPr lang="fi-FI" sz="2000">
                <a:solidFill>
                  <a:schemeClr val="tx1"/>
                </a:solidFill>
                <a:latin typeface="+mn-lt"/>
              </a:rPr>
              <a:t>My Uusimaa</a:t>
            </a:r>
          </a:p>
        </p:txBody>
      </p:sp>
      <p:sp>
        <p:nvSpPr>
          <p:cNvPr id="16" name="Ellipsi 15">
            <a:extLst>
              <a:ext uri="{FF2B5EF4-FFF2-40B4-BE49-F238E27FC236}">
                <a16:creationId xmlns:a16="http://schemas.microsoft.com/office/drawing/2014/main" id="{CA5C9541-1AAD-6568-742C-9A37521367D8}"/>
              </a:ext>
              <a:ext uri="{C183D7F6-B498-43B3-948B-1728B52AA6E4}">
                <adec:decorative xmlns:adec="http://schemas.microsoft.com/office/drawing/2017/decorative" val="1"/>
              </a:ext>
            </a:extLst>
          </p:cNvPr>
          <p:cNvSpPr/>
          <p:nvPr userDrawn="1"/>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hlinkClick r:id="rId7"/>
            <a:extLst>
              <a:ext uri="{FF2B5EF4-FFF2-40B4-BE49-F238E27FC236}">
                <a16:creationId xmlns:a16="http://schemas.microsoft.com/office/drawing/2014/main" id="{1A08A7C1-BD72-5CA6-AEB3-FFC460F2D930}"/>
              </a:ext>
            </a:extLst>
          </p:cNvPr>
          <p:cNvSpPr/>
          <p:nvPr userDrawn="1"/>
        </p:nvSpPr>
        <p:spPr>
          <a:xfrm>
            <a:off x="7268165" y="6165304"/>
            <a:ext cx="2068195" cy="400110"/>
          </a:xfrm>
          <a:prstGeom prst="rect">
            <a:avLst/>
          </a:prstGeom>
        </p:spPr>
        <p:txBody>
          <a:bodyPr wrap="none">
            <a:spAutoFit/>
          </a:bodyPr>
          <a:lstStyle/>
          <a:p>
            <a:r>
              <a:rPr lang="fi-FI" sz="2000">
                <a:solidFill>
                  <a:schemeClr val="tx1"/>
                </a:solidFill>
                <a:latin typeface="+mn-lt"/>
              </a:rPr>
              <a:t>Uudenmaan liitto</a:t>
            </a:r>
          </a:p>
        </p:txBody>
      </p:sp>
      <p:pic>
        <p:nvPicPr>
          <p:cNvPr id="18" name="Kuva 17">
            <a:extLst>
              <a:ext uri="{FF2B5EF4-FFF2-40B4-BE49-F238E27FC236}">
                <a16:creationId xmlns:a16="http://schemas.microsoft.com/office/drawing/2014/main" id="{86E414E9-806A-2812-1C6B-0795D3F787A6}"/>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3276" y="6164554"/>
            <a:ext cx="433151" cy="433151"/>
          </a:xfrm>
          <a:prstGeom prst="rect">
            <a:avLst/>
          </a:prstGeom>
        </p:spPr>
      </p:pic>
      <p:pic>
        <p:nvPicPr>
          <p:cNvPr id="19" name="Kuva 18">
            <a:extLst>
              <a:ext uri="{FF2B5EF4-FFF2-40B4-BE49-F238E27FC236}">
                <a16:creationId xmlns:a16="http://schemas.microsoft.com/office/drawing/2014/main" id="{6466AC66-895E-244C-A8C9-F8CD7678C8CE}"/>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20" name="Ellipsi 19">
            <a:extLst>
              <a:ext uri="{FF2B5EF4-FFF2-40B4-BE49-F238E27FC236}">
                <a16:creationId xmlns:a16="http://schemas.microsoft.com/office/drawing/2014/main" id="{F2E00B9C-C411-F454-3F37-A635BE89C97D}"/>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1" name="Ellipsi 20">
            <a:extLst>
              <a:ext uri="{FF2B5EF4-FFF2-40B4-BE49-F238E27FC236}">
                <a16:creationId xmlns:a16="http://schemas.microsoft.com/office/drawing/2014/main" id="{8EF3FF6B-2613-1E61-B133-CE69B59E39BF}"/>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2" name="Picture 2">
            <a:extLst>
              <a:ext uri="{FF2B5EF4-FFF2-40B4-BE49-F238E27FC236}">
                <a16:creationId xmlns:a16="http://schemas.microsoft.com/office/drawing/2014/main" id="{189996CE-116F-E651-AA05-70659E009956}"/>
              </a:ext>
              <a:ext uri="{C183D7F6-B498-43B3-948B-1728B52AA6E4}">
                <adec:decorative xmlns:adec="http://schemas.microsoft.com/office/drawing/2017/decorative" val="1"/>
              </a:ext>
            </a:extLst>
          </p:cNvPr>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D8EA2A11-9E16-BE10-0FAE-59CA6EF5ED72}"/>
              </a:ext>
              <a:ext uri="{C183D7F6-B498-43B3-948B-1728B52AA6E4}">
                <adec:decorative xmlns:adec="http://schemas.microsoft.com/office/drawing/2017/decorative" val="1"/>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519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ppudia, Lisää taustakuva">
    <p:spTree>
      <p:nvGrpSpPr>
        <p:cNvPr id="1" name=""/>
        <p:cNvGrpSpPr/>
        <p:nvPr/>
      </p:nvGrpSpPr>
      <p:grpSpPr>
        <a:xfrm>
          <a:off x="0" y="0"/>
          <a:ext cx="0" cy="0"/>
          <a:chOff x="0" y="0"/>
          <a:chExt cx="0" cy="0"/>
        </a:xfrm>
      </p:grpSpPr>
      <p:sp>
        <p:nvSpPr>
          <p:cNvPr id="31" name="Ellipsi 30">
            <a:extLst>
              <a:ext uri="{FF2B5EF4-FFF2-40B4-BE49-F238E27FC236}">
                <a16:creationId xmlns:a16="http://schemas.microsoft.com/office/drawing/2014/main" id="{E6851A54-602F-05C5-BB8B-CE34807613DE}"/>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8" name="Kuvan paikkamerkki 7">
            <a:extLst>
              <a:ext uri="{FF2B5EF4-FFF2-40B4-BE49-F238E27FC236}">
                <a16:creationId xmlns:a16="http://schemas.microsoft.com/office/drawing/2014/main" id="{7529873F-79AB-8DBF-9805-8FB79F7C3172}"/>
              </a:ext>
              <a:ext uri="{C183D7F6-B498-43B3-948B-1728B52AA6E4}">
                <adec:decorative xmlns:adec="http://schemas.microsoft.com/office/drawing/2017/decorative" val="1"/>
              </a:ext>
            </a:extLst>
          </p:cNvPr>
          <p:cNvSpPr>
            <a:spLocks noGrp="1"/>
          </p:cNvSpPr>
          <p:nvPr>
            <p:ph type="pic" sz="quarter" idx="12" hasCustomPrompt="1"/>
          </p:nvPr>
        </p:nvSpPr>
        <p:spPr>
          <a:xfrm>
            <a:off x="0" y="0"/>
            <a:ext cx="12192000" cy="5943686"/>
          </a:xfrm>
        </p:spPr>
        <p:txBody>
          <a:bodyPr/>
          <a:lstStyle>
            <a:lvl1pPr>
              <a:defRPr/>
            </a:lvl1pPr>
          </a:lstStyle>
          <a:p>
            <a:r>
              <a:rPr lang="fi-FI"/>
              <a:t>Lisää tähän itse taustakuva: </a:t>
            </a:r>
            <a:br>
              <a:rPr lang="fi-FI"/>
            </a:br>
            <a:r>
              <a:rPr lang="fi-FI"/>
              <a:t>Valitse tämä kehys -&gt; Lisää-välilehti -&gt; Kuvat -&gt; Hae kuvia joko omalta </a:t>
            </a:r>
            <a:br>
              <a:rPr lang="fi-FI"/>
            </a:br>
            <a:r>
              <a:rPr lang="fi-FI"/>
              <a:t>koneelta tai Powerpointin kuvapankkikuvista.</a:t>
            </a:r>
          </a:p>
        </p:txBody>
      </p:sp>
      <p:sp>
        <p:nvSpPr>
          <p:cNvPr id="2" name="Otsikko 1">
            <a:extLst>
              <a:ext uri="{FF2B5EF4-FFF2-40B4-BE49-F238E27FC236}">
                <a16:creationId xmlns:a16="http://schemas.microsoft.com/office/drawing/2014/main" id="{C5A613F4-5D6B-8BB5-09E7-8306E604823A}"/>
              </a:ext>
            </a:extLst>
          </p:cNvPr>
          <p:cNvSpPr>
            <a:spLocks noGrp="1"/>
          </p:cNvSpPr>
          <p:nvPr>
            <p:ph type="title" hasCustomPrompt="1"/>
          </p:nvPr>
        </p:nvSpPr>
        <p:spPr>
          <a:xfrm>
            <a:off x="804302" y="1916832"/>
            <a:ext cx="4066728" cy="2034226"/>
          </a:xfrm>
          <a:prstGeom prst="round2DiagRect">
            <a:avLst>
              <a:gd name="adj1" fmla="val 26295"/>
              <a:gd name="adj2" fmla="val 0"/>
            </a:avLst>
          </a:prstGeom>
          <a:solidFill>
            <a:schemeClr val="bg1">
              <a:alpha val="80000"/>
            </a:schemeClr>
          </a:solidFill>
        </p:spPr>
        <p:txBody>
          <a:bodyPr>
            <a:normAutofit/>
          </a:bodyPr>
          <a:lstStyle>
            <a:lvl1pPr algn="ctr">
              <a:defRPr sz="7200"/>
            </a:lvl1pPr>
          </a:lstStyle>
          <a:p>
            <a:r>
              <a:rPr lang="fi-FI"/>
              <a:t>Tähän kiitos</a:t>
            </a:r>
          </a:p>
        </p:txBody>
      </p:sp>
      <p:sp>
        <p:nvSpPr>
          <p:cNvPr id="6" name="Tekstikehys 6">
            <a:hlinkClick r:id="rId2"/>
            <a:extLst>
              <a:ext uri="{FF2B5EF4-FFF2-40B4-BE49-F238E27FC236}">
                <a16:creationId xmlns:a16="http://schemas.microsoft.com/office/drawing/2014/main" id="{6ADBA1EB-B2F8-99CB-C51A-3052BDF2CC33}"/>
              </a:ext>
            </a:extLst>
          </p:cNvPr>
          <p:cNvSpPr txBox="1"/>
          <p:nvPr userDrawn="1"/>
        </p:nvSpPr>
        <p:spPr>
          <a:xfrm>
            <a:off x="1045688" y="6165304"/>
            <a:ext cx="2530032" cy="400110"/>
          </a:xfrm>
          <a:prstGeom prst="rect">
            <a:avLst/>
          </a:prstGeom>
          <a:noFill/>
        </p:spPr>
        <p:txBody>
          <a:bodyPr wrap="square" rtlCol="0">
            <a:spAutoFit/>
          </a:bodyPr>
          <a:lstStyle/>
          <a:p>
            <a:r>
              <a:rPr lang="fi-FI" sz="2000">
                <a:solidFill>
                  <a:schemeClr val="tx1"/>
                </a:solidFill>
                <a:latin typeface="+mn-lt"/>
              </a:rPr>
              <a:t>uudenmaanliitto.fi</a:t>
            </a:r>
          </a:p>
        </p:txBody>
      </p:sp>
      <p:sp>
        <p:nvSpPr>
          <p:cNvPr id="9" name="Suorakulmio 8">
            <a:hlinkClick r:id="rId3"/>
            <a:extLst>
              <a:ext uri="{FF2B5EF4-FFF2-40B4-BE49-F238E27FC236}">
                <a16:creationId xmlns:a16="http://schemas.microsoft.com/office/drawing/2014/main" id="{1D731E00-E7A5-03AC-0ADE-2FF81E808361}"/>
              </a:ext>
            </a:extLst>
          </p:cNvPr>
          <p:cNvSpPr/>
          <p:nvPr userDrawn="1"/>
        </p:nvSpPr>
        <p:spPr>
          <a:xfrm>
            <a:off x="4217845" y="6165304"/>
            <a:ext cx="2294218" cy="400110"/>
          </a:xfrm>
          <a:prstGeom prst="rect">
            <a:avLst/>
          </a:prstGeom>
        </p:spPr>
        <p:txBody>
          <a:bodyPr wrap="none">
            <a:spAutoFit/>
          </a:bodyPr>
          <a:lstStyle/>
          <a:p>
            <a:r>
              <a:rPr lang="fi-FI" sz="2000">
                <a:solidFill>
                  <a:schemeClr val="tx1"/>
                </a:solidFill>
                <a:latin typeface="+mn-lt"/>
              </a:rPr>
              <a:t>@Uudenmaanliitto</a:t>
            </a:r>
          </a:p>
        </p:txBody>
      </p:sp>
      <p:sp>
        <p:nvSpPr>
          <p:cNvPr id="11" name="Suorakulmio 10">
            <a:hlinkClick r:id="rId4"/>
            <a:extLst>
              <a:ext uri="{FF2B5EF4-FFF2-40B4-BE49-F238E27FC236}">
                <a16:creationId xmlns:a16="http://schemas.microsoft.com/office/drawing/2014/main" id="{3BD90FE0-B924-2C11-B3D4-0365AC33BA6D}"/>
              </a:ext>
            </a:extLst>
          </p:cNvPr>
          <p:cNvSpPr/>
          <p:nvPr userDrawn="1"/>
        </p:nvSpPr>
        <p:spPr>
          <a:xfrm>
            <a:off x="10161309" y="6165304"/>
            <a:ext cx="1537600" cy="400110"/>
          </a:xfrm>
          <a:prstGeom prst="rect">
            <a:avLst/>
          </a:prstGeom>
        </p:spPr>
        <p:txBody>
          <a:bodyPr wrap="none">
            <a:spAutoFit/>
          </a:bodyPr>
          <a:lstStyle/>
          <a:p>
            <a:r>
              <a:rPr lang="fi-FI" sz="2000">
                <a:solidFill>
                  <a:schemeClr val="tx1"/>
                </a:solidFill>
                <a:latin typeface="+mn-lt"/>
              </a:rPr>
              <a:t>My Uusimaa</a:t>
            </a:r>
          </a:p>
        </p:txBody>
      </p:sp>
      <p:sp>
        <p:nvSpPr>
          <p:cNvPr id="13" name="Ellipsi 12">
            <a:extLst>
              <a:ext uri="{FF2B5EF4-FFF2-40B4-BE49-F238E27FC236}">
                <a16:creationId xmlns:a16="http://schemas.microsoft.com/office/drawing/2014/main" id="{1E988717-5AD8-242B-D4C7-B44FB4AF7CF9}"/>
              </a:ext>
              <a:ext uri="{C183D7F6-B498-43B3-948B-1728B52AA6E4}">
                <adec:decorative xmlns:adec="http://schemas.microsoft.com/office/drawing/2017/decorative" val="1"/>
              </a:ext>
            </a:extLst>
          </p:cNvPr>
          <p:cNvSpPr/>
          <p:nvPr/>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hlinkClick r:id="rId5"/>
            <a:extLst>
              <a:ext uri="{FF2B5EF4-FFF2-40B4-BE49-F238E27FC236}">
                <a16:creationId xmlns:a16="http://schemas.microsoft.com/office/drawing/2014/main" id="{0B9E8961-0D4B-9BF7-0122-6B23983EA3E7}"/>
              </a:ext>
            </a:extLst>
          </p:cNvPr>
          <p:cNvSpPr/>
          <p:nvPr userDrawn="1"/>
        </p:nvSpPr>
        <p:spPr>
          <a:xfrm>
            <a:off x="7268165" y="6165304"/>
            <a:ext cx="2068195" cy="400110"/>
          </a:xfrm>
          <a:prstGeom prst="rect">
            <a:avLst/>
          </a:prstGeom>
        </p:spPr>
        <p:txBody>
          <a:bodyPr wrap="none">
            <a:spAutoFit/>
          </a:bodyPr>
          <a:lstStyle/>
          <a:p>
            <a:r>
              <a:rPr lang="fi-FI" sz="2000">
                <a:solidFill>
                  <a:schemeClr val="tx1"/>
                </a:solidFill>
                <a:latin typeface="+mn-lt"/>
              </a:rPr>
              <a:t>Uudenmaan liitto</a:t>
            </a:r>
          </a:p>
        </p:txBody>
      </p:sp>
      <p:sp>
        <p:nvSpPr>
          <p:cNvPr id="26" name="Tekstin paikkamerkki 19" descr="Logo, jossa oransseja, vihreitä ja sinisiä palloja sekä teksti Uudenmaan liitto Nylands förbund.">
            <a:extLst>
              <a:ext uri="{FF2B5EF4-FFF2-40B4-BE49-F238E27FC236}">
                <a16:creationId xmlns:a16="http://schemas.microsoft.com/office/drawing/2014/main" id="{86132B64-6606-5DA5-E5C3-D3B543F8339B}"/>
              </a:ext>
              <a:ext uri="{C183D7F6-B498-43B3-948B-1728B52AA6E4}">
                <adec:decorative xmlns:adec="http://schemas.microsoft.com/office/drawing/2017/decorative" val="0"/>
              </a:ext>
            </a:extLst>
          </p:cNvPr>
          <p:cNvSpPr>
            <a:spLocks noGrp="1"/>
          </p:cNvSpPr>
          <p:nvPr userDrawn="1">
            <p:ph type="body" sz="quarter" idx="13"/>
          </p:nvPr>
        </p:nvSpPr>
        <p:spPr>
          <a:xfrm>
            <a:off x="9506400" y="-27384"/>
            <a:ext cx="2685600" cy="2653200"/>
          </a:xfrm>
          <a:blipFill>
            <a:blip r:embed="rId6">
              <a:extLst>
                <a:ext uri="{96DAC541-7B7A-43D3-8B79-37D633B846F1}">
                  <asvg:svgBlip xmlns:asvg="http://schemas.microsoft.com/office/drawing/2016/SVG/main" r:embed="rId7"/>
                </a:ext>
              </a:extLst>
            </a:blip>
            <a:stretch>
              <a:fillRect/>
            </a:stretch>
          </a:blipFill>
        </p:spPr>
        <p:txBody>
          <a:bodyPr>
            <a:normAutofit/>
          </a:bodyPr>
          <a:lstStyle>
            <a:lvl1pPr marL="0" indent="0">
              <a:buNone/>
              <a:defRPr sz="100">
                <a:solidFill>
                  <a:schemeClr val="bg1"/>
                </a:solidFill>
              </a:defRPr>
            </a:lvl1pPr>
          </a:lstStyle>
          <a:p>
            <a:pPr lvl="0"/>
            <a:endParaRPr lang="fi-FI"/>
          </a:p>
        </p:txBody>
      </p:sp>
      <p:pic>
        <p:nvPicPr>
          <p:cNvPr id="28" name="Kuva 27">
            <a:extLst>
              <a:ext uri="{FF2B5EF4-FFF2-40B4-BE49-F238E27FC236}">
                <a16:creationId xmlns:a16="http://schemas.microsoft.com/office/drawing/2014/main" id="{485EADC5-5DA5-C1BF-40EF-44B9723A0A8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3276" y="6164554"/>
            <a:ext cx="433151" cy="433151"/>
          </a:xfrm>
          <a:prstGeom prst="rect">
            <a:avLst/>
          </a:prstGeom>
        </p:spPr>
      </p:pic>
      <p:pic>
        <p:nvPicPr>
          <p:cNvPr id="30" name="Kuva 29">
            <a:extLst>
              <a:ext uri="{FF2B5EF4-FFF2-40B4-BE49-F238E27FC236}">
                <a16:creationId xmlns:a16="http://schemas.microsoft.com/office/drawing/2014/main" id="{21FF050E-5E20-90DA-93CE-2F2BD5E39A6E}"/>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37" name="Ellipsi 36">
            <a:extLst>
              <a:ext uri="{FF2B5EF4-FFF2-40B4-BE49-F238E27FC236}">
                <a16:creationId xmlns:a16="http://schemas.microsoft.com/office/drawing/2014/main" id="{C8528FDC-DA8A-3D03-13EF-1223897AEDBC}"/>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39" name="Ellipsi 38">
            <a:extLst>
              <a:ext uri="{FF2B5EF4-FFF2-40B4-BE49-F238E27FC236}">
                <a16:creationId xmlns:a16="http://schemas.microsoft.com/office/drawing/2014/main" id="{B3CDBB3A-5A69-21B6-987D-CCF1FA26F7FD}"/>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1026" name="Picture 2">
            <a:extLst>
              <a:ext uri="{FF2B5EF4-FFF2-40B4-BE49-F238E27FC236}">
                <a16:creationId xmlns:a16="http://schemas.microsoft.com/office/drawing/2014/main" id="{C32D00C4-0BED-26E9-A025-EADC6C30B8BC}"/>
              </a:ext>
              <a:ext uri="{C183D7F6-B498-43B3-948B-1728B52AA6E4}">
                <adec:decorative xmlns:adec="http://schemas.microsoft.com/office/drawing/2017/decorative" val="1"/>
              </a:ext>
            </a:extLst>
          </p:cNvPr>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5643D0E-485F-09FC-107E-884958303848}"/>
              </a:ext>
              <a:ext uri="{C183D7F6-B498-43B3-948B-1728B52AA6E4}">
                <adec:decorative xmlns:adec="http://schemas.microsoft.com/office/drawing/2017/decorative" val="1"/>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iruutu 2">
            <a:extLst>
              <a:ext uri="{FF2B5EF4-FFF2-40B4-BE49-F238E27FC236}">
                <a16:creationId xmlns:a16="http://schemas.microsoft.com/office/drawing/2014/main" id="{34408D4A-FA63-D3C6-7916-1F43D238471A}"/>
              </a:ext>
              <a:ext uri="{C183D7F6-B498-43B3-948B-1728B52AA6E4}">
                <adec:decorative xmlns:adec="http://schemas.microsoft.com/office/drawing/2017/decorative" val="1"/>
              </a:ext>
            </a:extLst>
          </p:cNvPr>
          <p:cNvSpPr txBox="1"/>
          <p:nvPr userDrawn="1"/>
        </p:nvSpPr>
        <p:spPr>
          <a:xfrm>
            <a:off x="263352" y="740684"/>
            <a:ext cx="1335505" cy="3770263"/>
          </a:xfrm>
          <a:prstGeom prst="rect">
            <a:avLst/>
          </a:prstGeom>
          <a:noFill/>
        </p:spPr>
        <p:txBody>
          <a:bodyPr wrap="square" rtlCol="0">
            <a:spAutoFit/>
          </a:bodyPr>
          <a:lstStyle/>
          <a:p>
            <a:r>
              <a:rPr lang="fi-FI" sz="23900">
                <a:solidFill>
                  <a:schemeClr val="accent1"/>
                </a:solidFill>
                <a:latin typeface="+mn-lt"/>
              </a:rPr>
              <a:t>”</a:t>
            </a:r>
          </a:p>
        </p:txBody>
      </p:sp>
    </p:spTree>
    <p:extLst>
      <p:ext uri="{BB962C8B-B14F-4D97-AF65-F5344CB8AC3E}">
        <p14:creationId xmlns:p14="http://schemas.microsoft.com/office/powerpoint/2010/main" val="3148912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ppudia, Helsinki">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8A25FB15-46B6-E1AB-34A6-59B727888D5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t="7106" b="7106"/>
          <a:stretch/>
        </p:blipFill>
        <p:spPr>
          <a:xfrm>
            <a:off x="-22129" y="-38062"/>
            <a:ext cx="12236259" cy="5904656"/>
          </a:xfrm>
          <a:prstGeom prst="rect">
            <a:avLst/>
          </a:prstGeom>
        </p:spPr>
      </p:pic>
      <p:sp>
        <p:nvSpPr>
          <p:cNvPr id="17" name="Suorakulmio: Vastakkaiset kulmat pyöristetty 16">
            <a:extLst>
              <a:ext uri="{FF2B5EF4-FFF2-40B4-BE49-F238E27FC236}">
                <a16:creationId xmlns:a16="http://schemas.microsoft.com/office/drawing/2014/main" id="{824B9841-2180-A63F-E2FA-042CD530BEB5}"/>
              </a:ext>
              <a:ext uri="{C183D7F6-B498-43B3-948B-1728B52AA6E4}">
                <adec:decorative xmlns:adec="http://schemas.microsoft.com/office/drawing/2017/decorative" val="1"/>
              </a:ext>
            </a:extLst>
          </p:cNvPr>
          <p:cNvSpPr/>
          <p:nvPr userDrawn="1"/>
        </p:nvSpPr>
        <p:spPr>
          <a:xfrm>
            <a:off x="809851" y="2132856"/>
            <a:ext cx="4196431" cy="2421919"/>
          </a:xfrm>
          <a:prstGeom prst="round2DiagRect">
            <a:avLst>
              <a:gd name="adj1" fmla="val 24246"/>
              <a:gd name="adj2" fmla="val 0"/>
            </a:avLst>
          </a:prstGeom>
          <a:solidFill>
            <a:srgbClr val="EBEBE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4" name="Tekstiruutu 3">
            <a:extLst>
              <a:ext uri="{FF2B5EF4-FFF2-40B4-BE49-F238E27FC236}">
                <a16:creationId xmlns:a16="http://schemas.microsoft.com/office/drawing/2014/main" id="{1A26FFAA-AC6A-67D8-5D60-03A1E0A63C57}"/>
              </a:ext>
            </a:extLst>
          </p:cNvPr>
          <p:cNvSpPr txBox="1"/>
          <p:nvPr userDrawn="1"/>
        </p:nvSpPr>
        <p:spPr>
          <a:xfrm>
            <a:off x="1365629" y="2650119"/>
            <a:ext cx="3505364" cy="1323439"/>
          </a:xfrm>
          <a:prstGeom prst="rect">
            <a:avLst/>
          </a:prstGeom>
          <a:noFill/>
          <a:ln>
            <a:noFill/>
          </a:ln>
        </p:spPr>
        <p:txBody>
          <a:bodyPr wrap="square" lIns="91440" tIns="45720" rIns="91440" bIns="45720" rtlCol="0" anchor="t">
            <a:spAutoFit/>
          </a:bodyPr>
          <a:lstStyle/>
          <a:p>
            <a:r>
              <a:rPr lang="fi-FI" sz="8000" b="1" i="0">
                <a:solidFill>
                  <a:schemeClr val="tx1"/>
                </a:solidFill>
                <a:latin typeface="+mj-lt"/>
              </a:rPr>
              <a:t>Kiitos!</a:t>
            </a:r>
            <a:endParaRPr lang="fi-FI" sz="8000" b="1" i="0">
              <a:solidFill>
                <a:schemeClr val="tx1"/>
              </a:solidFill>
            </a:endParaRPr>
          </a:p>
        </p:txBody>
      </p:sp>
      <p:sp>
        <p:nvSpPr>
          <p:cNvPr id="7" name="Tekstiruutu 6">
            <a:extLst>
              <a:ext uri="{FF2B5EF4-FFF2-40B4-BE49-F238E27FC236}">
                <a16:creationId xmlns:a16="http://schemas.microsoft.com/office/drawing/2014/main" id="{C53D73AD-4CB4-6F3E-61EC-12679BCEFFBC}"/>
              </a:ext>
              <a:ext uri="{C183D7F6-B498-43B3-948B-1728B52AA6E4}">
                <adec:decorative xmlns:adec="http://schemas.microsoft.com/office/drawing/2017/decorative" val="1"/>
              </a:ext>
            </a:extLst>
          </p:cNvPr>
          <p:cNvSpPr txBox="1"/>
          <p:nvPr userDrawn="1"/>
        </p:nvSpPr>
        <p:spPr>
          <a:xfrm>
            <a:off x="1230340" y="764987"/>
            <a:ext cx="1335505" cy="3770263"/>
          </a:xfrm>
          <a:prstGeom prst="rect">
            <a:avLst/>
          </a:prstGeom>
          <a:noFill/>
        </p:spPr>
        <p:txBody>
          <a:bodyPr wrap="square" rtlCol="0">
            <a:spAutoFit/>
          </a:bodyPr>
          <a:lstStyle/>
          <a:p>
            <a:r>
              <a:rPr lang="fi-FI" sz="23900">
                <a:solidFill>
                  <a:schemeClr val="accent1"/>
                </a:solidFill>
                <a:latin typeface="+mn-lt"/>
              </a:rPr>
              <a:t>”</a:t>
            </a:r>
          </a:p>
        </p:txBody>
      </p:sp>
      <p:sp>
        <p:nvSpPr>
          <p:cNvPr id="2" name="Tekstin paikkamerkki 19" descr="Logo, jossa oransseja, vihreitä ja sinisiä palloja sekä teksti Uudenmaan liitto Nylands förbund.">
            <a:extLst>
              <a:ext uri="{FF2B5EF4-FFF2-40B4-BE49-F238E27FC236}">
                <a16:creationId xmlns:a16="http://schemas.microsoft.com/office/drawing/2014/main" id="{641DADD0-EE68-F496-F83A-BCB8973C6E16}"/>
              </a:ext>
              <a:ext uri="{C183D7F6-B498-43B3-948B-1728B52AA6E4}">
                <adec:decorative xmlns:adec="http://schemas.microsoft.com/office/drawing/2017/decorative" val="0"/>
              </a:ext>
            </a:extLst>
          </p:cNvPr>
          <p:cNvSpPr>
            <a:spLocks noGrp="1"/>
          </p:cNvSpPr>
          <p:nvPr>
            <p:ph type="body" sz="quarter" idx="13"/>
          </p:nvPr>
        </p:nvSpPr>
        <p:spPr>
          <a:xfrm>
            <a:off x="9506400" y="-27384"/>
            <a:ext cx="2685600" cy="2653200"/>
          </a:xfrm>
          <a:blipFill>
            <a:blip r:embed="rId3">
              <a:extLst>
                <a:ext uri="{96DAC541-7B7A-43D3-8B79-37D633B846F1}">
                  <asvg:svgBlip xmlns:asvg="http://schemas.microsoft.com/office/drawing/2016/SVG/main" r:embed="rId4"/>
                </a:ext>
              </a:extLst>
            </a:blip>
            <a:stretch>
              <a:fillRect/>
            </a:stretch>
          </a:blipFill>
        </p:spPr>
        <p:txBody>
          <a:bodyPr>
            <a:normAutofit/>
          </a:bodyPr>
          <a:lstStyle>
            <a:lvl1pPr marL="0" indent="0">
              <a:buNone/>
              <a:defRPr sz="100">
                <a:solidFill>
                  <a:schemeClr val="bg1"/>
                </a:solidFill>
              </a:defRPr>
            </a:lvl1pPr>
          </a:lstStyle>
          <a:p>
            <a:pPr lvl="0"/>
            <a:endParaRPr lang="fi-FI"/>
          </a:p>
        </p:txBody>
      </p:sp>
      <p:sp>
        <p:nvSpPr>
          <p:cNvPr id="3" name="Ellipsi 2">
            <a:extLst>
              <a:ext uri="{FF2B5EF4-FFF2-40B4-BE49-F238E27FC236}">
                <a16:creationId xmlns:a16="http://schemas.microsoft.com/office/drawing/2014/main" id="{6B3861ED-A8F1-B675-6A3C-2BB1C78054DE}"/>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5" name="Tekstikehys 6">
            <a:hlinkClick r:id="rId5"/>
            <a:extLst>
              <a:ext uri="{FF2B5EF4-FFF2-40B4-BE49-F238E27FC236}">
                <a16:creationId xmlns:a16="http://schemas.microsoft.com/office/drawing/2014/main" id="{A0A58209-6652-5358-36F3-40FBF71391A7}"/>
              </a:ext>
            </a:extLst>
          </p:cNvPr>
          <p:cNvSpPr txBox="1"/>
          <p:nvPr userDrawn="1"/>
        </p:nvSpPr>
        <p:spPr>
          <a:xfrm>
            <a:off x="1045688" y="6165304"/>
            <a:ext cx="2530032" cy="400110"/>
          </a:xfrm>
          <a:prstGeom prst="rect">
            <a:avLst/>
          </a:prstGeom>
          <a:noFill/>
        </p:spPr>
        <p:txBody>
          <a:bodyPr wrap="square" rtlCol="0">
            <a:spAutoFit/>
          </a:bodyPr>
          <a:lstStyle/>
          <a:p>
            <a:r>
              <a:rPr lang="fi-FI" sz="2000">
                <a:solidFill>
                  <a:schemeClr val="tx1"/>
                </a:solidFill>
                <a:latin typeface="+mn-lt"/>
              </a:rPr>
              <a:t>uudenmaanliitto.fi</a:t>
            </a:r>
          </a:p>
        </p:txBody>
      </p:sp>
      <p:sp>
        <p:nvSpPr>
          <p:cNvPr id="8" name="Suorakulmio 7">
            <a:hlinkClick r:id="rId6"/>
            <a:extLst>
              <a:ext uri="{FF2B5EF4-FFF2-40B4-BE49-F238E27FC236}">
                <a16:creationId xmlns:a16="http://schemas.microsoft.com/office/drawing/2014/main" id="{F36F3E98-FFFD-56CD-7604-C23A5B560F52}"/>
              </a:ext>
            </a:extLst>
          </p:cNvPr>
          <p:cNvSpPr/>
          <p:nvPr userDrawn="1"/>
        </p:nvSpPr>
        <p:spPr>
          <a:xfrm>
            <a:off x="4217845" y="6165304"/>
            <a:ext cx="2294218" cy="400110"/>
          </a:xfrm>
          <a:prstGeom prst="rect">
            <a:avLst/>
          </a:prstGeom>
        </p:spPr>
        <p:txBody>
          <a:bodyPr wrap="none">
            <a:spAutoFit/>
          </a:bodyPr>
          <a:lstStyle/>
          <a:p>
            <a:r>
              <a:rPr lang="fi-FI" sz="2000">
                <a:solidFill>
                  <a:schemeClr val="tx1"/>
                </a:solidFill>
                <a:latin typeface="+mn-lt"/>
              </a:rPr>
              <a:t>@Uudenmaanliitto</a:t>
            </a:r>
          </a:p>
        </p:txBody>
      </p:sp>
      <p:sp>
        <p:nvSpPr>
          <p:cNvPr id="10" name="Suorakulmio 9">
            <a:hlinkClick r:id="rId7"/>
            <a:extLst>
              <a:ext uri="{FF2B5EF4-FFF2-40B4-BE49-F238E27FC236}">
                <a16:creationId xmlns:a16="http://schemas.microsoft.com/office/drawing/2014/main" id="{E802CA0E-227D-B9F2-DD08-15A04081A4C9}"/>
              </a:ext>
            </a:extLst>
          </p:cNvPr>
          <p:cNvSpPr/>
          <p:nvPr userDrawn="1"/>
        </p:nvSpPr>
        <p:spPr>
          <a:xfrm>
            <a:off x="10161309" y="6165304"/>
            <a:ext cx="1537600" cy="400110"/>
          </a:xfrm>
          <a:prstGeom prst="rect">
            <a:avLst/>
          </a:prstGeom>
        </p:spPr>
        <p:txBody>
          <a:bodyPr wrap="none">
            <a:spAutoFit/>
          </a:bodyPr>
          <a:lstStyle/>
          <a:p>
            <a:r>
              <a:rPr lang="fi-FI" sz="2000">
                <a:solidFill>
                  <a:schemeClr val="tx1"/>
                </a:solidFill>
                <a:latin typeface="+mn-lt"/>
              </a:rPr>
              <a:t>My Uusimaa</a:t>
            </a:r>
          </a:p>
        </p:txBody>
      </p:sp>
      <p:sp>
        <p:nvSpPr>
          <p:cNvPr id="12" name="Ellipsi 11">
            <a:extLst>
              <a:ext uri="{FF2B5EF4-FFF2-40B4-BE49-F238E27FC236}">
                <a16:creationId xmlns:a16="http://schemas.microsoft.com/office/drawing/2014/main" id="{E03D2931-1B25-EC2D-8993-38E5481A8016}"/>
              </a:ext>
              <a:ext uri="{C183D7F6-B498-43B3-948B-1728B52AA6E4}">
                <adec:decorative xmlns:adec="http://schemas.microsoft.com/office/drawing/2017/decorative" val="1"/>
              </a:ext>
            </a:extLst>
          </p:cNvPr>
          <p:cNvSpPr/>
          <p:nvPr userDrawn="1"/>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3">
            <a:hlinkClick r:id="rId8"/>
            <a:extLst>
              <a:ext uri="{FF2B5EF4-FFF2-40B4-BE49-F238E27FC236}">
                <a16:creationId xmlns:a16="http://schemas.microsoft.com/office/drawing/2014/main" id="{B9EAD7C4-D2B2-E0C9-E07F-38208B8CDEA8}"/>
              </a:ext>
            </a:extLst>
          </p:cNvPr>
          <p:cNvSpPr/>
          <p:nvPr userDrawn="1"/>
        </p:nvSpPr>
        <p:spPr>
          <a:xfrm>
            <a:off x="7268165" y="6165304"/>
            <a:ext cx="2068195" cy="400110"/>
          </a:xfrm>
          <a:prstGeom prst="rect">
            <a:avLst/>
          </a:prstGeom>
        </p:spPr>
        <p:txBody>
          <a:bodyPr wrap="none">
            <a:spAutoFit/>
          </a:bodyPr>
          <a:lstStyle/>
          <a:p>
            <a:r>
              <a:rPr lang="fi-FI" sz="2000">
                <a:solidFill>
                  <a:schemeClr val="tx1"/>
                </a:solidFill>
                <a:latin typeface="+mn-lt"/>
              </a:rPr>
              <a:t>Uudenmaan liitto</a:t>
            </a:r>
          </a:p>
        </p:txBody>
      </p:sp>
      <p:pic>
        <p:nvPicPr>
          <p:cNvPr id="18" name="Kuva 17">
            <a:extLst>
              <a:ext uri="{FF2B5EF4-FFF2-40B4-BE49-F238E27FC236}">
                <a16:creationId xmlns:a16="http://schemas.microsoft.com/office/drawing/2014/main" id="{0D6A454D-E976-5DC4-D879-81237D9100BF}"/>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276" y="6164554"/>
            <a:ext cx="433151" cy="433151"/>
          </a:xfrm>
          <a:prstGeom prst="rect">
            <a:avLst/>
          </a:prstGeom>
        </p:spPr>
      </p:pic>
      <p:pic>
        <p:nvPicPr>
          <p:cNvPr id="19" name="Kuva 18">
            <a:extLst>
              <a:ext uri="{FF2B5EF4-FFF2-40B4-BE49-F238E27FC236}">
                <a16:creationId xmlns:a16="http://schemas.microsoft.com/office/drawing/2014/main" id="{F6E8A84B-BD56-27B4-22D8-C058579A1E1F}"/>
              </a:ext>
              <a:ext uri="{C183D7F6-B498-43B3-948B-1728B52AA6E4}">
                <adec:decorative xmlns:adec="http://schemas.microsoft.com/office/drawing/2017/decorative" val="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20" name="Ellipsi 19">
            <a:extLst>
              <a:ext uri="{FF2B5EF4-FFF2-40B4-BE49-F238E27FC236}">
                <a16:creationId xmlns:a16="http://schemas.microsoft.com/office/drawing/2014/main" id="{2D938F7A-5D52-EF47-7BD0-BE33D9F6F56E}"/>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1" name="Ellipsi 20">
            <a:extLst>
              <a:ext uri="{FF2B5EF4-FFF2-40B4-BE49-F238E27FC236}">
                <a16:creationId xmlns:a16="http://schemas.microsoft.com/office/drawing/2014/main" id="{D7A90F41-9236-DBEC-C7EF-F852C3383902}"/>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2" name="Picture 2">
            <a:extLst>
              <a:ext uri="{FF2B5EF4-FFF2-40B4-BE49-F238E27FC236}">
                <a16:creationId xmlns:a16="http://schemas.microsoft.com/office/drawing/2014/main" id="{6BF53F84-4834-C577-2B97-F0F304B84C43}"/>
              </a:ext>
              <a:ext uri="{C183D7F6-B498-43B3-948B-1728B52AA6E4}">
                <adec:decorative xmlns:adec="http://schemas.microsoft.com/office/drawing/2017/decorative" val="1"/>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0DC1F21F-A054-9EDB-DA03-4F5889B7D862}"/>
              </a:ext>
              <a:ext uri="{C183D7F6-B498-43B3-948B-1728B52AA6E4}">
                <adec:decorative xmlns:adec="http://schemas.microsoft.com/office/drawing/2017/decorative" val="1"/>
              </a:ext>
            </a:extLst>
          </p:cNvPr>
          <p:cNvPicPr>
            <a:picLocks noChangeAspect="1" noChangeArrowheads="1"/>
          </p:cNvPicPr>
          <p:nvPr userDrawn="1"/>
        </p:nvPicPr>
        <p:blipFill>
          <a:blip r:embed="rId13"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328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ppudia visiolla">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8A25FB15-46B6-E1AB-34A6-59B727888D53}"/>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869609"/>
          </a:xfrm>
          <a:prstGeom prst="rect">
            <a:avLst/>
          </a:prstGeom>
        </p:spPr>
      </p:pic>
      <p:sp>
        <p:nvSpPr>
          <p:cNvPr id="17" name="Suorakulmio: Vastakkaiset kulmat pyöristetty 16">
            <a:extLst>
              <a:ext uri="{FF2B5EF4-FFF2-40B4-BE49-F238E27FC236}">
                <a16:creationId xmlns:a16="http://schemas.microsoft.com/office/drawing/2014/main" id="{824B9841-2180-A63F-E2FA-042CD530BEB5}"/>
              </a:ext>
              <a:ext uri="{C183D7F6-B498-43B3-948B-1728B52AA6E4}">
                <adec:decorative xmlns:adec="http://schemas.microsoft.com/office/drawing/2017/decorative" val="1"/>
              </a:ext>
            </a:extLst>
          </p:cNvPr>
          <p:cNvSpPr/>
          <p:nvPr userDrawn="1"/>
        </p:nvSpPr>
        <p:spPr>
          <a:xfrm>
            <a:off x="6672064" y="1479665"/>
            <a:ext cx="4536504" cy="3096344"/>
          </a:xfrm>
          <a:prstGeom prst="round2DiagRect">
            <a:avLst>
              <a:gd name="adj1" fmla="val 24246"/>
              <a:gd name="adj2" fmla="val 0"/>
            </a:avLst>
          </a:prstGeom>
          <a:solidFill>
            <a:srgbClr val="EBEBE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3" name="Ellipsi 12">
            <a:extLst>
              <a:ext uri="{FF2B5EF4-FFF2-40B4-BE49-F238E27FC236}">
                <a16:creationId xmlns:a16="http://schemas.microsoft.com/office/drawing/2014/main" id="{1E988717-5AD8-242B-D4C7-B44FB4AF7CF9}"/>
              </a:ext>
              <a:ext uri="{C183D7F6-B498-43B3-948B-1728B52AA6E4}">
                <adec:decorative xmlns:adec="http://schemas.microsoft.com/office/drawing/2017/decorative" val="1"/>
              </a:ext>
            </a:extLst>
          </p:cNvPr>
          <p:cNvSpPr/>
          <p:nvPr/>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1A26FFAA-AC6A-67D8-5D60-03A1E0A63C57}"/>
              </a:ext>
            </a:extLst>
          </p:cNvPr>
          <p:cNvSpPr txBox="1"/>
          <p:nvPr userDrawn="1"/>
        </p:nvSpPr>
        <p:spPr>
          <a:xfrm>
            <a:off x="7363131" y="2032789"/>
            <a:ext cx="3505364" cy="2062103"/>
          </a:xfrm>
          <a:prstGeom prst="rect">
            <a:avLst/>
          </a:prstGeom>
          <a:noFill/>
          <a:ln>
            <a:noFill/>
          </a:ln>
        </p:spPr>
        <p:txBody>
          <a:bodyPr wrap="square" lIns="91440" tIns="45720" rIns="91440" bIns="45720" rtlCol="0" anchor="t">
            <a:spAutoFit/>
          </a:bodyPr>
          <a:lstStyle/>
          <a:p>
            <a:r>
              <a:rPr lang="fi-FI" sz="3200" b="1" i="0">
                <a:solidFill>
                  <a:schemeClr val="tx1"/>
                </a:solidFill>
                <a:latin typeface="+mj-lt"/>
              </a:rPr>
              <a:t>Kaavoihin </a:t>
            </a:r>
          </a:p>
          <a:p>
            <a:r>
              <a:rPr lang="fi-FI" sz="3200" b="1" i="0">
                <a:solidFill>
                  <a:schemeClr val="tx1"/>
                </a:solidFill>
                <a:latin typeface="+mj-lt"/>
              </a:rPr>
              <a:t>kangistumaton</a:t>
            </a:r>
          </a:p>
          <a:p>
            <a:r>
              <a:rPr lang="fi-FI" sz="3200" b="1" i="0">
                <a:solidFill>
                  <a:schemeClr val="tx1"/>
                </a:solidFill>
                <a:latin typeface="+mj-lt"/>
              </a:rPr>
              <a:t>maailmanluokan </a:t>
            </a:r>
            <a:br>
              <a:rPr lang="fi-FI" sz="3200" b="1" i="0">
                <a:solidFill>
                  <a:schemeClr val="tx1"/>
                </a:solidFill>
                <a:latin typeface="+mj-lt"/>
              </a:rPr>
            </a:br>
            <a:r>
              <a:rPr lang="fi-FI" sz="3200" b="1" i="0">
                <a:solidFill>
                  <a:schemeClr val="tx1"/>
                </a:solidFill>
                <a:latin typeface="+mj-lt"/>
              </a:rPr>
              <a:t>alueen kehittäjä</a:t>
            </a:r>
            <a:endParaRPr lang="fi-FI" sz="3200" b="1" i="0">
              <a:solidFill>
                <a:schemeClr val="tx1"/>
              </a:solidFill>
            </a:endParaRPr>
          </a:p>
        </p:txBody>
      </p:sp>
      <p:sp>
        <p:nvSpPr>
          <p:cNvPr id="7" name="Tekstiruutu 6">
            <a:extLst>
              <a:ext uri="{FF2B5EF4-FFF2-40B4-BE49-F238E27FC236}">
                <a16:creationId xmlns:a16="http://schemas.microsoft.com/office/drawing/2014/main" id="{C53D73AD-4CB4-6F3E-61EC-12679BCEFFBC}"/>
              </a:ext>
              <a:ext uri="{C183D7F6-B498-43B3-948B-1728B52AA6E4}">
                <adec:decorative xmlns:adec="http://schemas.microsoft.com/office/drawing/2017/decorative" val="1"/>
              </a:ext>
            </a:extLst>
          </p:cNvPr>
          <p:cNvSpPr txBox="1"/>
          <p:nvPr userDrawn="1"/>
        </p:nvSpPr>
        <p:spPr>
          <a:xfrm>
            <a:off x="7248128" y="344866"/>
            <a:ext cx="1335505" cy="3770263"/>
          </a:xfrm>
          <a:prstGeom prst="rect">
            <a:avLst/>
          </a:prstGeom>
          <a:noFill/>
        </p:spPr>
        <p:txBody>
          <a:bodyPr wrap="square" rtlCol="0">
            <a:spAutoFit/>
          </a:bodyPr>
          <a:lstStyle/>
          <a:p>
            <a:r>
              <a:rPr lang="fi-FI" sz="23900">
                <a:solidFill>
                  <a:schemeClr val="accent1"/>
                </a:solidFill>
                <a:latin typeface="+mn-lt"/>
              </a:rPr>
              <a:t>”</a:t>
            </a:r>
          </a:p>
        </p:txBody>
      </p:sp>
      <p:pic>
        <p:nvPicPr>
          <p:cNvPr id="19" name="Kuva 18" descr="Logo, jossa oransseja, vihreitä ja sinisiä palloja sekä teksti Uudenmaan liitto Nylands förbund.">
            <a:extLst>
              <a:ext uri="{FF2B5EF4-FFF2-40B4-BE49-F238E27FC236}">
                <a16:creationId xmlns:a16="http://schemas.microsoft.com/office/drawing/2014/main" id="{C9A9C9F8-9699-2A60-4E28-600F566E2A5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5360" y="332656"/>
            <a:ext cx="1477631" cy="1648332"/>
          </a:xfrm>
          <a:prstGeom prst="rect">
            <a:avLst/>
          </a:prstGeom>
        </p:spPr>
      </p:pic>
      <p:grpSp>
        <p:nvGrpSpPr>
          <p:cNvPr id="20" name="Ryhmä 19">
            <a:extLst>
              <a:ext uri="{FF2B5EF4-FFF2-40B4-BE49-F238E27FC236}">
                <a16:creationId xmlns:a16="http://schemas.microsoft.com/office/drawing/2014/main" id="{BD9ECFCB-F8D2-3215-7579-C15D0888752B}"/>
              </a:ext>
              <a:ext uri="{C183D7F6-B498-43B3-948B-1728B52AA6E4}">
                <adec:decorative xmlns:adec="http://schemas.microsoft.com/office/drawing/2017/decorative" val="1"/>
              </a:ext>
            </a:extLst>
          </p:cNvPr>
          <p:cNvGrpSpPr/>
          <p:nvPr userDrawn="1"/>
        </p:nvGrpSpPr>
        <p:grpSpPr>
          <a:xfrm>
            <a:off x="-79206" y="-18203"/>
            <a:ext cx="2683621" cy="2654021"/>
            <a:chOff x="-79206" y="-18203"/>
            <a:chExt cx="2683621" cy="2654021"/>
          </a:xfrm>
        </p:grpSpPr>
        <p:sp>
          <p:nvSpPr>
            <p:cNvPr id="21" name="Vapaamuotoinen: Muoto 20">
              <a:extLst>
                <a:ext uri="{FF2B5EF4-FFF2-40B4-BE49-F238E27FC236}">
                  <a16:creationId xmlns:a16="http://schemas.microsoft.com/office/drawing/2014/main" id="{AC5934D9-607F-4C50-6442-6DFB6B18BE12}"/>
                </a:ext>
              </a:extLst>
            </p:cNvPr>
            <p:cNvSpPr/>
            <p:nvPr userDrawn="1"/>
          </p:nvSpPr>
          <p:spPr>
            <a:xfrm flipH="1">
              <a:off x="-79206" y="-1820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2" name="Kuva 21" descr="Logo, jossa oransseja, vihreitä ja sinisiä palloja sekä teksti Uudenmaan liitto Nylands förbund.">
              <a:extLst>
                <a:ext uri="{FF2B5EF4-FFF2-40B4-BE49-F238E27FC236}">
                  <a16:creationId xmlns:a16="http://schemas.microsoft.com/office/drawing/2014/main" id="{8B70FBF1-0AD3-A81A-271B-D86EE4BE255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5360" y="332656"/>
              <a:ext cx="1477631" cy="1648332"/>
            </a:xfrm>
            <a:prstGeom prst="rect">
              <a:avLst/>
            </a:prstGeom>
          </p:spPr>
        </p:pic>
      </p:grpSp>
      <p:sp>
        <p:nvSpPr>
          <p:cNvPr id="2" name="Ellipsi 1">
            <a:extLst>
              <a:ext uri="{FF2B5EF4-FFF2-40B4-BE49-F238E27FC236}">
                <a16:creationId xmlns:a16="http://schemas.microsoft.com/office/drawing/2014/main" id="{6BF32098-E677-FE49-9AF9-353890BE8220}"/>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3" name="Tekstikehys 6">
            <a:hlinkClick r:id="rId4"/>
            <a:extLst>
              <a:ext uri="{FF2B5EF4-FFF2-40B4-BE49-F238E27FC236}">
                <a16:creationId xmlns:a16="http://schemas.microsoft.com/office/drawing/2014/main" id="{77DC1EC2-50F4-FD9E-8EDD-84FDFE0DEFB7}"/>
              </a:ext>
            </a:extLst>
          </p:cNvPr>
          <p:cNvSpPr txBox="1"/>
          <p:nvPr userDrawn="1"/>
        </p:nvSpPr>
        <p:spPr>
          <a:xfrm>
            <a:off x="1045688" y="6165304"/>
            <a:ext cx="2530032" cy="400110"/>
          </a:xfrm>
          <a:prstGeom prst="rect">
            <a:avLst/>
          </a:prstGeom>
          <a:noFill/>
        </p:spPr>
        <p:txBody>
          <a:bodyPr wrap="square" rtlCol="0">
            <a:spAutoFit/>
          </a:bodyPr>
          <a:lstStyle/>
          <a:p>
            <a:r>
              <a:rPr lang="fi-FI" sz="2000">
                <a:solidFill>
                  <a:schemeClr val="tx1"/>
                </a:solidFill>
                <a:latin typeface="+mn-lt"/>
              </a:rPr>
              <a:t>uudenmaanliitto.fi</a:t>
            </a:r>
          </a:p>
        </p:txBody>
      </p:sp>
      <p:sp>
        <p:nvSpPr>
          <p:cNvPr id="5" name="Suorakulmio 4">
            <a:hlinkClick r:id="rId5"/>
            <a:extLst>
              <a:ext uri="{FF2B5EF4-FFF2-40B4-BE49-F238E27FC236}">
                <a16:creationId xmlns:a16="http://schemas.microsoft.com/office/drawing/2014/main" id="{E055CE46-77CF-148B-9A7E-C270BD7384CE}"/>
              </a:ext>
            </a:extLst>
          </p:cNvPr>
          <p:cNvSpPr/>
          <p:nvPr userDrawn="1"/>
        </p:nvSpPr>
        <p:spPr>
          <a:xfrm>
            <a:off x="4217845" y="6165304"/>
            <a:ext cx="2294218" cy="400110"/>
          </a:xfrm>
          <a:prstGeom prst="rect">
            <a:avLst/>
          </a:prstGeom>
        </p:spPr>
        <p:txBody>
          <a:bodyPr wrap="none">
            <a:spAutoFit/>
          </a:bodyPr>
          <a:lstStyle/>
          <a:p>
            <a:r>
              <a:rPr lang="fi-FI" sz="2000">
                <a:solidFill>
                  <a:schemeClr val="tx1"/>
                </a:solidFill>
                <a:latin typeface="+mn-lt"/>
              </a:rPr>
              <a:t>@Uudenmaanliitto</a:t>
            </a:r>
          </a:p>
        </p:txBody>
      </p:sp>
      <p:sp>
        <p:nvSpPr>
          <p:cNvPr id="8" name="Suorakulmio 7">
            <a:hlinkClick r:id="rId6"/>
            <a:extLst>
              <a:ext uri="{FF2B5EF4-FFF2-40B4-BE49-F238E27FC236}">
                <a16:creationId xmlns:a16="http://schemas.microsoft.com/office/drawing/2014/main" id="{667AA104-3C81-D375-C11E-19D39C19DD51}"/>
              </a:ext>
            </a:extLst>
          </p:cNvPr>
          <p:cNvSpPr/>
          <p:nvPr userDrawn="1"/>
        </p:nvSpPr>
        <p:spPr>
          <a:xfrm>
            <a:off x="10161309" y="6165304"/>
            <a:ext cx="1537600" cy="400110"/>
          </a:xfrm>
          <a:prstGeom prst="rect">
            <a:avLst/>
          </a:prstGeom>
        </p:spPr>
        <p:txBody>
          <a:bodyPr wrap="none">
            <a:spAutoFit/>
          </a:bodyPr>
          <a:lstStyle/>
          <a:p>
            <a:r>
              <a:rPr lang="fi-FI" sz="2000">
                <a:solidFill>
                  <a:schemeClr val="tx1"/>
                </a:solidFill>
                <a:latin typeface="+mn-lt"/>
              </a:rPr>
              <a:t>My Uusimaa</a:t>
            </a:r>
          </a:p>
        </p:txBody>
      </p:sp>
      <p:sp>
        <p:nvSpPr>
          <p:cNvPr id="10" name="Ellipsi 9">
            <a:extLst>
              <a:ext uri="{FF2B5EF4-FFF2-40B4-BE49-F238E27FC236}">
                <a16:creationId xmlns:a16="http://schemas.microsoft.com/office/drawing/2014/main" id="{0E8745CA-7B34-F316-D328-1BBC367A7457}"/>
              </a:ext>
              <a:ext uri="{C183D7F6-B498-43B3-948B-1728B52AA6E4}">
                <adec:decorative xmlns:adec="http://schemas.microsoft.com/office/drawing/2017/decorative" val="1"/>
              </a:ext>
            </a:extLst>
          </p:cNvPr>
          <p:cNvSpPr/>
          <p:nvPr userDrawn="1"/>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hlinkClick r:id="rId7"/>
            <a:extLst>
              <a:ext uri="{FF2B5EF4-FFF2-40B4-BE49-F238E27FC236}">
                <a16:creationId xmlns:a16="http://schemas.microsoft.com/office/drawing/2014/main" id="{518BE4E3-2D46-AAD9-A22F-CD5C4FA67AA7}"/>
              </a:ext>
            </a:extLst>
          </p:cNvPr>
          <p:cNvSpPr/>
          <p:nvPr userDrawn="1"/>
        </p:nvSpPr>
        <p:spPr>
          <a:xfrm>
            <a:off x="7268165" y="6165304"/>
            <a:ext cx="2068195" cy="400110"/>
          </a:xfrm>
          <a:prstGeom prst="rect">
            <a:avLst/>
          </a:prstGeom>
        </p:spPr>
        <p:txBody>
          <a:bodyPr wrap="none">
            <a:spAutoFit/>
          </a:bodyPr>
          <a:lstStyle/>
          <a:p>
            <a:r>
              <a:rPr lang="fi-FI" sz="2000">
                <a:solidFill>
                  <a:schemeClr val="tx1"/>
                </a:solidFill>
                <a:latin typeface="+mn-lt"/>
              </a:rPr>
              <a:t>Uudenmaan liitto</a:t>
            </a:r>
          </a:p>
        </p:txBody>
      </p:sp>
      <p:pic>
        <p:nvPicPr>
          <p:cNvPr id="14" name="Kuva 13">
            <a:extLst>
              <a:ext uri="{FF2B5EF4-FFF2-40B4-BE49-F238E27FC236}">
                <a16:creationId xmlns:a16="http://schemas.microsoft.com/office/drawing/2014/main" id="{0544EF8E-34C9-45E4-6231-897FFC9ECC92}"/>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3276" y="6164554"/>
            <a:ext cx="433151" cy="433151"/>
          </a:xfrm>
          <a:prstGeom prst="rect">
            <a:avLst/>
          </a:prstGeom>
        </p:spPr>
      </p:pic>
      <p:pic>
        <p:nvPicPr>
          <p:cNvPr id="18" name="Kuva 17">
            <a:extLst>
              <a:ext uri="{FF2B5EF4-FFF2-40B4-BE49-F238E27FC236}">
                <a16:creationId xmlns:a16="http://schemas.microsoft.com/office/drawing/2014/main" id="{AE6C4110-E9C8-26FC-7761-B1152A4A745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23" name="Ellipsi 22">
            <a:extLst>
              <a:ext uri="{FF2B5EF4-FFF2-40B4-BE49-F238E27FC236}">
                <a16:creationId xmlns:a16="http://schemas.microsoft.com/office/drawing/2014/main" id="{D1D4CD8A-215F-CB97-4608-BD9C84167F81}"/>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4" name="Ellipsi 23">
            <a:extLst>
              <a:ext uri="{FF2B5EF4-FFF2-40B4-BE49-F238E27FC236}">
                <a16:creationId xmlns:a16="http://schemas.microsoft.com/office/drawing/2014/main" id="{DD6E5B0F-70C1-8426-395F-DFF50387BB57}"/>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5" name="Picture 2">
            <a:extLst>
              <a:ext uri="{FF2B5EF4-FFF2-40B4-BE49-F238E27FC236}">
                <a16:creationId xmlns:a16="http://schemas.microsoft.com/office/drawing/2014/main" id="{5353780E-0664-954D-C983-71CEF0B1FDD7}"/>
              </a:ext>
              <a:ext uri="{C183D7F6-B498-43B3-948B-1728B52AA6E4}">
                <adec:decorative xmlns:adec="http://schemas.microsoft.com/office/drawing/2017/decorative" val="1"/>
              </a:ext>
            </a:extLst>
          </p:cNvPr>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0A810E4F-74CD-48A5-9975-3D336C659115}"/>
              </a:ext>
              <a:ext uri="{C183D7F6-B498-43B3-948B-1728B52AA6E4}">
                <adec:decorative xmlns:adec="http://schemas.microsoft.com/office/drawing/2017/decorative" val="1"/>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936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ppudia visiolla RUOTSI">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8A25FB15-46B6-E1AB-34A6-59B727888D53}"/>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869609"/>
          </a:xfrm>
          <a:prstGeom prst="rect">
            <a:avLst/>
          </a:prstGeom>
        </p:spPr>
      </p:pic>
      <p:sp>
        <p:nvSpPr>
          <p:cNvPr id="17" name="Suorakulmio: Vastakkaiset kulmat pyöristetty 16">
            <a:extLst>
              <a:ext uri="{FF2B5EF4-FFF2-40B4-BE49-F238E27FC236}">
                <a16:creationId xmlns:a16="http://schemas.microsoft.com/office/drawing/2014/main" id="{824B9841-2180-A63F-E2FA-042CD530BEB5}"/>
              </a:ext>
              <a:ext uri="{C183D7F6-B498-43B3-948B-1728B52AA6E4}">
                <adec:decorative xmlns:adec="http://schemas.microsoft.com/office/drawing/2017/decorative" val="1"/>
              </a:ext>
            </a:extLst>
          </p:cNvPr>
          <p:cNvSpPr/>
          <p:nvPr userDrawn="1"/>
        </p:nvSpPr>
        <p:spPr>
          <a:xfrm>
            <a:off x="6672064" y="1479665"/>
            <a:ext cx="4536504" cy="2672944"/>
          </a:xfrm>
          <a:prstGeom prst="round2DiagRect">
            <a:avLst>
              <a:gd name="adj1" fmla="val 24246"/>
              <a:gd name="adj2" fmla="val 0"/>
            </a:avLst>
          </a:prstGeom>
          <a:solidFill>
            <a:srgbClr val="EBEBE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3" name="Ellipsi 12">
            <a:extLst>
              <a:ext uri="{FF2B5EF4-FFF2-40B4-BE49-F238E27FC236}">
                <a16:creationId xmlns:a16="http://schemas.microsoft.com/office/drawing/2014/main" id="{1E988717-5AD8-242B-D4C7-B44FB4AF7CF9}"/>
              </a:ext>
              <a:ext uri="{C183D7F6-B498-43B3-948B-1728B52AA6E4}">
                <adec:decorative xmlns:adec="http://schemas.microsoft.com/office/drawing/2017/decorative" val="1"/>
              </a:ext>
            </a:extLst>
          </p:cNvPr>
          <p:cNvSpPr/>
          <p:nvPr/>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1A26FFAA-AC6A-67D8-5D60-03A1E0A63C57}"/>
              </a:ext>
            </a:extLst>
          </p:cNvPr>
          <p:cNvSpPr txBox="1"/>
          <p:nvPr userDrawn="1"/>
        </p:nvSpPr>
        <p:spPr>
          <a:xfrm>
            <a:off x="7363131" y="2032789"/>
            <a:ext cx="3505364" cy="1569660"/>
          </a:xfrm>
          <a:prstGeom prst="rect">
            <a:avLst/>
          </a:prstGeom>
          <a:noFill/>
          <a:ln>
            <a:noFill/>
          </a:ln>
        </p:spPr>
        <p:txBody>
          <a:bodyPr wrap="square" lIns="91440" tIns="45720" rIns="91440" bIns="45720" rtlCol="0" anchor="t">
            <a:spAutoFit/>
          </a:bodyPr>
          <a:lstStyle/>
          <a:p>
            <a:r>
              <a:rPr lang="sv-SE" sz="3200" b="1" i="0">
                <a:solidFill>
                  <a:schemeClr val="tx1"/>
                </a:solidFill>
              </a:rPr>
              <a:t>En okonventionell regionutvecklare</a:t>
            </a:r>
          </a:p>
          <a:p>
            <a:r>
              <a:rPr lang="sv-SE" sz="3200" b="1" i="0">
                <a:solidFill>
                  <a:schemeClr val="tx1"/>
                </a:solidFill>
              </a:rPr>
              <a:t>i världsklass</a:t>
            </a:r>
          </a:p>
        </p:txBody>
      </p:sp>
      <p:sp>
        <p:nvSpPr>
          <p:cNvPr id="7" name="Tekstiruutu 6">
            <a:extLst>
              <a:ext uri="{FF2B5EF4-FFF2-40B4-BE49-F238E27FC236}">
                <a16:creationId xmlns:a16="http://schemas.microsoft.com/office/drawing/2014/main" id="{C53D73AD-4CB4-6F3E-61EC-12679BCEFFBC}"/>
              </a:ext>
              <a:ext uri="{C183D7F6-B498-43B3-948B-1728B52AA6E4}">
                <adec:decorative xmlns:adec="http://schemas.microsoft.com/office/drawing/2017/decorative" val="1"/>
              </a:ext>
            </a:extLst>
          </p:cNvPr>
          <p:cNvSpPr txBox="1"/>
          <p:nvPr userDrawn="1"/>
        </p:nvSpPr>
        <p:spPr>
          <a:xfrm>
            <a:off x="7248128" y="344866"/>
            <a:ext cx="1335505" cy="3770263"/>
          </a:xfrm>
          <a:prstGeom prst="rect">
            <a:avLst/>
          </a:prstGeom>
          <a:noFill/>
        </p:spPr>
        <p:txBody>
          <a:bodyPr wrap="square" rtlCol="0">
            <a:spAutoFit/>
          </a:bodyPr>
          <a:lstStyle/>
          <a:p>
            <a:r>
              <a:rPr lang="fi-FI" sz="23900">
                <a:solidFill>
                  <a:schemeClr val="accent1"/>
                </a:solidFill>
                <a:latin typeface="+mn-lt"/>
              </a:rPr>
              <a:t>”</a:t>
            </a:r>
          </a:p>
        </p:txBody>
      </p:sp>
      <p:pic>
        <p:nvPicPr>
          <p:cNvPr id="19" name="Kuva 18" descr="Logo, jossa oransseja, vihreitä ja sinisiä palloja sekä teksti Uudenmaan liitto Nylands förbund.">
            <a:extLst>
              <a:ext uri="{FF2B5EF4-FFF2-40B4-BE49-F238E27FC236}">
                <a16:creationId xmlns:a16="http://schemas.microsoft.com/office/drawing/2014/main" id="{C9A9C9F8-9699-2A60-4E28-600F566E2A5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5360" y="332656"/>
            <a:ext cx="1477631" cy="1648332"/>
          </a:xfrm>
          <a:prstGeom prst="rect">
            <a:avLst/>
          </a:prstGeom>
        </p:spPr>
      </p:pic>
      <p:grpSp>
        <p:nvGrpSpPr>
          <p:cNvPr id="20" name="Ryhmä 19">
            <a:extLst>
              <a:ext uri="{FF2B5EF4-FFF2-40B4-BE49-F238E27FC236}">
                <a16:creationId xmlns:a16="http://schemas.microsoft.com/office/drawing/2014/main" id="{BD9ECFCB-F8D2-3215-7579-C15D0888752B}"/>
              </a:ext>
              <a:ext uri="{C183D7F6-B498-43B3-948B-1728B52AA6E4}">
                <adec:decorative xmlns:adec="http://schemas.microsoft.com/office/drawing/2017/decorative" val="1"/>
              </a:ext>
            </a:extLst>
          </p:cNvPr>
          <p:cNvGrpSpPr/>
          <p:nvPr userDrawn="1"/>
        </p:nvGrpSpPr>
        <p:grpSpPr>
          <a:xfrm>
            <a:off x="-79206" y="-18203"/>
            <a:ext cx="2683621" cy="2654021"/>
            <a:chOff x="-79206" y="-18203"/>
            <a:chExt cx="2683621" cy="2654021"/>
          </a:xfrm>
        </p:grpSpPr>
        <p:sp>
          <p:nvSpPr>
            <p:cNvPr id="21" name="Vapaamuotoinen: Muoto 20">
              <a:extLst>
                <a:ext uri="{FF2B5EF4-FFF2-40B4-BE49-F238E27FC236}">
                  <a16:creationId xmlns:a16="http://schemas.microsoft.com/office/drawing/2014/main" id="{AC5934D9-607F-4C50-6442-6DFB6B18BE12}"/>
                </a:ext>
              </a:extLst>
            </p:cNvPr>
            <p:cNvSpPr/>
            <p:nvPr userDrawn="1"/>
          </p:nvSpPr>
          <p:spPr>
            <a:xfrm flipH="1">
              <a:off x="-79206" y="-1820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2" name="Kuva 21" descr="Logo, jossa oransseja, vihreitä ja sinisiä palloja sekä teksti Uudenmaan liitto Nylands förbund.">
              <a:extLst>
                <a:ext uri="{FF2B5EF4-FFF2-40B4-BE49-F238E27FC236}">
                  <a16:creationId xmlns:a16="http://schemas.microsoft.com/office/drawing/2014/main" id="{8B70FBF1-0AD3-A81A-271B-D86EE4BE255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5360" y="332656"/>
              <a:ext cx="1477631" cy="1648332"/>
            </a:xfrm>
            <a:prstGeom prst="rect">
              <a:avLst/>
            </a:prstGeom>
          </p:spPr>
        </p:pic>
      </p:grpSp>
      <p:sp>
        <p:nvSpPr>
          <p:cNvPr id="2" name="Ellipsi 1">
            <a:extLst>
              <a:ext uri="{FF2B5EF4-FFF2-40B4-BE49-F238E27FC236}">
                <a16:creationId xmlns:a16="http://schemas.microsoft.com/office/drawing/2014/main" id="{6BF32098-E677-FE49-9AF9-353890BE8220}"/>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3" name="Tekstikehys 6">
            <a:hlinkClick r:id="rId4"/>
            <a:extLst>
              <a:ext uri="{FF2B5EF4-FFF2-40B4-BE49-F238E27FC236}">
                <a16:creationId xmlns:a16="http://schemas.microsoft.com/office/drawing/2014/main" id="{77DC1EC2-50F4-FD9E-8EDD-84FDFE0DEFB7}"/>
              </a:ext>
            </a:extLst>
          </p:cNvPr>
          <p:cNvSpPr txBox="1"/>
          <p:nvPr userDrawn="1"/>
        </p:nvSpPr>
        <p:spPr>
          <a:xfrm>
            <a:off x="1045688" y="6165304"/>
            <a:ext cx="2530032" cy="400110"/>
          </a:xfrm>
          <a:prstGeom prst="rect">
            <a:avLst/>
          </a:prstGeom>
          <a:noFill/>
        </p:spPr>
        <p:txBody>
          <a:bodyPr wrap="square" rtlCol="0">
            <a:spAutoFit/>
          </a:bodyPr>
          <a:lstStyle/>
          <a:p>
            <a:r>
              <a:rPr lang="fi-FI" sz="2000">
                <a:solidFill>
                  <a:schemeClr val="tx1"/>
                </a:solidFill>
                <a:latin typeface="+mn-lt"/>
              </a:rPr>
              <a:t>uudenmaanliitto.fi/</a:t>
            </a:r>
            <a:r>
              <a:rPr lang="fi-FI" sz="2000" err="1">
                <a:solidFill>
                  <a:schemeClr val="tx1"/>
                </a:solidFill>
                <a:latin typeface="+mn-lt"/>
              </a:rPr>
              <a:t>sv</a:t>
            </a:r>
            <a:endParaRPr lang="fi-FI" sz="2000">
              <a:solidFill>
                <a:schemeClr val="tx1"/>
              </a:solidFill>
              <a:latin typeface="+mn-lt"/>
            </a:endParaRPr>
          </a:p>
        </p:txBody>
      </p:sp>
      <p:sp>
        <p:nvSpPr>
          <p:cNvPr id="5" name="Suorakulmio 4">
            <a:hlinkClick r:id="rId5"/>
            <a:extLst>
              <a:ext uri="{FF2B5EF4-FFF2-40B4-BE49-F238E27FC236}">
                <a16:creationId xmlns:a16="http://schemas.microsoft.com/office/drawing/2014/main" id="{E055CE46-77CF-148B-9A7E-C270BD7384CE}"/>
              </a:ext>
            </a:extLst>
          </p:cNvPr>
          <p:cNvSpPr/>
          <p:nvPr userDrawn="1"/>
        </p:nvSpPr>
        <p:spPr>
          <a:xfrm>
            <a:off x="4217845" y="6165304"/>
            <a:ext cx="2294218" cy="400110"/>
          </a:xfrm>
          <a:prstGeom prst="rect">
            <a:avLst/>
          </a:prstGeom>
        </p:spPr>
        <p:txBody>
          <a:bodyPr wrap="none">
            <a:spAutoFit/>
          </a:bodyPr>
          <a:lstStyle/>
          <a:p>
            <a:r>
              <a:rPr lang="fi-FI" sz="2000">
                <a:solidFill>
                  <a:schemeClr val="tx1"/>
                </a:solidFill>
                <a:latin typeface="+mn-lt"/>
              </a:rPr>
              <a:t>@Uudenmaanliitto</a:t>
            </a:r>
          </a:p>
        </p:txBody>
      </p:sp>
      <p:sp>
        <p:nvSpPr>
          <p:cNvPr id="8" name="Suorakulmio 7">
            <a:hlinkClick r:id="rId6"/>
            <a:extLst>
              <a:ext uri="{FF2B5EF4-FFF2-40B4-BE49-F238E27FC236}">
                <a16:creationId xmlns:a16="http://schemas.microsoft.com/office/drawing/2014/main" id="{667AA104-3C81-D375-C11E-19D39C19DD51}"/>
              </a:ext>
            </a:extLst>
          </p:cNvPr>
          <p:cNvSpPr/>
          <p:nvPr userDrawn="1"/>
        </p:nvSpPr>
        <p:spPr>
          <a:xfrm>
            <a:off x="10161309" y="6165304"/>
            <a:ext cx="1537600" cy="400110"/>
          </a:xfrm>
          <a:prstGeom prst="rect">
            <a:avLst/>
          </a:prstGeom>
        </p:spPr>
        <p:txBody>
          <a:bodyPr wrap="none">
            <a:spAutoFit/>
          </a:bodyPr>
          <a:lstStyle/>
          <a:p>
            <a:r>
              <a:rPr lang="fi-FI" sz="2000">
                <a:solidFill>
                  <a:schemeClr val="tx1"/>
                </a:solidFill>
                <a:latin typeface="+mn-lt"/>
              </a:rPr>
              <a:t>My Uusimaa</a:t>
            </a:r>
          </a:p>
        </p:txBody>
      </p:sp>
      <p:sp>
        <p:nvSpPr>
          <p:cNvPr id="10" name="Ellipsi 9">
            <a:extLst>
              <a:ext uri="{FF2B5EF4-FFF2-40B4-BE49-F238E27FC236}">
                <a16:creationId xmlns:a16="http://schemas.microsoft.com/office/drawing/2014/main" id="{0E8745CA-7B34-F316-D328-1BBC367A7457}"/>
              </a:ext>
              <a:ext uri="{C183D7F6-B498-43B3-948B-1728B52AA6E4}">
                <adec:decorative xmlns:adec="http://schemas.microsoft.com/office/drawing/2017/decorative" val="1"/>
              </a:ext>
            </a:extLst>
          </p:cNvPr>
          <p:cNvSpPr/>
          <p:nvPr userDrawn="1"/>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hlinkClick r:id="rId7"/>
            <a:extLst>
              <a:ext uri="{FF2B5EF4-FFF2-40B4-BE49-F238E27FC236}">
                <a16:creationId xmlns:a16="http://schemas.microsoft.com/office/drawing/2014/main" id="{518BE4E3-2D46-AAD9-A22F-CD5C4FA67AA7}"/>
              </a:ext>
            </a:extLst>
          </p:cNvPr>
          <p:cNvSpPr/>
          <p:nvPr userDrawn="1"/>
        </p:nvSpPr>
        <p:spPr>
          <a:xfrm>
            <a:off x="7268165" y="6165304"/>
            <a:ext cx="2068195" cy="400110"/>
          </a:xfrm>
          <a:prstGeom prst="rect">
            <a:avLst/>
          </a:prstGeom>
        </p:spPr>
        <p:txBody>
          <a:bodyPr wrap="none">
            <a:spAutoFit/>
          </a:bodyPr>
          <a:lstStyle/>
          <a:p>
            <a:r>
              <a:rPr lang="fi-FI" sz="2000">
                <a:solidFill>
                  <a:schemeClr val="tx1"/>
                </a:solidFill>
                <a:latin typeface="+mn-lt"/>
              </a:rPr>
              <a:t>Uudenmaan liitto</a:t>
            </a:r>
          </a:p>
        </p:txBody>
      </p:sp>
      <p:pic>
        <p:nvPicPr>
          <p:cNvPr id="14" name="Kuva 13">
            <a:extLst>
              <a:ext uri="{FF2B5EF4-FFF2-40B4-BE49-F238E27FC236}">
                <a16:creationId xmlns:a16="http://schemas.microsoft.com/office/drawing/2014/main" id="{0544EF8E-34C9-45E4-6231-897FFC9ECC92}"/>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3276" y="6164554"/>
            <a:ext cx="433151" cy="433151"/>
          </a:xfrm>
          <a:prstGeom prst="rect">
            <a:avLst/>
          </a:prstGeom>
        </p:spPr>
      </p:pic>
      <p:pic>
        <p:nvPicPr>
          <p:cNvPr id="18" name="Kuva 17">
            <a:extLst>
              <a:ext uri="{FF2B5EF4-FFF2-40B4-BE49-F238E27FC236}">
                <a16:creationId xmlns:a16="http://schemas.microsoft.com/office/drawing/2014/main" id="{AE6C4110-E9C8-26FC-7761-B1152A4A745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23" name="Ellipsi 22">
            <a:extLst>
              <a:ext uri="{FF2B5EF4-FFF2-40B4-BE49-F238E27FC236}">
                <a16:creationId xmlns:a16="http://schemas.microsoft.com/office/drawing/2014/main" id="{D1D4CD8A-215F-CB97-4608-BD9C84167F81}"/>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4" name="Ellipsi 23">
            <a:extLst>
              <a:ext uri="{FF2B5EF4-FFF2-40B4-BE49-F238E27FC236}">
                <a16:creationId xmlns:a16="http://schemas.microsoft.com/office/drawing/2014/main" id="{DD6E5B0F-70C1-8426-395F-DFF50387BB57}"/>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5" name="Picture 2">
            <a:extLst>
              <a:ext uri="{FF2B5EF4-FFF2-40B4-BE49-F238E27FC236}">
                <a16:creationId xmlns:a16="http://schemas.microsoft.com/office/drawing/2014/main" id="{5353780E-0664-954D-C983-71CEF0B1FDD7}"/>
              </a:ext>
              <a:ext uri="{C183D7F6-B498-43B3-948B-1728B52AA6E4}">
                <adec:decorative xmlns:adec="http://schemas.microsoft.com/office/drawing/2017/decorative" val="1"/>
              </a:ext>
            </a:extLst>
          </p:cNvPr>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0A810E4F-74CD-48A5-9975-3D336C659115}"/>
              </a:ext>
              <a:ext uri="{C183D7F6-B498-43B3-948B-1728B52AA6E4}">
                <adec:decorative xmlns:adec="http://schemas.microsoft.com/office/drawing/2017/decorative" val="1"/>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1519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ppudia yhteystiedoilla ENGLANTI">
    <p:spTree>
      <p:nvGrpSpPr>
        <p:cNvPr id="1" name=""/>
        <p:cNvGrpSpPr/>
        <p:nvPr/>
      </p:nvGrpSpPr>
      <p:grpSpPr>
        <a:xfrm>
          <a:off x="0" y="0"/>
          <a:ext cx="0" cy="0"/>
          <a:chOff x="0" y="0"/>
          <a:chExt cx="0" cy="0"/>
        </a:xfrm>
      </p:grpSpPr>
      <p:sp>
        <p:nvSpPr>
          <p:cNvPr id="4" name="Suorakulmio 3">
            <a:extLst>
              <a:ext uri="{FF2B5EF4-FFF2-40B4-BE49-F238E27FC236}">
                <a16:creationId xmlns:a16="http://schemas.microsoft.com/office/drawing/2014/main" id="{B8C927D0-2B6A-DA82-E537-9AF5E6F5A864}"/>
              </a:ext>
              <a:ext uri="{C183D7F6-B498-43B3-948B-1728B52AA6E4}">
                <adec:decorative xmlns:adec="http://schemas.microsoft.com/office/drawing/2017/decorative" val="1"/>
              </a:ext>
            </a:extLst>
          </p:cNvPr>
          <p:cNvSpPr/>
          <p:nvPr userDrawn="1"/>
        </p:nvSpPr>
        <p:spPr>
          <a:xfrm>
            <a:off x="0" y="-27384"/>
            <a:ext cx="12192000" cy="58326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7" name="Tekstin paikkamerkki 9">
            <a:extLst>
              <a:ext uri="{FF2B5EF4-FFF2-40B4-BE49-F238E27FC236}">
                <a16:creationId xmlns:a16="http://schemas.microsoft.com/office/drawing/2014/main" id="{C5E591D5-F2E8-3D2C-B97F-D601C401EB75}"/>
              </a:ext>
            </a:extLst>
          </p:cNvPr>
          <p:cNvSpPr>
            <a:spLocks noGrp="1"/>
          </p:cNvSpPr>
          <p:nvPr>
            <p:ph type="body" sz="quarter" idx="15" hasCustomPrompt="1"/>
          </p:nvPr>
        </p:nvSpPr>
        <p:spPr>
          <a:xfrm>
            <a:off x="3735383" y="2592292"/>
            <a:ext cx="5240932" cy="2530475"/>
          </a:xfrm>
          <a:prstGeom prst="round2DiagRect">
            <a:avLst/>
          </a:prstGeom>
          <a:solidFill>
            <a:schemeClr val="accent1"/>
          </a:solidFill>
        </p:spPr>
        <p:txBody>
          <a:bodyPr lIns="252000" tIns="144000"/>
          <a:lstStyle>
            <a:lvl1pPr marL="0" indent="0">
              <a:spcBef>
                <a:spcPts val="0"/>
              </a:spcBef>
              <a:spcAft>
                <a:spcPts val="0"/>
              </a:spcAft>
              <a:buNone/>
              <a:defRPr sz="2400" b="1">
                <a:solidFill>
                  <a:schemeClr val="bg1"/>
                </a:solidFill>
              </a:defRPr>
            </a:lvl1pPr>
            <a:lvl2pPr>
              <a:defRPr/>
            </a:lvl2pPr>
          </a:lstStyle>
          <a:p>
            <a:pPr lvl="0"/>
            <a:r>
              <a:rPr lang="fi-FI"/>
              <a:t>Nimi ja yhteystiedot</a:t>
            </a:r>
          </a:p>
        </p:txBody>
      </p:sp>
      <p:sp>
        <p:nvSpPr>
          <p:cNvPr id="2" name="Otsikko 1">
            <a:extLst>
              <a:ext uri="{FF2B5EF4-FFF2-40B4-BE49-F238E27FC236}">
                <a16:creationId xmlns:a16="http://schemas.microsoft.com/office/drawing/2014/main" id="{C5A613F4-5D6B-8BB5-09E7-8306E604823A}"/>
              </a:ext>
            </a:extLst>
          </p:cNvPr>
          <p:cNvSpPr>
            <a:spLocks noGrp="1"/>
          </p:cNvSpPr>
          <p:nvPr>
            <p:ph type="title" hasCustomPrompt="1"/>
          </p:nvPr>
        </p:nvSpPr>
        <p:spPr>
          <a:xfrm>
            <a:off x="911424" y="740772"/>
            <a:ext cx="4313702" cy="1488148"/>
          </a:xfrm>
          <a:prstGeom prst="round2DiagRect">
            <a:avLst>
              <a:gd name="adj1" fmla="val 26295"/>
              <a:gd name="adj2" fmla="val 0"/>
            </a:avLst>
          </a:prstGeom>
          <a:noFill/>
        </p:spPr>
        <p:txBody>
          <a:bodyPr>
            <a:normAutofit/>
          </a:bodyPr>
          <a:lstStyle>
            <a:lvl1pPr algn="ctr">
              <a:defRPr sz="7200"/>
            </a:lvl1pPr>
          </a:lstStyle>
          <a:p>
            <a:r>
              <a:rPr lang="fi-FI"/>
              <a:t>teksti</a:t>
            </a:r>
          </a:p>
        </p:txBody>
      </p:sp>
      <p:sp>
        <p:nvSpPr>
          <p:cNvPr id="13" name="Ellipsi 12">
            <a:extLst>
              <a:ext uri="{FF2B5EF4-FFF2-40B4-BE49-F238E27FC236}">
                <a16:creationId xmlns:a16="http://schemas.microsoft.com/office/drawing/2014/main" id="{1E988717-5AD8-242B-D4C7-B44FB4AF7CF9}"/>
              </a:ext>
              <a:ext uri="{C183D7F6-B498-43B3-948B-1728B52AA6E4}">
                <adec:decorative xmlns:adec="http://schemas.microsoft.com/office/drawing/2017/decorative" val="1"/>
              </a:ext>
            </a:extLst>
          </p:cNvPr>
          <p:cNvSpPr/>
          <p:nvPr/>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a:extLst>
              <a:ext uri="{FF2B5EF4-FFF2-40B4-BE49-F238E27FC236}">
                <a16:creationId xmlns:a16="http://schemas.microsoft.com/office/drawing/2014/main" id="{34408D4A-FA63-D3C6-7916-1F43D238471A}"/>
              </a:ext>
              <a:ext uri="{C183D7F6-B498-43B3-948B-1728B52AA6E4}">
                <adec:decorative xmlns:adec="http://schemas.microsoft.com/office/drawing/2017/decorative" val="1"/>
              </a:ext>
            </a:extLst>
          </p:cNvPr>
          <p:cNvSpPr txBox="1"/>
          <p:nvPr userDrawn="1"/>
        </p:nvSpPr>
        <p:spPr>
          <a:xfrm>
            <a:off x="593276" y="-243408"/>
            <a:ext cx="1335505" cy="3770263"/>
          </a:xfrm>
          <a:prstGeom prst="rect">
            <a:avLst/>
          </a:prstGeom>
          <a:noFill/>
        </p:spPr>
        <p:txBody>
          <a:bodyPr wrap="square" rtlCol="0">
            <a:spAutoFit/>
          </a:bodyPr>
          <a:lstStyle/>
          <a:p>
            <a:r>
              <a:rPr lang="fi-FI" sz="23900">
                <a:solidFill>
                  <a:schemeClr val="accent1"/>
                </a:solidFill>
                <a:latin typeface="+mn-lt"/>
              </a:rPr>
              <a:t>”</a:t>
            </a:r>
          </a:p>
        </p:txBody>
      </p:sp>
      <p:sp>
        <p:nvSpPr>
          <p:cNvPr id="5" name="Kuvan paikkamerkki 4">
            <a:extLst>
              <a:ext uri="{FF2B5EF4-FFF2-40B4-BE49-F238E27FC236}">
                <a16:creationId xmlns:a16="http://schemas.microsoft.com/office/drawing/2014/main" id="{98EC241F-C366-21BC-B00F-CE2C3C0B0E9B}"/>
              </a:ext>
              <a:ext uri="{C183D7F6-B498-43B3-948B-1728B52AA6E4}">
                <adec:decorative xmlns:adec="http://schemas.microsoft.com/office/drawing/2017/decorative" val="1"/>
              </a:ext>
            </a:extLst>
          </p:cNvPr>
          <p:cNvSpPr>
            <a:spLocks noGrp="1"/>
          </p:cNvSpPr>
          <p:nvPr>
            <p:ph type="pic" sz="quarter" idx="14" hasCustomPrompt="1"/>
          </p:nvPr>
        </p:nvSpPr>
        <p:spPr>
          <a:xfrm>
            <a:off x="911419" y="2592348"/>
            <a:ext cx="2530032" cy="2530032"/>
          </a:xfrm>
          <a:prstGeom prst="round2DiagRect">
            <a:avLst/>
          </a:prstGeom>
        </p:spPr>
        <p:txBody>
          <a:bodyPr/>
          <a:lstStyle>
            <a:lvl1pPr>
              <a:defRPr/>
            </a:lvl1pPr>
          </a:lstStyle>
          <a:p>
            <a:r>
              <a:rPr lang="fi-FI"/>
              <a:t>Lisää kasvokuva</a:t>
            </a:r>
          </a:p>
        </p:txBody>
      </p:sp>
      <p:sp>
        <p:nvSpPr>
          <p:cNvPr id="8" name="Ellipsi 7">
            <a:extLst>
              <a:ext uri="{FF2B5EF4-FFF2-40B4-BE49-F238E27FC236}">
                <a16:creationId xmlns:a16="http://schemas.microsoft.com/office/drawing/2014/main" id="{BD5DA336-A0C6-2F6D-1C89-7E5E6DCC67FC}"/>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0" name="Tekstikehys 6">
            <a:hlinkClick r:id="rId2"/>
            <a:extLst>
              <a:ext uri="{FF2B5EF4-FFF2-40B4-BE49-F238E27FC236}">
                <a16:creationId xmlns:a16="http://schemas.microsoft.com/office/drawing/2014/main" id="{F1447626-856A-385E-E1FB-D4A8B0F65F2A}"/>
              </a:ext>
            </a:extLst>
          </p:cNvPr>
          <p:cNvSpPr txBox="1"/>
          <p:nvPr userDrawn="1"/>
        </p:nvSpPr>
        <p:spPr>
          <a:xfrm>
            <a:off x="1045688" y="6165304"/>
            <a:ext cx="2530032" cy="400110"/>
          </a:xfrm>
          <a:prstGeom prst="rect">
            <a:avLst/>
          </a:prstGeom>
          <a:noFill/>
        </p:spPr>
        <p:txBody>
          <a:bodyPr wrap="square" rtlCol="0">
            <a:spAutoFit/>
          </a:bodyPr>
          <a:lstStyle/>
          <a:p>
            <a:r>
              <a:rPr lang="fi-FI" sz="2000">
                <a:solidFill>
                  <a:schemeClr val="tx1"/>
                </a:solidFill>
                <a:latin typeface="+mn-lt"/>
              </a:rPr>
              <a:t>uudenmaanliitto.fi/en</a:t>
            </a:r>
          </a:p>
        </p:txBody>
      </p:sp>
      <p:sp>
        <p:nvSpPr>
          <p:cNvPr id="12" name="Suorakulmio 11">
            <a:hlinkClick r:id="rId3"/>
            <a:extLst>
              <a:ext uri="{FF2B5EF4-FFF2-40B4-BE49-F238E27FC236}">
                <a16:creationId xmlns:a16="http://schemas.microsoft.com/office/drawing/2014/main" id="{0043C432-88EC-55D2-F959-907B7C351E78}"/>
              </a:ext>
            </a:extLst>
          </p:cNvPr>
          <p:cNvSpPr/>
          <p:nvPr userDrawn="1"/>
        </p:nvSpPr>
        <p:spPr>
          <a:xfrm>
            <a:off x="4217845" y="6165304"/>
            <a:ext cx="2294218" cy="400110"/>
          </a:xfrm>
          <a:prstGeom prst="rect">
            <a:avLst/>
          </a:prstGeom>
        </p:spPr>
        <p:txBody>
          <a:bodyPr wrap="none">
            <a:spAutoFit/>
          </a:bodyPr>
          <a:lstStyle/>
          <a:p>
            <a:r>
              <a:rPr lang="fi-FI" sz="2000">
                <a:solidFill>
                  <a:schemeClr val="tx1"/>
                </a:solidFill>
                <a:latin typeface="+mn-lt"/>
              </a:rPr>
              <a:t>@Uudenmaanliitto</a:t>
            </a:r>
          </a:p>
        </p:txBody>
      </p:sp>
      <p:sp>
        <p:nvSpPr>
          <p:cNvPr id="14" name="Suorakulmio 13">
            <a:hlinkClick r:id="rId4"/>
            <a:extLst>
              <a:ext uri="{FF2B5EF4-FFF2-40B4-BE49-F238E27FC236}">
                <a16:creationId xmlns:a16="http://schemas.microsoft.com/office/drawing/2014/main" id="{1E0F52BD-3E37-1AEC-47FB-6EF06E3E2B11}"/>
              </a:ext>
            </a:extLst>
          </p:cNvPr>
          <p:cNvSpPr/>
          <p:nvPr userDrawn="1"/>
        </p:nvSpPr>
        <p:spPr>
          <a:xfrm>
            <a:off x="10161309" y="6165304"/>
            <a:ext cx="1537600" cy="400110"/>
          </a:xfrm>
          <a:prstGeom prst="rect">
            <a:avLst/>
          </a:prstGeom>
        </p:spPr>
        <p:txBody>
          <a:bodyPr wrap="none">
            <a:spAutoFit/>
          </a:bodyPr>
          <a:lstStyle/>
          <a:p>
            <a:r>
              <a:rPr lang="fi-FI" sz="2000">
                <a:solidFill>
                  <a:schemeClr val="tx1"/>
                </a:solidFill>
                <a:latin typeface="+mn-lt"/>
              </a:rPr>
              <a:t>My Uusimaa</a:t>
            </a:r>
          </a:p>
        </p:txBody>
      </p:sp>
      <p:sp>
        <p:nvSpPr>
          <p:cNvPr id="16" name="Ellipsi 15">
            <a:extLst>
              <a:ext uri="{FF2B5EF4-FFF2-40B4-BE49-F238E27FC236}">
                <a16:creationId xmlns:a16="http://schemas.microsoft.com/office/drawing/2014/main" id="{CA5C9541-1AAD-6568-742C-9A37521367D8}"/>
              </a:ext>
              <a:ext uri="{C183D7F6-B498-43B3-948B-1728B52AA6E4}">
                <adec:decorative xmlns:adec="http://schemas.microsoft.com/office/drawing/2017/decorative" val="1"/>
              </a:ext>
            </a:extLst>
          </p:cNvPr>
          <p:cNvSpPr/>
          <p:nvPr userDrawn="1"/>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hlinkClick r:id="rId5"/>
            <a:extLst>
              <a:ext uri="{FF2B5EF4-FFF2-40B4-BE49-F238E27FC236}">
                <a16:creationId xmlns:a16="http://schemas.microsoft.com/office/drawing/2014/main" id="{1A08A7C1-BD72-5CA6-AEB3-FFC460F2D930}"/>
              </a:ext>
            </a:extLst>
          </p:cNvPr>
          <p:cNvSpPr/>
          <p:nvPr userDrawn="1"/>
        </p:nvSpPr>
        <p:spPr>
          <a:xfrm>
            <a:off x="7268165" y="6165304"/>
            <a:ext cx="2068195" cy="400110"/>
          </a:xfrm>
          <a:prstGeom prst="rect">
            <a:avLst/>
          </a:prstGeom>
        </p:spPr>
        <p:txBody>
          <a:bodyPr wrap="none">
            <a:spAutoFit/>
          </a:bodyPr>
          <a:lstStyle/>
          <a:p>
            <a:r>
              <a:rPr lang="fi-FI" sz="2000">
                <a:solidFill>
                  <a:schemeClr val="tx1"/>
                </a:solidFill>
                <a:latin typeface="+mn-lt"/>
              </a:rPr>
              <a:t>Uudenmaan liitto</a:t>
            </a:r>
          </a:p>
        </p:txBody>
      </p:sp>
      <p:pic>
        <p:nvPicPr>
          <p:cNvPr id="18" name="Kuva 17">
            <a:extLst>
              <a:ext uri="{FF2B5EF4-FFF2-40B4-BE49-F238E27FC236}">
                <a16:creationId xmlns:a16="http://schemas.microsoft.com/office/drawing/2014/main" id="{86E414E9-806A-2812-1C6B-0795D3F787A6}"/>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3276" y="6164554"/>
            <a:ext cx="433151" cy="433151"/>
          </a:xfrm>
          <a:prstGeom prst="rect">
            <a:avLst/>
          </a:prstGeom>
        </p:spPr>
      </p:pic>
      <p:pic>
        <p:nvPicPr>
          <p:cNvPr id="19" name="Kuva 18">
            <a:extLst>
              <a:ext uri="{FF2B5EF4-FFF2-40B4-BE49-F238E27FC236}">
                <a16:creationId xmlns:a16="http://schemas.microsoft.com/office/drawing/2014/main" id="{6466AC66-895E-244C-A8C9-F8CD7678C8CE}"/>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20" name="Ellipsi 19">
            <a:extLst>
              <a:ext uri="{FF2B5EF4-FFF2-40B4-BE49-F238E27FC236}">
                <a16:creationId xmlns:a16="http://schemas.microsoft.com/office/drawing/2014/main" id="{F2E00B9C-C411-F454-3F37-A635BE89C97D}"/>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1" name="Ellipsi 20">
            <a:extLst>
              <a:ext uri="{FF2B5EF4-FFF2-40B4-BE49-F238E27FC236}">
                <a16:creationId xmlns:a16="http://schemas.microsoft.com/office/drawing/2014/main" id="{8EF3FF6B-2613-1E61-B133-CE69B59E39BF}"/>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2" name="Picture 2">
            <a:extLst>
              <a:ext uri="{FF2B5EF4-FFF2-40B4-BE49-F238E27FC236}">
                <a16:creationId xmlns:a16="http://schemas.microsoft.com/office/drawing/2014/main" id="{189996CE-116F-E651-AA05-70659E009956}"/>
              </a:ext>
              <a:ext uri="{C183D7F6-B498-43B3-948B-1728B52AA6E4}">
                <adec:decorative xmlns:adec="http://schemas.microsoft.com/office/drawing/2017/decorative" val="1"/>
              </a:ext>
            </a:extLst>
          </p:cNvPr>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D8EA2A11-9E16-BE10-0FAE-59CA6EF5ED72}"/>
              </a:ext>
              <a:ext uri="{C183D7F6-B498-43B3-948B-1728B52AA6E4}">
                <adec:decorative xmlns:adec="http://schemas.microsoft.com/office/drawing/2017/decorative" val="1"/>
              </a:ext>
            </a:extLst>
          </p:cNvPr>
          <p:cNvPicPr>
            <a:picLocks noChangeAspect="1" noChangeArrowheads="1"/>
          </p:cNvPicPr>
          <p:nvPr userDrawn="1"/>
        </p:nvPicPr>
        <p:blipFill>
          <a:blip r:embed="rId10"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
        <p:nvSpPr>
          <p:cNvPr id="6" name="Vapaamuotoinen: Muoto 5">
            <a:extLst>
              <a:ext uri="{FF2B5EF4-FFF2-40B4-BE49-F238E27FC236}">
                <a16:creationId xmlns:a16="http://schemas.microsoft.com/office/drawing/2014/main" id="{3D29BADB-021D-14FD-928C-E3EBC3CECCBE}"/>
              </a:ext>
              <a:ext uri="{C183D7F6-B498-43B3-948B-1728B52AA6E4}">
                <adec:decorative xmlns:adec="http://schemas.microsoft.com/office/drawing/2017/decorative" val="1"/>
              </a:ext>
            </a:extLst>
          </p:cNvPr>
          <p:cNvSpPr/>
          <p:nvPr userDrawn="1"/>
        </p:nvSpPr>
        <p:spPr>
          <a:xfrm>
            <a:off x="9533059" y="-2738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9" name="Kuva 8">
            <a:extLst>
              <a:ext uri="{FF2B5EF4-FFF2-40B4-BE49-F238E27FC236}">
                <a16:creationId xmlns:a16="http://schemas.microsoft.com/office/drawing/2014/main" id="{6D058C4F-A595-D8B7-74D4-E944D7823EAB}"/>
              </a:ext>
              <a:ext uri="{C183D7F6-B498-43B3-948B-1728B52AA6E4}">
                <adec:decorative xmlns:adec="http://schemas.microsoft.com/office/drawing/2017/decorative" val="1"/>
              </a:ext>
            </a:extLst>
          </p:cNvPr>
          <p:cNvPicPr>
            <a:picLocks noChangeAspect="1"/>
          </p:cNvPicPr>
          <p:nvPr userDrawn="1"/>
        </p:nvPicPr>
        <p:blipFill>
          <a:blip r:embed="rId11" cstate="screen">
            <a:extLst>
              <a:ext uri="{28A0092B-C50C-407E-A947-70E740481C1C}">
                <a14:useLocalDpi xmlns:a14="http://schemas.microsoft.com/office/drawing/2010/main" val="0"/>
              </a:ext>
            </a:extLst>
          </a:blip>
          <a:srcRect/>
          <a:stretch/>
        </p:blipFill>
        <p:spPr>
          <a:xfrm>
            <a:off x="10200456" y="455029"/>
            <a:ext cx="1477631" cy="1590916"/>
          </a:xfrm>
          <a:prstGeom prst="rect">
            <a:avLst/>
          </a:prstGeom>
        </p:spPr>
      </p:pic>
    </p:spTree>
    <p:extLst>
      <p:ext uri="{BB962C8B-B14F-4D97-AF65-F5344CB8AC3E}">
        <p14:creationId xmlns:p14="http://schemas.microsoft.com/office/powerpoint/2010/main" val="4052621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ppudia visiolla ENGLANTI">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8A25FB15-46B6-E1AB-34A6-59B727888D53}"/>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5869609"/>
          </a:xfrm>
          <a:prstGeom prst="rect">
            <a:avLst/>
          </a:prstGeom>
        </p:spPr>
      </p:pic>
      <p:sp>
        <p:nvSpPr>
          <p:cNvPr id="17" name="Suorakulmio: Vastakkaiset kulmat pyöristetty 16">
            <a:extLst>
              <a:ext uri="{FF2B5EF4-FFF2-40B4-BE49-F238E27FC236}">
                <a16:creationId xmlns:a16="http://schemas.microsoft.com/office/drawing/2014/main" id="{824B9841-2180-A63F-E2FA-042CD530BEB5}"/>
              </a:ext>
              <a:ext uri="{C183D7F6-B498-43B3-948B-1728B52AA6E4}">
                <adec:decorative xmlns:adec="http://schemas.microsoft.com/office/drawing/2017/decorative" val="1"/>
              </a:ext>
            </a:extLst>
          </p:cNvPr>
          <p:cNvSpPr/>
          <p:nvPr userDrawn="1"/>
        </p:nvSpPr>
        <p:spPr>
          <a:xfrm>
            <a:off x="6672064" y="1479665"/>
            <a:ext cx="4752528" cy="2688131"/>
          </a:xfrm>
          <a:prstGeom prst="round2DiagRect">
            <a:avLst>
              <a:gd name="adj1" fmla="val 24246"/>
              <a:gd name="adj2" fmla="val 0"/>
            </a:avLst>
          </a:prstGeom>
          <a:solidFill>
            <a:srgbClr val="EBEBEB">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3" name="Ellipsi 12">
            <a:extLst>
              <a:ext uri="{FF2B5EF4-FFF2-40B4-BE49-F238E27FC236}">
                <a16:creationId xmlns:a16="http://schemas.microsoft.com/office/drawing/2014/main" id="{1E988717-5AD8-242B-D4C7-B44FB4AF7CF9}"/>
              </a:ext>
              <a:ext uri="{C183D7F6-B498-43B3-948B-1728B52AA6E4}">
                <adec:decorative xmlns:adec="http://schemas.microsoft.com/office/drawing/2017/decorative" val="1"/>
              </a:ext>
            </a:extLst>
          </p:cNvPr>
          <p:cNvSpPr/>
          <p:nvPr/>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1A26FFAA-AC6A-67D8-5D60-03A1E0A63C57}"/>
              </a:ext>
            </a:extLst>
          </p:cNvPr>
          <p:cNvSpPr txBox="1"/>
          <p:nvPr userDrawn="1"/>
        </p:nvSpPr>
        <p:spPr>
          <a:xfrm>
            <a:off x="7363130" y="2032789"/>
            <a:ext cx="3773429" cy="1569660"/>
          </a:xfrm>
          <a:prstGeom prst="rect">
            <a:avLst/>
          </a:prstGeom>
          <a:noFill/>
          <a:ln>
            <a:noFill/>
          </a:ln>
        </p:spPr>
        <p:txBody>
          <a:bodyPr wrap="square" lIns="91440" tIns="45720" rIns="91440" bIns="45720" rtlCol="0" anchor="t">
            <a:spAutoFit/>
          </a:bodyPr>
          <a:lstStyle/>
          <a:p>
            <a:r>
              <a:rPr lang="en-US" sz="3200" b="1" i="0">
                <a:solidFill>
                  <a:schemeClr val="tx1"/>
                </a:solidFill>
              </a:rPr>
              <a:t>An Unconventional  </a:t>
            </a:r>
          </a:p>
          <a:p>
            <a:r>
              <a:rPr lang="en-US" sz="3200" b="1" i="0">
                <a:solidFill>
                  <a:schemeClr val="tx1"/>
                </a:solidFill>
              </a:rPr>
              <a:t>World-class</a:t>
            </a:r>
          </a:p>
          <a:p>
            <a:r>
              <a:rPr lang="en-US" sz="3200" b="1" i="0">
                <a:solidFill>
                  <a:schemeClr val="tx1"/>
                </a:solidFill>
              </a:rPr>
              <a:t>Regional Developer</a:t>
            </a:r>
          </a:p>
        </p:txBody>
      </p:sp>
      <p:sp>
        <p:nvSpPr>
          <p:cNvPr id="7" name="Tekstiruutu 6">
            <a:extLst>
              <a:ext uri="{FF2B5EF4-FFF2-40B4-BE49-F238E27FC236}">
                <a16:creationId xmlns:a16="http://schemas.microsoft.com/office/drawing/2014/main" id="{C53D73AD-4CB4-6F3E-61EC-12679BCEFFBC}"/>
              </a:ext>
              <a:ext uri="{C183D7F6-B498-43B3-948B-1728B52AA6E4}">
                <adec:decorative xmlns:adec="http://schemas.microsoft.com/office/drawing/2017/decorative" val="1"/>
              </a:ext>
            </a:extLst>
          </p:cNvPr>
          <p:cNvSpPr txBox="1"/>
          <p:nvPr userDrawn="1"/>
        </p:nvSpPr>
        <p:spPr>
          <a:xfrm>
            <a:off x="7248128" y="344866"/>
            <a:ext cx="1335505" cy="3770263"/>
          </a:xfrm>
          <a:prstGeom prst="rect">
            <a:avLst/>
          </a:prstGeom>
          <a:noFill/>
        </p:spPr>
        <p:txBody>
          <a:bodyPr wrap="square" rtlCol="0">
            <a:spAutoFit/>
          </a:bodyPr>
          <a:lstStyle/>
          <a:p>
            <a:r>
              <a:rPr lang="fi-FI" sz="23900">
                <a:solidFill>
                  <a:schemeClr val="accent1"/>
                </a:solidFill>
                <a:latin typeface="+mn-lt"/>
              </a:rPr>
              <a:t>”</a:t>
            </a:r>
          </a:p>
        </p:txBody>
      </p:sp>
      <p:pic>
        <p:nvPicPr>
          <p:cNvPr id="19" name="Kuva 18" descr="Logo, jossa oransseja, vihreitä ja sinisiä palloja sekä teksti Uudenmaan liitto Nylands förbund.">
            <a:extLst>
              <a:ext uri="{FF2B5EF4-FFF2-40B4-BE49-F238E27FC236}">
                <a16:creationId xmlns:a16="http://schemas.microsoft.com/office/drawing/2014/main" id="{C9A9C9F8-9699-2A60-4E28-600F566E2A5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5360" y="332656"/>
            <a:ext cx="1477631" cy="1648332"/>
          </a:xfrm>
          <a:prstGeom prst="rect">
            <a:avLst/>
          </a:prstGeom>
        </p:spPr>
      </p:pic>
      <p:grpSp>
        <p:nvGrpSpPr>
          <p:cNvPr id="20" name="Ryhmä 19">
            <a:extLst>
              <a:ext uri="{FF2B5EF4-FFF2-40B4-BE49-F238E27FC236}">
                <a16:creationId xmlns:a16="http://schemas.microsoft.com/office/drawing/2014/main" id="{BD9ECFCB-F8D2-3215-7579-C15D0888752B}"/>
              </a:ext>
              <a:ext uri="{C183D7F6-B498-43B3-948B-1728B52AA6E4}">
                <adec:decorative xmlns:adec="http://schemas.microsoft.com/office/drawing/2017/decorative" val="1"/>
              </a:ext>
            </a:extLst>
          </p:cNvPr>
          <p:cNvGrpSpPr/>
          <p:nvPr userDrawn="1"/>
        </p:nvGrpSpPr>
        <p:grpSpPr>
          <a:xfrm>
            <a:off x="-79206" y="-18203"/>
            <a:ext cx="2683621" cy="2654021"/>
            <a:chOff x="-79206" y="-18203"/>
            <a:chExt cx="2683621" cy="2654021"/>
          </a:xfrm>
        </p:grpSpPr>
        <p:sp>
          <p:nvSpPr>
            <p:cNvPr id="21" name="Vapaamuotoinen: Muoto 20">
              <a:extLst>
                <a:ext uri="{FF2B5EF4-FFF2-40B4-BE49-F238E27FC236}">
                  <a16:creationId xmlns:a16="http://schemas.microsoft.com/office/drawing/2014/main" id="{AC5934D9-607F-4C50-6442-6DFB6B18BE12}"/>
                </a:ext>
              </a:extLst>
            </p:cNvPr>
            <p:cNvSpPr/>
            <p:nvPr userDrawn="1"/>
          </p:nvSpPr>
          <p:spPr>
            <a:xfrm flipH="1">
              <a:off x="-79206" y="-1820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2" name="Kuva 21">
              <a:extLst>
                <a:ext uri="{FF2B5EF4-FFF2-40B4-BE49-F238E27FC236}">
                  <a16:creationId xmlns:a16="http://schemas.microsoft.com/office/drawing/2014/main" id="{8B70FBF1-0AD3-A81A-271B-D86EE4BE2553}"/>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335360" y="361364"/>
              <a:ext cx="1477631" cy="1590916"/>
            </a:xfrm>
            <a:prstGeom prst="rect">
              <a:avLst/>
            </a:prstGeom>
          </p:spPr>
        </p:pic>
      </p:grpSp>
      <p:sp>
        <p:nvSpPr>
          <p:cNvPr id="2" name="Ellipsi 1">
            <a:extLst>
              <a:ext uri="{FF2B5EF4-FFF2-40B4-BE49-F238E27FC236}">
                <a16:creationId xmlns:a16="http://schemas.microsoft.com/office/drawing/2014/main" id="{6BF32098-E677-FE49-9AF9-353890BE8220}"/>
              </a:ext>
              <a:ext uri="{C183D7F6-B498-43B3-948B-1728B52AA6E4}">
                <adec:decorative xmlns:adec="http://schemas.microsoft.com/office/drawing/2017/decorative" val="1"/>
              </a:ext>
            </a:extLst>
          </p:cNvPr>
          <p:cNvSpPr/>
          <p:nvPr userDrawn="1"/>
        </p:nvSpPr>
        <p:spPr>
          <a:xfrm>
            <a:off x="574015" y="6126071"/>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3" name="Tekstikehys 6">
            <a:hlinkClick r:id="rId5"/>
            <a:extLst>
              <a:ext uri="{FF2B5EF4-FFF2-40B4-BE49-F238E27FC236}">
                <a16:creationId xmlns:a16="http://schemas.microsoft.com/office/drawing/2014/main" id="{77DC1EC2-50F4-FD9E-8EDD-84FDFE0DEFB7}"/>
              </a:ext>
            </a:extLst>
          </p:cNvPr>
          <p:cNvSpPr txBox="1"/>
          <p:nvPr userDrawn="1"/>
        </p:nvSpPr>
        <p:spPr>
          <a:xfrm>
            <a:off x="1045688" y="6165304"/>
            <a:ext cx="2530032" cy="400110"/>
          </a:xfrm>
          <a:prstGeom prst="rect">
            <a:avLst/>
          </a:prstGeom>
          <a:noFill/>
        </p:spPr>
        <p:txBody>
          <a:bodyPr wrap="square" rtlCol="0">
            <a:spAutoFit/>
          </a:bodyPr>
          <a:lstStyle/>
          <a:p>
            <a:r>
              <a:rPr lang="fi-FI" sz="2000">
                <a:solidFill>
                  <a:schemeClr val="tx1"/>
                </a:solidFill>
                <a:latin typeface="+mn-lt"/>
              </a:rPr>
              <a:t>uudenmaanliitto.fi/en</a:t>
            </a:r>
          </a:p>
        </p:txBody>
      </p:sp>
      <p:sp>
        <p:nvSpPr>
          <p:cNvPr id="5" name="Suorakulmio 4">
            <a:hlinkClick r:id="rId6"/>
            <a:extLst>
              <a:ext uri="{FF2B5EF4-FFF2-40B4-BE49-F238E27FC236}">
                <a16:creationId xmlns:a16="http://schemas.microsoft.com/office/drawing/2014/main" id="{E055CE46-77CF-148B-9A7E-C270BD7384CE}"/>
              </a:ext>
            </a:extLst>
          </p:cNvPr>
          <p:cNvSpPr/>
          <p:nvPr userDrawn="1"/>
        </p:nvSpPr>
        <p:spPr>
          <a:xfrm>
            <a:off x="4217845" y="6165304"/>
            <a:ext cx="2294218" cy="400110"/>
          </a:xfrm>
          <a:prstGeom prst="rect">
            <a:avLst/>
          </a:prstGeom>
        </p:spPr>
        <p:txBody>
          <a:bodyPr wrap="none">
            <a:spAutoFit/>
          </a:bodyPr>
          <a:lstStyle/>
          <a:p>
            <a:r>
              <a:rPr lang="fi-FI" sz="2000">
                <a:solidFill>
                  <a:schemeClr val="tx1"/>
                </a:solidFill>
                <a:latin typeface="+mn-lt"/>
              </a:rPr>
              <a:t>@Uudenmaanliitto</a:t>
            </a:r>
          </a:p>
        </p:txBody>
      </p:sp>
      <p:sp>
        <p:nvSpPr>
          <p:cNvPr id="8" name="Suorakulmio 7">
            <a:hlinkClick r:id="rId7"/>
            <a:extLst>
              <a:ext uri="{FF2B5EF4-FFF2-40B4-BE49-F238E27FC236}">
                <a16:creationId xmlns:a16="http://schemas.microsoft.com/office/drawing/2014/main" id="{667AA104-3C81-D375-C11E-19D39C19DD51}"/>
              </a:ext>
            </a:extLst>
          </p:cNvPr>
          <p:cNvSpPr/>
          <p:nvPr userDrawn="1"/>
        </p:nvSpPr>
        <p:spPr>
          <a:xfrm>
            <a:off x="10161309" y="6165304"/>
            <a:ext cx="1537600" cy="400110"/>
          </a:xfrm>
          <a:prstGeom prst="rect">
            <a:avLst/>
          </a:prstGeom>
        </p:spPr>
        <p:txBody>
          <a:bodyPr wrap="none">
            <a:spAutoFit/>
          </a:bodyPr>
          <a:lstStyle/>
          <a:p>
            <a:r>
              <a:rPr lang="fi-FI" sz="2000">
                <a:solidFill>
                  <a:schemeClr val="tx1"/>
                </a:solidFill>
                <a:latin typeface="+mn-lt"/>
              </a:rPr>
              <a:t>My Uusimaa</a:t>
            </a:r>
          </a:p>
        </p:txBody>
      </p:sp>
      <p:sp>
        <p:nvSpPr>
          <p:cNvPr id="10" name="Ellipsi 9">
            <a:extLst>
              <a:ext uri="{FF2B5EF4-FFF2-40B4-BE49-F238E27FC236}">
                <a16:creationId xmlns:a16="http://schemas.microsoft.com/office/drawing/2014/main" id="{0E8745CA-7B34-F316-D328-1BBC367A7457}"/>
              </a:ext>
              <a:ext uri="{C183D7F6-B498-43B3-948B-1728B52AA6E4}">
                <adec:decorative xmlns:adec="http://schemas.microsoft.com/office/drawing/2017/decorative" val="1"/>
              </a:ext>
            </a:extLst>
          </p:cNvPr>
          <p:cNvSpPr/>
          <p:nvPr userDrawn="1"/>
        </p:nvSpPr>
        <p:spPr>
          <a:xfrm>
            <a:off x="6796753" y="6073404"/>
            <a:ext cx="405411" cy="4054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Suorakulmio 11">
            <a:hlinkClick r:id="rId8"/>
            <a:extLst>
              <a:ext uri="{FF2B5EF4-FFF2-40B4-BE49-F238E27FC236}">
                <a16:creationId xmlns:a16="http://schemas.microsoft.com/office/drawing/2014/main" id="{518BE4E3-2D46-AAD9-A22F-CD5C4FA67AA7}"/>
              </a:ext>
            </a:extLst>
          </p:cNvPr>
          <p:cNvSpPr/>
          <p:nvPr userDrawn="1"/>
        </p:nvSpPr>
        <p:spPr>
          <a:xfrm>
            <a:off x="7268165" y="6165304"/>
            <a:ext cx="2068195" cy="400110"/>
          </a:xfrm>
          <a:prstGeom prst="rect">
            <a:avLst/>
          </a:prstGeom>
        </p:spPr>
        <p:txBody>
          <a:bodyPr wrap="none">
            <a:spAutoFit/>
          </a:bodyPr>
          <a:lstStyle/>
          <a:p>
            <a:r>
              <a:rPr lang="fi-FI" sz="2000">
                <a:solidFill>
                  <a:schemeClr val="tx1"/>
                </a:solidFill>
                <a:latin typeface="+mn-lt"/>
              </a:rPr>
              <a:t>Uudenmaan liitto</a:t>
            </a:r>
          </a:p>
        </p:txBody>
      </p:sp>
      <p:pic>
        <p:nvPicPr>
          <p:cNvPr id="14" name="Kuva 13">
            <a:extLst>
              <a:ext uri="{FF2B5EF4-FFF2-40B4-BE49-F238E27FC236}">
                <a16:creationId xmlns:a16="http://schemas.microsoft.com/office/drawing/2014/main" id="{0544EF8E-34C9-45E4-6231-897FFC9ECC9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276" y="6164554"/>
            <a:ext cx="433151" cy="433151"/>
          </a:xfrm>
          <a:prstGeom prst="rect">
            <a:avLst/>
          </a:prstGeom>
        </p:spPr>
      </p:pic>
      <p:pic>
        <p:nvPicPr>
          <p:cNvPr id="18" name="Kuva 17">
            <a:extLst>
              <a:ext uri="{FF2B5EF4-FFF2-40B4-BE49-F238E27FC236}">
                <a16:creationId xmlns:a16="http://schemas.microsoft.com/office/drawing/2014/main" id="{AE6C4110-E9C8-26FC-7761-B1152A4A745F}"/>
              </a:ext>
              <a:ext uri="{C183D7F6-B498-43B3-948B-1728B52AA6E4}">
                <adec:decorative xmlns:adec="http://schemas.microsoft.com/office/drawing/2017/decorative" val="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828415" y="6126071"/>
            <a:ext cx="482462" cy="482462"/>
          </a:xfrm>
          <a:prstGeom prst="rect">
            <a:avLst/>
          </a:prstGeom>
        </p:spPr>
      </p:pic>
      <p:sp>
        <p:nvSpPr>
          <p:cNvPr id="23" name="Ellipsi 22">
            <a:extLst>
              <a:ext uri="{FF2B5EF4-FFF2-40B4-BE49-F238E27FC236}">
                <a16:creationId xmlns:a16="http://schemas.microsoft.com/office/drawing/2014/main" id="{D1D4CD8A-215F-CB97-4608-BD9C84167F81}"/>
              </a:ext>
              <a:ext uri="{C183D7F6-B498-43B3-948B-1728B52AA6E4}">
                <adec:decorative xmlns:adec="http://schemas.microsoft.com/office/drawing/2017/decorative" val="1"/>
              </a:ext>
            </a:extLst>
          </p:cNvPr>
          <p:cNvSpPr/>
          <p:nvPr userDrawn="1"/>
        </p:nvSpPr>
        <p:spPr>
          <a:xfrm>
            <a:off x="3735383" y="6115243"/>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4" name="Ellipsi 23">
            <a:extLst>
              <a:ext uri="{FF2B5EF4-FFF2-40B4-BE49-F238E27FC236}">
                <a16:creationId xmlns:a16="http://schemas.microsoft.com/office/drawing/2014/main" id="{DD6E5B0F-70C1-8426-395F-DFF50387BB57}"/>
              </a:ext>
              <a:ext uri="{C183D7F6-B498-43B3-948B-1728B52AA6E4}">
                <adec:decorative xmlns:adec="http://schemas.microsoft.com/office/drawing/2017/decorative" val="1"/>
              </a:ext>
            </a:extLst>
          </p:cNvPr>
          <p:cNvSpPr/>
          <p:nvPr userDrawn="1"/>
        </p:nvSpPr>
        <p:spPr>
          <a:xfrm>
            <a:off x="9717994" y="6127824"/>
            <a:ext cx="482462" cy="4824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25" name="Picture 2">
            <a:extLst>
              <a:ext uri="{FF2B5EF4-FFF2-40B4-BE49-F238E27FC236}">
                <a16:creationId xmlns:a16="http://schemas.microsoft.com/office/drawing/2014/main" id="{5353780E-0664-954D-C983-71CEF0B1FDD7}"/>
              </a:ext>
              <a:ext uri="{C183D7F6-B498-43B3-948B-1728B52AA6E4}">
                <adec:decorative xmlns:adec="http://schemas.microsoft.com/office/drawing/2017/decorative" val="1"/>
              </a:ext>
            </a:extLst>
          </p:cNvPr>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3841158" y="6193634"/>
            <a:ext cx="299636" cy="2996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0A810E4F-74CD-48A5-9975-3D336C659115}"/>
              </a:ext>
              <a:ext uri="{C183D7F6-B498-43B3-948B-1728B52AA6E4}">
                <adec:decorative xmlns:adec="http://schemas.microsoft.com/office/drawing/2017/decorative" val="1"/>
              </a:ext>
            </a:extLst>
          </p:cNvPr>
          <p:cNvPicPr>
            <a:picLocks noChangeAspect="1" noChangeArrowheads="1"/>
          </p:cNvPicPr>
          <p:nvPr userDrawn="1"/>
        </p:nvPicPr>
        <p:blipFill>
          <a:blip r:embed="rId13" cstate="screen">
            <a:extLst>
              <a:ext uri="{28A0092B-C50C-407E-A947-70E740481C1C}">
                <a14:useLocalDpi xmlns:a14="http://schemas.microsoft.com/office/drawing/2010/main" val="0"/>
              </a:ext>
            </a:extLst>
          </a:blip>
          <a:srcRect/>
          <a:stretch>
            <a:fillRect/>
          </a:stretch>
        </p:blipFill>
        <p:spPr bwMode="auto">
          <a:xfrm>
            <a:off x="9822775" y="6234068"/>
            <a:ext cx="272900" cy="27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027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Pelkkä pääotsikk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D4C30-C131-6E8B-BAD4-945B7915445A}"/>
              </a:ext>
            </a:extLst>
          </p:cNvPr>
          <p:cNvSpPr>
            <a:spLocks noGrp="1"/>
          </p:cNvSpPr>
          <p:nvPr>
            <p:ph type="title" hasCustomPrompt="1"/>
          </p:nvPr>
        </p:nvSpPr>
        <p:spPr>
          <a:xfrm>
            <a:off x="907530" y="220048"/>
            <a:ext cx="10347681" cy="562073"/>
          </a:xfrm>
          <a:prstGeom prst="rect">
            <a:avLst/>
          </a:prstGeom>
        </p:spPr>
        <p:txBody>
          <a:bodyPr>
            <a:noAutofit/>
          </a:bodyPr>
          <a:lstStyle>
            <a:lvl1pPr>
              <a:defRPr lang="fi-FI" sz="2400" b="0" i="0" kern="900" cap="none" spc="67" baseline="0" noProof="0" dirty="0">
                <a:solidFill>
                  <a:schemeClr val="accent1"/>
                </a:solidFill>
                <a:latin typeface="Arial Nova" panose="020B0504020202020204" pitchFamily="34" charset="0"/>
                <a:ea typeface="+mj-ea"/>
                <a:cs typeface="+mj-cs"/>
              </a:defRPr>
            </a:lvl1pPr>
          </a:lstStyle>
          <a:p>
            <a:r>
              <a:rPr lang="en-US" err="1"/>
              <a:t>Kirjoita</a:t>
            </a:r>
            <a:r>
              <a:rPr lang="en-US"/>
              <a:t> </a:t>
            </a:r>
            <a:r>
              <a:rPr lang="en-US" err="1"/>
              <a:t>pääotsikko</a:t>
            </a:r>
            <a:r>
              <a:rPr lang="en-US"/>
              <a:t> </a:t>
            </a:r>
            <a:r>
              <a:rPr lang="en-US" err="1"/>
              <a:t>tähän</a:t>
            </a:r>
            <a:endParaRPr lang="fi-FI"/>
          </a:p>
        </p:txBody>
      </p:sp>
    </p:spTree>
    <p:extLst>
      <p:ext uri="{BB962C8B-B14F-4D97-AF65-F5344CB8AC3E}">
        <p14:creationId xmlns:p14="http://schemas.microsoft.com/office/powerpoint/2010/main" val="1456971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loitusdia, Hanko">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739E815D-3442-54BE-4735-E6F736410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33864" y="-19855"/>
            <a:ext cx="12259729" cy="6897710"/>
          </a:xfrm>
          <a:prstGeom prst="rect">
            <a:avLst/>
          </a:prstGeom>
        </p:spPr>
      </p:pic>
      <p:sp>
        <p:nvSpPr>
          <p:cNvPr id="6" name="Vapaamuotoinen: Muoto 5">
            <a:extLst>
              <a:ext uri="{FF2B5EF4-FFF2-40B4-BE49-F238E27FC236}">
                <a16:creationId xmlns:a16="http://schemas.microsoft.com/office/drawing/2014/main" id="{2AD0DB04-2C0E-B62E-BEEE-CF721A3FA191}"/>
              </a:ext>
              <a:ext uri="{C183D7F6-B498-43B3-948B-1728B52AA6E4}">
                <adec:decorative xmlns:adec="http://schemas.microsoft.com/office/drawing/2017/decorative" val="1"/>
              </a:ext>
            </a:extLst>
          </p:cNvPr>
          <p:cNvSpPr/>
          <p:nvPr userDrawn="1"/>
        </p:nvSpPr>
        <p:spPr>
          <a:xfrm>
            <a:off x="-57800" y="2160239"/>
            <a:ext cx="7423553" cy="4725144"/>
          </a:xfrm>
          <a:custGeom>
            <a:avLst/>
            <a:gdLst>
              <a:gd name="connsiteX0" fmla="*/ 0 w 7423553"/>
              <a:gd name="connsiteY0" fmla="*/ 0 h 4725144"/>
              <a:gd name="connsiteX1" fmla="*/ 6030484 w 7423553"/>
              <a:gd name="connsiteY1" fmla="*/ 0 h 4725144"/>
              <a:gd name="connsiteX2" fmla="*/ 7423553 w 7423553"/>
              <a:gd name="connsiteY2" fmla="*/ 1428496 h 4725144"/>
              <a:gd name="connsiteX3" fmla="*/ 7423553 w 7423553"/>
              <a:gd name="connsiteY3" fmla="*/ 4725144 h 4725144"/>
              <a:gd name="connsiteX4" fmla="*/ 0 w 7423553"/>
              <a:gd name="connsiteY4" fmla="*/ 4725144 h 4725144"/>
              <a:gd name="connsiteX5" fmla="*/ 0 w 7423553"/>
              <a:gd name="connsiteY5" fmla="*/ 0 h 472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3553" h="4725144">
                <a:moveTo>
                  <a:pt x="0" y="0"/>
                </a:moveTo>
                <a:lnTo>
                  <a:pt x="6030484" y="0"/>
                </a:lnTo>
                <a:cubicBezTo>
                  <a:pt x="6799856" y="0"/>
                  <a:pt x="7423553" y="639560"/>
                  <a:pt x="7423553" y="1428496"/>
                </a:cubicBezTo>
                <a:lnTo>
                  <a:pt x="7423553" y="4725144"/>
                </a:lnTo>
                <a:lnTo>
                  <a:pt x="0" y="4725144"/>
                </a:lnTo>
                <a:lnTo>
                  <a:pt x="0" y="0"/>
                </a:lnTo>
                <a:close/>
              </a:path>
            </a:pathLst>
          </a:custGeom>
          <a:solidFill>
            <a:srgbClr val="EBEBE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4" name="Vapaamuotoinen: Muoto 13">
            <a:extLst>
              <a:ext uri="{FF2B5EF4-FFF2-40B4-BE49-F238E27FC236}">
                <a16:creationId xmlns:a16="http://schemas.microsoft.com/office/drawing/2014/main" id="{4FCE9CED-4FD2-7D93-1990-427B4146006C}"/>
              </a:ext>
              <a:ext uri="{C183D7F6-B498-43B3-948B-1728B52AA6E4}">
                <adec:decorative xmlns:adec="http://schemas.microsoft.com/office/drawing/2017/decorative" val="1"/>
              </a:ext>
            </a:extLst>
          </p:cNvPr>
          <p:cNvSpPr/>
          <p:nvPr userDrawn="1"/>
        </p:nvSpPr>
        <p:spPr>
          <a:xfrm>
            <a:off x="9533059" y="-2738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4" name="Kuva 3" descr="Logo, jossa oransseja, vihreitä ja sinisiä palloja sekä teksti Uudenmaan liitto Nylands förbund.">
            <a:extLst>
              <a:ext uri="{FF2B5EF4-FFF2-40B4-BE49-F238E27FC236}">
                <a16:creationId xmlns:a16="http://schemas.microsoft.com/office/drawing/2014/main" id="{3D948663-0DAE-5884-3A77-CC13984C65D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00456" y="426321"/>
            <a:ext cx="1477631" cy="1648332"/>
          </a:xfrm>
          <a:prstGeom prst="rect">
            <a:avLst/>
          </a:prstGeom>
        </p:spPr>
      </p:pic>
      <p:sp>
        <p:nvSpPr>
          <p:cNvPr id="7" name="Otsikko 6">
            <a:extLst>
              <a:ext uri="{FF2B5EF4-FFF2-40B4-BE49-F238E27FC236}">
                <a16:creationId xmlns:a16="http://schemas.microsoft.com/office/drawing/2014/main" id="{717ABEAB-EB4F-E00B-DB07-B2B1D2DF7821}"/>
              </a:ext>
            </a:extLst>
          </p:cNvPr>
          <p:cNvSpPr>
            <a:spLocks noGrp="1"/>
          </p:cNvSpPr>
          <p:nvPr>
            <p:ph type="title"/>
          </p:nvPr>
        </p:nvSpPr>
        <p:spPr>
          <a:xfrm>
            <a:off x="679050" y="2420887"/>
            <a:ext cx="5688632" cy="2864635"/>
          </a:xfrm>
        </p:spPr>
        <p:txBody>
          <a:bodyPr>
            <a:normAutofit/>
          </a:bodyPr>
          <a:lstStyle>
            <a:lvl1pPr>
              <a:defRPr sz="48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0" name="Tekstin paikkamerkki 9">
            <a:extLst>
              <a:ext uri="{FF2B5EF4-FFF2-40B4-BE49-F238E27FC236}">
                <a16:creationId xmlns:a16="http://schemas.microsoft.com/office/drawing/2014/main" id="{CFADC52F-20A5-9024-706A-07535A281DD4}"/>
              </a:ext>
            </a:extLst>
          </p:cNvPr>
          <p:cNvSpPr>
            <a:spLocks noGrp="1"/>
          </p:cNvSpPr>
          <p:nvPr>
            <p:ph type="body" sz="quarter" idx="10" hasCustomPrompt="1"/>
          </p:nvPr>
        </p:nvSpPr>
        <p:spPr>
          <a:xfrm>
            <a:off x="679050" y="5400072"/>
            <a:ext cx="5688632" cy="864096"/>
          </a:xfrm>
        </p:spPr>
        <p:txBody>
          <a:bodyPr anchor="ctr" anchorCtr="0"/>
          <a:lstStyle>
            <a:lvl1pPr marL="0" indent="0">
              <a:buNone/>
              <a:defRPr/>
            </a:lvl1pPr>
            <a:lvl2pPr marL="324000" indent="0">
              <a:buNone/>
              <a:defRPr/>
            </a:lvl2pPr>
            <a:lvl3pPr marL="900000" indent="0">
              <a:buNone/>
              <a:defRPr/>
            </a:lvl3pPr>
            <a:lvl4pPr marL="900000" indent="0">
              <a:buNone/>
              <a:defRPr/>
            </a:lvl4pPr>
            <a:lvl5pPr marL="900000" indent="0">
              <a:buNone/>
              <a:defRPr/>
            </a:lvl5pPr>
          </a:lstStyle>
          <a:p>
            <a:pPr lvl="0"/>
            <a:r>
              <a:rPr lang="fi-FI"/>
              <a:t>Nimi ja päivämäärä</a:t>
            </a:r>
          </a:p>
        </p:txBody>
      </p:sp>
    </p:spTree>
    <p:extLst>
      <p:ext uri="{BB962C8B-B14F-4D97-AF65-F5344CB8AC3E}">
        <p14:creationId xmlns:p14="http://schemas.microsoft.com/office/powerpoint/2010/main" val="3505668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ksti ja kuva">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C68DA9E-3CF1-4CBE-17FD-7E7C289E0451}"/>
              </a:ext>
            </a:extLst>
          </p:cNvPr>
          <p:cNvSpPr>
            <a:spLocks noGrp="1"/>
          </p:cNvSpPr>
          <p:nvPr>
            <p:ph type="title" hasCustomPrompt="1"/>
          </p:nvPr>
        </p:nvSpPr>
        <p:spPr>
          <a:xfrm>
            <a:off x="390146" y="220048"/>
            <a:ext cx="11382449" cy="562073"/>
          </a:xfrm>
          <a:prstGeom prst="rect">
            <a:avLst/>
          </a:prstGeom>
        </p:spPr>
        <p:txBody>
          <a:bodyPr>
            <a:noAutofit/>
          </a:bodyPr>
          <a:lstStyle>
            <a:lvl1pPr>
              <a:defRPr lang="fi-FI" sz="2400" b="0" i="0" kern="900" cap="none" spc="67" baseline="0" noProof="0" dirty="0">
                <a:solidFill>
                  <a:schemeClr val="accent1"/>
                </a:solidFill>
                <a:latin typeface="Arial Nova" panose="020B0504020202020204" pitchFamily="34" charset="0"/>
                <a:ea typeface="+mj-ea"/>
                <a:cs typeface="+mj-cs"/>
              </a:defRPr>
            </a:lvl1pPr>
          </a:lstStyle>
          <a:p>
            <a:r>
              <a:rPr lang="en-US" err="1"/>
              <a:t>Kirjoita</a:t>
            </a:r>
            <a:r>
              <a:rPr lang="en-US"/>
              <a:t> </a:t>
            </a:r>
            <a:r>
              <a:rPr lang="en-US" err="1"/>
              <a:t>pääotsikko</a:t>
            </a:r>
            <a:r>
              <a:rPr lang="en-US"/>
              <a:t> </a:t>
            </a:r>
            <a:r>
              <a:rPr lang="en-US" err="1"/>
              <a:t>tähän</a:t>
            </a:r>
            <a:endParaRPr lang="fi-FI"/>
          </a:p>
        </p:txBody>
      </p:sp>
      <p:sp>
        <p:nvSpPr>
          <p:cNvPr id="12" name="Text Placeholder 13">
            <a:extLst>
              <a:ext uri="{FF2B5EF4-FFF2-40B4-BE49-F238E27FC236}">
                <a16:creationId xmlns:a16="http://schemas.microsoft.com/office/drawing/2014/main" id="{AB19035F-FDE8-37E5-8F6D-F3EECE020BC5}"/>
              </a:ext>
            </a:extLst>
          </p:cNvPr>
          <p:cNvSpPr>
            <a:spLocks noGrp="1"/>
          </p:cNvSpPr>
          <p:nvPr>
            <p:ph type="body" sz="quarter" idx="14" hasCustomPrompt="1"/>
          </p:nvPr>
        </p:nvSpPr>
        <p:spPr>
          <a:xfrm>
            <a:off x="395022" y="713405"/>
            <a:ext cx="11372697" cy="384043"/>
          </a:xfrm>
        </p:spPr>
        <p:txBody>
          <a:bodyPr anchor="ctr">
            <a:noAutofit/>
          </a:bodyPr>
          <a:lstStyle>
            <a:lvl1pPr marL="0" indent="0" algn="ctr">
              <a:buNone/>
              <a:defRPr lang="fi-FI" sz="1733" b="0" i="0" kern="900" spc="67" baseline="0" noProof="0" dirty="0">
                <a:solidFill>
                  <a:schemeClr val="accent1"/>
                </a:solidFill>
                <a:latin typeface="Arial Nova Light" panose="020B0304020202020204" pitchFamily="34" charset="0"/>
                <a:ea typeface="+mn-ea"/>
                <a:cs typeface="+mn-cs"/>
              </a:defRPr>
            </a:lvl1pPr>
          </a:lstStyle>
          <a:p>
            <a:pPr marL="0" lvl="0" indent="0" algn="ctr" defTabSz="1219170" rtl="0" eaLnBrk="1" latinLnBrk="0" hangingPunct="1">
              <a:spcBef>
                <a:spcPct val="20000"/>
              </a:spcBef>
              <a:buClr>
                <a:schemeClr val="accent2"/>
              </a:buClr>
              <a:buFont typeface="Arial" panose="020B0604020202020204" pitchFamily="34" charset="0"/>
              <a:buNone/>
            </a:pPr>
            <a:r>
              <a:rPr lang="fi-FI" noProof="0"/>
              <a:t>Kirjoita alaotsikko tähän</a:t>
            </a:r>
          </a:p>
        </p:txBody>
      </p:sp>
      <p:sp>
        <p:nvSpPr>
          <p:cNvPr id="2" name="Content Placeholder 2">
            <a:extLst>
              <a:ext uri="{FF2B5EF4-FFF2-40B4-BE49-F238E27FC236}">
                <a16:creationId xmlns:a16="http://schemas.microsoft.com/office/drawing/2014/main" id="{83B9C46D-889E-6146-85EC-56E25E6101ED}"/>
              </a:ext>
            </a:extLst>
          </p:cNvPr>
          <p:cNvSpPr>
            <a:spLocks noGrp="1"/>
          </p:cNvSpPr>
          <p:nvPr>
            <p:ph idx="16"/>
          </p:nvPr>
        </p:nvSpPr>
        <p:spPr>
          <a:xfrm>
            <a:off x="584176" y="1373136"/>
            <a:ext cx="6340800" cy="4761600"/>
          </a:xfrm>
          <a:ln w="12700">
            <a:noFill/>
          </a:ln>
        </p:spPr>
        <p:txBody>
          <a:bodyPr tIns="72000" bIns="72000">
            <a:noAutofit/>
          </a:bodyPr>
          <a:lstStyle>
            <a:lvl1pPr marL="357708" indent="-239178">
              <a:lnSpc>
                <a:spcPct val="82000"/>
              </a:lnSpc>
              <a:spcBef>
                <a:spcPts val="800"/>
              </a:spcBef>
              <a:buClr>
                <a:schemeClr val="accent1"/>
              </a:buClr>
              <a:defRPr sz="1600" b="0" i="0">
                <a:solidFill>
                  <a:schemeClr val="tx1">
                    <a:lumMod val="50000"/>
                  </a:schemeClr>
                </a:solidFill>
                <a:latin typeface="Arial Nova Light" panose="020B0304020202020204" pitchFamily="34" charset="0"/>
                <a:ea typeface="Roboto Light" panose="02000000000000000000" pitchFamily="2" charset="0"/>
              </a:defRPr>
            </a:lvl1pPr>
            <a:lvl2pPr marL="717533" indent="-258227">
              <a:lnSpc>
                <a:spcPct val="82000"/>
              </a:lnSpc>
              <a:spcBef>
                <a:spcPts val="800"/>
              </a:spcBef>
              <a:buClr>
                <a:schemeClr val="accent1"/>
              </a:buClr>
              <a:buSzPct val="60000"/>
              <a:defRPr sz="1467" b="0" i="0">
                <a:solidFill>
                  <a:schemeClr val="tx1">
                    <a:lumMod val="50000"/>
                  </a:schemeClr>
                </a:solidFill>
                <a:latin typeface="Arial Nova Light" panose="020B0304020202020204" pitchFamily="34" charset="0"/>
                <a:ea typeface="Roboto Light" panose="02000000000000000000" pitchFamily="2" charset="0"/>
              </a:defRPr>
            </a:lvl2pPr>
            <a:lvl3pPr marL="1198003" indent="-304792">
              <a:lnSpc>
                <a:spcPct val="82000"/>
              </a:lnSpc>
              <a:spcBef>
                <a:spcPts val="800"/>
              </a:spcBef>
              <a:buClr>
                <a:schemeClr val="accent1"/>
              </a:buClr>
              <a:defRPr sz="1333" b="0" i="0">
                <a:solidFill>
                  <a:schemeClr val="tx1">
                    <a:lumMod val="50000"/>
                  </a:schemeClr>
                </a:solidFill>
                <a:latin typeface="Arial Nova Light" panose="020B0304020202020204" pitchFamily="34" charset="0"/>
                <a:ea typeface="Roboto Light" panose="02000000000000000000" pitchFamily="2" charset="0"/>
              </a:defRPr>
            </a:lvl3pPr>
            <a:lvl4pPr marL="1557828" indent="-304792">
              <a:lnSpc>
                <a:spcPct val="82000"/>
              </a:lnSpc>
              <a:spcBef>
                <a:spcPts val="800"/>
              </a:spcBef>
              <a:buClr>
                <a:schemeClr val="accent1"/>
              </a:buClr>
              <a:defRPr sz="1333" b="0" i="0">
                <a:solidFill>
                  <a:schemeClr val="tx1">
                    <a:lumMod val="50000"/>
                  </a:schemeClr>
                </a:solidFill>
                <a:latin typeface="Arial Nova Light" panose="020B0304020202020204" pitchFamily="34" charset="0"/>
                <a:ea typeface="Roboto Light" panose="02000000000000000000" pitchFamily="2" charset="0"/>
              </a:defRPr>
            </a:lvl4pPr>
            <a:lvl5pPr marL="1915536" indent="-304792">
              <a:lnSpc>
                <a:spcPct val="82000"/>
              </a:lnSpc>
              <a:spcBef>
                <a:spcPts val="800"/>
              </a:spcBef>
              <a:buClr>
                <a:schemeClr val="accent1"/>
              </a:buClr>
              <a:defRPr sz="1067" b="0" i="0">
                <a:solidFill>
                  <a:schemeClr val="tx1">
                    <a:lumMod val="50000"/>
                  </a:schemeClr>
                </a:solidFill>
                <a:latin typeface="Arial Nova Light" panose="020B0304020202020204" pitchFamily="34" charset="0"/>
                <a:ea typeface="Roboto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Picture Placeholder 5">
            <a:extLst>
              <a:ext uri="{FF2B5EF4-FFF2-40B4-BE49-F238E27FC236}">
                <a16:creationId xmlns:a16="http://schemas.microsoft.com/office/drawing/2014/main" id="{898AEBDB-7A25-AFAA-D626-7E03E7B27C35}"/>
              </a:ext>
            </a:extLst>
          </p:cNvPr>
          <p:cNvSpPr>
            <a:spLocks noGrp="1"/>
          </p:cNvSpPr>
          <p:nvPr>
            <p:ph type="pic" sz="quarter" idx="15" hasCustomPrompt="1"/>
          </p:nvPr>
        </p:nvSpPr>
        <p:spPr>
          <a:xfrm>
            <a:off x="7278437" y="1512000"/>
            <a:ext cx="4913563" cy="4473261"/>
          </a:xfrm>
        </p:spPr>
        <p:txBody>
          <a:bodyPr anchor="ctr">
            <a:noAutofit/>
          </a:bodyPr>
          <a:lstStyle>
            <a:lvl1pPr marL="0" indent="0" algn="ctr">
              <a:buNone/>
              <a:defRPr sz="2133" baseline="0">
                <a:solidFill>
                  <a:schemeClr val="bg1">
                    <a:lumMod val="75000"/>
                  </a:schemeClr>
                </a:solidFill>
              </a:defRPr>
            </a:lvl1pPr>
          </a:lstStyle>
          <a:p>
            <a:r>
              <a:rPr lang="fi-FI"/>
              <a:t>Lisää tähän kuva</a:t>
            </a:r>
          </a:p>
        </p:txBody>
      </p:sp>
    </p:spTree>
    <p:extLst>
      <p:ext uri="{BB962C8B-B14F-4D97-AF65-F5344CB8AC3E}">
        <p14:creationId xmlns:p14="http://schemas.microsoft.com/office/powerpoint/2010/main" val="2966461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oitusdia, lisää taustakuva">
    <p:spTree>
      <p:nvGrpSpPr>
        <p:cNvPr id="1" name=""/>
        <p:cNvGrpSpPr/>
        <p:nvPr/>
      </p:nvGrpSpPr>
      <p:grpSpPr>
        <a:xfrm>
          <a:off x="0" y="0"/>
          <a:ext cx="0" cy="0"/>
          <a:chOff x="0" y="0"/>
          <a:chExt cx="0" cy="0"/>
        </a:xfrm>
      </p:grpSpPr>
      <p:sp>
        <p:nvSpPr>
          <p:cNvPr id="15" name="Kuvan paikkamerkki 14">
            <a:extLst>
              <a:ext uri="{FF2B5EF4-FFF2-40B4-BE49-F238E27FC236}">
                <a16:creationId xmlns:a16="http://schemas.microsoft.com/office/drawing/2014/main" id="{80171C5D-F0DC-0272-F771-B26B303D2EF0}"/>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p:spPr>
        <p:txBody>
          <a:bodyPr/>
          <a:lstStyle>
            <a:lvl1pPr marL="0" indent="0">
              <a:buNone/>
              <a:defRPr b="0"/>
            </a:lvl1pPr>
          </a:lstStyle>
          <a:p>
            <a:r>
              <a:rPr lang="fi-FI"/>
              <a:t>Lisää tähän itse taustakuva: </a:t>
            </a:r>
            <a:br>
              <a:rPr lang="fi-FI"/>
            </a:br>
            <a:r>
              <a:rPr lang="fi-FI"/>
              <a:t>Valitse tämä kehys -&gt; Lisää-välilehti -&gt; Kuvat -&gt; Hae kuvia joko omalta </a:t>
            </a:r>
            <a:br>
              <a:rPr lang="fi-FI"/>
            </a:br>
            <a:r>
              <a:rPr lang="fi-FI"/>
              <a:t>koneelta tai Powerpointin kuvapankkikuvista.</a:t>
            </a:r>
          </a:p>
          <a:p>
            <a:endParaRPr lang="fi-FI"/>
          </a:p>
        </p:txBody>
      </p:sp>
      <p:sp>
        <p:nvSpPr>
          <p:cNvPr id="28" name="Tekstin paikkamerkki 27">
            <a:extLst>
              <a:ext uri="{FF2B5EF4-FFF2-40B4-BE49-F238E27FC236}">
                <a16:creationId xmlns:a16="http://schemas.microsoft.com/office/drawing/2014/main" id="{108DBD7D-FA10-6780-D63D-3F776700947E}"/>
              </a:ext>
              <a:ext uri="{C183D7F6-B498-43B3-948B-1728B52AA6E4}">
                <adec:decorative xmlns:adec="http://schemas.microsoft.com/office/drawing/2017/decorative" val="1"/>
              </a:ext>
            </a:extLst>
          </p:cNvPr>
          <p:cNvSpPr>
            <a:spLocks noGrp="1"/>
          </p:cNvSpPr>
          <p:nvPr>
            <p:ph type="body" sz="quarter" idx="13"/>
          </p:nvPr>
        </p:nvSpPr>
        <p:spPr>
          <a:xfrm>
            <a:off x="0" y="2276872"/>
            <a:ext cx="7268400" cy="4824000"/>
          </a:xfrm>
          <a:prstGeom prst="round1Rect">
            <a:avLst>
              <a:gd name="adj" fmla="val 19753"/>
            </a:avLst>
          </a:prstGeom>
          <a:solidFill>
            <a:schemeClr val="bg2">
              <a:alpha val="90000"/>
            </a:schemeClr>
          </a:solidFill>
        </p:spPr>
        <p:txBody>
          <a:bodyPr>
            <a:normAutofit/>
          </a:bodyPr>
          <a:lstStyle>
            <a:lvl1pPr marL="0" indent="0">
              <a:buNone/>
              <a:defRPr sz="100">
                <a:solidFill>
                  <a:schemeClr val="bg2"/>
                </a:solidFill>
              </a:defRPr>
            </a:lvl1pPr>
          </a:lstStyle>
          <a:p>
            <a:pPr lvl="0"/>
            <a:endParaRPr lang="fi-FI"/>
          </a:p>
        </p:txBody>
      </p:sp>
      <p:sp>
        <p:nvSpPr>
          <p:cNvPr id="7" name="Otsikko 6">
            <a:extLst>
              <a:ext uri="{FF2B5EF4-FFF2-40B4-BE49-F238E27FC236}">
                <a16:creationId xmlns:a16="http://schemas.microsoft.com/office/drawing/2014/main" id="{717ABEAB-EB4F-E00B-DB07-B2B1D2DF7821}"/>
              </a:ext>
            </a:extLst>
          </p:cNvPr>
          <p:cNvSpPr>
            <a:spLocks noGrp="1"/>
          </p:cNvSpPr>
          <p:nvPr>
            <p:ph type="title"/>
          </p:nvPr>
        </p:nvSpPr>
        <p:spPr>
          <a:xfrm>
            <a:off x="695400" y="2492896"/>
            <a:ext cx="5717519" cy="2448272"/>
          </a:xfrm>
        </p:spPr>
        <p:txBody>
          <a:bodyPr>
            <a:normAutofit/>
          </a:bodyPr>
          <a:lstStyle>
            <a:lvl1pPr>
              <a:defRPr sz="44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0" name="Tekstin paikkamerkki 9">
            <a:extLst>
              <a:ext uri="{FF2B5EF4-FFF2-40B4-BE49-F238E27FC236}">
                <a16:creationId xmlns:a16="http://schemas.microsoft.com/office/drawing/2014/main" id="{CFADC52F-20A5-9024-706A-07535A281DD4}"/>
              </a:ext>
            </a:extLst>
          </p:cNvPr>
          <p:cNvSpPr>
            <a:spLocks noGrp="1"/>
          </p:cNvSpPr>
          <p:nvPr>
            <p:ph type="body" sz="quarter" idx="10" hasCustomPrompt="1"/>
          </p:nvPr>
        </p:nvSpPr>
        <p:spPr>
          <a:xfrm>
            <a:off x="695400" y="5055718"/>
            <a:ext cx="5717519" cy="965570"/>
          </a:xfrm>
        </p:spPr>
        <p:txBody>
          <a:bodyPr/>
          <a:lstStyle>
            <a:lvl1pPr marL="0" indent="0">
              <a:buNone/>
              <a:defRPr/>
            </a:lvl1pPr>
            <a:lvl2pPr marL="324000" indent="0">
              <a:buNone/>
              <a:defRPr/>
            </a:lvl2pPr>
            <a:lvl3pPr marL="900000" indent="0">
              <a:buNone/>
              <a:defRPr/>
            </a:lvl3pPr>
            <a:lvl4pPr marL="900000" indent="0">
              <a:buNone/>
              <a:defRPr/>
            </a:lvl4pPr>
            <a:lvl5pPr marL="900000" indent="0">
              <a:buNone/>
              <a:defRPr/>
            </a:lvl5pPr>
          </a:lstStyle>
          <a:p>
            <a:pPr lvl="0"/>
            <a:r>
              <a:rPr lang="fi-FI"/>
              <a:t>Nimi ja päivämäärä</a:t>
            </a:r>
          </a:p>
        </p:txBody>
      </p:sp>
      <p:sp>
        <p:nvSpPr>
          <p:cNvPr id="20" name="Tekstin paikkamerkki 19" descr="Logo, jossa oransseja, vihreitä ja sinisiä palloja sekä teksti Uudenmaan liitto Nylands förbund.">
            <a:extLst>
              <a:ext uri="{FF2B5EF4-FFF2-40B4-BE49-F238E27FC236}">
                <a16:creationId xmlns:a16="http://schemas.microsoft.com/office/drawing/2014/main" id="{35629790-AB3B-FE52-4EE2-81DA50F5A274}"/>
              </a:ext>
              <a:ext uri="{C183D7F6-B498-43B3-948B-1728B52AA6E4}">
                <adec:decorative xmlns:adec="http://schemas.microsoft.com/office/drawing/2017/decorative" val="0"/>
              </a:ext>
            </a:extLst>
          </p:cNvPr>
          <p:cNvSpPr>
            <a:spLocks noGrp="1"/>
          </p:cNvSpPr>
          <p:nvPr>
            <p:ph type="body" sz="quarter" idx="12"/>
          </p:nvPr>
        </p:nvSpPr>
        <p:spPr>
          <a:xfrm>
            <a:off x="9506400" y="-27384"/>
            <a:ext cx="2685600" cy="2653200"/>
          </a:xfrm>
          <a:blipFill>
            <a:blip r:embed="rId2">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100">
                <a:solidFill>
                  <a:schemeClr val="bg1"/>
                </a:solidFill>
              </a:defRPr>
            </a:lvl1pPr>
          </a:lstStyle>
          <a:p>
            <a:pPr lvl="0"/>
            <a:endParaRPr lang="fi-FI"/>
          </a:p>
        </p:txBody>
      </p:sp>
    </p:spTree>
    <p:extLst>
      <p:ext uri="{BB962C8B-B14F-4D97-AF65-F5344CB8AC3E}">
        <p14:creationId xmlns:p14="http://schemas.microsoft.com/office/powerpoint/2010/main" val="148676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oitusdia, lisää taustakuva 2">
    <p:spTree>
      <p:nvGrpSpPr>
        <p:cNvPr id="1" name=""/>
        <p:cNvGrpSpPr/>
        <p:nvPr/>
      </p:nvGrpSpPr>
      <p:grpSpPr>
        <a:xfrm>
          <a:off x="0" y="0"/>
          <a:ext cx="0" cy="0"/>
          <a:chOff x="0" y="0"/>
          <a:chExt cx="0" cy="0"/>
        </a:xfrm>
      </p:grpSpPr>
      <p:sp>
        <p:nvSpPr>
          <p:cNvPr id="15" name="Kuvan paikkamerkki 14">
            <a:extLst>
              <a:ext uri="{FF2B5EF4-FFF2-40B4-BE49-F238E27FC236}">
                <a16:creationId xmlns:a16="http://schemas.microsoft.com/office/drawing/2014/main" id="{80171C5D-F0DC-0272-F771-B26B303D2EF0}"/>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p:spPr>
        <p:txBody>
          <a:bodyPr/>
          <a:lstStyle>
            <a:lvl1pPr marL="342900" indent="-342900" algn="l">
              <a:buFont typeface="Arial" panose="020B0604020202020204" pitchFamily="34" charset="0"/>
              <a:buChar char="•"/>
              <a:defRPr/>
            </a:lvl1pPr>
            <a:lvl9pPr>
              <a:defRPr/>
            </a:lvl9pPr>
          </a:lstStyle>
          <a:p>
            <a:pPr marL="0" marR="0" lvl="0" indent="0" algn="ctr" defTabSz="914400" rtl="0" eaLnBrk="1" fontAlgn="auto" latinLnBrk="0" hangingPunct="1">
              <a:lnSpc>
                <a:spcPct val="100000"/>
              </a:lnSpc>
              <a:spcBef>
                <a:spcPts val="600"/>
              </a:spcBef>
              <a:spcAft>
                <a:spcPts val="600"/>
              </a:spcAft>
              <a:buClr>
                <a:srgbClr val="F49915"/>
              </a:buClr>
              <a:buSzTx/>
              <a:buFont typeface="Arial" panose="020B0604020202020204" pitchFamily="34" charset="0"/>
              <a:buNone/>
              <a:tabLst/>
              <a:defRPr/>
            </a:pPr>
            <a:r>
              <a:rPr lang="fi-FI"/>
              <a:t>                                                             Lisää tähän itse taustakuva: </a:t>
            </a:r>
            <a:br>
              <a:rPr lang="fi-FI"/>
            </a:br>
            <a:r>
              <a:rPr lang="fi-FI"/>
              <a:t>		                                                              Valitse tämä kehys -&gt; Lisää-välilehti -&gt; Kuvat</a:t>
            </a:r>
            <a:br>
              <a:rPr lang="fi-FI"/>
            </a:br>
            <a:endParaRPr lang="fi-FI"/>
          </a:p>
        </p:txBody>
      </p:sp>
      <p:sp>
        <p:nvSpPr>
          <p:cNvPr id="28" name="Tekstin paikkamerkki 27">
            <a:extLst>
              <a:ext uri="{FF2B5EF4-FFF2-40B4-BE49-F238E27FC236}">
                <a16:creationId xmlns:a16="http://schemas.microsoft.com/office/drawing/2014/main" id="{108DBD7D-FA10-6780-D63D-3F776700947E}"/>
              </a:ext>
              <a:ext uri="{C183D7F6-B498-43B3-948B-1728B52AA6E4}">
                <adec:decorative xmlns:adec="http://schemas.microsoft.com/office/drawing/2017/decorative" val="1"/>
              </a:ext>
            </a:extLst>
          </p:cNvPr>
          <p:cNvSpPr>
            <a:spLocks noGrp="1"/>
          </p:cNvSpPr>
          <p:nvPr>
            <p:ph type="body" sz="quarter" idx="13"/>
          </p:nvPr>
        </p:nvSpPr>
        <p:spPr>
          <a:xfrm flipH="1">
            <a:off x="5015880" y="2034000"/>
            <a:ext cx="7268400" cy="4824000"/>
          </a:xfrm>
          <a:prstGeom prst="round1Rect">
            <a:avLst>
              <a:gd name="adj" fmla="val 19753"/>
            </a:avLst>
          </a:prstGeom>
          <a:solidFill>
            <a:schemeClr val="bg2">
              <a:alpha val="90000"/>
            </a:schemeClr>
          </a:solidFill>
        </p:spPr>
        <p:txBody>
          <a:bodyPr>
            <a:normAutofit/>
          </a:bodyPr>
          <a:lstStyle>
            <a:lvl1pPr marL="0" indent="0">
              <a:buNone/>
              <a:defRPr sz="100">
                <a:solidFill>
                  <a:schemeClr val="bg2"/>
                </a:solidFill>
              </a:defRPr>
            </a:lvl1pPr>
          </a:lstStyle>
          <a:p>
            <a:pPr lvl="0"/>
            <a:endParaRPr lang="fi-FI"/>
          </a:p>
        </p:txBody>
      </p:sp>
      <p:sp>
        <p:nvSpPr>
          <p:cNvPr id="7" name="Otsikko 6">
            <a:extLst>
              <a:ext uri="{FF2B5EF4-FFF2-40B4-BE49-F238E27FC236}">
                <a16:creationId xmlns:a16="http://schemas.microsoft.com/office/drawing/2014/main" id="{717ABEAB-EB4F-E00B-DB07-B2B1D2DF7821}"/>
              </a:ext>
            </a:extLst>
          </p:cNvPr>
          <p:cNvSpPr>
            <a:spLocks noGrp="1"/>
          </p:cNvSpPr>
          <p:nvPr>
            <p:ph type="title"/>
          </p:nvPr>
        </p:nvSpPr>
        <p:spPr>
          <a:xfrm>
            <a:off x="5711281" y="2492896"/>
            <a:ext cx="5569296" cy="2448272"/>
          </a:xfrm>
        </p:spPr>
        <p:txBody>
          <a:bodyPr>
            <a:normAutofit/>
          </a:bodyPr>
          <a:lstStyle>
            <a:lvl1pPr algn="r">
              <a:defRPr sz="44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0" name="Tekstin paikkamerkki 9">
            <a:extLst>
              <a:ext uri="{FF2B5EF4-FFF2-40B4-BE49-F238E27FC236}">
                <a16:creationId xmlns:a16="http://schemas.microsoft.com/office/drawing/2014/main" id="{CFADC52F-20A5-9024-706A-07535A281DD4}"/>
              </a:ext>
            </a:extLst>
          </p:cNvPr>
          <p:cNvSpPr>
            <a:spLocks noGrp="1"/>
          </p:cNvSpPr>
          <p:nvPr>
            <p:ph type="body" sz="quarter" idx="10" hasCustomPrompt="1"/>
          </p:nvPr>
        </p:nvSpPr>
        <p:spPr>
          <a:xfrm>
            <a:off x="5722524" y="5085184"/>
            <a:ext cx="5569296" cy="965570"/>
          </a:xfrm>
        </p:spPr>
        <p:txBody>
          <a:bodyPr/>
          <a:lstStyle>
            <a:lvl1pPr marL="0" indent="0" algn="r">
              <a:buNone/>
              <a:defRPr/>
            </a:lvl1pPr>
            <a:lvl2pPr marL="324000" indent="0">
              <a:buNone/>
              <a:defRPr/>
            </a:lvl2pPr>
            <a:lvl3pPr marL="900000" indent="0">
              <a:buNone/>
              <a:defRPr/>
            </a:lvl3pPr>
            <a:lvl4pPr marL="900000" indent="0">
              <a:buNone/>
              <a:defRPr/>
            </a:lvl4pPr>
            <a:lvl5pPr marL="900000" indent="0">
              <a:buNone/>
              <a:defRPr/>
            </a:lvl5pPr>
          </a:lstStyle>
          <a:p>
            <a:pPr lvl="0"/>
            <a:r>
              <a:rPr lang="fi-FI"/>
              <a:t>Nimi ja päivämäärä</a:t>
            </a:r>
          </a:p>
        </p:txBody>
      </p:sp>
      <p:sp>
        <p:nvSpPr>
          <p:cNvPr id="20" name="Tekstin paikkamerkki 19" descr="Logo, jossa oransseja, vihreitä ja sinisiä palloja sekä teksti Uudenmaan liitto Nylands förbund.">
            <a:extLst>
              <a:ext uri="{FF2B5EF4-FFF2-40B4-BE49-F238E27FC236}">
                <a16:creationId xmlns:a16="http://schemas.microsoft.com/office/drawing/2014/main" id="{35629790-AB3B-FE52-4EE2-81DA50F5A274}"/>
              </a:ext>
              <a:ext uri="{C183D7F6-B498-43B3-948B-1728B52AA6E4}">
                <adec:decorative xmlns:adec="http://schemas.microsoft.com/office/drawing/2017/decorative" val="0"/>
              </a:ext>
            </a:extLst>
          </p:cNvPr>
          <p:cNvSpPr>
            <a:spLocks noGrp="1"/>
          </p:cNvSpPr>
          <p:nvPr>
            <p:ph type="body" sz="quarter" idx="12" hasCustomPrompt="1"/>
          </p:nvPr>
        </p:nvSpPr>
        <p:spPr>
          <a:xfrm>
            <a:off x="0" y="0"/>
            <a:ext cx="2685600" cy="2653200"/>
          </a:xfrm>
          <a:blipFill>
            <a:blip r:embed="rId2">
              <a:extLst>
                <a:ext uri="{96DAC541-7B7A-43D3-8B79-37D633B846F1}">
                  <asvg:svgBlip xmlns:asvg="http://schemas.microsoft.com/office/drawing/2016/SVG/main" r:embed="rId3"/>
                </a:ext>
              </a:extLst>
            </a:blip>
            <a:stretch>
              <a:fillRect/>
            </a:stretch>
          </a:blipFill>
        </p:spPr>
        <p:txBody>
          <a:bodyPr>
            <a:normAutofit/>
          </a:bodyPr>
          <a:lstStyle>
            <a:lvl1pPr marL="0" indent="0">
              <a:buNone/>
              <a:defRPr sz="100">
                <a:solidFill>
                  <a:schemeClr val="bg1"/>
                </a:solidFill>
              </a:defRPr>
            </a:lvl1pPr>
          </a:lstStyle>
          <a:p>
            <a:pPr lvl="0"/>
            <a:r>
              <a:rPr lang="fi-FI"/>
              <a:t>	</a:t>
            </a:r>
          </a:p>
        </p:txBody>
      </p:sp>
    </p:spTree>
    <p:extLst>
      <p:ext uri="{BB962C8B-B14F-4D97-AF65-F5344CB8AC3E}">
        <p14:creationId xmlns:p14="http://schemas.microsoft.com/office/powerpoint/2010/main" val="4190062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loitusdia, ENGLANTI">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739E815D-3442-54BE-4735-E6F736410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886" y="-17397"/>
            <a:ext cx="12242295" cy="6886290"/>
          </a:xfrm>
          <a:prstGeom prst="rect">
            <a:avLst/>
          </a:prstGeom>
        </p:spPr>
      </p:pic>
      <p:sp>
        <p:nvSpPr>
          <p:cNvPr id="5" name="Vapaamuotoinen: Muoto 4">
            <a:extLst>
              <a:ext uri="{FF2B5EF4-FFF2-40B4-BE49-F238E27FC236}">
                <a16:creationId xmlns:a16="http://schemas.microsoft.com/office/drawing/2014/main" id="{0ECCBE9B-B089-6A91-958A-B2CD930026BF}"/>
              </a:ext>
              <a:ext uri="{C183D7F6-B498-43B3-948B-1728B52AA6E4}">
                <adec:decorative xmlns:adec="http://schemas.microsoft.com/office/drawing/2017/decorative" val="1"/>
              </a:ext>
            </a:extLst>
          </p:cNvPr>
          <p:cNvSpPr/>
          <p:nvPr userDrawn="1"/>
        </p:nvSpPr>
        <p:spPr>
          <a:xfrm>
            <a:off x="5230386" y="2134838"/>
            <a:ext cx="7063513" cy="4734055"/>
          </a:xfrm>
          <a:custGeom>
            <a:avLst/>
            <a:gdLst>
              <a:gd name="connsiteX0" fmla="*/ 1325506 w 7063513"/>
              <a:gd name="connsiteY0" fmla="*/ 0 h 4734055"/>
              <a:gd name="connsiteX1" fmla="*/ 7063513 w 7063513"/>
              <a:gd name="connsiteY1" fmla="*/ 0 h 4734055"/>
              <a:gd name="connsiteX2" fmla="*/ 7063513 w 7063513"/>
              <a:gd name="connsiteY2" fmla="*/ 4734055 h 4734055"/>
              <a:gd name="connsiteX3" fmla="*/ 0 w 7063513"/>
              <a:gd name="connsiteY3" fmla="*/ 4734055 h 4734055"/>
              <a:gd name="connsiteX4" fmla="*/ 0 w 7063513"/>
              <a:gd name="connsiteY4" fmla="*/ 1428496 h 4734055"/>
              <a:gd name="connsiteX5" fmla="*/ 1325506 w 7063513"/>
              <a:gd name="connsiteY5" fmla="*/ 0 h 473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3513" h="4734055">
                <a:moveTo>
                  <a:pt x="1325506" y="0"/>
                </a:moveTo>
                <a:lnTo>
                  <a:pt x="7063513" y="0"/>
                </a:lnTo>
                <a:lnTo>
                  <a:pt x="7063513" y="4734055"/>
                </a:lnTo>
                <a:lnTo>
                  <a:pt x="0" y="4734055"/>
                </a:lnTo>
                <a:lnTo>
                  <a:pt x="0" y="1428496"/>
                </a:lnTo>
                <a:cubicBezTo>
                  <a:pt x="0" y="639560"/>
                  <a:pt x="593448" y="0"/>
                  <a:pt x="1325506" y="0"/>
                </a:cubicBezTo>
                <a:close/>
              </a:path>
            </a:pathLst>
          </a:custGeom>
          <a:solidFill>
            <a:srgbClr val="EBEBE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grpSp>
        <p:nvGrpSpPr>
          <p:cNvPr id="9" name="Ryhmä 8">
            <a:extLst>
              <a:ext uri="{FF2B5EF4-FFF2-40B4-BE49-F238E27FC236}">
                <a16:creationId xmlns:a16="http://schemas.microsoft.com/office/drawing/2014/main" id="{111255F0-F894-5464-35C8-BAA4C010C86F}"/>
              </a:ext>
              <a:ext uri="{C183D7F6-B498-43B3-948B-1728B52AA6E4}">
                <adec:decorative xmlns:adec="http://schemas.microsoft.com/office/drawing/2017/decorative" val="1"/>
              </a:ext>
            </a:extLst>
          </p:cNvPr>
          <p:cNvGrpSpPr/>
          <p:nvPr userDrawn="1"/>
        </p:nvGrpSpPr>
        <p:grpSpPr>
          <a:xfrm>
            <a:off x="-79206" y="-18203"/>
            <a:ext cx="2683621" cy="2654021"/>
            <a:chOff x="-79206" y="-18203"/>
            <a:chExt cx="2683621" cy="2654021"/>
          </a:xfrm>
        </p:grpSpPr>
        <p:sp>
          <p:nvSpPr>
            <p:cNvPr id="14" name="Vapaamuotoinen: Muoto 13">
              <a:extLst>
                <a:ext uri="{FF2B5EF4-FFF2-40B4-BE49-F238E27FC236}">
                  <a16:creationId xmlns:a16="http://schemas.microsoft.com/office/drawing/2014/main" id="{4FCE9CED-4FD2-7D93-1990-427B4146006C}"/>
                </a:ext>
              </a:extLst>
            </p:cNvPr>
            <p:cNvSpPr/>
            <p:nvPr userDrawn="1"/>
          </p:nvSpPr>
          <p:spPr>
            <a:xfrm flipH="1">
              <a:off x="-79206" y="-1820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4" name="Kuva 3">
              <a:extLst>
                <a:ext uri="{FF2B5EF4-FFF2-40B4-BE49-F238E27FC236}">
                  <a16:creationId xmlns:a16="http://schemas.microsoft.com/office/drawing/2014/main" id="{3D948663-0DAE-5884-3A77-CC13984C65D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335360" y="361364"/>
              <a:ext cx="1477631" cy="1590916"/>
            </a:xfrm>
            <a:prstGeom prst="rect">
              <a:avLst/>
            </a:prstGeom>
          </p:spPr>
        </p:pic>
      </p:grpSp>
      <p:sp>
        <p:nvSpPr>
          <p:cNvPr id="7" name="Otsikko 6">
            <a:extLst>
              <a:ext uri="{FF2B5EF4-FFF2-40B4-BE49-F238E27FC236}">
                <a16:creationId xmlns:a16="http://schemas.microsoft.com/office/drawing/2014/main" id="{717ABEAB-EB4F-E00B-DB07-B2B1D2DF7821}"/>
              </a:ext>
            </a:extLst>
          </p:cNvPr>
          <p:cNvSpPr>
            <a:spLocks noGrp="1"/>
          </p:cNvSpPr>
          <p:nvPr>
            <p:ph type="title"/>
          </p:nvPr>
        </p:nvSpPr>
        <p:spPr>
          <a:xfrm>
            <a:off x="5865113" y="2402355"/>
            <a:ext cx="5688632" cy="2592288"/>
          </a:xfrm>
        </p:spPr>
        <p:txBody>
          <a:bodyPr>
            <a:noAutofit/>
          </a:bodyPr>
          <a:lstStyle>
            <a:lvl1pPr algn="r">
              <a:defRPr sz="48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0" name="Tekstin paikkamerkki 9">
            <a:extLst>
              <a:ext uri="{FF2B5EF4-FFF2-40B4-BE49-F238E27FC236}">
                <a16:creationId xmlns:a16="http://schemas.microsoft.com/office/drawing/2014/main" id="{CFADC52F-20A5-9024-706A-07535A281DD4}"/>
              </a:ext>
            </a:extLst>
          </p:cNvPr>
          <p:cNvSpPr>
            <a:spLocks noGrp="1"/>
          </p:cNvSpPr>
          <p:nvPr>
            <p:ph type="body" sz="quarter" idx="10" hasCustomPrompt="1"/>
          </p:nvPr>
        </p:nvSpPr>
        <p:spPr>
          <a:xfrm>
            <a:off x="5820458" y="5157191"/>
            <a:ext cx="5688632" cy="914743"/>
          </a:xfrm>
        </p:spPr>
        <p:txBody>
          <a:bodyPr anchor="ctr" anchorCtr="0"/>
          <a:lstStyle>
            <a:lvl1pPr marL="0" indent="0" algn="r">
              <a:buNone/>
              <a:defRPr/>
            </a:lvl1pPr>
            <a:lvl2pPr marL="324000" indent="0">
              <a:buNone/>
              <a:defRPr/>
            </a:lvl2pPr>
            <a:lvl3pPr marL="900000" indent="0">
              <a:buNone/>
              <a:defRPr/>
            </a:lvl3pPr>
            <a:lvl4pPr marL="900000" indent="0">
              <a:buNone/>
              <a:defRPr/>
            </a:lvl4pPr>
            <a:lvl5pPr marL="900000" indent="0">
              <a:buNone/>
              <a:defRPr/>
            </a:lvl5pPr>
          </a:lstStyle>
          <a:p>
            <a:pPr lvl="0"/>
            <a:r>
              <a:rPr lang="fi-FI"/>
              <a:t>Nimi ja päivämäärä</a:t>
            </a:r>
          </a:p>
        </p:txBody>
      </p:sp>
    </p:spTree>
    <p:extLst>
      <p:ext uri="{BB962C8B-B14F-4D97-AF65-F5344CB8AC3E}">
        <p14:creationId xmlns:p14="http://schemas.microsoft.com/office/powerpoint/2010/main" val="833273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loitusdia, ENGLANTI, Hanko">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739E815D-3442-54BE-4735-E6F73641092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33864" y="-19855"/>
            <a:ext cx="12259729" cy="6897710"/>
          </a:xfrm>
          <a:prstGeom prst="rect">
            <a:avLst/>
          </a:prstGeom>
        </p:spPr>
      </p:pic>
      <p:sp>
        <p:nvSpPr>
          <p:cNvPr id="6" name="Vapaamuotoinen: Muoto 5">
            <a:extLst>
              <a:ext uri="{FF2B5EF4-FFF2-40B4-BE49-F238E27FC236}">
                <a16:creationId xmlns:a16="http://schemas.microsoft.com/office/drawing/2014/main" id="{2AD0DB04-2C0E-B62E-BEEE-CF721A3FA191}"/>
              </a:ext>
              <a:ext uri="{C183D7F6-B498-43B3-948B-1728B52AA6E4}">
                <adec:decorative xmlns:adec="http://schemas.microsoft.com/office/drawing/2017/decorative" val="1"/>
              </a:ext>
            </a:extLst>
          </p:cNvPr>
          <p:cNvSpPr/>
          <p:nvPr userDrawn="1"/>
        </p:nvSpPr>
        <p:spPr>
          <a:xfrm>
            <a:off x="-57800" y="2160239"/>
            <a:ext cx="7423553" cy="4725144"/>
          </a:xfrm>
          <a:custGeom>
            <a:avLst/>
            <a:gdLst>
              <a:gd name="connsiteX0" fmla="*/ 0 w 7423553"/>
              <a:gd name="connsiteY0" fmla="*/ 0 h 4725144"/>
              <a:gd name="connsiteX1" fmla="*/ 6030484 w 7423553"/>
              <a:gd name="connsiteY1" fmla="*/ 0 h 4725144"/>
              <a:gd name="connsiteX2" fmla="*/ 7423553 w 7423553"/>
              <a:gd name="connsiteY2" fmla="*/ 1428496 h 4725144"/>
              <a:gd name="connsiteX3" fmla="*/ 7423553 w 7423553"/>
              <a:gd name="connsiteY3" fmla="*/ 4725144 h 4725144"/>
              <a:gd name="connsiteX4" fmla="*/ 0 w 7423553"/>
              <a:gd name="connsiteY4" fmla="*/ 4725144 h 4725144"/>
              <a:gd name="connsiteX5" fmla="*/ 0 w 7423553"/>
              <a:gd name="connsiteY5" fmla="*/ 0 h 472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3553" h="4725144">
                <a:moveTo>
                  <a:pt x="0" y="0"/>
                </a:moveTo>
                <a:lnTo>
                  <a:pt x="6030484" y="0"/>
                </a:lnTo>
                <a:cubicBezTo>
                  <a:pt x="6799856" y="0"/>
                  <a:pt x="7423553" y="639560"/>
                  <a:pt x="7423553" y="1428496"/>
                </a:cubicBezTo>
                <a:lnTo>
                  <a:pt x="7423553" y="4725144"/>
                </a:lnTo>
                <a:lnTo>
                  <a:pt x="0" y="4725144"/>
                </a:lnTo>
                <a:lnTo>
                  <a:pt x="0" y="0"/>
                </a:lnTo>
                <a:close/>
              </a:path>
            </a:pathLst>
          </a:custGeom>
          <a:solidFill>
            <a:srgbClr val="EBEBE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14" name="Vapaamuotoinen: Muoto 13">
            <a:extLst>
              <a:ext uri="{FF2B5EF4-FFF2-40B4-BE49-F238E27FC236}">
                <a16:creationId xmlns:a16="http://schemas.microsoft.com/office/drawing/2014/main" id="{4FCE9CED-4FD2-7D93-1990-427B4146006C}"/>
              </a:ext>
              <a:ext uri="{C183D7F6-B498-43B3-948B-1728B52AA6E4}">
                <adec:decorative xmlns:adec="http://schemas.microsoft.com/office/drawing/2017/decorative" val="1"/>
              </a:ext>
            </a:extLst>
          </p:cNvPr>
          <p:cNvSpPr/>
          <p:nvPr userDrawn="1"/>
        </p:nvSpPr>
        <p:spPr>
          <a:xfrm>
            <a:off x="9533059" y="-27383"/>
            <a:ext cx="2683621" cy="2654021"/>
          </a:xfrm>
          <a:custGeom>
            <a:avLst/>
            <a:gdLst>
              <a:gd name="connsiteX0" fmla="*/ 0 w 2683621"/>
              <a:gd name="connsiteY0" fmla="*/ 0 h 2654021"/>
              <a:gd name="connsiteX1" fmla="*/ 2683621 w 2683621"/>
              <a:gd name="connsiteY1" fmla="*/ 0 h 2654021"/>
              <a:gd name="connsiteX2" fmla="*/ 2683621 w 2683621"/>
              <a:gd name="connsiteY2" fmla="*/ 2375890 h 2654021"/>
              <a:gd name="connsiteX3" fmla="*/ 890061 w 2683621"/>
              <a:gd name="connsiteY3" fmla="*/ 2649669 h 2654021"/>
              <a:gd name="connsiteX4" fmla="*/ 322553 w 2683621"/>
              <a:gd name="connsiteY4" fmla="*/ 2113082 h 2654021"/>
              <a:gd name="connsiteX5" fmla="*/ 0 w 2683621"/>
              <a:gd name="connsiteY5" fmla="*/ 0 h 265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3621" h="2654021">
                <a:moveTo>
                  <a:pt x="0" y="0"/>
                </a:moveTo>
                <a:lnTo>
                  <a:pt x="2683621" y="0"/>
                </a:lnTo>
                <a:lnTo>
                  <a:pt x="2683621" y="2375890"/>
                </a:lnTo>
                <a:lnTo>
                  <a:pt x="890061" y="2649669"/>
                </a:lnTo>
                <a:cubicBezTo>
                  <a:pt x="627978" y="2689675"/>
                  <a:pt x="373896" y="2449437"/>
                  <a:pt x="322553" y="2113082"/>
                </a:cubicBezTo>
                <a:lnTo>
                  <a:pt x="0" y="0"/>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pic>
        <p:nvPicPr>
          <p:cNvPr id="4" name="Kuva 3">
            <a:extLst>
              <a:ext uri="{FF2B5EF4-FFF2-40B4-BE49-F238E27FC236}">
                <a16:creationId xmlns:a16="http://schemas.microsoft.com/office/drawing/2014/main" id="{3D948663-0DAE-5884-3A77-CC13984C65D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10200456" y="455029"/>
            <a:ext cx="1477631" cy="1590916"/>
          </a:xfrm>
          <a:prstGeom prst="rect">
            <a:avLst/>
          </a:prstGeom>
        </p:spPr>
      </p:pic>
      <p:sp>
        <p:nvSpPr>
          <p:cNvPr id="7" name="Otsikko 6">
            <a:extLst>
              <a:ext uri="{FF2B5EF4-FFF2-40B4-BE49-F238E27FC236}">
                <a16:creationId xmlns:a16="http://schemas.microsoft.com/office/drawing/2014/main" id="{717ABEAB-EB4F-E00B-DB07-B2B1D2DF7821}"/>
              </a:ext>
            </a:extLst>
          </p:cNvPr>
          <p:cNvSpPr>
            <a:spLocks noGrp="1"/>
          </p:cNvSpPr>
          <p:nvPr>
            <p:ph type="title"/>
          </p:nvPr>
        </p:nvSpPr>
        <p:spPr>
          <a:xfrm>
            <a:off x="679050" y="2420887"/>
            <a:ext cx="5688632" cy="2864635"/>
          </a:xfrm>
        </p:spPr>
        <p:txBody>
          <a:bodyPr>
            <a:normAutofit/>
          </a:bodyPr>
          <a:lstStyle>
            <a:lvl1pPr>
              <a:defRPr sz="4800"/>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0" name="Tekstin paikkamerkki 9">
            <a:extLst>
              <a:ext uri="{FF2B5EF4-FFF2-40B4-BE49-F238E27FC236}">
                <a16:creationId xmlns:a16="http://schemas.microsoft.com/office/drawing/2014/main" id="{CFADC52F-20A5-9024-706A-07535A281DD4}"/>
              </a:ext>
            </a:extLst>
          </p:cNvPr>
          <p:cNvSpPr>
            <a:spLocks noGrp="1"/>
          </p:cNvSpPr>
          <p:nvPr>
            <p:ph type="body" sz="quarter" idx="10" hasCustomPrompt="1"/>
          </p:nvPr>
        </p:nvSpPr>
        <p:spPr>
          <a:xfrm>
            <a:off x="679050" y="5400072"/>
            <a:ext cx="5688632" cy="864096"/>
          </a:xfrm>
        </p:spPr>
        <p:txBody>
          <a:bodyPr anchor="ctr" anchorCtr="0"/>
          <a:lstStyle>
            <a:lvl1pPr marL="0" indent="0">
              <a:buNone/>
              <a:defRPr/>
            </a:lvl1pPr>
            <a:lvl2pPr marL="324000" indent="0">
              <a:buNone/>
              <a:defRPr/>
            </a:lvl2pPr>
            <a:lvl3pPr marL="900000" indent="0">
              <a:buNone/>
              <a:defRPr/>
            </a:lvl3pPr>
            <a:lvl4pPr marL="900000" indent="0">
              <a:buNone/>
              <a:defRPr/>
            </a:lvl4pPr>
            <a:lvl5pPr marL="900000" indent="0">
              <a:buNone/>
              <a:defRPr/>
            </a:lvl5pPr>
          </a:lstStyle>
          <a:p>
            <a:pPr lvl="0"/>
            <a:r>
              <a:rPr lang="fi-FI"/>
              <a:t>Nimi ja päivämäärä</a:t>
            </a:r>
          </a:p>
        </p:txBody>
      </p:sp>
    </p:spTree>
    <p:extLst>
      <p:ext uri="{BB962C8B-B14F-4D97-AF65-F5344CB8AC3E}">
        <p14:creationId xmlns:p14="http://schemas.microsoft.com/office/powerpoint/2010/main" val="3803889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isisältö, kuva oikealla">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62D17FDE-4544-42B4-5581-C60C1501E9B6}"/>
              </a:ext>
              <a:ext uri="{C183D7F6-B498-43B3-948B-1728B52AA6E4}">
                <adec:decorative xmlns:adec="http://schemas.microsoft.com/office/drawing/2017/decorative" val="1"/>
              </a:ext>
            </a:extLst>
          </p:cNvPr>
          <p:cNvSpPr>
            <a:spLocks noGrp="1"/>
          </p:cNvSpPr>
          <p:nvPr>
            <p:ph type="pic" sz="quarter" idx="12" hasCustomPrompt="1"/>
          </p:nvPr>
        </p:nvSpPr>
        <p:spPr>
          <a:xfrm>
            <a:off x="6972000" y="0"/>
            <a:ext cx="5220000" cy="6858000"/>
          </a:xfrm>
          <a:custGeom>
            <a:avLst/>
            <a:gdLst>
              <a:gd name="connsiteX0" fmla="*/ 0 w 5220000"/>
              <a:gd name="connsiteY0" fmla="*/ 0 h 6858000"/>
              <a:gd name="connsiteX1" fmla="*/ 5220000 w 5220000"/>
              <a:gd name="connsiteY1" fmla="*/ 0 h 6858000"/>
              <a:gd name="connsiteX2" fmla="*/ 5220000 w 5220000"/>
              <a:gd name="connsiteY2" fmla="*/ 6858000 h 6858000"/>
              <a:gd name="connsiteX3" fmla="*/ 1284240 w 5220000"/>
              <a:gd name="connsiteY3" fmla="*/ 6858000 h 6858000"/>
              <a:gd name="connsiteX4" fmla="*/ 1284240 w 5220000"/>
              <a:gd name="connsiteY4" fmla="*/ 1942000 h 6858000"/>
              <a:gd name="connsiteX5" fmla="*/ 9798 w 5220000"/>
              <a:gd name="connsiteY5" fmla="*/ 620688 h 6858000"/>
              <a:gd name="connsiteX6" fmla="*/ 0 w 5220000"/>
              <a:gd name="connsiteY6" fmla="*/ 6206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0000" h="6858000">
                <a:moveTo>
                  <a:pt x="0" y="0"/>
                </a:moveTo>
                <a:lnTo>
                  <a:pt x="5220000" y="0"/>
                </a:lnTo>
                <a:lnTo>
                  <a:pt x="5220000" y="6858000"/>
                </a:lnTo>
                <a:lnTo>
                  <a:pt x="1284240" y="6858000"/>
                </a:lnTo>
                <a:lnTo>
                  <a:pt x="1284240" y="1942000"/>
                </a:lnTo>
                <a:cubicBezTo>
                  <a:pt x="1284240" y="1212260"/>
                  <a:pt x="713654" y="620688"/>
                  <a:pt x="9798" y="620688"/>
                </a:cubicBezTo>
                <a:lnTo>
                  <a:pt x="0" y="620688"/>
                </a:lnTo>
                <a:close/>
              </a:path>
            </a:pathLst>
          </a:custGeom>
        </p:spPr>
        <p:txBody>
          <a:bodyPr wrap="square">
            <a:noAutofit/>
          </a:bodyPr>
          <a:lstStyle>
            <a:lvl1pPr>
              <a:defRPr/>
            </a:lvl1pPr>
          </a:lstStyle>
          <a:p>
            <a:r>
              <a:rPr lang="fi-FI"/>
              <a:t>Kuvan lisääminen: valitse tämä kehys-&gt; Lisää-välilehti-&gt;Kuvat</a:t>
            </a:r>
          </a:p>
        </p:txBody>
      </p:sp>
      <p:sp>
        <p:nvSpPr>
          <p:cNvPr id="9" name="Vapaamuotoinen: Muoto 8">
            <a:extLst>
              <a:ext uri="{FF2B5EF4-FFF2-40B4-BE49-F238E27FC236}">
                <a16:creationId xmlns:a16="http://schemas.microsoft.com/office/drawing/2014/main" id="{C8AE9F03-8D7B-40A8-96FB-CBC0F4A1E8FA}"/>
              </a:ext>
              <a:ext uri="{C183D7F6-B498-43B3-948B-1728B52AA6E4}">
                <adec:decorative xmlns:adec="http://schemas.microsoft.com/office/drawing/2017/decorative" val="1"/>
              </a:ext>
            </a:extLst>
          </p:cNvPr>
          <p:cNvSpPr>
            <a:spLocks/>
          </p:cNvSpPr>
          <p:nvPr userDrawn="1"/>
        </p:nvSpPr>
        <p:spPr>
          <a:xfrm>
            <a:off x="0" y="620688"/>
            <a:ext cx="8256240" cy="6237312"/>
          </a:xfrm>
          <a:custGeom>
            <a:avLst/>
            <a:gdLst>
              <a:gd name="connsiteX0" fmla="*/ 0 w 7835756"/>
              <a:gd name="connsiteY0" fmla="*/ 0 h 5703819"/>
              <a:gd name="connsiteX1" fmla="*/ 6626220 w 7835756"/>
              <a:gd name="connsiteY1" fmla="*/ 0 h 5703819"/>
              <a:gd name="connsiteX2" fmla="*/ 7835756 w 7835756"/>
              <a:gd name="connsiteY2" fmla="*/ 1208297 h 5703819"/>
              <a:gd name="connsiteX3" fmla="*/ 7835756 w 7835756"/>
              <a:gd name="connsiteY3" fmla="*/ 5703819 h 5703819"/>
              <a:gd name="connsiteX4" fmla="*/ 802803 w 7835756"/>
              <a:gd name="connsiteY4" fmla="*/ 5703819 h 5703819"/>
              <a:gd name="connsiteX5" fmla="*/ 0 w 7835756"/>
              <a:gd name="connsiteY5" fmla="*/ 5699444 h 5703819"/>
              <a:gd name="connsiteX6" fmla="*/ 0 w 7835756"/>
              <a:gd name="connsiteY6" fmla="*/ 0 h 570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5756" h="5703819">
                <a:moveTo>
                  <a:pt x="0" y="0"/>
                </a:moveTo>
                <a:lnTo>
                  <a:pt x="6626220" y="0"/>
                </a:lnTo>
                <a:cubicBezTo>
                  <a:pt x="7294229" y="0"/>
                  <a:pt x="7835756" y="540973"/>
                  <a:pt x="7835756" y="1208297"/>
                </a:cubicBezTo>
                <a:lnTo>
                  <a:pt x="7835756" y="5703819"/>
                </a:lnTo>
                <a:lnTo>
                  <a:pt x="802803" y="5703819"/>
                </a:lnTo>
                <a:lnTo>
                  <a:pt x="0" y="5699444"/>
                </a:lnTo>
                <a:lnTo>
                  <a:pt x="0" y="0"/>
                </a:lnTo>
                <a:close/>
              </a:path>
            </a:pathLst>
          </a:cu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4" name="Dian numeron paikkamerkki 3">
            <a:extLst>
              <a:ext uri="{FF2B5EF4-FFF2-40B4-BE49-F238E27FC236}">
                <a16:creationId xmlns:a16="http://schemas.microsoft.com/office/drawing/2014/main" id="{69C03D2D-8177-0B5F-DA63-9554F5D5D4AA}"/>
              </a:ext>
              <a:ext uri="{C183D7F6-B498-43B3-948B-1728B52AA6E4}">
                <adec:decorative xmlns:adec="http://schemas.microsoft.com/office/drawing/2017/decorative" val="1"/>
              </a:ext>
            </a:extLst>
          </p:cNvPr>
          <p:cNvSpPr>
            <a:spLocks noGrp="1"/>
          </p:cNvSpPr>
          <p:nvPr userDrawn="1">
            <p:ph type="sldNum" sz="quarter" idx="11"/>
          </p:nvPr>
        </p:nvSpPr>
        <p:spPr/>
        <p:txBody>
          <a:bodyPr/>
          <a:lstStyle/>
          <a:p>
            <a:fld id="{A807F21D-6A63-4E75-89AA-A3F521749085}" type="slidenum">
              <a:rPr lang="fi-FI" smtClean="0"/>
              <a:pPr/>
              <a:t>‹#›</a:t>
            </a:fld>
            <a:endParaRPr lang="fi-FI"/>
          </a:p>
        </p:txBody>
      </p:sp>
      <p:sp>
        <p:nvSpPr>
          <p:cNvPr id="2" name="Otsikko 1">
            <a:extLst>
              <a:ext uri="{FF2B5EF4-FFF2-40B4-BE49-F238E27FC236}">
                <a16:creationId xmlns:a16="http://schemas.microsoft.com/office/drawing/2014/main" id="{5CB23565-63C5-0CD3-7444-DA9FC92328AA}"/>
              </a:ext>
            </a:extLst>
          </p:cNvPr>
          <p:cNvSpPr>
            <a:spLocks noGrp="1"/>
          </p:cNvSpPr>
          <p:nvPr userDrawn="1">
            <p:ph type="title"/>
          </p:nvPr>
        </p:nvSpPr>
        <p:spPr>
          <a:xfrm>
            <a:off x="479376" y="908720"/>
            <a:ext cx="6768752" cy="1440160"/>
          </a:xfrm>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D115CAD4-C88F-246D-180B-79BE252A9323}"/>
              </a:ext>
            </a:extLst>
          </p:cNvPr>
          <p:cNvSpPr>
            <a:spLocks noGrp="1"/>
          </p:cNvSpPr>
          <p:nvPr userDrawn="1">
            <p:ph type="body" sz="quarter" idx="13"/>
          </p:nvPr>
        </p:nvSpPr>
        <p:spPr>
          <a:xfrm>
            <a:off x="479376" y="2420888"/>
            <a:ext cx="6769149" cy="4176762"/>
          </a:xfrm>
        </p:spPr>
        <p:txBody>
          <a:bodyPr/>
          <a:lstStyle>
            <a:lvl1pPr marL="342900" indent="-342900">
              <a:buFont typeface="Arial" panose="020B0604020202020204" pitchFamily="34" charset="0"/>
              <a:buChar char="•"/>
              <a:defRPr/>
            </a:lvl1pPr>
            <a:lvl3pPr>
              <a:spcAft>
                <a:spcPts val="600"/>
              </a:spcAft>
              <a:defRPr/>
            </a:lvl3pPr>
            <a:lvl4pPr>
              <a:spcBef>
                <a:spcPts val="0"/>
              </a:spcBef>
              <a:spcAft>
                <a:spcPts val="600"/>
              </a:spcAft>
              <a:defRPr/>
            </a:lvl4pPr>
            <a:lvl5pPr>
              <a:spcBef>
                <a:spcPts val="0"/>
              </a:spcBef>
              <a:spcAft>
                <a:spcPts val="600"/>
              </a:spcAft>
              <a:defRPr/>
            </a:lvl5pPr>
          </a:lstStyle>
          <a:p>
            <a:pPr lvl="0"/>
            <a:r>
              <a:rPr lang="fi-FI"/>
              <a:t>Muokkaa tekstin perustyylejä napsauttamalla</a:t>
            </a:r>
          </a:p>
          <a:p>
            <a:pPr lvl="1"/>
            <a:r>
              <a:rPr lang="fi-FI"/>
              <a:t>toinen taso</a:t>
            </a:r>
          </a:p>
          <a:p>
            <a:pPr lvl="2"/>
            <a:r>
              <a:rPr lang="fi-FI"/>
              <a:t>kolmas taso</a:t>
            </a:r>
          </a:p>
        </p:txBody>
      </p:sp>
    </p:spTree>
    <p:extLst>
      <p:ext uri="{BB962C8B-B14F-4D97-AF65-F5344CB8AC3E}">
        <p14:creationId xmlns:p14="http://schemas.microsoft.com/office/powerpoint/2010/main" val="1877063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isisältö, kuva vasemmalla">
    <p:spTree>
      <p:nvGrpSpPr>
        <p:cNvPr id="1" name=""/>
        <p:cNvGrpSpPr/>
        <p:nvPr/>
      </p:nvGrpSpPr>
      <p:grpSpPr>
        <a:xfrm>
          <a:off x="0" y="0"/>
          <a:ext cx="0" cy="0"/>
          <a:chOff x="0" y="0"/>
          <a:chExt cx="0" cy="0"/>
        </a:xfrm>
      </p:grpSpPr>
      <p:sp>
        <p:nvSpPr>
          <p:cNvPr id="10" name="Kuvan paikkamerkki 9">
            <a:extLst>
              <a:ext uri="{FF2B5EF4-FFF2-40B4-BE49-F238E27FC236}">
                <a16:creationId xmlns:a16="http://schemas.microsoft.com/office/drawing/2014/main" id="{BFBBC31E-2A34-1725-53A4-A9243CB3C05A}"/>
              </a:ext>
              <a:ext uri="{C183D7F6-B498-43B3-948B-1728B52AA6E4}">
                <adec:decorative xmlns:adec="http://schemas.microsoft.com/office/drawing/2017/decorative" val="1"/>
              </a:ext>
            </a:extLst>
          </p:cNvPr>
          <p:cNvSpPr>
            <a:spLocks noGrp="1"/>
          </p:cNvSpPr>
          <p:nvPr>
            <p:ph type="pic" sz="quarter" idx="14" hasCustomPrompt="1"/>
          </p:nvPr>
        </p:nvSpPr>
        <p:spPr>
          <a:xfrm>
            <a:off x="0" y="0"/>
            <a:ext cx="5220000" cy="6858000"/>
          </a:xfrm>
          <a:custGeom>
            <a:avLst/>
            <a:gdLst>
              <a:gd name="connsiteX0" fmla="*/ 0 w 5220000"/>
              <a:gd name="connsiteY0" fmla="*/ 0 h 6858000"/>
              <a:gd name="connsiteX1" fmla="*/ 5220000 w 5220000"/>
              <a:gd name="connsiteY1" fmla="*/ 0 h 6858000"/>
              <a:gd name="connsiteX2" fmla="*/ 5220000 w 5220000"/>
              <a:gd name="connsiteY2" fmla="*/ 620856 h 6858000"/>
              <a:gd name="connsiteX3" fmla="*/ 5092907 w 5220000"/>
              <a:gd name="connsiteY3" fmla="*/ 627510 h 6858000"/>
              <a:gd name="connsiteX4" fmla="*/ 3948768 w 5220000"/>
              <a:gd name="connsiteY4" fmla="*/ 1942000 h 6858000"/>
              <a:gd name="connsiteX5" fmla="*/ 3948768 w 5220000"/>
              <a:gd name="connsiteY5" fmla="*/ 6858000 h 6858000"/>
              <a:gd name="connsiteX6" fmla="*/ 0 w 5220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0000" h="6858000">
                <a:moveTo>
                  <a:pt x="0" y="0"/>
                </a:moveTo>
                <a:lnTo>
                  <a:pt x="5220000" y="0"/>
                </a:lnTo>
                <a:lnTo>
                  <a:pt x="5220000" y="620856"/>
                </a:lnTo>
                <a:lnTo>
                  <a:pt x="5092907" y="627510"/>
                </a:lnTo>
                <a:cubicBezTo>
                  <a:pt x="4450260" y="695174"/>
                  <a:pt x="3948768" y="1257869"/>
                  <a:pt x="3948768" y="1942000"/>
                </a:cubicBezTo>
                <a:lnTo>
                  <a:pt x="3948768" y="6858000"/>
                </a:lnTo>
                <a:lnTo>
                  <a:pt x="0" y="6858000"/>
                </a:lnTo>
                <a:close/>
              </a:path>
            </a:pathLst>
          </a:custGeom>
        </p:spPr>
        <p:txBody>
          <a:bodyPr wrap="square">
            <a:noAutofit/>
          </a:bodyPr>
          <a:lstStyle>
            <a:lvl1pPr>
              <a:defRPr/>
            </a:lvl1pPr>
          </a:lstStyle>
          <a:p>
            <a:r>
              <a:rPr lang="fi-FI"/>
              <a:t>Kuvan lisääminen: valitse tämä kehys-&gt; Lisää-välilehti -&gt; Kuvat</a:t>
            </a:r>
          </a:p>
        </p:txBody>
      </p:sp>
      <p:sp>
        <p:nvSpPr>
          <p:cNvPr id="11" name="Vapaamuotoinen: Muoto 10">
            <a:extLst>
              <a:ext uri="{FF2B5EF4-FFF2-40B4-BE49-F238E27FC236}">
                <a16:creationId xmlns:a16="http://schemas.microsoft.com/office/drawing/2014/main" id="{05E9F00F-BF66-DD96-BAFB-B08E62C5760A}"/>
              </a:ext>
              <a:ext uri="{C183D7F6-B498-43B3-948B-1728B52AA6E4}">
                <adec:decorative xmlns:adec="http://schemas.microsoft.com/office/drawing/2017/decorative" val="1"/>
              </a:ext>
            </a:extLst>
          </p:cNvPr>
          <p:cNvSpPr>
            <a:spLocks/>
          </p:cNvSpPr>
          <p:nvPr userDrawn="1"/>
        </p:nvSpPr>
        <p:spPr>
          <a:xfrm flipH="1">
            <a:off x="3948768" y="620688"/>
            <a:ext cx="8256240" cy="6237312"/>
          </a:xfrm>
          <a:custGeom>
            <a:avLst/>
            <a:gdLst>
              <a:gd name="connsiteX0" fmla="*/ 0 w 7835756"/>
              <a:gd name="connsiteY0" fmla="*/ 0 h 5703819"/>
              <a:gd name="connsiteX1" fmla="*/ 6626220 w 7835756"/>
              <a:gd name="connsiteY1" fmla="*/ 0 h 5703819"/>
              <a:gd name="connsiteX2" fmla="*/ 7835756 w 7835756"/>
              <a:gd name="connsiteY2" fmla="*/ 1208297 h 5703819"/>
              <a:gd name="connsiteX3" fmla="*/ 7835756 w 7835756"/>
              <a:gd name="connsiteY3" fmla="*/ 5703819 h 5703819"/>
              <a:gd name="connsiteX4" fmla="*/ 802803 w 7835756"/>
              <a:gd name="connsiteY4" fmla="*/ 5703819 h 5703819"/>
              <a:gd name="connsiteX5" fmla="*/ 0 w 7835756"/>
              <a:gd name="connsiteY5" fmla="*/ 5699444 h 5703819"/>
              <a:gd name="connsiteX6" fmla="*/ 0 w 7835756"/>
              <a:gd name="connsiteY6" fmla="*/ 0 h 570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35756" h="5703819">
                <a:moveTo>
                  <a:pt x="0" y="0"/>
                </a:moveTo>
                <a:lnTo>
                  <a:pt x="6626220" y="0"/>
                </a:lnTo>
                <a:cubicBezTo>
                  <a:pt x="7294229" y="0"/>
                  <a:pt x="7835756" y="540973"/>
                  <a:pt x="7835756" y="1208297"/>
                </a:cubicBezTo>
                <a:lnTo>
                  <a:pt x="7835756" y="5703819"/>
                </a:lnTo>
                <a:lnTo>
                  <a:pt x="802803" y="5703819"/>
                </a:lnTo>
                <a:lnTo>
                  <a:pt x="0" y="5699444"/>
                </a:lnTo>
                <a:lnTo>
                  <a:pt x="0" y="0"/>
                </a:lnTo>
                <a:close/>
              </a:path>
            </a:pathLst>
          </a:cu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i-FI"/>
          </a:p>
        </p:txBody>
      </p:sp>
      <p:sp>
        <p:nvSpPr>
          <p:cNvPr id="2" name="Otsikko 1">
            <a:extLst>
              <a:ext uri="{FF2B5EF4-FFF2-40B4-BE49-F238E27FC236}">
                <a16:creationId xmlns:a16="http://schemas.microsoft.com/office/drawing/2014/main" id="{5CB23565-63C5-0CD3-7444-DA9FC92328AA}"/>
              </a:ext>
            </a:extLst>
          </p:cNvPr>
          <p:cNvSpPr>
            <a:spLocks noGrp="1"/>
          </p:cNvSpPr>
          <p:nvPr userDrawn="1">
            <p:ph type="title"/>
          </p:nvPr>
        </p:nvSpPr>
        <p:spPr>
          <a:xfrm>
            <a:off x="4583435" y="908720"/>
            <a:ext cx="6840760" cy="1368152"/>
          </a:xfrm>
        </p:spPr>
        <p:txBody>
          <a:bodyPr/>
          <a:lstStyle/>
          <a:p>
            <a:r>
              <a:rPr lang="fi-FI"/>
              <a:t>Muokkaa </a:t>
            </a:r>
            <a:r>
              <a:rPr lang="fi-FI" err="1"/>
              <a:t>ots</a:t>
            </a:r>
            <a:r>
              <a:rPr lang="fi-FI"/>
              <a:t>. </a:t>
            </a:r>
            <a:r>
              <a:rPr lang="fi-FI" err="1"/>
              <a:t>perustyyl</a:t>
            </a:r>
            <a:r>
              <a:rPr lang="fi-FI"/>
              <a:t>. </a:t>
            </a:r>
            <a:r>
              <a:rPr lang="fi-FI" err="1"/>
              <a:t>napsautt</a:t>
            </a:r>
            <a:r>
              <a:rPr lang="fi-FI"/>
              <a:t>.</a:t>
            </a:r>
          </a:p>
        </p:txBody>
      </p:sp>
      <p:sp>
        <p:nvSpPr>
          <p:cNvPr id="7" name="Tekstin paikkamerkki 6">
            <a:extLst>
              <a:ext uri="{FF2B5EF4-FFF2-40B4-BE49-F238E27FC236}">
                <a16:creationId xmlns:a16="http://schemas.microsoft.com/office/drawing/2014/main" id="{D115CAD4-C88F-246D-180B-79BE252A9323}"/>
              </a:ext>
            </a:extLst>
          </p:cNvPr>
          <p:cNvSpPr>
            <a:spLocks noGrp="1"/>
          </p:cNvSpPr>
          <p:nvPr userDrawn="1">
            <p:ph type="body" sz="quarter" idx="13"/>
          </p:nvPr>
        </p:nvSpPr>
        <p:spPr>
          <a:xfrm>
            <a:off x="4584055" y="2348880"/>
            <a:ext cx="6840537" cy="4248770"/>
          </a:xfrm>
        </p:spPr>
        <p:txBody>
          <a:bodyPr/>
          <a:lstStyle/>
          <a:p>
            <a:pPr lvl="0"/>
            <a:r>
              <a:rPr lang="fi-FI"/>
              <a:t>Muokkaa tekstin perustyylejä napsauttamalla</a:t>
            </a:r>
          </a:p>
          <a:p>
            <a:pPr lvl="1"/>
            <a:r>
              <a:rPr lang="fi-FI"/>
              <a:t>toinen taso</a:t>
            </a:r>
          </a:p>
          <a:p>
            <a:pPr lvl="2"/>
            <a:r>
              <a:rPr lang="fi-FI"/>
              <a:t>kolmas taso</a:t>
            </a:r>
          </a:p>
        </p:txBody>
      </p:sp>
      <p:sp>
        <p:nvSpPr>
          <p:cNvPr id="4" name="Dian numeron paikkamerkki 3">
            <a:extLst>
              <a:ext uri="{FF2B5EF4-FFF2-40B4-BE49-F238E27FC236}">
                <a16:creationId xmlns:a16="http://schemas.microsoft.com/office/drawing/2014/main" id="{69C03D2D-8177-0B5F-DA63-9554F5D5D4AA}"/>
              </a:ext>
              <a:ext uri="{C183D7F6-B498-43B3-948B-1728B52AA6E4}">
                <adec:decorative xmlns:adec="http://schemas.microsoft.com/office/drawing/2017/decorative" val="1"/>
              </a:ext>
            </a:extLst>
          </p:cNvPr>
          <p:cNvSpPr>
            <a:spLocks noGrp="1"/>
          </p:cNvSpPr>
          <p:nvPr userDrawn="1">
            <p:ph type="sldNum" sz="quarter" idx="11"/>
          </p:nvPr>
        </p:nvSpPr>
        <p:spPr/>
        <p:txBody>
          <a:bodyPr/>
          <a:lstStyle/>
          <a:p>
            <a:fld id="{A807F21D-6A63-4E75-89AA-A3F521749085}" type="slidenum">
              <a:rPr lang="fi-FI" smtClean="0"/>
              <a:pPr/>
              <a:t>‹#›</a:t>
            </a:fld>
            <a:endParaRPr lang="fi-FI"/>
          </a:p>
        </p:txBody>
      </p:sp>
    </p:spTree>
    <p:extLst>
      <p:ext uri="{BB962C8B-B14F-4D97-AF65-F5344CB8AC3E}">
        <p14:creationId xmlns:p14="http://schemas.microsoft.com/office/powerpoint/2010/main" val="1158270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79376" y="299195"/>
            <a:ext cx="11161240" cy="1080120"/>
          </a:xfrm>
          <a:prstGeom prst="rect">
            <a:avLst/>
          </a:prstGeom>
        </p:spPr>
        <p:txBody>
          <a:bodyPr vert="horz" lIns="91440" tIns="45720" rIns="91440" bIns="45720" rtlCol="0" anchor="ctr">
            <a:normAutofit/>
          </a:bodyPr>
          <a:lstStyle/>
          <a:p>
            <a:r>
              <a:rPr lang="fi-FI"/>
              <a:t>Lisää otsikko</a:t>
            </a:r>
          </a:p>
        </p:txBody>
      </p:sp>
      <p:sp>
        <p:nvSpPr>
          <p:cNvPr id="4" name="Alatunnisteen paikkamerkki 3">
            <a:extLst>
              <a:ext uri="{FF2B5EF4-FFF2-40B4-BE49-F238E27FC236}">
                <a16:creationId xmlns:a16="http://schemas.microsoft.com/office/drawing/2014/main" id="{2F5C381D-6702-2D6E-7D19-8A1EC9164ECE}"/>
              </a:ext>
              <a:ext uri="{C183D7F6-B498-43B3-948B-1728B52AA6E4}">
                <adec:decorative xmlns:adec="http://schemas.microsoft.com/office/drawing/2017/decorative" val="1"/>
              </a:ext>
            </a:extLst>
          </p:cNvPr>
          <p:cNvSpPr>
            <a:spLocks noGrp="1"/>
          </p:cNvSpPr>
          <p:nvPr>
            <p:ph type="ftr" sz="quarter" idx="3"/>
          </p:nvPr>
        </p:nvSpPr>
        <p:spPr>
          <a:xfrm>
            <a:off x="3359696" y="6448251"/>
            <a:ext cx="5472608" cy="282577"/>
          </a:xfrm>
          <a:prstGeom prst="rect">
            <a:avLst/>
          </a:prstGeom>
        </p:spPr>
        <p:txBody>
          <a:bodyPr vert="horz" lIns="91440" tIns="45720" rIns="91440" bIns="45720" rtlCol="0" anchor="ctr"/>
          <a:lstStyle>
            <a:lvl1pPr algn="ctr">
              <a:defRPr sz="1050" b="1">
                <a:solidFill>
                  <a:schemeClr val="accent1"/>
                </a:solidFill>
                <a:latin typeface="Titillium Web" panose="00000300000000000000" pitchFamily="2" charset="0"/>
              </a:defRPr>
            </a:lvl1pPr>
          </a:lstStyle>
          <a:p>
            <a:r>
              <a:rPr lang="fi-FI">
                <a:solidFill>
                  <a:schemeClr val="accent2"/>
                </a:solidFill>
              </a:rPr>
              <a:t>Uudenmaan liitto </a:t>
            </a:r>
            <a:r>
              <a:rPr lang="fi-FI"/>
              <a:t>| </a:t>
            </a:r>
            <a:r>
              <a:rPr lang="fi-FI" err="1">
                <a:solidFill>
                  <a:schemeClr val="accent2"/>
                </a:solidFill>
              </a:rPr>
              <a:t>Nylands</a:t>
            </a:r>
            <a:r>
              <a:rPr lang="fi-FI">
                <a:solidFill>
                  <a:schemeClr val="accent2"/>
                </a:solidFill>
              </a:rPr>
              <a:t> </a:t>
            </a:r>
            <a:r>
              <a:rPr lang="fi-FI" err="1">
                <a:solidFill>
                  <a:schemeClr val="accent2"/>
                </a:solidFill>
              </a:rPr>
              <a:t>förbund</a:t>
            </a:r>
            <a:r>
              <a:rPr lang="fi-FI">
                <a:solidFill>
                  <a:schemeClr val="accent2"/>
                </a:solidFill>
              </a:rPr>
              <a:t> </a:t>
            </a:r>
            <a:r>
              <a:rPr lang="fi-FI"/>
              <a:t>| </a:t>
            </a:r>
            <a:r>
              <a:rPr lang="fi-FI">
                <a:solidFill>
                  <a:schemeClr val="accent2"/>
                </a:solidFill>
              </a:rPr>
              <a:t>Helsinki-Uusimaa </a:t>
            </a:r>
            <a:r>
              <a:rPr lang="fi-FI" err="1">
                <a:solidFill>
                  <a:schemeClr val="accent2"/>
                </a:solidFill>
              </a:rPr>
              <a:t>Regional</a:t>
            </a:r>
            <a:r>
              <a:rPr lang="fi-FI">
                <a:solidFill>
                  <a:schemeClr val="accent2"/>
                </a:solidFill>
              </a:rPr>
              <a:t> </a:t>
            </a:r>
            <a:r>
              <a:rPr lang="fi-FI" err="1">
                <a:solidFill>
                  <a:schemeClr val="accent2"/>
                </a:solidFill>
              </a:rPr>
              <a:t>Council</a:t>
            </a:r>
            <a:endParaRPr lang="fi-FI">
              <a:solidFill>
                <a:schemeClr val="accent2"/>
              </a:solidFill>
            </a:endParaRPr>
          </a:p>
        </p:txBody>
      </p:sp>
      <p:sp>
        <p:nvSpPr>
          <p:cNvPr id="5" name="Dian numeron paikkamerkki 4">
            <a:extLst>
              <a:ext uri="{FF2B5EF4-FFF2-40B4-BE49-F238E27FC236}">
                <a16:creationId xmlns:a16="http://schemas.microsoft.com/office/drawing/2014/main" id="{AB4EECB2-66BA-079B-47DA-25C377610443}"/>
              </a:ext>
              <a:ext uri="{C183D7F6-B498-43B3-948B-1728B52AA6E4}">
                <adec:decorative xmlns:adec="http://schemas.microsoft.com/office/drawing/2017/decorative" val="1"/>
              </a:ext>
            </a:extLst>
          </p:cNvPr>
          <p:cNvSpPr>
            <a:spLocks noGrp="1"/>
          </p:cNvSpPr>
          <p:nvPr>
            <p:ph type="sldNum" sz="quarter" idx="4"/>
          </p:nvPr>
        </p:nvSpPr>
        <p:spPr>
          <a:xfrm>
            <a:off x="10704512" y="6448251"/>
            <a:ext cx="1159024" cy="365125"/>
          </a:xfrm>
          <a:prstGeom prst="rect">
            <a:avLst/>
          </a:prstGeom>
        </p:spPr>
        <p:txBody>
          <a:bodyPr vert="horz" lIns="91440" tIns="45720" rIns="91440" bIns="45720" rtlCol="0" anchor="ctr"/>
          <a:lstStyle>
            <a:lvl1pPr algn="r">
              <a:defRPr sz="1050">
                <a:solidFill>
                  <a:schemeClr val="tx1">
                    <a:tint val="75000"/>
                  </a:schemeClr>
                </a:solidFill>
                <a:latin typeface="Source Sans Pro" panose="020B0503030403020204" pitchFamily="34" charset="0"/>
                <a:ea typeface="Source Sans Pro" panose="020B0503030403020204" pitchFamily="34" charset="0"/>
              </a:defRPr>
            </a:lvl1pPr>
          </a:lstStyle>
          <a:p>
            <a:fld id="{A807F21D-6A63-4E75-89AA-A3F521749085}" type="slidenum">
              <a:rPr lang="fi-FI" smtClean="0"/>
              <a:pPr/>
              <a:t>‹#›</a:t>
            </a:fld>
            <a:endParaRPr lang="fi-FI"/>
          </a:p>
        </p:txBody>
      </p:sp>
      <p:sp>
        <p:nvSpPr>
          <p:cNvPr id="8" name="Tekstin paikkamerkki 7">
            <a:extLst>
              <a:ext uri="{FF2B5EF4-FFF2-40B4-BE49-F238E27FC236}">
                <a16:creationId xmlns:a16="http://schemas.microsoft.com/office/drawing/2014/main" id="{884D4D8D-45A5-E74C-2E65-9F8E1F23935F}"/>
              </a:ext>
            </a:extLst>
          </p:cNvPr>
          <p:cNvSpPr>
            <a:spLocks noGrp="1"/>
          </p:cNvSpPr>
          <p:nvPr>
            <p:ph type="body" idx="1"/>
          </p:nvPr>
        </p:nvSpPr>
        <p:spPr>
          <a:xfrm>
            <a:off x="551384" y="1556792"/>
            <a:ext cx="11089232" cy="4536504"/>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4"/>
            <a:endParaRPr lang="fi-FI"/>
          </a:p>
        </p:txBody>
      </p:sp>
    </p:spTree>
  </p:cSld>
  <p:clrMap bg1="lt1" tx1="dk1" bg2="lt2" tx2="dk2" accent1="accent1" accent2="accent2" accent3="accent3" accent4="accent4" accent5="accent5" accent6="accent6" hlink="hlink" folHlink="folHlink"/>
  <p:sldLayoutIdLst>
    <p:sldLayoutId id="2147483670" r:id="rId1"/>
    <p:sldLayoutId id="2147483686" r:id="rId2"/>
    <p:sldLayoutId id="2147483691" r:id="rId3"/>
    <p:sldLayoutId id="2147483674" r:id="rId4"/>
    <p:sldLayoutId id="2147483680" r:id="rId5"/>
    <p:sldLayoutId id="2147483704" r:id="rId6"/>
    <p:sldLayoutId id="2147483705" r:id="rId7"/>
    <p:sldLayoutId id="2147483668" r:id="rId8"/>
    <p:sldLayoutId id="2147483669" r:id="rId9"/>
    <p:sldLayoutId id="2147483708" r:id="rId10"/>
    <p:sldLayoutId id="2147483650" r:id="rId11"/>
    <p:sldLayoutId id="2147483675" r:id="rId12"/>
    <p:sldLayoutId id="2147483681" r:id="rId13"/>
    <p:sldLayoutId id="2147483697" r:id="rId14"/>
    <p:sldLayoutId id="2147483676" r:id="rId15"/>
    <p:sldLayoutId id="2147483707" r:id="rId16"/>
    <p:sldLayoutId id="2147483687" r:id="rId17"/>
    <p:sldLayoutId id="2147483739" r:id="rId18"/>
    <p:sldLayoutId id="2147483699" r:id="rId19"/>
    <p:sldLayoutId id="2147483679" r:id="rId20"/>
    <p:sldLayoutId id="2147483696" r:id="rId21"/>
    <p:sldLayoutId id="2147483700" r:id="rId22"/>
    <p:sldLayoutId id="2147483682" r:id="rId23"/>
    <p:sldLayoutId id="2147483689" r:id="rId24"/>
    <p:sldLayoutId id="2147483683" r:id="rId25"/>
    <p:sldLayoutId id="2147483701" r:id="rId26"/>
    <p:sldLayoutId id="2147483706" r:id="rId27"/>
    <p:sldLayoutId id="2147483703" r:id="rId28"/>
    <p:sldLayoutId id="2147483710" r:id="rId29"/>
    <p:sldLayoutId id="2147483738" r:id="rId30"/>
  </p:sldLayoutIdLst>
  <p:hf hdr="0" dt="0"/>
  <p:txStyles>
    <p:titleStyle>
      <a:lvl1pPr algn="l" defTabSz="914400" rtl="0" eaLnBrk="1" latinLnBrk="0" hangingPunct="1">
        <a:spcBef>
          <a:spcPct val="0"/>
        </a:spcBef>
        <a:buNone/>
        <a:defRPr sz="3600" b="1" kern="1200">
          <a:solidFill>
            <a:schemeClr val="tx1"/>
          </a:solidFill>
          <a:latin typeface="Titillium Web" panose="00000300000000000000" pitchFamily="2" charset="0"/>
          <a:ea typeface="+mj-ea"/>
          <a:cs typeface="+mj-cs"/>
        </a:defRPr>
      </a:lvl1pPr>
    </p:titleStyle>
    <p:bodyStyle>
      <a:lvl1pPr marL="342900" indent="-342900" algn="l" defTabSz="914400" rtl="0" eaLnBrk="1" latinLnBrk="0" hangingPunct="1">
        <a:spcBef>
          <a:spcPts val="600"/>
        </a:spcBef>
        <a:spcAft>
          <a:spcPts val="600"/>
        </a:spcAft>
        <a:buClr>
          <a:srgbClr val="F49915"/>
        </a:buClr>
        <a:buFont typeface="Arial" panose="020B0604020202020204" pitchFamily="34" charset="0"/>
        <a:buChar char="•"/>
        <a:defRPr sz="2200" kern="1200" baseline="0">
          <a:solidFill>
            <a:schemeClr val="tx2"/>
          </a:solidFill>
          <a:latin typeface="+mn-lt"/>
          <a:ea typeface="+mn-ea"/>
          <a:cs typeface="Arial" pitchFamily="34" charset="0"/>
        </a:defRPr>
      </a:lvl1pPr>
      <a:lvl2pPr marL="666900" indent="-342900" algn="l" defTabSz="914400" rtl="0" eaLnBrk="1" latinLnBrk="0" hangingPunct="1">
        <a:spcBef>
          <a:spcPts val="0"/>
        </a:spcBef>
        <a:spcAft>
          <a:spcPts val="600"/>
        </a:spcAft>
        <a:buClr>
          <a:srgbClr val="F49915"/>
        </a:buClr>
        <a:buFont typeface="Arial" panose="020B0604020202020204" pitchFamily="34" charset="0"/>
        <a:buChar char="•"/>
        <a:defRPr sz="2200" kern="1200">
          <a:solidFill>
            <a:schemeClr val="tx2"/>
          </a:solidFill>
          <a:latin typeface="+mn-lt"/>
          <a:ea typeface="+mn-ea"/>
          <a:cs typeface="Arial" pitchFamily="34" charset="0"/>
        </a:defRPr>
      </a:lvl2pPr>
      <a:lvl3pPr marL="1116000" indent="-216000" algn="l" defTabSz="914400" rtl="0" eaLnBrk="1" latinLnBrk="0" hangingPunct="1">
        <a:spcBef>
          <a:spcPts val="0"/>
        </a:spcBef>
        <a:spcAft>
          <a:spcPts val="600"/>
        </a:spcAft>
        <a:buClr>
          <a:srgbClr val="F49915"/>
        </a:buClr>
        <a:buFont typeface="Arial" panose="020B0604020202020204" pitchFamily="34" charset="0"/>
        <a:buChar char="•"/>
        <a:defRPr sz="2200" b="0" i="0" kern="1200" baseline="0">
          <a:solidFill>
            <a:schemeClr val="tx2"/>
          </a:solidFill>
          <a:latin typeface="+mn-lt"/>
          <a:ea typeface="+mn-ea"/>
          <a:cs typeface="Arial" pitchFamily="34" charset="0"/>
        </a:defRPr>
      </a:lvl3pPr>
      <a:lvl4pPr marL="1116000" indent="-216000" algn="l" defTabSz="914400" rtl="0" eaLnBrk="1" latinLnBrk="0" hangingPunct="1">
        <a:spcBef>
          <a:spcPts val="400"/>
        </a:spcBef>
        <a:spcAft>
          <a:spcPts val="600"/>
        </a:spcAft>
        <a:buClr>
          <a:srgbClr val="F49915"/>
        </a:buClr>
        <a:buFont typeface="Arial" panose="020B0604020202020204" pitchFamily="34" charset="0"/>
        <a:buChar char="•"/>
        <a:defRPr sz="2200" kern="1200">
          <a:solidFill>
            <a:schemeClr val="tx2"/>
          </a:solidFill>
          <a:latin typeface="+mn-lt"/>
          <a:ea typeface="+mn-ea"/>
          <a:cs typeface="Arial" pitchFamily="34" charset="0"/>
        </a:defRPr>
      </a:lvl4pPr>
      <a:lvl5pPr marL="1116000" indent="-216000" algn="l" defTabSz="914400" rtl="0" eaLnBrk="1" latinLnBrk="0" hangingPunct="1">
        <a:spcBef>
          <a:spcPct val="20000"/>
        </a:spcBef>
        <a:buClr>
          <a:srgbClr val="F49915"/>
        </a:buClr>
        <a:buFont typeface="Arial" panose="020B0604020202020204" pitchFamily="34" charset="0"/>
        <a:buChar char="•"/>
        <a:defRPr sz="22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4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48.sv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0.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54.sv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0.svg"/><Relationship Id="rId11" Type="http://schemas.openxmlformats.org/officeDocument/2006/relationships/image" Target="../media/image53.png"/><Relationship Id="rId5" Type="http://schemas.openxmlformats.org/officeDocument/2006/relationships/image" Target="../media/image39.png"/><Relationship Id="rId10" Type="http://schemas.openxmlformats.org/officeDocument/2006/relationships/image" Target="../media/image46.svg"/><Relationship Id="rId4" Type="http://schemas.openxmlformats.org/officeDocument/2006/relationships/image" Target="../media/image42.svg"/><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54.sv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40.svg"/><Relationship Id="rId11" Type="http://schemas.openxmlformats.org/officeDocument/2006/relationships/image" Target="../media/image53.png"/><Relationship Id="rId5" Type="http://schemas.openxmlformats.org/officeDocument/2006/relationships/image" Target="../media/image39.png"/><Relationship Id="rId10" Type="http://schemas.openxmlformats.org/officeDocument/2006/relationships/image" Target="../media/image46.svg"/><Relationship Id="rId4" Type="http://schemas.openxmlformats.org/officeDocument/2006/relationships/image" Target="../media/image42.sv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5.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41.png"/><Relationship Id="rId7" Type="http://schemas.openxmlformats.org/officeDocument/2006/relationships/image" Target="../media/image39.png"/><Relationship Id="rId12" Type="http://schemas.openxmlformats.org/officeDocument/2006/relationships/image" Target="../media/image46.sv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58.svg"/><Relationship Id="rId11" Type="http://schemas.openxmlformats.org/officeDocument/2006/relationships/image" Target="../media/image45.png"/><Relationship Id="rId5" Type="http://schemas.openxmlformats.org/officeDocument/2006/relationships/image" Target="../media/image57.png"/><Relationship Id="rId10" Type="http://schemas.openxmlformats.org/officeDocument/2006/relationships/image" Target="../media/image44.svg"/><Relationship Id="rId4" Type="http://schemas.openxmlformats.org/officeDocument/2006/relationships/image" Target="../media/image42.svg"/><Relationship Id="rId9"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40.sv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39.png"/><Relationship Id="rId11" Type="http://schemas.openxmlformats.org/officeDocument/2006/relationships/image" Target="../media/image46.svg"/><Relationship Id="rId5" Type="http://schemas.openxmlformats.org/officeDocument/2006/relationships/image" Target="../media/image59.png"/><Relationship Id="rId10" Type="http://schemas.openxmlformats.org/officeDocument/2006/relationships/image" Target="../media/image45.png"/><Relationship Id="rId4" Type="http://schemas.openxmlformats.org/officeDocument/2006/relationships/image" Target="../media/image42.svg"/><Relationship Id="rId9" Type="http://schemas.openxmlformats.org/officeDocument/2006/relationships/image" Target="../media/image44.sv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0.jpe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27.png"/><Relationship Id="rId9"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63.sv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40.svg"/><Relationship Id="rId11" Type="http://schemas.openxmlformats.org/officeDocument/2006/relationships/image" Target="../media/image62.png"/><Relationship Id="rId5" Type="http://schemas.openxmlformats.org/officeDocument/2006/relationships/image" Target="../media/image39.png"/><Relationship Id="rId10" Type="http://schemas.openxmlformats.org/officeDocument/2006/relationships/image" Target="../media/image46.svg"/><Relationship Id="rId4" Type="http://schemas.openxmlformats.org/officeDocument/2006/relationships/image" Target="../media/image42.svg"/><Relationship Id="rId9" Type="http://schemas.openxmlformats.org/officeDocument/2006/relationships/image" Target="../media/image45.png"/></Relationships>
</file>

<file path=ppt/slides/_rels/slide4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65.sv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image" Target="../media/image40.svg"/><Relationship Id="rId11" Type="http://schemas.openxmlformats.org/officeDocument/2006/relationships/image" Target="../media/image64.png"/><Relationship Id="rId5" Type="http://schemas.openxmlformats.org/officeDocument/2006/relationships/image" Target="../media/image39.png"/><Relationship Id="rId10" Type="http://schemas.openxmlformats.org/officeDocument/2006/relationships/image" Target="../media/image46.svg"/><Relationship Id="rId4" Type="http://schemas.openxmlformats.org/officeDocument/2006/relationships/image" Target="../media/image42.svg"/><Relationship Id="rId9"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25.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image" Target="../media/image66.png"/><Relationship Id="rId1" Type="http://schemas.openxmlformats.org/officeDocument/2006/relationships/slideLayout" Target="../slideLayouts/slideLayout17.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slides/_rels/slide48.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25.png"/><Relationship Id="rId3" Type="http://schemas.openxmlformats.org/officeDocument/2006/relationships/image" Target="../media/image67.png"/><Relationship Id="rId7" Type="http://schemas.openxmlformats.org/officeDocument/2006/relationships/image" Target="../media/image79.png"/><Relationship Id="rId12" Type="http://schemas.openxmlformats.org/officeDocument/2006/relationships/image" Target="../media/image84.svg"/><Relationship Id="rId2" Type="http://schemas.openxmlformats.org/officeDocument/2006/relationships/image" Target="../media/image66.png"/><Relationship Id="rId1" Type="http://schemas.openxmlformats.org/officeDocument/2006/relationships/slideLayout" Target="../slideLayouts/slideLayout17.xml"/><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68.svg"/><Relationship Id="rId9" Type="http://schemas.openxmlformats.org/officeDocument/2006/relationships/image" Target="../media/image81.png"/></Relationships>
</file>

<file path=ppt/slides/_rels/slide49.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25.png"/><Relationship Id="rId3" Type="http://schemas.openxmlformats.org/officeDocument/2006/relationships/image" Target="../media/image67.png"/><Relationship Id="rId7" Type="http://schemas.openxmlformats.org/officeDocument/2006/relationships/image" Target="../media/image87.png"/><Relationship Id="rId12" Type="http://schemas.openxmlformats.org/officeDocument/2006/relationships/image" Target="../media/image92.svg"/><Relationship Id="rId2" Type="http://schemas.openxmlformats.org/officeDocument/2006/relationships/image" Target="../media/image66.png"/><Relationship Id="rId1" Type="http://schemas.openxmlformats.org/officeDocument/2006/relationships/slideLayout" Target="../slideLayouts/slideLayout17.xml"/><Relationship Id="rId6" Type="http://schemas.openxmlformats.org/officeDocument/2006/relationships/image" Target="../media/image86.sv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68.svg"/><Relationship Id="rId9"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25.png"/><Relationship Id="rId3" Type="http://schemas.openxmlformats.org/officeDocument/2006/relationships/image" Target="../media/image67.png"/><Relationship Id="rId7" Type="http://schemas.openxmlformats.org/officeDocument/2006/relationships/image" Target="../media/image95.png"/><Relationship Id="rId12" Type="http://schemas.openxmlformats.org/officeDocument/2006/relationships/image" Target="../media/image86.svg"/><Relationship Id="rId2" Type="http://schemas.openxmlformats.org/officeDocument/2006/relationships/image" Target="../media/image66.png"/><Relationship Id="rId1" Type="http://schemas.openxmlformats.org/officeDocument/2006/relationships/slideLayout" Target="../slideLayouts/slideLayout17.xml"/><Relationship Id="rId6" Type="http://schemas.openxmlformats.org/officeDocument/2006/relationships/image" Target="../media/image94.svg"/><Relationship Id="rId11" Type="http://schemas.openxmlformats.org/officeDocument/2006/relationships/image" Target="../media/image85.png"/><Relationship Id="rId5" Type="http://schemas.openxmlformats.org/officeDocument/2006/relationships/image" Target="../media/image93.png"/><Relationship Id="rId10" Type="http://schemas.openxmlformats.org/officeDocument/2006/relationships/image" Target="../media/image98.svg"/><Relationship Id="rId4" Type="http://schemas.openxmlformats.org/officeDocument/2006/relationships/image" Target="../media/image68.svg"/><Relationship Id="rId9" Type="http://schemas.openxmlformats.org/officeDocument/2006/relationships/image" Target="../media/image97.pn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3B671-0D3E-F5B8-0BDF-75F62174C964}"/>
            </a:ext>
          </a:extLst>
        </p:cNvPr>
        <p:cNvGrpSpPr/>
        <p:nvPr/>
      </p:nvGrpSpPr>
      <p:grpSpPr>
        <a:xfrm>
          <a:off x="0" y="0"/>
          <a:ext cx="0" cy="0"/>
          <a:chOff x="0" y="0"/>
          <a:chExt cx="0" cy="0"/>
        </a:xfrm>
      </p:grpSpPr>
      <p:pic>
        <p:nvPicPr>
          <p:cNvPr id="11" name="Picture Placeholder 12">
            <a:extLst>
              <a:ext uri="{FF2B5EF4-FFF2-40B4-BE49-F238E27FC236}">
                <a16:creationId xmlns:a16="http://schemas.microsoft.com/office/drawing/2014/main" id="{BEADA362-5E17-299F-E582-1056EACDF38F}"/>
              </a:ext>
              <a:ext uri="{C183D7F6-B498-43B3-948B-1728B52AA6E4}">
                <adec:decorative xmlns:adec="http://schemas.microsoft.com/office/drawing/2017/decorative" val="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73" t="7394" r="73" b="55060"/>
          <a:stretch/>
        </p:blipFill>
        <p:spPr>
          <a:xfrm>
            <a:off x="0" y="0"/>
            <a:ext cx="12192000" cy="6858000"/>
          </a:xfrm>
        </p:spPr>
      </p:pic>
      <p:sp>
        <p:nvSpPr>
          <p:cNvPr id="8" name="Text Placeholder 7">
            <a:extLst>
              <a:ext uri="{FF2B5EF4-FFF2-40B4-BE49-F238E27FC236}">
                <a16:creationId xmlns:a16="http://schemas.microsoft.com/office/drawing/2014/main" id="{CFAA6812-5ACC-B52A-3DB3-BD25BA8370B7}"/>
              </a:ext>
            </a:extLst>
          </p:cNvPr>
          <p:cNvSpPr>
            <a:spLocks noGrp="1"/>
          </p:cNvSpPr>
          <p:nvPr>
            <p:ph type="body" sz="quarter" idx="13"/>
          </p:nvPr>
        </p:nvSpPr>
        <p:spPr>
          <a:xfrm flipH="1">
            <a:off x="4983981" y="2034000"/>
            <a:ext cx="7268400" cy="4824000"/>
          </a:xfrm>
        </p:spPr>
        <p:txBody>
          <a:bodyPr/>
          <a:lstStyle/>
          <a:p>
            <a:endParaRPr lang="fi-FI"/>
          </a:p>
        </p:txBody>
      </p:sp>
      <p:sp>
        <p:nvSpPr>
          <p:cNvPr id="4" name="Title 3">
            <a:extLst>
              <a:ext uri="{FF2B5EF4-FFF2-40B4-BE49-F238E27FC236}">
                <a16:creationId xmlns:a16="http://schemas.microsoft.com/office/drawing/2014/main" id="{51091A00-5072-0802-B004-16DCB701CD0A}"/>
              </a:ext>
            </a:extLst>
          </p:cNvPr>
          <p:cNvSpPr>
            <a:spLocks noGrp="1"/>
          </p:cNvSpPr>
          <p:nvPr>
            <p:ph type="title"/>
          </p:nvPr>
        </p:nvSpPr>
        <p:spPr/>
        <p:txBody>
          <a:bodyPr>
            <a:normAutofit fontScale="90000"/>
          </a:bodyPr>
          <a:lstStyle/>
          <a:p>
            <a:r>
              <a:rPr lang="fi-FI" dirty="0"/>
              <a:t>Uudenmaan ja Pohjois-Pohjanmaan yhteinen skenaariotarkastelu</a:t>
            </a:r>
          </a:p>
        </p:txBody>
      </p:sp>
      <p:sp>
        <p:nvSpPr>
          <p:cNvPr id="5" name="Text Placeholder 4">
            <a:extLst>
              <a:ext uri="{FF2B5EF4-FFF2-40B4-BE49-F238E27FC236}">
                <a16:creationId xmlns:a16="http://schemas.microsoft.com/office/drawing/2014/main" id="{5BB48F14-308D-5E16-E057-F4B5339C8124}"/>
              </a:ext>
            </a:extLst>
          </p:cNvPr>
          <p:cNvSpPr>
            <a:spLocks noGrp="1"/>
          </p:cNvSpPr>
          <p:nvPr>
            <p:ph type="body" sz="quarter" idx="10"/>
          </p:nvPr>
        </p:nvSpPr>
        <p:spPr/>
        <p:txBody>
          <a:bodyPr/>
          <a:lstStyle/>
          <a:p>
            <a:r>
              <a:rPr lang="fi-FI"/>
              <a:t>Neljä skenaariota vuoteen 2050</a:t>
            </a:r>
          </a:p>
        </p:txBody>
      </p:sp>
      <p:pic>
        <p:nvPicPr>
          <p:cNvPr id="13" name="Picture 4" descr="Viestintä ja logot - Pohjois-Pohjanmaan liitto">
            <a:extLst>
              <a:ext uri="{FF2B5EF4-FFF2-40B4-BE49-F238E27FC236}">
                <a16:creationId xmlns:a16="http://schemas.microsoft.com/office/drawing/2014/main" id="{E6BA22E4-83B7-FB47-C9E7-804340F7E27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6138" y="1010724"/>
            <a:ext cx="1785168" cy="4103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Uudenmaan liiton logo ja Uudenmaan vaakuna - Uudenmaan liitto">
            <a:extLst>
              <a:ext uri="{FF2B5EF4-FFF2-40B4-BE49-F238E27FC236}">
                <a16:creationId xmlns:a16="http://schemas.microsoft.com/office/drawing/2014/main" id="{67F2EACB-AB57-41A8-2839-A942588E70A8}"/>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6139" y="160179"/>
            <a:ext cx="1785168" cy="6443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943B401-16EC-BB94-BFE1-CBF5FB65A0B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6138" y="1627276"/>
            <a:ext cx="1440455" cy="599877"/>
          </a:xfrm>
          <a:prstGeom prst="rect">
            <a:avLst/>
          </a:prstGeom>
        </p:spPr>
      </p:pic>
    </p:spTree>
    <p:extLst>
      <p:ext uri="{BB962C8B-B14F-4D97-AF65-F5344CB8AC3E}">
        <p14:creationId xmlns:p14="http://schemas.microsoft.com/office/powerpoint/2010/main" val="4049625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8CC64296-BDB1-7D6A-F479-9719169F0D58}"/>
              </a:ext>
              <a:ext uri="{C183D7F6-B498-43B3-948B-1728B52AA6E4}">
                <adec:decorative xmlns:adec="http://schemas.microsoft.com/office/drawing/2017/decorative" val="1"/>
              </a:ext>
            </a:extLst>
          </p:cNvPr>
          <p:cNvPicPr>
            <a:picLocks noGrp="1" noChangeAspect="1"/>
          </p:cNvPicPr>
          <p:nvPr>
            <p:ph type="pic" sz="quarter" idx="12"/>
          </p:nvPr>
        </p:nvPicPr>
        <p:blipFill>
          <a:blip r:embed="rId2">
            <a:duotone>
              <a:prstClr val="black"/>
              <a:schemeClr val="accent4">
                <a:lumMod val="20000"/>
                <a:lumOff val="80000"/>
                <a:tint val="45000"/>
                <a:satMod val="400000"/>
              </a:schemeClr>
            </a:duotone>
            <a:extLst>
              <a:ext uri="{28A0092B-C50C-407E-A947-70E740481C1C}">
                <a14:useLocalDpi xmlns:a14="http://schemas.microsoft.com/office/drawing/2010/main" val="0"/>
              </a:ext>
            </a:extLst>
          </a:blip>
          <a:srcRect t="7737" b="7737"/>
          <a:stretch/>
        </p:blipFill>
        <p:spPr>
          <a:xfrm>
            <a:off x="0" y="0"/>
            <a:ext cx="12192000" cy="6858000"/>
          </a:xfrm>
          <a:prstGeom prst="rect">
            <a:avLst/>
          </a:prstGeom>
          <a:solidFill>
            <a:srgbClr val="6471E4"/>
          </a:solidFill>
          <a:ln>
            <a:noFill/>
          </a:ln>
        </p:spPr>
      </p:pic>
      <p:sp>
        <p:nvSpPr>
          <p:cNvPr id="3" name="Title 2">
            <a:extLst>
              <a:ext uri="{FF2B5EF4-FFF2-40B4-BE49-F238E27FC236}">
                <a16:creationId xmlns:a16="http://schemas.microsoft.com/office/drawing/2014/main" id="{9EF3F73F-4DA3-EB0F-6941-42E469F2050C}"/>
              </a:ext>
            </a:extLst>
          </p:cNvPr>
          <p:cNvSpPr>
            <a:spLocks noGrp="1"/>
          </p:cNvSpPr>
          <p:nvPr>
            <p:ph type="title"/>
          </p:nvPr>
        </p:nvSpPr>
        <p:spPr/>
        <p:txBody>
          <a:bodyPr>
            <a:normAutofit fontScale="90000"/>
          </a:bodyPr>
          <a:lstStyle/>
          <a:p>
            <a:r>
              <a:rPr lang="fi-FI" sz="3600"/>
              <a:t>Skenaario 1:</a:t>
            </a:r>
            <a:br>
              <a:rPr lang="fi-FI"/>
            </a:br>
            <a:r>
              <a:rPr lang="fi-FI" sz="4400" b="1">
                <a:latin typeface="+mj-lt"/>
              </a:rPr>
              <a:t>Globaalin teknologian ehdoilla</a:t>
            </a:r>
            <a:endParaRPr lang="fi-FI"/>
          </a:p>
        </p:txBody>
      </p:sp>
      <p:sp>
        <p:nvSpPr>
          <p:cNvPr id="5" name="Slide Number Placeholder 4">
            <a:extLst>
              <a:ext uri="{FF2B5EF4-FFF2-40B4-BE49-F238E27FC236}">
                <a16:creationId xmlns:a16="http://schemas.microsoft.com/office/drawing/2014/main" id="{F57E79AB-1C67-34BF-E960-406E6E55C079}"/>
              </a:ext>
            </a:extLst>
          </p:cNvPr>
          <p:cNvSpPr>
            <a:spLocks noGrp="1"/>
          </p:cNvSpPr>
          <p:nvPr>
            <p:ph type="sldNum" sz="quarter" idx="11"/>
          </p:nvPr>
        </p:nvSpPr>
        <p:spPr/>
        <p:txBody>
          <a:bodyPr/>
          <a:lstStyle/>
          <a:p>
            <a:fld id="{A807F21D-6A63-4E75-89AA-A3F521749085}" type="slidenum">
              <a:rPr lang="fi-FI" smtClean="0"/>
              <a:pPr/>
              <a:t>10</a:t>
            </a:fld>
            <a:endParaRPr lang="fi-FI"/>
          </a:p>
        </p:txBody>
      </p:sp>
      <p:pic>
        <p:nvPicPr>
          <p:cNvPr id="7" name="Picture 6" descr="A black and white sign with white text&#10;&#10;AI-generated content may be incorrect.">
            <a:extLst>
              <a:ext uri="{FF2B5EF4-FFF2-40B4-BE49-F238E27FC236}">
                <a16:creationId xmlns:a16="http://schemas.microsoft.com/office/drawing/2014/main" id="{BA4388F1-D508-0842-FF08-62A1E80C673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00607" y="6573791"/>
            <a:ext cx="1080000" cy="248172"/>
          </a:xfrm>
          <a:prstGeom prst="rect">
            <a:avLst/>
          </a:prstGeom>
        </p:spPr>
      </p:pic>
    </p:spTree>
    <p:extLst>
      <p:ext uri="{BB962C8B-B14F-4D97-AF65-F5344CB8AC3E}">
        <p14:creationId xmlns:p14="http://schemas.microsoft.com/office/powerpoint/2010/main" val="3462371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0DE33-C37E-6B1A-D445-6BB5CECB044A}"/>
            </a:ext>
          </a:extLst>
        </p:cNvPr>
        <p:cNvGrpSpPr/>
        <p:nvPr/>
      </p:nvGrpSpPr>
      <p:grpSpPr>
        <a:xfrm>
          <a:off x="0" y="0"/>
          <a:ext cx="0" cy="0"/>
          <a:chOff x="0" y="0"/>
          <a:chExt cx="0" cy="0"/>
        </a:xfrm>
      </p:grpSpPr>
      <p:pic>
        <p:nvPicPr>
          <p:cNvPr id="7" name="Picture 11">
            <a:extLst>
              <a:ext uri="{FF2B5EF4-FFF2-40B4-BE49-F238E27FC236}">
                <a16:creationId xmlns:a16="http://schemas.microsoft.com/office/drawing/2014/main" id="{004029EA-B049-C7AC-3E28-11664E6663CC}"/>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4">
                <a:lumMod val="20000"/>
                <a:lumOff val="80000"/>
                <a:tint val="45000"/>
                <a:satMod val="400000"/>
              </a:schemeClr>
            </a:duotone>
            <a:extLst>
              <a:ext uri="{28A0092B-C50C-407E-A947-70E740481C1C}">
                <a14:useLocalDpi xmlns:a14="http://schemas.microsoft.com/office/drawing/2010/main" val="0"/>
              </a:ext>
            </a:extLst>
          </a:blip>
          <a:srcRect l="26424" r="26424"/>
          <a:stretch/>
        </p:blipFill>
        <p:spPr>
          <a:xfrm>
            <a:off x="7342912" y="0"/>
            <a:ext cx="4859099" cy="6858000"/>
          </a:xfrm>
          <a:prstGeom prst="rect">
            <a:avLst/>
          </a:prstGeom>
          <a:solidFill>
            <a:srgbClr val="6471E4"/>
          </a:solidFill>
          <a:ln>
            <a:noFill/>
          </a:ln>
        </p:spPr>
      </p:pic>
      <p:sp>
        <p:nvSpPr>
          <p:cNvPr id="9" name="Rectangle 8">
            <a:extLst>
              <a:ext uri="{FF2B5EF4-FFF2-40B4-BE49-F238E27FC236}">
                <a16:creationId xmlns:a16="http://schemas.microsoft.com/office/drawing/2014/main" id="{A5930CB0-735B-FB10-EB9F-15CAA974CBC5}"/>
              </a:ext>
            </a:extLst>
          </p:cNvPr>
          <p:cNvSpPr/>
          <p:nvPr/>
        </p:nvSpPr>
        <p:spPr>
          <a:xfrm rot="16200000">
            <a:off x="3759264" y="3274353"/>
            <a:ext cx="6858008" cy="30928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r" defTabSz="1219140">
              <a:defRPr/>
            </a:pPr>
            <a:endParaRPr lang="fi-FI" sz="1400" b="1" spc="400">
              <a:solidFill>
                <a:srgbClr val="FFFFFF"/>
              </a:solidFill>
            </a:endParaRPr>
          </a:p>
        </p:txBody>
      </p:sp>
      <p:sp>
        <p:nvSpPr>
          <p:cNvPr id="6" name="Content Placeholder 6">
            <a:extLst>
              <a:ext uri="{FF2B5EF4-FFF2-40B4-BE49-F238E27FC236}">
                <a16:creationId xmlns:a16="http://schemas.microsoft.com/office/drawing/2014/main" id="{249C5F73-802F-41CC-08FD-250427A98483}"/>
              </a:ext>
            </a:extLst>
          </p:cNvPr>
          <p:cNvSpPr txBox="1">
            <a:spLocks/>
          </p:cNvSpPr>
          <p:nvPr/>
        </p:nvSpPr>
        <p:spPr>
          <a:xfrm>
            <a:off x="7749785" y="1196752"/>
            <a:ext cx="4045348" cy="4464474"/>
          </a:xfrm>
          <a:prstGeom prst="rect">
            <a:avLst/>
          </a:prstGeom>
          <a:solidFill>
            <a:schemeClr val="accent4">
              <a:lumMod val="20000"/>
              <a:lumOff val="80000"/>
              <a:alpha val="95000"/>
            </a:schemeClr>
          </a:solidFill>
        </p:spPr>
        <p:txBody>
          <a:bodyPr vert="horz" lIns="96000" tIns="96000" rIns="96000" bIns="96000" rtlCol="0" anchor="t">
            <a:noAutofit/>
          </a:bodyPr>
          <a:lstStyle>
            <a:lvl1pPr marL="0" indent="0" algn="l" defTabSz="914400" rtl="0" eaLnBrk="1" latinLnBrk="0" hangingPunct="1">
              <a:spcBef>
                <a:spcPts val="1200"/>
              </a:spcBef>
              <a:buClr>
                <a:schemeClr val="accent2"/>
              </a:buClr>
              <a:buSzPct val="80000"/>
              <a:buFont typeface="Arial" panose="020B0604020202020204" pitchFamily="34" charset="0"/>
              <a:buNone/>
              <a:defRPr sz="8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80000"/>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accent2"/>
              </a:buClr>
              <a:buSzPct val="80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accent2"/>
              </a:buClr>
              <a:buSzPct val="8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SzPct val="8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gn="ctr" defTabSz="1219140">
              <a:spcBef>
                <a:spcPts val="400"/>
              </a:spcBef>
              <a:buClr>
                <a:srgbClr val="FFFFFF"/>
              </a:buClr>
              <a:defRPr/>
            </a:pPr>
            <a:r>
              <a:rPr lang="fi-FI" sz="1867" b="1" spc="400">
                <a:solidFill>
                  <a:sysClr val="windowText" lastClr="000000"/>
                </a:solidFill>
                <a:latin typeface="+mj-lt"/>
              </a:rPr>
              <a:t>LYHYESTI</a:t>
            </a:r>
          </a:p>
          <a:p>
            <a:pPr marL="228594" indent="-228594" defTabSz="1219140">
              <a:spcBef>
                <a:spcPts val="400"/>
              </a:spcBef>
              <a:buClr>
                <a:srgbClr val="FFFFFF"/>
              </a:buClr>
              <a:buFont typeface="Arial" panose="020B0604020202020204" pitchFamily="34" charset="0"/>
              <a:buChar char="•"/>
              <a:defRPr/>
            </a:pPr>
            <a:r>
              <a:rPr lang="fi-FI" sz="1400" b="1">
                <a:solidFill>
                  <a:sysClr val="windowText" lastClr="000000"/>
                </a:solidFill>
              </a:rPr>
              <a:t>Nopea teknologinen kehitys vaikuttaa läpileikkaavasti koko maailmaan ja yhteiskuntiin</a:t>
            </a:r>
            <a:r>
              <a:rPr lang="fi-FI" sz="1400" b="1">
                <a:solidFill>
                  <a:schemeClr val="tx1">
                    <a:lumMod val="50000"/>
                  </a:schemeClr>
                </a:solidFill>
              </a:rPr>
              <a:t>. </a:t>
            </a:r>
          </a:p>
          <a:p>
            <a:pPr marL="228594" indent="-228594" defTabSz="1219140">
              <a:spcBef>
                <a:spcPts val="400"/>
              </a:spcBef>
              <a:buClr>
                <a:srgbClr val="FFFFFF"/>
              </a:buClr>
              <a:buFont typeface="Arial" panose="020B0604020202020204" pitchFamily="34" charset="0"/>
              <a:buChar char="•"/>
              <a:defRPr/>
            </a:pPr>
            <a:r>
              <a:rPr lang="fi-FI" sz="1400" b="1">
                <a:solidFill>
                  <a:schemeClr val="tx1">
                    <a:lumMod val="50000"/>
                  </a:schemeClr>
                </a:solidFill>
              </a:rPr>
              <a:t>Suurvaltojen yhteistyö lisääntyy ja maailma on avoin.</a:t>
            </a:r>
          </a:p>
          <a:p>
            <a:pPr marL="228594" indent="-228594" defTabSz="1219140">
              <a:spcBef>
                <a:spcPts val="400"/>
              </a:spcBef>
              <a:buClr>
                <a:srgbClr val="FFFFFF"/>
              </a:buClr>
              <a:buFont typeface="Arial" panose="020B0604020202020204" pitchFamily="34" charset="0"/>
              <a:buChar char="•"/>
              <a:defRPr/>
            </a:pPr>
            <a:r>
              <a:rPr lang="fi-FI" sz="1400" b="1">
                <a:solidFill>
                  <a:schemeClr val="tx1">
                    <a:lumMod val="50000"/>
                  </a:schemeClr>
                </a:solidFill>
              </a:rPr>
              <a:t>Suuryritysten valta kasvaa ja yritysten sääntelyä on kevennetty merkittävästi. </a:t>
            </a:r>
          </a:p>
          <a:p>
            <a:pPr marL="228594" indent="-228594" defTabSz="1219140">
              <a:spcBef>
                <a:spcPts val="400"/>
              </a:spcBef>
              <a:buClr>
                <a:srgbClr val="FFFFFF"/>
              </a:buClr>
              <a:buFont typeface="Arial" panose="020B0604020202020204" pitchFamily="34" charset="0"/>
              <a:buChar char="•"/>
              <a:defRPr/>
            </a:pPr>
            <a:r>
              <a:rPr lang="fi-FI" sz="1400" b="1">
                <a:solidFill>
                  <a:schemeClr val="tx1">
                    <a:lumMod val="50000"/>
                  </a:schemeClr>
                </a:solidFill>
              </a:rPr>
              <a:t>Merkittävin tekijä ilmastokysymysten ratkaisemisessa on nopea teknologiakehitys.</a:t>
            </a:r>
          </a:p>
          <a:p>
            <a:pPr marL="228594" indent="-228594" defTabSz="1219140">
              <a:spcBef>
                <a:spcPts val="400"/>
              </a:spcBef>
              <a:buClr>
                <a:srgbClr val="FFFFFF"/>
              </a:buClr>
              <a:buFont typeface="Arial" panose="020B0604020202020204" pitchFamily="34" charset="0"/>
              <a:buChar char="•"/>
              <a:defRPr/>
            </a:pPr>
            <a:r>
              <a:rPr lang="fi-FI" sz="1400" b="1">
                <a:solidFill>
                  <a:schemeClr val="tx1">
                    <a:lumMod val="50000"/>
                  </a:schemeClr>
                </a:solidFill>
              </a:rPr>
              <a:t>Tekoäly ja automaatio mullistavat työelämän ja iso osa ihmistyöstä on automatisoitu</a:t>
            </a:r>
            <a:r>
              <a:rPr lang="fi-FI" sz="1400" b="1">
                <a:solidFill>
                  <a:sysClr val="windowText" lastClr="000000"/>
                </a:solidFill>
              </a:rPr>
              <a:t>. </a:t>
            </a:r>
          </a:p>
          <a:p>
            <a:pPr marL="228594" indent="-228594" defTabSz="1219140">
              <a:spcBef>
                <a:spcPts val="400"/>
              </a:spcBef>
              <a:buClr>
                <a:srgbClr val="FFFFFF"/>
              </a:buClr>
              <a:buFont typeface="Arial" panose="020B0604020202020204" pitchFamily="34" charset="0"/>
              <a:buChar char="•"/>
              <a:defRPr/>
            </a:pPr>
            <a:r>
              <a:rPr lang="fi-FI" sz="1400" b="1">
                <a:solidFill>
                  <a:sysClr val="windowText" lastClr="000000"/>
                </a:solidFill>
              </a:rPr>
              <a:t>Suomi panostaa tutkimustoimintaan ja innovaatioihin, ja yleinen elintaso nousee. </a:t>
            </a:r>
          </a:p>
          <a:p>
            <a:pPr marL="228594" indent="-228594" defTabSz="1219140">
              <a:spcBef>
                <a:spcPts val="400"/>
              </a:spcBef>
              <a:buClr>
                <a:srgbClr val="FFFFFF"/>
              </a:buClr>
              <a:buFont typeface="Arial" panose="020B0604020202020204" pitchFamily="34" charset="0"/>
              <a:buChar char="•"/>
              <a:defRPr/>
            </a:pPr>
            <a:r>
              <a:rPr lang="fi-FI" sz="1400" b="1">
                <a:solidFill>
                  <a:sysClr val="windowText" lastClr="000000"/>
                </a:solidFill>
              </a:rPr>
              <a:t>Yhteiskunnalliset rakenteet, kuten työ- ja toimeentulo, kokevat suuria muutoksia, ja yksilökeskeisyys lisääntyy voimakkaasti kilpailuhenkisessä yhteiskunnassa.</a:t>
            </a:r>
            <a:endParaRPr lang="fi-FI" sz="1467" b="1">
              <a:solidFill>
                <a:sysClr val="windowText" lastClr="000000"/>
              </a:solidFill>
            </a:endParaRPr>
          </a:p>
        </p:txBody>
      </p:sp>
      <p:grpSp>
        <p:nvGrpSpPr>
          <p:cNvPr id="2" name="Group 1" descr="Kuva, jossa visualisoidaan eri ilmiöiden näkymistä skenaariossa 1. Samat tiedot on esitetty skenaariotarinassa.">
            <a:extLst>
              <a:ext uri="{FF2B5EF4-FFF2-40B4-BE49-F238E27FC236}">
                <a16:creationId xmlns:a16="http://schemas.microsoft.com/office/drawing/2014/main" id="{8DAE7D33-90CB-0990-5748-193731146D81}"/>
              </a:ext>
            </a:extLst>
          </p:cNvPr>
          <p:cNvGrpSpPr/>
          <p:nvPr/>
        </p:nvGrpSpPr>
        <p:grpSpPr>
          <a:xfrm>
            <a:off x="885579" y="1545960"/>
            <a:ext cx="4648810" cy="4329397"/>
            <a:chOff x="885579" y="1545960"/>
            <a:chExt cx="4648810" cy="4329397"/>
          </a:xfrm>
        </p:grpSpPr>
        <p:sp>
          <p:nvSpPr>
            <p:cNvPr id="3" name="Oval 69">
              <a:extLst>
                <a:ext uri="{FF2B5EF4-FFF2-40B4-BE49-F238E27FC236}">
                  <a16:creationId xmlns:a16="http://schemas.microsoft.com/office/drawing/2014/main" id="{A46977C1-AC4F-4E8B-717D-963DA0B22FAD}"/>
                </a:ext>
              </a:extLst>
            </p:cNvPr>
            <p:cNvSpPr/>
            <p:nvPr/>
          </p:nvSpPr>
          <p:spPr bwMode="auto">
            <a:xfrm>
              <a:off x="3972025" y="1666896"/>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FCA4AA"/>
                </a:solidFill>
                <a:latin typeface="+mj-lt"/>
              </a:endParaRPr>
            </a:p>
          </p:txBody>
        </p:sp>
        <p:sp>
          <p:nvSpPr>
            <p:cNvPr id="4" name="TextBox 95">
              <a:extLst>
                <a:ext uri="{FF2B5EF4-FFF2-40B4-BE49-F238E27FC236}">
                  <a16:creationId xmlns:a16="http://schemas.microsoft.com/office/drawing/2014/main" id="{F26CD1AB-0B5C-65D4-859E-FAB5ECDAD288}"/>
                </a:ext>
              </a:extLst>
            </p:cNvPr>
            <p:cNvSpPr txBox="1"/>
            <p:nvPr/>
          </p:nvSpPr>
          <p:spPr>
            <a:xfrm>
              <a:off x="1033819" y="1545960"/>
              <a:ext cx="2741445" cy="449872"/>
            </a:xfrm>
            <a:prstGeom prst="rect">
              <a:avLst/>
            </a:prstGeom>
            <a:noFill/>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latin typeface="+mj-lt"/>
                </a:rPr>
                <a:t>GEOPOLIITTISET JÄNNITTEET</a:t>
              </a:r>
            </a:p>
          </p:txBody>
        </p:sp>
        <p:sp>
          <p:nvSpPr>
            <p:cNvPr id="11" name="Oval 72">
              <a:extLst>
                <a:ext uri="{FF2B5EF4-FFF2-40B4-BE49-F238E27FC236}">
                  <a16:creationId xmlns:a16="http://schemas.microsoft.com/office/drawing/2014/main" id="{15A4A29C-3304-63B6-DAB0-D804557B4882}"/>
                </a:ext>
              </a:extLst>
            </p:cNvPr>
            <p:cNvSpPr/>
            <p:nvPr/>
          </p:nvSpPr>
          <p:spPr bwMode="auto">
            <a:xfrm>
              <a:off x="4277864" y="1666896"/>
              <a:ext cx="208000" cy="208000"/>
            </a:xfrm>
            <a:prstGeom prst="ellipse">
              <a:avLst/>
            </a:prstGeom>
            <a:solidFill>
              <a:schemeClr val="bg1"/>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FCA4AA"/>
                </a:solidFill>
                <a:latin typeface="Arial Nova Light"/>
              </a:endParaRPr>
            </a:p>
          </p:txBody>
        </p:sp>
        <p:sp>
          <p:nvSpPr>
            <p:cNvPr id="12" name="Oval 72">
              <a:extLst>
                <a:ext uri="{FF2B5EF4-FFF2-40B4-BE49-F238E27FC236}">
                  <a16:creationId xmlns:a16="http://schemas.microsoft.com/office/drawing/2014/main" id="{57A25B21-C756-BD97-7397-6F7BAC181DAA}"/>
                </a:ext>
              </a:extLst>
            </p:cNvPr>
            <p:cNvSpPr/>
            <p:nvPr/>
          </p:nvSpPr>
          <p:spPr bwMode="auto">
            <a:xfrm>
              <a:off x="4583244" y="1666896"/>
              <a:ext cx="208000" cy="208000"/>
            </a:xfrm>
            <a:prstGeom prst="ellipse">
              <a:avLst/>
            </a:prstGeom>
            <a:solidFill>
              <a:schemeClr val="bg1"/>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FCA4AA"/>
                </a:solidFill>
                <a:latin typeface="Arial Nova Light"/>
              </a:endParaRPr>
            </a:p>
          </p:txBody>
        </p:sp>
        <p:sp>
          <p:nvSpPr>
            <p:cNvPr id="13" name="Oval 72">
              <a:extLst>
                <a:ext uri="{FF2B5EF4-FFF2-40B4-BE49-F238E27FC236}">
                  <a16:creationId xmlns:a16="http://schemas.microsoft.com/office/drawing/2014/main" id="{632D2608-AE6C-7F8B-A532-D5B2C98EF783}"/>
                </a:ext>
              </a:extLst>
            </p:cNvPr>
            <p:cNvSpPr/>
            <p:nvPr/>
          </p:nvSpPr>
          <p:spPr bwMode="auto">
            <a:xfrm>
              <a:off x="4888624" y="1666896"/>
              <a:ext cx="208000" cy="208000"/>
            </a:xfrm>
            <a:prstGeom prst="ellipse">
              <a:avLst/>
            </a:prstGeom>
            <a:solidFill>
              <a:schemeClr val="bg1"/>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FCA4AA"/>
                </a:solidFill>
                <a:latin typeface="Arial Nova Light"/>
              </a:endParaRPr>
            </a:p>
          </p:txBody>
        </p:sp>
        <p:sp>
          <p:nvSpPr>
            <p:cNvPr id="14" name="Oval 72">
              <a:extLst>
                <a:ext uri="{FF2B5EF4-FFF2-40B4-BE49-F238E27FC236}">
                  <a16:creationId xmlns:a16="http://schemas.microsoft.com/office/drawing/2014/main" id="{FB07C0E2-0D1B-5486-53FC-5F073D36B621}"/>
                </a:ext>
              </a:extLst>
            </p:cNvPr>
            <p:cNvSpPr/>
            <p:nvPr/>
          </p:nvSpPr>
          <p:spPr bwMode="auto">
            <a:xfrm>
              <a:off x="5194004" y="1666896"/>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15" name="TextBox 59">
              <a:extLst>
                <a:ext uri="{FF2B5EF4-FFF2-40B4-BE49-F238E27FC236}">
                  <a16:creationId xmlns:a16="http://schemas.microsoft.com/office/drawing/2014/main" id="{D8032ECF-E075-37DE-7BB0-92F79FD36DD7}"/>
                </a:ext>
              </a:extLst>
            </p:cNvPr>
            <p:cNvSpPr txBox="1"/>
            <p:nvPr/>
          </p:nvSpPr>
          <p:spPr>
            <a:xfrm>
              <a:off x="1033819" y="2100285"/>
              <a:ext cx="2741445" cy="449872"/>
            </a:xfrm>
            <a:prstGeom prst="rect">
              <a:avLst/>
            </a:prstGeom>
            <a:noFill/>
            <a:ln>
              <a:noFill/>
            </a:ln>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latin typeface="+mj-lt"/>
                </a:rPr>
                <a:t>EUROOPAN YHTENÄISYYS</a:t>
              </a:r>
            </a:p>
          </p:txBody>
        </p:sp>
        <p:sp>
          <p:nvSpPr>
            <p:cNvPr id="16" name="Oval 69">
              <a:extLst>
                <a:ext uri="{FF2B5EF4-FFF2-40B4-BE49-F238E27FC236}">
                  <a16:creationId xmlns:a16="http://schemas.microsoft.com/office/drawing/2014/main" id="{6B73CB55-0312-D49F-121C-A9042C8691C1}"/>
                </a:ext>
              </a:extLst>
            </p:cNvPr>
            <p:cNvSpPr/>
            <p:nvPr/>
          </p:nvSpPr>
          <p:spPr bwMode="auto">
            <a:xfrm>
              <a:off x="3972025" y="2221221"/>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mj-lt"/>
              </a:endParaRPr>
            </a:p>
          </p:txBody>
        </p:sp>
        <p:sp>
          <p:nvSpPr>
            <p:cNvPr id="17" name="Oval 72">
              <a:extLst>
                <a:ext uri="{FF2B5EF4-FFF2-40B4-BE49-F238E27FC236}">
                  <a16:creationId xmlns:a16="http://schemas.microsoft.com/office/drawing/2014/main" id="{EA45384D-EE53-20C1-ACF0-2D6256C4FD0C}"/>
                </a:ext>
              </a:extLst>
            </p:cNvPr>
            <p:cNvSpPr/>
            <p:nvPr/>
          </p:nvSpPr>
          <p:spPr bwMode="auto">
            <a:xfrm>
              <a:off x="4277864" y="2221221"/>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18" name="Oval 72">
              <a:extLst>
                <a:ext uri="{FF2B5EF4-FFF2-40B4-BE49-F238E27FC236}">
                  <a16:creationId xmlns:a16="http://schemas.microsoft.com/office/drawing/2014/main" id="{8B3BB7C1-340B-051E-8DE5-3C76E4D86E21}"/>
                </a:ext>
              </a:extLst>
            </p:cNvPr>
            <p:cNvSpPr/>
            <p:nvPr/>
          </p:nvSpPr>
          <p:spPr bwMode="auto">
            <a:xfrm>
              <a:off x="4583244" y="2221221"/>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19" name="Oval 72">
              <a:extLst>
                <a:ext uri="{FF2B5EF4-FFF2-40B4-BE49-F238E27FC236}">
                  <a16:creationId xmlns:a16="http://schemas.microsoft.com/office/drawing/2014/main" id="{05573042-A61C-2B81-C081-2C4B2D8709CE}"/>
                </a:ext>
              </a:extLst>
            </p:cNvPr>
            <p:cNvSpPr/>
            <p:nvPr/>
          </p:nvSpPr>
          <p:spPr bwMode="auto">
            <a:xfrm>
              <a:off x="4888624" y="2221221"/>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20" name="Oval 72">
              <a:extLst>
                <a:ext uri="{FF2B5EF4-FFF2-40B4-BE49-F238E27FC236}">
                  <a16:creationId xmlns:a16="http://schemas.microsoft.com/office/drawing/2014/main" id="{FF2077B7-387C-7E8D-4A32-CC176DB02C30}"/>
                </a:ext>
              </a:extLst>
            </p:cNvPr>
            <p:cNvSpPr/>
            <p:nvPr/>
          </p:nvSpPr>
          <p:spPr bwMode="auto">
            <a:xfrm>
              <a:off x="5194004" y="2221221"/>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21" name="TextBox 59">
              <a:extLst>
                <a:ext uri="{FF2B5EF4-FFF2-40B4-BE49-F238E27FC236}">
                  <a16:creationId xmlns:a16="http://schemas.microsoft.com/office/drawing/2014/main" id="{579863DF-D884-C069-752A-D9D33B4115DE}"/>
                </a:ext>
              </a:extLst>
            </p:cNvPr>
            <p:cNvSpPr txBox="1"/>
            <p:nvPr/>
          </p:nvSpPr>
          <p:spPr>
            <a:xfrm>
              <a:off x="885579" y="2654611"/>
              <a:ext cx="2889685" cy="449872"/>
            </a:xfrm>
            <a:prstGeom prst="rect">
              <a:avLst/>
            </a:prstGeom>
            <a:noFill/>
            <a:ln>
              <a:noFill/>
            </a:ln>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latin typeface="+mj-lt"/>
                </a:rPr>
                <a:t>EKOLOGISEN KRIISIN VAIKUTUKSET</a:t>
              </a:r>
            </a:p>
          </p:txBody>
        </p:sp>
        <p:sp>
          <p:nvSpPr>
            <p:cNvPr id="22" name="Oval 69">
              <a:extLst>
                <a:ext uri="{FF2B5EF4-FFF2-40B4-BE49-F238E27FC236}">
                  <a16:creationId xmlns:a16="http://schemas.microsoft.com/office/drawing/2014/main" id="{A07A5D52-2E68-639F-77B5-A0C16D4E8E74}"/>
                </a:ext>
              </a:extLst>
            </p:cNvPr>
            <p:cNvSpPr/>
            <p:nvPr/>
          </p:nvSpPr>
          <p:spPr bwMode="auto">
            <a:xfrm>
              <a:off x="3972025" y="2775547"/>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mj-lt"/>
              </a:endParaRPr>
            </a:p>
          </p:txBody>
        </p:sp>
        <p:sp>
          <p:nvSpPr>
            <p:cNvPr id="23" name="Oval 72">
              <a:extLst>
                <a:ext uri="{FF2B5EF4-FFF2-40B4-BE49-F238E27FC236}">
                  <a16:creationId xmlns:a16="http://schemas.microsoft.com/office/drawing/2014/main" id="{FF24308D-8160-09C1-841B-28A7CB95088F}"/>
                </a:ext>
              </a:extLst>
            </p:cNvPr>
            <p:cNvSpPr/>
            <p:nvPr/>
          </p:nvSpPr>
          <p:spPr bwMode="auto">
            <a:xfrm>
              <a:off x="4277864" y="2775547"/>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24" name="Oval 72">
              <a:extLst>
                <a:ext uri="{FF2B5EF4-FFF2-40B4-BE49-F238E27FC236}">
                  <a16:creationId xmlns:a16="http://schemas.microsoft.com/office/drawing/2014/main" id="{574068C0-A71F-87A9-9EF8-F09CBF55A403}"/>
                </a:ext>
              </a:extLst>
            </p:cNvPr>
            <p:cNvSpPr/>
            <p:nvPr/>
          </p:nvSpPr>
          <p:spPr bwMode="auto">
            <a:xfrm>
              <a:off x="4583244" y="2775547"/>
              <a:ext cx="208000" cy="208000"/>
            </a:xfrm>
            <a:prstGeom prst="ellipse">
              <a:avLst/>
            </a:prstGeom>
            <a:solidFill>
              <a:schemeClr val="bg1"/>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25" name="Oval 72">
              <a:extLst>
                <a:ext uri="{FF2B5EF4-FFF2-40B4-BE49-F238E27FC236}">
                  <a16:creationId xmlns:a16="http://schemas.microsoft.com/office/drawing/2014/main" id="{FEB0DFDE-628E-FE11-6EF9-D99478AFA709}"/>
                </a:ext>
              </a:extLst>
            </p:cNvPr>
            <p:cNvSpPr/>
            <p:nvPr/>
          </p:nvSpPr>
          <p:spPr bwMode="auto">
            <a:xfrm>
              <a:off x="4888624" y="2775547"/>
              <a:ext cx="208000" cy="208000"/>
            </a:xfrm>
            <a:prstGeom prst="ellipse">
              <a:avLst/>
            </a:prstGeom>
            <a:solidFill>
              <a:schemeClr val="bg1"/>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26" name="Oval 72">
              <a:extLst>
                <a:ext uri="{FF2B5EF4-FFF2-40B4-BE49-F238E27FC236}">
                  <a16:creationId xmlns:a16="http://schemas.microsoft.com/office/drawing/2014/main" id="{3DD64ACF-8AC8-B8B9-A1FD-65C54129DF50}"/>
                </a:ext>
              </a:extLst>
            </p:cNvPr>
            <p:cNvSpPr/>
            <p:nvPr/>
          </p:nvSpPr>
          <p:spPr bwMode="auto">
            <a:xfrm>
              <a:off x="5194004" y="2775547"/>
              <a:ext cx="208000" cy="208000"/>
            </a:xfrm>
            <a:prstGeom prst="ellipse">
              <a:avLst/>
            </a:prstGeom>
            <a:solidFill>
              <a:schemeClr val="bg1"/>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27" name="TextBox 59">
              <a:extLst>
                <a:ext uri="{FF2B5EF4-FFF2-40B4-BE49-F238E27FC236}">
                  <a16:creationId xmlns:a16="http://schemas.microsoft.com/office/drawing/2014/main" id="{21B2AB7E-BD93-DCE5-703C-22D21E890CD6}"/>
                </a:ext>
              </a:extLst>
            </p:cNvPr>
            <p:cNvSpPr txBox="1"/>
            <p:nvPr/>
          </p:nvSpPr>
          <p:spPr>
            <a:xfrm>
              <a:off x="1063635" y="4317587"/>
              <a:ext cx="2741445" cy="449872"/>
            </a:xfrm>
            <a:prstGeom prst="rect">
              <a:avLst/>
            </a:prstGeom>
            <a:noFill/>
            <a:ln>
              <a:noFill/>
            </a:ln>
          </p:spPr>
          <p:txBody>
            <a:bodyPr wrap="square" rtlCol="0" anchor="ctr">
              <a:noAutofit/>
            </a:bodyPr>
            <a:lstStyle/>
            <a:p>
              <a:pPr algn="r" defTabSz="1219140" eaLnBrk="0" fontAlgn="base" hangingPunct="0">
                <a:spcBef>
                  <a:spcPct val="0"/>
                </a:spcBef>
                <a:spcAft>
                  <a:spcPct val="0"/>
                </a:spcAft>
                <a:defRPr/>
              </a:pPr>
              <a:r>
                <a:rPr lang="fi-FI" sz="1200" b="1" kern="0">
                  <a:solidFill>
                    <a:srgbClr val="000000"/>
                  </a:solidFill>
                  <a:latin typeface="+mj-lt"/>
                </a:rPr>
                <a:t>VÄESTÖNKASVU</a:t>
              </a:r>
            </a:p>
          </p:txBody>
        </p:sp>
        <p:sp>
          <p:nvSpPr>
            <p:cNvPr id="28" name="Oval 69">
              <a:extLst>
                <a:ext uri="{FF2B5EF4-FFF2-40B4-BE49-F238E27FC236}">
                  <a16:creationId xmlns:a16="http://schemas.microsoft.com/office/drawing/2014/main" id="{DC4D12BF-EE65-D8CD-4DF7-7D21E07F22A9}"/>
                </a:ext>
              </a:extLst>
            </p:cNvPr>
            <p:cNvSpPr/>
            <p:nvPr/>
          </p:nvSpPr>
          <p:spPr bwMode="auto">
            <a:xfrm>
              <a:off x="3991523" y="4438523"/>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mj-lt"/>
              </a:endParaRPr>
            </a:p>
          </p:txBody>
        </p:sp>
        <p:sp>
          <p:nvSpPr>
            <p:cNvPr id="29" name="Oval 72">
              <a:extLst>
                <a:ext uri="{FF2B5EF4-FFF2-40B4-BE49-F238E27FC236}">
                  <a16:creationId xmlns:a16="http://schemas.microsoft.com/office/drawing/2014/main" id="{5906ED40-E513-D4B4-B299-94F20D7856E7}"/>
                </a:ext>
              </a:extLst>
            </p:cNvPr>
            <p:cNvSpPr/>
            <p:nvPr/>
          </p:nvSpPr>
          <p:spPr bwMode="auto">
            <a:xfrm>
              <a:off x="4297361" y="4438523"/>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30" name="Oval 72">
              <a:extLst>
                <a:ext uri="{FF2B5EF4-FFF2-40B4-BE49-F238E27FC236}">
                  <a16:creationId xmlns:a16="http://schemas.microsoft.com/office/drawing/2014/main" id="{B8E66EA1-83BF-0FE9-34DE-2C340621D9BE}"/>
                </a:ext>
              </a:extLst>
            </p:cNvPr>
            <p:cNvSpPr/>
            <p:nvPr/>
          </p:nvSpPr>
          <p:spPr bwMode="auto">
            <a:xfrm>
              <a:off x="4602741" y="4438523"/>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31" name="Oval 72">
              <a:extLst>
                <a:ext uri="{FF2B5EF4-FFF2-40B4-BE49-F238E27FC236}">
                  <a16:creationId xmlns:a16="http://schemas.microsoft.com/office/drawing/2014/main" id="{71B3BBAA-E899-D2FD-FA1D-3630CD1452C0}"/>
                </a:ext>
              </a:extLst>
            </p:cNvPr>
            <p:cNvSpPr/>
            <p:nvPr/>
          </p:nvSpPr>
          <p:spPr bwMode="auto">
            <a:xfrm>
              <a:off x="4908121" y="4438523"/>
              <a:ext cx="208000" cy="208000"/>
            </a:xfrm>
            <a:prstGeom prst="ellipse">
              <a:avLst/>
            </a:prstGeom>
            <a:solidFill>
              <a:schemeClr val="bg1"/>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32" name="Oval 72">
              <a:extLst>
                <a:ext uri="{FF2B5EF4-FFF2-40B4-BE49-F238E27FC236}">
                  <a16:creationId xmlns:a16="http://schemas.microsoft.com/office/drawing/2014/main" id="{7F8C3B31-A24C-783C-9E6B-8CF667B2DD72}"/>
                </a:ext>
              </a:extLst>
            </p:cNvPr>
            <p:cNvSpPr/>
            <p:nvPr/>
          </p:nvSpPr>
          <p:spPr bwMode="auto">
            <a:xfrm>
              <a:off x="5213501" y="4438523"/>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33" name="TextBox 97">
              <a:extLst>
                <a:ext uri="{FF2B5EF4-FFF2-40B4-BE49-F238E27FC236}">
                  <a16:creationId xmlns:a16="http://schemas.microsoft.com/office/drawing/2014/main" id="{F7267491-A1F8-9C6F-3A57-E54C5A2D1CEA}"/>
                </a:ext>
              </a:extLst>
            </p:cNvPr>
            <p:cNvSpPr txBox="1"/>
            <p:nvPr/>
          </p:nvSpPr>
          <p:spPr>
            <a:xfrm>
              <a:off x="1063635" y="4871916"/>
              <a:ext cx="2741445" cy="449872"/>
            </a:xfrm>
            <a:prstGeom prst="rect">
              <a:avLst/>
            </a:prstGeom>
            <a:noFill/>
          </p:spPr>
          <p:txBody>
            <a:bodyPr wrap="square" rtlCol="0" anchor="ctr">
              <a:noAutofit/>
            </a:bodyPr>
            <a:lstStyle/>
            <a:p>
              <a:pPr algn="r" defTabSz="1320662" eaLnBrk="0" fontAlgn="base" hangingPunct="0">
                <a:spcBef>
                  <a:spcPct val="0"/>
                </a:spcBef>
                <a:spcAft>
                  <a:spcPct val="0"/>
                </a:spcAft>
                <a:defRPr/>
              </a:pPr>
              <a:r>
                <a:rPr lang="fi-FI" sz="1200" b="1" kern="0">
                  <a:solidFill>
                    <a:srgbClr val="000000"/>
                  </a:solidFill>
                  <a:latin typeface="+mj-lt"/>
                </a:rPr>
                <a:t>KAUPUNGISTUMISEN ASTE</a:t>
              </a:r>
            </a:p>
          </p:txBody>
        </p:sp>
        <p:sp>
          <p:nvSpPr>
            <p:cNvPr id="34" name="Oval 69">
              <a:extLst>
                <a:ext uri="{FF2B5EF4-FFF2-40B4-BE49-F238E27FC236}">
                  <a16:creationId xmlns:a16="http://schemas.microsoft.com/office/drawing/2014/main" id="{E67BAA11-5475-581D-1708-776652C87CB3}"/>
                </a:ext>
              </a:extLst>
            </p:cNvPr>
            <p:cNvSpPr/>
            <p:nvPr/>
          </p:nvSpPr>
          <p:spPr bwMode="auto">
            <a:xfrm>
              <a:off x="3991523" y="4992852"/>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mj-lt"/>
              </a:endParaRPr>
            </a:p>
          </p:txBody>
        </p:sp>
        <p:sp>
          <p:nvSpPr>
            <p:cNvPr id="35" name="Oval 72">
              <a:extLst>
                <a:ext uri="{FF2B5EF4-FFF2-40B4-BE49-F238E27FC236}">
                  <a16:creationId xmlns:a16="http://schemas.microsoft.com/office/drawing/2014/main" id="{7D724357-7801-0253-23C5-1B69A41F0E13}"/>
                </a:ext>
              </a:extLst>
            </p:cNvPr>
            <p:cNvSpPr/>
            <p:nvPr/>
          </p:nvSpPr>
          <p:spPr bwMode="auto">
            <a:xfrm>
              <a:off x="4297361" y="4992852"/>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36" name="Oval 72">
              <a:extLst>
                <a:ext uri="{FF2B5EF4-FFF2-40B4-BE49-F238E27FC236}">
                  <a16:creationId xmlns:a16="http://schemas.microsoft.com/office/drawing/2014/main" id="{886AA34B-4EFE-A7F1-5F3C-30F6C872B4F3}"/>
                </a:ext>
              </a:extLst>
            </p:cNvPr>
            <p:cNvSpPr/>
            <p:nvPr/>
          </p:nvSpPr>
          <p:spPr bwMode="auto">
            <a:xfrm>
              <a:off x="4602741" y="4992852"/>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37" name="Oval 72">
              <a:extLst>
                <a:ext uri="{FF2B5EF4-FFF2-40B4-BE49-F238E27FC236}">
                  <a16:creationId xmlns:a16="http://schemas.microsoft.com/office/drawing/2014/main" id="{82C78FEC-B733-3EF1-B51E-874DDE525D28}"/>
                </a:ext>
              </a:extLst>
            </p:cNvPr>
            <p:cNvSpPr/>
            <p:nvPr/>
          </p:nvSpPr>
          <p:spPr bwMode="auto">
            <a:xfrm>
              <a:off x="4908121" y="4992852"/>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38" name="Oval 72">
              <a:extLst>
                <a:ext uri="{FF2B5EF4-FFF2-40B4-BE49-F238E27FC236}">
                  <a16:creationId xmlns:a16="http://schemas.microsoft.com/office/drawing/2014/main" id="{39217BEF-3DCE-941F-91D9-E195C39C4A96}"/>
                </a:ext>
              </a:extLst>
            </p:cNvPr>
            <p:cNvSpPr/>
            <p:nvPr/>
          </p:nvSpPr>
          <p:spPr bwMode="auto">
            <a:xfrm>
              <a:off x="5213501" y="4992852"/>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39" name="TextBox 98">
              <a:extLst>
                <a:ext uri="{FF2B5EF4-FFF2-40B4-BE49-F238E27FC236}">
                  <a16:creationId xmlns:a16="http://schemas.microsoft.com/office/drawing/2014/main" id="{9EB21385-07BF-7D03-71BE-831235BC3299}"/>
                </a:ext>
              </a:extLst>
            </p:cNvPr>
            <p:cNvSpPr txBox="1"/>
            <p:nvPr/>
          </p:nvSpPr>
          <p:spPr>
            <a:xfrm>
              <a:off x="1033819" y="3208936"/>
              <a:ext cx="2741445" cy="449872"/>
            </a:xfrm>
            <a:prstGeom prst="rect">
              <a:avLst/>
            </a:prstGeom>
            <a:noFill/>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latin typeface="+mj-lt"/>
                </a:rPr>
                <a:t>TEKNOLOGIAKEHITYKSEN NOPEUS</a:t>
              </a:r>
            </a:p>
          </p:txBody>
        </p:sp>
        <p:sp>
          <p:nvSpPr>
            <p:cNvPr id="40" name="Oval 69">
              <a:extLst>
                <a:ext uri="{FF2B5EF4-FFF2-40B4-BE49-F238E27FC236}">
                  <a16:creationId xmlns:a16="http://schemas.microsoft.com/office/drawing/2014/main" id="{E2632BC0-3933-99A4-4FF7-0B9FB1F4AD32}"/>
                </a:ext>
              </a:extLst>
            </p:cNvPr>
            <p:cNvSpPr/>
            <p:nvPr/>
          </p:nvSpPr>
          <p:spPr bwMode="auto">
            <a:xfrm>
              <a:off x="3972025" y="3329872"/>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mj-lt"/>
              </a:endParaRPr>
            </a:p>
          </p:txBody>
        </p:sp>
        <p:sp>
          <p:nvSpPr>
            <p:cNvPr id="41" name="Oval 72">
              <a:extLst>
                <a:ext uri="{FF2B5EF4-FFF2-40B4-BE49-F238E27FC236}">
                  <a16:creationId xmlns:a16="http://schemas.microsoft.com/office/drawing/2014/main" id="{06145080-93F9-0C1F-B588-08A4F9586532}"/>
                </a:ext>
              </a:extLst>
            </p:cNvPr>
            <p:cNvSpPr/>
            <p:nvPr/>
          </p:nvSpPr>
          <p:spPr bwMode="auto">
            <a:xfrm>
              <a:off x="4277864" y="3329872"/>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42" name="Oval 72">
              <a:extLst>
                <a:ext uri="{FF2B5EF4-FFF2-40B4-BE49-F238E27FC236}">
                  <a16:creationId xmlns:a16="http://schemas.microsoft.com/office/drawing/2014/main" id="{F5014C26-1269-8D52-7FD2-26509D6F1F2E}"/>
                </a:ext>
              </a:extLst>
            </p:cNvPr>
            <p:cNvSpPr/>
            <p:nvPr/>
          </p:nvSpPr>
          <p:spPr bwMode="auto">
            <a:xfrm>
              <a:off x="4583244" y="3329872"/>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43" name="Oval 72">
              <a:extLst>
                <a:ext uri="{FF2B5EF4-FFF2-40B4-BE49-F238E27FC236}">
                  <a16:creationId xmlns:a16="http://schemas.microsoft.com/office/drawing/2014/main" id="{D02B8403-8434-7EC2-F410-40736C6968B4}"/>
                </a:ext>
              </a:extLst>
            </p:cNvPr>
            <p:cNvSpPr/>
            <p:nvPr/>
          </p:nvSpPr>
          <p:spPr bwMode="auto">
            <a:xfrm>
              <a:off x="4888624" y="3329872"/>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44" name="Oval 72">
              <a:extLst>
                <a:ext uri="{FF2B5EF4-FFF2-40B4-BE49-F238E27FC236}">
                  <a16:creationId xmlns:a16="http://schemas.microsoft.com/office/drawing/2014/main" id="{393A64ED-B046-643C-973C-0D4CCEFA7D3E}"/>
                </a:ext>
              </a:extLst>
            </p:cNvPr>
            <p:cNvSpPr/>
            <p:nvPr/>
          </p:nvSpPr>
          <p:spPr bwMode="auto">
            <a:xfrm>
              <a:off x="5194004" y="3329872"/>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45" name="TextBox 59">
              <a:extLst>
                <a:ext uri="{FF2B5EF4-FFF2-40B4-BE49-F238E27FC236}">
                  <a16:creationId xmlns:a16="http://schemas.microsoft.com/office/drawing/2014/main" id="{F9BC1F1C-10A7-E7C6-2F94-9791104825CF}"/>
                </a:ext>
              </a:extLst>
            </p:cNvPr>
            <p:cNvSpPr txBox="1"/>
            <p:nvPr/>
          </p:nvSpPr>
          <p:spPr>
            <a:xfrm>
              <a:off x="1044008" y="3763261"/>
              <a:ext cx="2741445" cy="449872"/>
            </a:xfrm>
            <a:prstGeom prst="rect">
              <a:avLst/>
            </a:prstGeom>
            <a:noFill/>
            <a:ln>
              <a:noFill/>
            </a:ln>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latin typeface="+mj-lt"/>
                </a:rPr>
                <a:t>SUOMEN TALOUSKASVU</a:t>
              </a:r>
            </a:p>
          </p:txBody>
        </p:sp>
        <p:sp>
          <p:nvSpPr>
            <p:cNvPr id="46" name="Oval 69">
              <a:extLst>
                <a:ext uri="{FF2B5EF4-FFF2-40B4-BE49-F238E27FC236}">
                  <a16:creationId xmlns:a16="http://schemas.microsoft.com/office/drawing/2014/main" id="{392082E8-7DA4-0712-71BE-10EF7B4C9048}"/>
                </a:ext>
              </a:extLst>
            </p:cNvPr>
            <p:cNvSpPr/>
            <p:nvPr/>
          </p:nvSpPr>
          <p:spPr bwMode="auto">
            <a:xfrm>
              <a:off x="3982216" y="3884197"/>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mj-lt"/>
              </a:endParaRPr>
            </a:p>
          </p:txBody>
        </p:sp>
        <p:sp>
          <p:nvSpPr>
            <p:cNvPr id="47" name="Oval 72">
              <a:extLst>
                <a:ext uri="{FF2B5EF4-FFF2-40B4-BE49-F238E27FC236}">
                  <a16:creationId xmlns:a16="http://schemas.microsoft.com/office/drawing/2014/main" id="{1A3EB468-2486-D00E-1D92-1EFB198E03AC}"/>
                </a:ext>
              </a:extLst>
            </p:cNvPr>
            <p:cNvSpPr/>
            <p:nvPr/>
          </p:nvSpPr>
          <p:spPr bwMode="auto">
            <a:xfrm>
              <a:off x="4288055" y="3884197"/>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48" name="Oval 72">
              <a:extLst>
                <a:ext uri="{FF2B5EF4-FFF2-40B4-BE49-F238E27FC236}">
                  <a16:creationId xmlns:a16="http://schemas.microsoft.com/office/drawing/2014/main" id="{DF14B560-32A8-2E0E-BFD6-D70831A1B657}"/>
                </a:ext>
              </a:extLst>
            </p:cNvPr>
            <p:cNvSpPr/>
            <p:nvPr/>
          </p:nvSpPr>
          <p:spPr bwMode="auto">
            <a:xfrm>
              <a:off x="4593435" y="3884197"/>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49" name="Oval 72">
              <a:extLst>
                <a:ext uri="{FF2B5EF4-FFF2-40B4-BE49-F238E27FC236}">
                  <a16:creationId xmlns:a16="http://schemas.microsoft.com/office/drawing/2014/main" id="{119F2146-85D2-CF52-CB6F-327134BEF6DC}"/>
                </a:ext>
              </a:extLst>
            </p:cNvPr>
            <p:cNvSpPr/>
            <p:nvPr/>
          </p:nvSpPr>
          <p:spPr bwMode="auto">
            <a:xfrm>
              <a:off x="4898815" y="3884197"/>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50" name="Oval 72">
              <a:extLst>
                <a:ext uri="{FF2B5EF4-FFF2-40B4-BE49-F238E27FC236}">
                  <a16:creationId xmlns:a16="http://schemas.microsoft.com/office/drawing/2014/main" id="{20AAC30D-A8C7-E4ED-F379-2C5A97C3C7E5}"/>
                </a:ext>
              </a:extLst>
            </p:cNvPr>
            <p:cNvSpPr/>
            <p:nvPr/>
          </p:nvSpPr>
          <p:spPr bwMode="auto">
            <a:xfrm>
              <a:off x="5204195" y="3884197"/>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cxnSp>
          <p:nvCxnSpPr>
            <p:cNvPr id="51" name="Straight Connector 69">
              <a:extLst>
                <a:ext uri="{FF2B5EF4-FFF2-40B4-BE49-F238E27FC236}">
                  <a16:creationId xmlns:a16="http://schemas.microsoft.com/office/drawing/2014/main" id="{F461D3FA-FF84-55CC-1693-FFE6277943F6}"/>
                </a:ext>
              </a:extLst>
            </p:cNvPr>
            <p:cNvCxnSpPr>
              <a:cxnSpLocks/>
            </p:cNvCxnSpPr>
            <p:nvPr/>
          </p:nvCxnSpPr>
          <p:spPr>
            <a:xfrm>
              <a:off x="1070389" y="2027438"/>
              <a:ext cx="4464000" cy="1"/>
            </a:xfrm>
            <a:prstGeom prst="line">
              <a:avLst/>
            </a:prstGeom>
            <a:noFill/>
            <a:ln w="3175" cap="flat" cmpd="sng" algn="ctr">
              <a:solidFill>
                <a:srgbClr val="A6A6A6"/>
              </a:solidFill>
              <a:prstDash val="solid"/>
            </a:ln>
            <a:effectLst/>
          </p:spPr>
        </p:cxnSp>
        <p:cxnSp>
          <p:nvCxnSpPr>
            <p:cNvPr id="52" name="Straight Connector 69">
              <a:extLst>
                <a:ext uri="{FF2B5EF4-FFF2-40B4-BE49-F238E27FC236}">
                  <a16:creationId xmlns:a16="http://schemas.microsoft.com/office/drawing/2014/main" id="{A688FF0E-7AC8-939D-E9F7-7C062402B7F0}"/>
                </a:ext>
              </a:extLst>
            </p:cNvPr>
            <p:cNvCxnSpPr>
              <a:cxnSpLocks/>
            </p:cNvCxnSpPr>
            <p:nvPr/>
          </p:nvCxnSpPr>
          <p:spPr>
            <a:xfrm>
              <a:off x="1070389" y="2585965"/>
              <a:ext cx="4464000" cy="1"/>
            </a:xfrm>
            <a:prstGeom prst="line">
              <a:avLst/>
            </a:prstGeom>
            <a:noFill/>
            <a:ln w="3175" cap="flat" cmpd="sng" algn="ctr">
              <a:solidFill>
                <a:srgbClr val="A6A6A6"/>
              </a:solidFill>
              <a:prstDash val="solid"/>
            </a:ln>
            <a:effectLst/>
          </p:spPr>
        </p:cxnSp>
        <p:cxnSp>
          <p:nvCxnSpPr>
            <p:cNvPr id="53" name="Straight Connector 69">
              <a:extLst>
                <a:ext uri="{FF2B5EF4-FFF2-40B4-BE49-F238E27FC236}">
                  <a16:creationId xmlns:a16="http://schemas.microsoft.com/office/drawing/2014/main" id="{5EC00045-2F1F-37C9-863F-80A3F56AAFE1}"/>
                </a:ext>
              </a:extLst>
            </p:cNvPr>
            <p:cNvCxnSpPr>
              <a:cxnSpLocks/>
            </p:cNvCxnSpPr>
            <p:nvPr/>
          </p:nvCxnSpPr>
          <p:spPr>
            <a:xfrm>
              <a:off x="1070389" y="3144492"/>
              <a:ext cx="4464000" cy="1"/>
            </a:xfrm>
            <a:prstGeom prst="line">
              <a:avLst/>
            </a:prstGeom>
            <a:noFill/>
            <a:ln w="3175" cap="flat" cmpd="sng" algn="ctr">
              <a:solidFill>
                <a:srgbClr val="A6A6A6"/>
              </a:solidFill>
              <a:prstDash val="solid"/>
            </a:ln>
            <a:effectLst/>
          </p:spPr>
        </p:cxnSp>
        <p:cxnSp>
          <p:nvCxnSpPr>
            <p:cNvPr id="54" name="Straight Connector 69">
              <a:extLst>
                <a:ext uri="{FF2B5EF4-FFF2-40B4-BE49-F238E27FC236}">
                  <a16:creationId xmlns:a16="http://schemas.microsoft.com/office/drawing/2014/main" id="{4E970796-18FE-D999-E5EB-0ABB7ABCFABA}"/>
                </a:ext>
              </a:extLst>
            </p:cNvPr>
            <p:cNvCxnSpPr>
              <a:cxnSpLocks/>
            </p:cNvCxnSpPr>
            <p:nvPr/>
          </p:nvCxnSpPr>
          <p:spPr>
            <a:xfrm>
              <a:off x="1070389" y="3703018"/>
              <a:ext cx="4464000" cy="1"/>
            </a:xfrm>
            <a:prstGeom prst="line">
              <a:avLst/>
            </a:prstGeom>
            <a:noFill/>
            <a:ln w="3175" cap="flat" cmpd="sng" algn="ctr">
              <a:solidFill>
                <a:srgbClr val="A6A6A6"/>
              </a:solidFill>
              <a:prstDash val="solid"/>
            </a:ln>
            <a:effectLst/>
          </p:spPr>
        </p:cxnSp>
        <p:cxnSp>
          <p:nvCxnSpPr>
            <p:cNvPr id="55" name="Straight Connector 69">
              <a:extLst>
                <a:ext uri="{FF2B5EF4-FFF2-40B4-BE49-F238E27FC236}">
                  <a16:creationId xmlns:a16="http://schemas.microsoft.com/office/drawing/2014/main" id="{00C066BC-2701-163A-C7A8-284A9A8EF4E6}"/>
                </a:ext>
              </a:extLst>
            </p:cNvPr>
            <p:cNvCxnSpPr>
              <a:cxnSpLocks/>
            </p:cNvCxnSpPr>
            <p:nvPr/>
          </p:nvCxnSpPr>
          <p:spPr>
            <a:xfrm>
              <a:off x="1070389" y="4820069"/>
              <a:ext cx="4464000" cy="1"/>
            </a:xfrm>
            <a:prstGeom prst="line">
              <a:avLst/>
            </a:prstGeom>
            <a:noFill/>
            <a:ln w="3175" cap="flat" cmpd="sng" algn="ctr">
              <a:solidFill>
                <a:srgbClr val="A6A6A6"/>
              </a:solidFill>
              <a:prstDash val="solid"/>
            </a:ln>
            <a:effectLst/>
          </p:spPr>
        </p:cxnSp>
        <p:cxnSp>
          <p:nvCxnSpPr>
            <p:cNvPr id="56" name="Straight Connector 69">
              <a:extLst>
                <a:ext uri="{FF2B5EF4-FFF2-40B4-BE49-F238E27FC236}">
                  <a16:creationId xmlns:a16="http://schemas.microsoft.com/office/drawing/2014/main" id="{F0E15034-73E8-A45A-5E1E-00B69AFC50A2}"/>
                </a:ext>
              </a:extLst>
            </p:cNvPr>
            <p:cNvCxnSpPr>
              <a:cxnSpLocks/>
            </p:cNvCxnSpPr>
            <p:nvPr/>
          </p:nvCxnSpPr>
          <p:spPr>
            <a:xfrm>
              <a:off x="1070389" y="4261545"/>
              <a:ext cx="4464000" cy="1"/>
            </a:xfrm>
            <a:prstGeom prst="line">
              <a:avLst/>
            </a:prstGeom>
            <a:noFill/>
            <a:ln w="3175" cap="flat" cmpd="sng" algn="ctr">
              <a:solidFill>
                <a:srgbClr val="A6A6A6"/>
              </a:solidFill>
              <a:prstDash val="solid"/>
            </a:ln>
            <a:effectLst/>
          </p:spPr>
        </p:cxnSp>
        <p:sp>
          <p:nvSpPr>
            <p:cNvPr id="57" name="TextBox 97">
              <a:extLst>
                <a:ext uri="{FF2B5EF4-FFF2-40B4-BE49-F238E27FC236}">
                  <a16:creationId xmlns:a16="http://schemas.microsoft.com/office/drawing/2014/main" id="{93E2D039-50EB-25B0-D457-89A8F9DC16B8}"/>
                </a:ext>
              </a:extLst>
            </p:cNvPr>
            <p:cNvSpPr txBox="1"/>
            <p:nvPr/>
          </p:nvSpPr>
          <p:spPr>
            <a:xfrm>
              <a:off x="1063635" y="5425485"/>
              <a:ext cx="2741445" cy="449872"/>
            </a:xfrm>
            <a:prstGeom prst="rect">
              <a:avLst/>
            </a:prstGeom>
            <a:noFill/>
          </p:spPr>
          <p:txBody>
            <a:bodyPr wrap="square" rtlCol="0" anchor="ctr">
              <a:noAutofit/>
            </a:bodyPr>
            <a:lstStyle/>
            <a:p>
              <a:pPr algn="r" defTabSz="1320662" eaLnBrk="0" fontAlgn="base" hangingPunct="0">
                <a:spcBef>
                  <a:spcPct val="0"/>
                </a:spcBef>
                <a:spcAft>
                  <a:spcPct val="0"/>
                </a:spcAft>
                <a:defRPr/>
              </a:pPr>
              <a:r>
                <a:rPr lang="fi-FI" sz="1200" b="1" kern="0">
                  <a:solidFill>
                    <a:srgbClr val="000000"/>
                  </a:solidFill>
                  <a:latin typeface="+mj-lt"/>
                </a:rPr>
                <a:t>YHTEISKUNNAN POLARISAATIO</a:t>
              </a:r>
            </a:p>
          </p:txBody>
        </p:sp>
        <p:sp>
          <p:nvSpPr>
            <p:cNvPr id="58" name="Oval 69">
              <a:extLst>
                <a:ext uri="{FF2B5EF4-FFF2-40B4-BE49-F238E27FC236}">
                  <a16:creationId xmlns:a16="http://schemas.microsoft.com/office/drawing/2014/main" id="{9F99000E-5D68-0166-F834-4DF53AB1469B}"/>
                </a:ext>
              </a:extLst>
            </p:cNvPr>
            <p:cNvSpPr/>
            <p:nvPr/>
          </p:nvSpPr>
          <p:spPr bwMode="auto">
            <a:xfrm>
              <a:off x="3991523" y="5546421"/>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mj-lt"/>
              </a:endParaRPr>
            </a:p>
          </p:txBody>
        </p:sp>
        <p:sp>
          <p:nvSpPr>
            <p:cNvPr id="59" name="Oval 72">
              <a:extLst>
                <a:ext uri="{FF2B5EF4-FFF2-40B4-BE49-F238E27FC236}">
                  <a16:creationId xmlns:a16="http://schemas.microsoft.com/office/drawing/2014/main" id="{22B3FA5A-44A0-CE80-A659-20C5A6154E9B}"/>
                </a:ext>
              </a:extLst>
            </p:cNvPr>
            <p:cNvSpPr/>
            <p:nvPr/>
          </p:nvSpPr>
          <p:spPr bwMode="auto">
            <a:xfrm>
              <a:off x="4297361" y="5546421"/>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60" name="Oval 72">
              <a:extLst>
                <a:ext uri="{FF2B5EF4-FFF2-40B4-BE49-F238E27FC236}">
                  <a16:creationId xmlns:a16="http://schemas.microsoft.com/office/drawing/2014/main" id="{1023D76B-AE2A-4DA3-86C0-7FB73D11EDFF}"/>
                </a:ext>
              </a:extLst>
            </p:cNvPr>
            <p:cNvSpPr/>
            <p:nvPr/>
          </p:nvSpPr>
          <p:spPr bwMode="auto">
            <a:xfrm>
              <a:off x="4602741" y="5546421"/>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61" name="Oval 72">
              <a:extLst>
                <a:ext uri="{FF2B5EF4-FFF2-40B4-BE49-F238E27FC236}">
                  <a16:creationId xmlns:a16="http://schemas.microsoft.com/office/drawing/2014/main" id="{19305B41-1E28-00FC-EDF5-2C78F3E7260A}"/>
                </a:ext>
              </a:extLst>
            </p:cNvPr>
            <p:cNvSpPr/>
            <p:nvPr/>
          </p:nvSpPr>
          <p:spPr bwMode="auto">
            <a:xfrm>
              <a:off x="4908121" y="5546421"/>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62" name="Oval 72">
              <a:extLst>
                <a:ext uri="{FF2B5EF4-FFF2-40B4-BE49-F238E27FC236}">
                  <a16:creationId xmlns:a16="http://schemas.microsoft.com/office/drawing/2014/main" id="{8DFB05D0-03BD-51DF-C9EC-B78ACEB9E014}"/>
                </a:ext>
              </a:extLst>
            </p:cNvPr>
            <p:cNvSpPr/>
            <p:nvPr/>
          </p:nvSpPr>
          <p:spPr bwMode="auto">
            <a:xfrm>
              <a:off x="5213501" y="5546421"/>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cxnSp>
          <p:nvCxnSpPr>
            <p:cNvPr id="63" name="Straight Connector 69">
              <a:extLst>
                <a:ext uri="{FF2B5EF4-FFF2-40B4-BE49-F238E27FC236}">
                  <a16:creationId xmlns:a16="http://schemas.microsoft.com/office/drawing/2014/main" id="{663FB925-AE13-34C2-7D1C-F9A61A93B7D0}"/>
                </a:ext>
              </a:extLst>
            </p:cNvPr>
            <p:cNvCxnSpPr>
              <a:cxnSpLocks/>
            </p:cNvCxnSpPr>
            <p:nvPr/>
          </p:nvCxnSpPr>
          <p:spPr>
            <a:xfrm>
              <a:off x="1070389" y="5373638"/>
              <a:ext cx="4464000" cy="1"/>
            </a:xfrm>
            <a:prstGeom prst="line">
              <a:avLst/>
            </a:prstGeom>
            <a:noFill/>
            <a:ln w="3175" cap="flat" cmpd="sng" algn="ctr">
              <a:solidFill>
                <a:srgbClr val="A6A6A6"/>
              </a:solidFill>
              <a:prstDash val="solid"/>
            </a:ln>
            <a:effectLst/>
          </p:spPr>
        </p:cxnSp>
      </p:grpSp>
      <p:sp>
        <p:nvSpPr>
          <p:cNvPr id="64" name="Sisällön paikkamerkki 14">
            <a:extLst>
              <a:ext uri="{FF2B5EF4-FFF2-40B4-BE49-F238E27FC236}">
                <a16:creationId xmlns:a16="http://schemas.microsoft.com/office/drawing/2014/main" id="{FE17CCCB-7AD7-B617-E45B-9F6895B44663}"/>
              </a:ext>
            </a:extLst>
          </p:cNvPr>
          <p:cNvSpPr txBox="1">
            <a:spLocks/>
          </p:cNvSpPr>
          <p:nvPr/>
        </p:nvSpPr>
        <p:spPr>
          <a:xfrm>
            <a:off x="253756" y="698709"/>
            <a:ext cx="6138333" cy="752720"/>
          </a:xfrm>
          <a:prstGeom prst="rect">
            <a:avLst/>
          </a:prstGeom>
        </p:spPr>
        <p:txBody>
          <a:bodyPr lIns="144000">
            <a:noAutofit/>
          </a:bodyPr>
          <a:lstStyle>
            <a:lvl1pPr marL="342900" indent="-342900" algn="l" defTabSz="914400" rtl="0" eaLnBrk="1" latinLnBrk="0" hangingPunct="1">
              <a:spcBef>
                <a:spcPct val="20000"/>
              </a:spcBef>
              <a:buClr>
                <a:schemeClr val="accent2"/>
              </a:buClr>
              <a:buSzPct val="80000"/>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80000"/>
              <a:buFont typeface="Courier New" panose="02070309020205020404" pitchFamily="49" charset="0"/>
              <a:buChar char="o"/>
              <a:defRPr sz="1400" kern="1200">
                <a:solidFill>
                  <a:schemeClr val="tx1"/>
                </a:solidFill>
                <a:latin typeface="+mn-lt"/>
                <a:ea typeface="+mn-ea"/>
                <a:cs typeface="+mn-cs"/>
              </a:defRPr>
            </a:lvl2pPr>
            <a:lvl3pPr marL="1143000" indent="-228600" algn="l" defTabSz="914400" rtl="0" eaLnBrk="1" latinLnBrk="0" hangingPunct="1">
              <a:spcBef>
                <a:spcPct val="20000"/>
              </a:spcBef>
              <a:buClr>
                <a:schemeClr val="accent2"/>
              </a:buClr>
              <a:buSzPct val="80000"/>
              <a:buFont typeface="Wingdings" panose="05000000000000000000" pitchFamily="2" charset="2"/>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Clr>
                <a:schemeClr val="accent2"/>
              </a:buClr>
              <a:buSzPct val="80000"/>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SzPct val="80000"/>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914309" eaLnBrk="0" fontAlgn="base" hangingPunct="0">
              <a:spcBef>
                <a:spcPts val="800"/>
              </a:spcBef>
              <a:spcAft>
                <a:spcPts val="1200"/>
              </a:spcAft>
              <a:buClrTx/>
              <a:buSzTx/>
              <a:buNone/>
              <a:defRPr/>
            </a:pPr>
            <a:endParaRPr lang="fi-FI" sz="2400" b="1">
              <a:solidFill>
                <a:schemeClr val="accent4">
                  <a:lumMod val="50000"/>
                </a:schemeClr>
              </a:solidFill>
              <a:latin typeface="Arial Nova" panose="020B0504020202020204" pitchFamily="34" charset="0"/>
            </a:endParaRPr>
          </a:p>
        </p:txBody>
      </p:sp>
      <p:sp>
        <p:nvSpPr>
          <p:cNvPr id="8" name="Title 7">
            <a:extLst>
              <a:ext uri="{FF2B5EF4-FFF2-40B4-BE49-F238E27FC236}">
                <a16:creationId xmlns:a16="http://schemas.microsoft.com/office/drawing/2014/main" id="{0B485B55-87DA-13E0-7E9C-B9ABEB06DC14}"/>
              </a:ext>
            </a:extLst>
          </p:cNvPr>
          <p:cNvSpPr>
            <a:spLocks noGrp="1"/>
          </p:cNvSpPr>
          <p:nvPr>
            <p:ph type="title"/>
          </p:nvPr>
        </p:nvSpPr>
        <p:spPr/>
        <p:txBody>
          <a:bodyPr>
            <a:normAutofit/>
          </a:bodyPr>
          <a:lstStyle/>
          <a:p>
            <a:r>
              <a:rPr lang="fi-FI" sz="1800" b="1">
                <a:solidFill>
                  <a:srgbClr val="405D13"/>
                </a:solidFill>
                <a:latin typeface="+mj-lt"/>
              </a:rPr>
              <a:t>Skenaario 1 - Globaalin teknologian ehdoilla </a:t>
            </a:r>
            <a:br>
              <a:rPr lang="fi-FI" sz="2400">
                <a:solidFill>
                  <a:srgbClr val="405D13"/>
                </a:solidFill>
                <a:latin typeface="+mj-lt"/>
              </a:rPr>
            </a:br>
            <a:r>
              <a:rPr lang="fi-FI" sz="2400">
                <a:solidFill>
                  <a:srgbClr val="405D13"/>
                </a:solidFill>
                <a:latin typeface="+mj-lt"/>
              </a:rPr>
              <a:t>T</a:t>
            </a:r>
            <a:r>
              <a:rPr lang="fi-FI" sz="2400" b="1">
                <a:solidFill>
                  <a:srgbClr val="405D13"/>
                </a:solidFill>
                <a:latin typeface="+mj-lt"/>
              </a:rPr>
              <a:t>iivistelmä</a:t>
            </a:r>
            <a:endParaRPr lang="fi-FI" sz="2400"/>
          </a:p>
        </p:txBody>
      </p:sp>
    </p:spTree>
    <p:extLst>
      <p:ext uri="{BB962C8B-B14F-4D97-AF65-F5344CB8AC3E}">
        <p14:creationId xmlns:p14="http://schemas.microsoft.com/office/powerpoint/2010/main" val="1799735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D6593-F082-7A2B-131C-9CA42D88EEFB}"/>
            </a:ext>
          </a:extLst>
        </p:cNvPr>
        <p:cNvGrpSpPr/>
        <p:nvPr/>
      </p:nvGrpSpPr>
      <p:grpSpPr>
        <a:xfrm>
          <a:off x="0" y="0"/>
          <a:ext cx="0" cy="0"/>
          <a:chOff x="0" y="0"/>
          <a:chExt cx="0" cy="0"/>
        </a:xfrm>
      </p:grpSpPr>
      <p:pic>
        <p:nvPicPr>
          <p:cNvPr id="11" name="Picture 1">
            <a:extLst>
              <a:ext uri="{FF2B5EF4-FFF2-40B4-BE49-F238E27FC236}">
                <a16:creationId xmlns:a16="http://schemas.microsoft.com/office/drawing/2014/main" id="{559EBCE8-71E9-D70B-8B36-AA50B735267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03705" y="109244"/>
            <a:ext cx="877555" cy="365217"/>
          </a:xfrm>
          <a:prstGeom prst="rect">
            <a:avLst/>
          </a:prstGeom>
        </p:spPr>
      </p:pic>
      <p:sp>
        <p:nvSpPr>
          <p:cNvPr id="5" name="Rectangle 21">
            <a:extLst>
              <a:ext uri="{FF2B5EF4-FFF2-40B4-BE49-F238E27FC236}">
                <a16:creationId xmlns:a16="http://schemas.microsoft.com/office/drawing/2014/main" id="{6B7733A4-70FB-8B4D-62F5-F9F545889942}"/>
              </a:ext>
            </a:extLst>
          </p:cNvPr>
          <p:cNvSpPr/>
          <p:nvPr/>
        </p:nvSpPr>
        <p:spPr>
          <a:xfrm rot="16200000">
            <a:off x="6593313" y="3274363"/>
            <a:ext cx="6858008" cy="30928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r" defTabSz="1219140">
              <a:spcBef>
                <a:spcPct val="20000"/>
              </a:spcBef>
              <a:buClr>
                <a:srgbClr val="FFB200"/>
              </a:buClr>
              <a:buSzPct val="80000"/>
              <a:defRPr/>
            </a:pPr>
            <a:endParaRPr lang="fi-FI" sz="1600" b="1">
              <a:solidFill>
                <a:srgbClr val="FFFFFF"/>
              </a:solidFill>
              <a:latin typeface="Arial Nova" panose="020B0504020202020204" pitchFamily="34" charset="0"/>
            </a:endParaRPr>
          </a:p>
        </p:txBody>
      </p:sp>
      <p:pic>
        <p:nvPicPr>
          <p:cNvPr id="6" name="Picture 11">
            <a:extLst>
              <a:ext uri="{FF2B5EF4-FFF2-40B4-BE49-F238E27FC236}">
                <a16:creationId xmlns:a16="http://schemas.microsoft.com/office/drawing/2014/main" id="{8F023E68-0F98-DC64-6800-ACD367FC19AC}"/>
              </a:ext>
              <a:ext uri="{C183D7F6-B498-43B3-948B-1728B52AA6E4}">
                <adec:decorative xmlns:adec="http://schemas.microsoft.com/office/drawing/2017/decorative" val="1"/>
              </a:ext>
            </a:extLst>
          </p:cNvPr>
          <p:cNvPicPr>
            <a:picLocks noChangeAspect="1"/>
          </p:cNvPicPr>
          <p:nvPr/>
        </p:nvPicPr>
        <p:blipFill>
          <a:blip r:embed="rId4">
            <a:duotone>
              <a:prstClr val="black"/>
              <a:schemeClr val="accent4">
                <a:lumMod val="20000"/>
                <a:lumOff val="80000"/>
                <a:tint val="45000"/>
                <a:satMod val="400000"/>
              </a:schemeClr>
            </a:duotone>
            <a:extLst>
              <a:ext uri="{28A0092B-C50C-407E-A947-70E740481C1C}">
                <a14:useLocalDpi xmlns:a14="http://schemas.microsoft.com/office/drawing/2010/main" val="0"/>
              </a:ext>
            </a:extLst>
          </a:blip>
          <a:srcRect l="53709" r="26424"/>
          <a:stretch/>
        </p:blipFill>
        <p:spPr>
          <a:xfrm>
            <a:off x="10154627" y="0"/>
            <a:ext cx="2047383" cy="6858000"/>
          </a:xfrm>
          <a:prstGeom prst="rect">
            <a:avLst/>
          </a:prstGeom>
          <a:solidFill>
            <a:srgbClr val="6471E4"/>
          </a:solidFill>
          <a:ln>
            <a:noFill/>
          </a:ln>
        </p:spPr>
      </p:pic>
      <p:sp>
        <p:nvSpPr>
          <p:cNvPr id="2" name="Content Placeholder 2">
            <a:extLst>
              <a:ext uri="{FF2B5EF4-FFF2-40B4-BE49-F238E27FC236}">
                <a16:creationId xmlns:a16="http://schemas.microsoft.com/office/drawing/2014/main" id="{9588FF67-79CB-CF36-6384-2752126D5960}"/>
              </a:ext>
            </a:extLst>
          </p:cNvPr>
          <p:cNvSpPr txBox="1">
            <a:spLocks/>
          </p:cNvSpPr>
          <p:nvPr/>
        </p:nvSpPr>
        <p:spPr>
          <a:xfrm>
            <a:off x="120467" y="1110343"/>
            <a:ext cx="9656373" cy="5643202"/>
          </a:xfrm>
          <a:prstGeom prst="rect">
            <a:avLst/>
          </a:prstGeom>
        </p:spPr>
        <p:txBody>
          <a:bodyPr lIns="121920" tIns="60960" rIns="121920" bIns="60960" numCol="2" spcCol="180000" anchor="t">
            <a:noAutofit/>
          </a:bodyPr>
          <a:lstStyle>
            <a:lvl1pPr marL="342900" indent="-342900" algn="l" defTabSz="914400" rtl="0" eaLnBrk="1" latinLnBrk="0" hangingPunct="1">
              <a:spcBef>
                <a:spcPct val="20000"/>
              </a:spcBef>
              <a:buClr>
                <a:schemeClr val="accent2"/>
              </a:buClr>
              <a:buSzPct val="80000"/>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80000"/>
              <a:buFont typeface="Courier New" panose="02070309020205020404" pitchFamily="49" charset="0"/>
              <a:buChar char="o"/>
              <a:defRPr sz="1400" kern="1200">
                <a:solidFill>
                  <a:schemeClr val="tx1"/>
                </a:solidFill>
                <a:latin typeface="+mn-lt"/>
                <a:ea typeface="+mn-ea"/>
                <a:cs typeface="+mn-cs"/>
              </a:defRPr>
            </a:lvl2pPr>
            <a:lvl3pPr marL="1143000" indent="-228600" algn="l" defTabSz="914400" rtl="0" eaLnBrk="1" latinLnBrk="0" hangingPunct="1">
              <a:spcBef>
                <a:spcPct val="20000"/>
              </a:spcBef>
              <a:buClr>
                <a:schemeClr val="accent2"/>
              </a:buClr>
              <a:buSzPct val="80000"/>
              <a:buFont typeface="Wingdings" panose="05000000000000000000" pitchFamily="2" charset="2"/>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Clr>
                <a:schemeClr val="accent2"/>
              </a:buClr>
              <a:buSzPct val="80000"/>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SzPct val="80000"/>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spcBef>
                <a:spcPts val="800"/>
              </a:spcBef>
              <a:buClrTx/>
              <a:buSzTx/>
              <a:buNone/>
              <a:defRPr/>
            </a:pPr>
            <a:r>
              <a:rPr lang="fi-FI" sz="1200" b="1">
                <a:solidFill>
                  <a:schemeClr val="accent4">
                    <a:lumMod val="50000"/>
                  </a:schemeClr>
                </a:solidFill>
              </a:rPr>
              <a:t>Kansainvälinen yhteistyö vahvistuu</a:t>
            </a:r>
          </a:p>
          <a:p>
            <a:pPr marL="0" indent="0" algn="just">
              <a:spcBef>
                <a:spcPts val="800"/>
              </a:spcBef>
              <a:buClrTx/>
              <a:buSzTx/>
              <a:buNone/>
              <a:defRPr/>
            </a:pPr>
            <a:r>
              <a:rPr lang="fi-FI" sz="1200">
                <a:solidFill>
                  <a:srgbClr val="000000"/>
                </a:solidFill>
              </a:rPr>
              <a:t>Merkittävä globaali ilmastokriisi, joka vaikuttaa radikaalisti kaikkiin maailman valtioihin ja uhkaa niiden yhteiskuntarauhaa ja olemassaoloa, pakottaa maailmanpolitiikan keskeisimmät pelurit yhteistyöhön. Poliittiset suunnanmuutokset Venäjällä ja Kiinassa edesauttavat laajaa ilmastoyhteistyötä, ja yhteisen päämäärän ajamana suurvallat muuttuvat aiempaa sovinnollisemmiksi ja maailman valtiot sitoutuvat päästövähennyksiin ja luonnonsuojelutavoitteisiin. Kansainvälisten instituutioiden, kuten YK:n, toimintakyky paranee, minkä lisäksi syntyy uusia kansainvälisiä instituutioita, jotka vastaavat ajankohtaisiin haasteisiin. Myös teknologiajäteillä on oma paikkansa kansainvälisissä järjestöissä. </a:t>
            </a:r>
            <a:endParaRPr lang="fi-FI" sz="1200">
              <a:solidFill>
                <a:srgbClr val="000000"/>
              </a:solidFill>
              <a:ea typeface="Source Sans Pro"/>
            </a:endParaRPr>
          </a:p>
          <a:p>
            <a:pPr marL="0" indent="0" algn="just">
              <a:spcBef>
                <a:spcPts val="800"/>
              </a:spcBef>
              <a:buClrTx/>
              <a:buSzTx/>
              <a:buNone/>
              <a:defRPr/>
            </a:pPr>
            <a:r>
              <a:rPr lang="fi-FI" sz="1200">
                <a:solidFill>
                  <a:srgbClr val="000000"/>
                </a:solidFill>
              </a:rPr>
              <a:t>EU selviytyy 2020-luvun haasteistaan ja muuttuu aiempaa dynaamisemmaksi ja yhtenäisemmäksi. Venäjä on stabiloitunut 2030-luvulla, ja yhteistyö sen kanssa on hitaasti käynnistynyt. </a:t>
            </a:r>
            <a:endParaRPr lang="fi-FI" sz="1200">
              <a:solidFill>
                <a:srgbClr val="000000"/>
              </a:solidFill>
              <a:ea typeface="Source Sans Pro"/>
            </a:endParaRPr>
          </a:p>
          <a:p>
            <a:pPr marL="0" indent="0" algn="just">
              <a:spcBef>
                <a:spcPts val="800"/>
              </a:spcBef>
              <a:buClrTx/>
              <a:buSzTx/>
              <a:buNone/>
              <a:defRPr/>
            </a:pPr>
            <a:r>
              <a:rPr lang="fi-FI" sz="1200" b="1">
                <a:solidFill>
                  <a:schemeClr val="accent4">
                    <a:lumMod val="50000"/>
                  </a:schemeClr>
                </a:solidFill>
              </a:rPr>
              <a:t>Suuryritysten valtaa kasvaa ja globaali teknologiakehitys on erittäin nopeaa </a:t>
            </a:r>
            <a:endParaRPr lang="fi-FI" sz="1200" b="1">
              <a:solidFill>
                <a:schemeClr val="accent4">
                  <a:lumMod val="50000"/>
                </a:schemeClr>
              </a:solidFill>
              <a:ea typeface="Source Sans Pro"/>
            </a:endParaRPr>
          </a:p>
          <a:p>
            <a:pPr marL="0" indent="0" algn="just">
              <a:spcBef>
                <a:spcPts val="800"/>
              </a:spcBef>
              <a:buClrTx/>
              <a:buSzTx/>
              <a:buNone/>
              <a:defRPr/>
            </a:pPr>
            <a:r>
              <a:rPr lang="fi-FI" sz="1200">
                <a:solidFill>
                  <a:srgbClr val="000000"/>
                </a:solidFill>
              </a:rPr>
              <a:t>Kansainvälinen luottamus on edesauttanut datan saantia ja lisännyt avoimen datan määrää, mikä on avainasemassa tutkimustyössä ja teknologiakehityksessä. Nopeasti edistyvän teknologiakehityksen myötä suuryritysten valta kasvaa. Valtiot eivät enää pyri rajoittamaan teknologiajättien toimintaa, vaan pikemminkin tukeutuvat niihin talouskasvun ja innovaatioiden toivossa. </a:t>
            </a:r>
            <a:endParaRPr lang="fi-FI" sz="1200">
              <a:solidFill>
                <a:srgbClr val="000000"/>
              </a:solidFill>
              <a:ea typeface="Source Sans Pro"/>
            </a:endParaRPr>
          </a:p>
          <a:p>
            <a:pPr marL="0" indent="0" algn="just">
              <a:spcBef>
                <a:spcPts val="800"/>
              </a:spcBef>
              <a:buClrTx/>
              <a:buSzTx/>
              <a:buNone/>
              <a:defRPr/>
            </a:pPr>
            <a:r>
              <a:rPr lang="fi-FI" sz="1200">
                <a:solidFill>
                  <a:srgbClr val="000000"/>
                </a:solidFill>
              </a:rPr>
              <a:t>EU on tehnyt tietoisen päätöksen dataregulaation keventämisestä ja kuluttajat ovat kasvavissa määrin vastuussa omien henkilötietojensa käsittelystä. Tämä aiheuttaa ongelmia kansalaisille tietosuojan ja yksityisyyden näkökulmasta. Suuryritykset hallitsevat valtavaa määrää dataa lähes kaikista kuluttajista. </a:t>
            </a:r>
            <a:endParaRPr lang="fi-FI" sz="1200" b="1">
              <a:solidFill>
                <a:schemeClr val="accent4">
                  <a:lumMod val="50000"/>
                </a:schemeClr>
              </a:solidFill>
            </a:endParaRPr>
          </a:p>
          <a:p>
            <a:pPr marL="0" indent="0" algn="just">
              <a:spcBef>
                <a:spcPts val="800"/>
              </a:spcBef>
              <a:buClrTx/>
              <a:buSzTx/>
              <a:buNone/>
              <a:defRPr/>
            </a:pPr>
            <a:r>
              <a:rPr lang="fi-FI" sz="1200" b="1">
                <a:solidFill>
                  <a:schemeClr val="accent4">
                    <a:lumMod val="50000"/>
                  </a:schemeClr>
                </a:solidFill>
              </a:rPr>
              <a:t>Ilmastonmuutosta saadaan hillittyä ja Suomen energiajärjestelmä ottaa merkittäviä vihreitä harppauksia </a:t>
            </a:r>
            <a:endParaRPr lang="fi-FI" sz="1200" b="1">
              <a:solidFill>
                <a:schemeClr val="accent4">
                  <a:lumMod val="50000"/>
                </a:schemeClr>
              </a:solidFill>
              <a:ea typeface="Source Sans Pro"/>
            </a:endParaRPr>
          </a:p>
          <a:p>
            <a:pPr marL="0" indent="0" algn="just">
              <a:spcBef>
                <a:spcPts val="800"/>
              </a:spcBef>
              <a:buClrTx/>
              <a:buSzTx/>
              <a:buNone/>
              <a:defRPr/>
            </a:pPr>
            <a:r>
              <a:rPr lang="fi-FI" sz="1200">
                <a:solidFill>
                  <a:srgbClr val="000000"/>
                </a:solidFill>
              </a:rPr>
              <a:t>Ilmaston lämpeneminen saadaan rajoitettua noin 2 asteeseen, ja luontokatoa onnistutaan rajoittamaan. Merkittävin tekijä ilmastokysymysten ratkaisemisessa on nopea teknologiakehitys, jonka ansiosta fuusioenergia ja hiilidioksidin talteenotto ovat kehittyneet isossa mittakaavassa toteutettaviksi ja lähes ilmaiseksi. Sähköinen lentoliikenne on vakiinnuttanut paikkansa globaalisti. </a:t>
            </a:r>
            <a:endParaRPr lang="fi-FI" sz="1200">
              <a:solidFill>
                <a:srgbClr val="000000"/>
              </a:solidFill>
              <a:ea typeface="Source Sans Pro"/>
            </a:endParaRPr>
          </a:p>
          <a:p>
            <a:pPr marL="0" indent="0" algn="just">
              <a:spcBef>
                <a:spcPts val="800"/>
              </a:spcBef>
              <a:buClrTx/>
              <a:buSzTx/>
              <a:buNone/>
              <a:defRPr/>
            </a:pPr>
            <a:r>
              <a:rPr lang="fi-FI" sz="1200">
                <a:solidFill>
                  <a:srgbClr val="000000"/>
                </a:solidFill>
              </a:rPr>
              <a:t>Suomessa energiajärjestelmää on kehitetty vihreän aallon vanavedessä lisäpanostuksilla ydinvoiman ja uusiutuvien tuotantoon. Lisäksi Suomi panostaa erityisesti energia-alan tuotekehitykseen ja tutkimustoimintaan. Kaupungit ovat keskeisiä toimijoita globaalien haasteiden ratkaisemisessa ja kaupungistuminen jatkuu. </a:t>
            </a:r>
            <a:endParaRPr lang="fi-FI" sz="1200">
              <a:solidFill>
                <a:srgbClr val="000000"/>
              </a:solidFill>
              <a:ea typeface="Source Sans Pro"/>
            </a:endParaRPr>
          </a:p>
          <a:p>
            <a:pPr marL="0" indent="0" algn="just">
              <a:spcBef>
                <a:spcPts val="800"/>
              </a:spcBef>
              <a:buClrTx/>
              <a:buSzTx/>
              <a:buNone/>
              <a:defRPr/>
            </a:pPr>
            <a:r>
              <a:rPr lang="fi-FI" sz="1200" b="1">
                <a:solidFill>
                  <a:schemeClr val="accent4">
                    <a:lumMod val="50000"/>
                  </a:schemeClr>
                </a:solidFill>
              </a:rPr>
              <a:t>Teknologialäpimurtojen vaikutukset näkyvät läpi yhteiskunnan</a:t>
            </a:r>
            <a:endParaRPr lang="fi-FI" sz="1200" b="1">
              <a:solidFill>
                <a:schemeClr val="accent4">
                  <a:lumMod val="50000"/>
                </a:schemeClr>
              </a:solidFill>
              <a:ea typeface="Source Sans Pro"/>
            </a:endParaRPr>
          </a:p>
          <a:p>
            <a:pPr marL="0" indent="0" algn="just">
              <a:spcBef>
                <a:spcPts val="800"/>
              </a:spcBef>
              <a:buClrTx/>
              <a:buSzTx/>
              <a:buNone/>
              <a:defRPr/>
            </a:pPr>
            <a:r>
              <a:rPr lang="fi-FI" sz="1200">
                <a:solidFill>
                  <a:srgbClr val="000000"/>
                </a:solidFill>
              </a:rPr>
              <a:t>Suurin osa liikenteestä koostuu itseajavista autoista. </a:t>
            </a:r>
            <a:r>
              <a:rPr lang="fi-FI" sz="1200"/>
              <a:t>Asuminen on muuttunut joustavammaksi, ja älykkäät, mukautuvat asunnot ovat yleisiä. </a:t>
            </a:r>
            <a:r>
              <a:rPr lang="fi-FI" sz="1200">
                <a:solidFill>
                  <a:srgbClr val="000000"/>
                </a:solidFill>
              </a:rPr>
              <a:t>Robotit hoitavat tuotantotöitä ja robottipalvelijat ja tekoälyassistentit ovat arkipäivää. </a:t>
            </a:r>
            <a:endParaRPr lang="fi-FI" sz="1200">
              <a:solidFill>
                <a:srgbClr val="000000"/>
              </a:solidFill>
              <a:ea typeface="Source Sans Pro"/>
            </a:endParaRPr>
          </a:p>
          <a:p>
            <a:pPr marL="0" indent="0" algn="just">
              <a:spcBef>
                <a:spcPts val="800"/>
              </a:spcBef>
              <a:buClrTx/>
              <a:buSzTx/>
              <a:buNone/>
              <a:defRPr/>
            </a:pPr>
            <a:r>
              <a:rPr lang="fi-FI" sz="1200">
                <a:solidFill>
                  <a:srgbClr val="000000"/>
                </a:solidFill>
              </a:rPr>
              <a:t>Teknologian läpimurrot muuttavat myös hyvinvointia ja terveydenhuoltoa. Iso osa terveydenhuollosta tapahtuu kotona älykkäiden laitteiden, tekoälyn, virtuaalilääkärien ja puoliautomatisoitujen prosessien avulla. Tämä mahdollistaa potilaiden tehokkaamman hoitamisen, mutta yksilöiden vastuu omasta terveydestään kasvaa. </a:t>
            </a:r>
            <a:endParaRPr lang="fi-FI" sz="1200">
              <a:solidFill>
                <a:srgbClr val="000000"/>
              </a:solidFill>
              <a:ea typeface="Source Sans Pro"/>
            </a:endParaRPr>
          </a:p>
        </p:txBody>
      </p:sp>
      <p:sp>
        <p:nvSpPr>
          <p:cNvPr id="4" name="Title 3">
            <a:extLst>
              <a:ext uri="{FF2B5EF4-FFF2-40B4-BE49-F238E27FC236}">
                <a16:creationId xmlns:a16="http://schemas.microsoft.com/office/drawing/2014/main" id="{9B332D95-FFBD-78F0-9D98-3537CD5D650B}"/>
              </a:ext>
            </a:extLst>
          </p:cNvPr>
          <p:cNvSpPr>
            <a:spLocks noGrp="1"/>
          </p:cNvSpPr>
          <p:nvPr>
            <p:ph type="title"/>
          </p:nvPr>
        </p:nvSpPr>
        <p:spPr/>
        <p:txBody>
          <a:bodyPr>
            <a:normAutofit/>
          </a:bodyPr>
          <a:lstStyle/>
          <a:p>
            <a:pPr marL="0" indent="0" defTabSz="1219079" eaLnBrk="0" fontAlgn="base" hangingPunct="0">
              <a:spcBef>
                <a:spcPts val="1200"/>
              </a:spcBef>
              <a:defRPr/>
            </a:pPr>
            <a:r>
              <a:rPr lang="fi-FI" sz="1800" b="1">
                <a:solidFill>
                  <a:srgbClr val="405D13"/>
                </a:solidFill>
                <a:latin typeface="+mj-lt"/>
              </a:rPr>
              <a:t>Skenaario 1 – Globaalin teknologian ehdoilla </a:t>
            </a:r>
            <a:br>
              <a:rPr lang="fi-FI" sz="2400" b="1">
                <a:solidFill>
                  <a:srgbClr val="405D13"/>
                </a:solidFill>
                <a:latin typeface="+mj-lt"/>
              </a:rPr>
            </a:br>
            <a:r>
              <a:rPr lang="fi-FI" sz="2400" b="1">
                <a:solidFill>
                  <a:srgbClr val="405D13"/>
                </a:solidFill>
                <a:latin typeface="+mj-lt"/>
              </a:rPr>
              <a:t>Tarina 1/2</a:t>
            </a:r>
            <a:endParaRPr lang="fi-FI"/>
          </a:p>
        </p:txBody>
      </p:sp>
    </p:spTree>
    <p:extLst>
      <p:ext uri="{BB962C8B-B14F-4D97-AF65-F5344CB8AC3E}">
        <p14:creationId xmlns:p14="http://schemas.microsoft.com/office/powerpoint/2010/main" val="1176914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CEBE0-C055-5CB2-689C-A444207A59AE}"/>
            </a:ext>
          </a:extLst>
        </p:cNvPr>
        <p:cNvGrpSpPr/>
        <p:nvPr/>
      </p:nvGrpSpPr>
      <p:grpSpPr>
        <a:xfrm>
          <a:off x="0" y="0"/>
          <a:ext cx="0" cy="0"/>
          <a:chOff x="0" y="0"/>
          <a:chExt cx="0" cy="0"/>
        </a:xfrm>
      </p:grpSpPr>
      <p:pic>
        <p:nvPicPr>
          <p:cNvPr id="11" name="Picture 1">
            <a:extLst>
              <a:ext uri="{FF2B5EF4-FFF2-40B4-BE49-F238E27FC236}">
                <a16:creationId xmlns:a16="http://schemas.microsoft.com/office/drawing/2014/main" id="{1A948599-6440-6DD3-1A56-9B084897950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03705" y="109244"/>
            <a:ext cx="877555" cy="365217"/>
          </a:xfrm>
          <a:prstGeom prst="rect">
            <a:avLst/>
          </a:prstGeom>
        </p:spPr>
      </p:pic>
      <p:sp>
        <p:nvSpPr>
          <p:cNvPr id="5" name="Rectangle 21">
            <a:extLst>
              <a:ext uri="{FF2B5EF4-FFF2-40B4-BE49-F238E27FC236}">
                <a16:creationId xmlns:a16="http://schemas.microsoft.com/office/drawing/2014/main" id="{B29578FE-D70C-CDD8-6C4A-51DB1DD1AA54}"/>
              </a:ext>
            </a:extLst>
          </p:cNvPr>
          <p:cNvSpPr/>
          <p:nvPr/>
        </p:nvSpPr>
        <p:spPr>
          <a:xfrm rot="16200000">
            <a:off x="6593313" y="3274363"/>
            <a:ext cx="6858008" cy="30928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r" defTabSz="1219140">
              <a:spcBef>
                <a:spcPct val="20000"/>
              </a:spcBef>
              <a:buClr>
                <a:srgbClr val="FFB200"/>
              </a:buClr>
              <a:buSzPct val="80000"/>
              <a:defRPr/>
            </a:pPr>
            <a:endParaRPr lang="fi-FI" sz="1600" b="1">
              <a:solidFill>
                <a:srgbClr val="FFFFFF"/>
              </a:solidFill>
              <a:latin typeface="Arial Nova" panose="020B0504020202020204" pitchFamily="34" charset="0"/>
            </a:endParaRPr>
          </a:p>
        </p:txBody>
      </p:sp>
      <p:pic>
        <p:nvPicPr>
          <p:cNvPr id="6" name="Picture 11">
            <a:extLst>
              <a:ext uri="{FF2B5EF4-FFF2-40B4-BE49-F238E27FC236}">
                <a16:creationId xmlns:a16="http://schemas.microsoft.com/office/drawing/2014/main" id="{4D3277BD-A2EB-DCCF-95EC-08130AC42027}"/>
              </a:ext>
              <a:ext uri="{C183D7F6-B498-43B3-948B-1728B52AA6E4}">
                <adec:decorative xmlns:adec="http://schemas.microsoft.com/office/drawing/2017/decorative" val="1"/>
              </a:ext>
            </a:extLst>
          </p:cNvPr>
          <p:cNvPicPr>
            <a:picLocks noChangeAspect="1"/>
          </p:cNvPicPr>
          <p:nvPr/>
        </p:nvPicPr>
        <p:blipFill>
          <a:blip r:embed="rId4">
            <a:duotone>
              <a:prstClr val="black"/>
              <a:schemeClr val="accent4">
                <a:lumMod val="20000"/>
                <a:lumOff val="80000"/>
                <a:tint val="45000"/>
                <a:satMod val="400000"/>
              </a:schemeClr>
            </a:duotone>
            <a:extLst>
              <a:ext uri="{28A0092B-C50C-407E-A947-70E740481C1C}">
                <a14:useLocalDpi xmlns:a14="http://schemas.microsoft.com/office/drawing/2010/main" val="0"/>
              </a:ext>
            </a:extLst>
          </a:blip>
          <a:srcRect l="53709" r="26424"/>
          <a:stretch/>
        </p:blipFill>
        <p:spPr>
          <a:xfrm>
            <a:off x="10154627" y="0"/>
            <a:ext cx="2047383" cy="6858000"/>
          </a:xfrm>
          <a:prstGeom prst="rect">
            <a:avLst/>
          </a:prstGeom>
          <a:solidFill>
            <a:srgbClr val="6471E4"/>
          </a:solidFill>
          <a:ln>
            <a:noFill/>
          </a:ln>
        </p:spPr>
      </p:pic>
      <p:sp>
        <p:nvSpPr>
          <p:cNvPr id="2" name="Content Placeholder 2">
            <a:extLst>
              <a:ext uri="{FF2B5EF4-FFF2-40B4-BE49-F238E27FC236}">
                <a16:creationId xmlns:a16="http://schemas.microsoft.com/office/drawing/2014/main" id="{307B8696-C571-F4DF-45CF-4DFED9DEC5D2}"/>
              </a:ext>
            </a:extLst>
          </p:cNvPr>
          <p:cNvSpPr txBox="1">
            <a:spLocks/>
          </p:cNvSpPr>
          <p:nvPr/>
        </p:nvSpPr>
        <p:spPr>
          <a:xfrm>
            <a:off x="120467" y="1110343"/>
            <a:ext cx="9656373" cy="5643202"/>
          </a:xfrm>
          <a:prstGeom prst="rect">
            <a:avLst/>
          </a:prstGeom>
        </p:spPr>
        <p:txBody>
          <a:bodyPr lIns="121920" tIns="60960" rIns="121920" bIns="60960" numCol="2" spcCol="180000" anchor="t">
            <a:noAutofit/>
          </a:bodyPr>
          <a:lstStyle>
            <a:lvl1pPr marL="342900" indent="-342900" algn="l" defTabSz="914400" rtl="0" eaLnBrk="1" latinLnBrk="0" hangingPunct="1">
              <a:spcBef>
                <a:spcPct val="20000"/>
              </a:spcBef>
              <a:buClr>
                <a:schemeClr val="accent2"/>
              </a:buClr>
              <a:buSzPct val="80000"/>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80000"/>
              <a:buFont typeface="Courier New" panose="02070309020205020404" pitchFamily="49" charset="0"/>
              <a:buChar char="o"/>
              <a:defRPr sz="1400" kern="1200">
                <a:solidFill>
                  <a:schemeClr val="tx1"/>
                </a:solidFill>
                <a:latin typeface="+mn-lt"/>
                <a:ea typeface="+mn-ea"/>
                <a:cs typeface="+mn-cs"/>
              </a:defRPr>
            </a:lvl2pPr>
            <a:lvl3pPr marL="1143000" indent="-228600" algn="l" defTabSz="914400" rtl="0" eaLnBrk="1" latinLnBrk="0" hangingPunct="1">
              <a:spcBef>
                <a:spcPct val="20000"/>
              </a:spcBef>
              <a:buClr>
                <a:schemeClr val="accent2"/>
              </a:buClr>
              <a:buSzPct val="80000"/>
              <a:buFont typeface="Wingdings" panose="05000000000000000000" pitchFamily="2" charset="2"/>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Clr>
                <a:schemeClr val="accent2"/>
              </a:buClr>
              <a:buSzPct val="80000"/>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SzPct val="80000"/>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800"/>
              </a:spcBef>
              <a:buClrTx/>
              <a:buSzTx/>
              <a:buNone/>
              <a:defRPr/>
            </a:pPr>
            <a:r>
              <a:rPr lang="fi-FI" sz="1200">
                <a:solidFill>
                  <a:srgbClr val="000000"/>
                </a:solidFill>
              </a:rPr>
              <a:t>Datan avulla ruoantuotanto tehostuu, kun tekoäly optimoi resurssien käyttöä, ennustaa sääolosuhteita ja hallitsee tuotantoketjuja tehokkaasti. Laboratoriossa kasvatetut proteiinit ovat yleisiä. Tämä vähentää perinteisen lihantuotannon tarvetta ja pienentää maatalouden ympäristövaikutuksia. Ilmasto on lämmennyt pelättyä vähemmän ja Pohjolan kasvukausi on pidentynyt vain marginaalisesti. Tämä on kuitenkin monipuolistanut Suomen viljelymahdollisuuksia. Maailmalla ruoantuotanto on pitkälle automatisoitua ja alueellisesti erikoistunutta. </a:t>
            </a:r>
          </a:p>
          <a:p>
            <a:pPr marL="0" indent="0">
              <a:spcBef>
                <a:spcPts val="800"/>
              </a:spcBef>
              <a:buClrTx/>
              <a:buSzTx/>
              <a:buNone/>
              <a:defRPr/>
            </a:pPr>
            <a:r>
              <a:rPr lang="fi-FI" sz="1200" b="1">
                <a:solidFill>
                  <a:schemeClr val="accent4">
                    <a:lumMod val="50000"/>
                  </a:schemeClr>
                </a:solidFill>
              </a:rPr>
              <a:t>Iso osa ihmistyöstä on automatisoitu ja perinteisiä työtehtäviä katoaa</a:t>
            </a:r>
            <a:r>
              <a:rPr lang="fi-FI" sz="1200">
                <a:solidFill>
                  <a:srgbClr val="000000"/>
                </a:solidFill>
              </a:rPr>
              <a:t> </a:t>
            </a:r>
          </a:p>
          <a:p>
            <a:pPr marL="0" indent="0">
              <a:spcBef>
                <a:spcPts val="800"/>
              </a:spcBef>
              <a:buClrTx/>
              <a:buSzTx/>
              <a:buNone/>
              <a:defRPr/>
            </a:pPr>
            <a:r>
              <a:rPr lang="fi-FI" sz="1200"/>
              <a:t>Työn määritelmä ja sisältö sekä työn tarve muuttuvat radikaalisti. Työn </a:t>
            </a:r>
            <a:r>
              <a:rPr lang="fi-FI" sz="1200">
                <a:solidFill>
                  <a:srgbClr val="000000"/>
                </a:solidFill>
              </a:rPr>
              <a:t>ja vapaa-ajan rooli liudentuu, kun teknologia mahdollistaa uusia työntekemisen tapoja sijainnista riippumatta. Mahdollisuudet itsensä toteuttamiseen lisääntyvät, kun tarve työnteolle vähenee. Suomessa otetaan käyttöön perustulo, joka mahdollistaa joustavasti erilaisten työskentelymuotojen yhdistämisen. Tämä kannustaa ihmisiä etsimään vaihtoehtoisia tulolähteitä ja suuntaa myös asiantuntijatyötä tehtäväksi alustojen kautta. </a:t>
            </a:r>
          </a:p>
          <a:p>
            <a:pPr marL="0" indent="0" algn="just">
              <a:spcBef>
                <a:spcPts val="800"/>
              </a:spcBef>
              <a:buClrTx/>
              <a:buSzTx/>
              <a:buNone/>
              <a:defRPr/>
            </a:pPr>
            <a:r>
              <a:rPr lang="fi-FI" sz="1200">
                <a:solidFill>
                  <a:srgbClr val="000000"/>
                </a:solidFill>
              </a:rPr>
              <a:t>Valmistavan teollisuuden ja alkutuotannon siirtyminen pois Suomesta kiihtyy, jalostusarvo nousee ja kehittyy, työn tuottavuus kasvaa. Ennen pitkää ihmiset keskittyvät enemmän tehtäviin, jotka vaativat luovuutta ja toisten kohtaamista. Väestöä työllistyy entistä enemmän palveluvaltaisille aloille, joita ei voi ulkoistaa tekoälylle. Myös korkean teknologian tehtävät lisääntyvät. </a:t>
            </a:r>
          </a:p>
          <a:p>
            <a:pPr marL="0" indent="0" algn="just">
              <a:spcBef>
                <a:spcPts val="800"/>
              </a:spcBef>
              <a:buClrTx/>
              <a:buSzTx/>
              <a:buNone/>
              <a:defRPr/>
            </a:pPr>
            <a:endParaRPr lang="fi-FI" sz="1200" b="1">
              <a:solidFill>
                <a:schemeClr val="accent4">
                  <a:lumMod val="50000"/>
                </a:schemeClr>
              </a:solidFill>
            </a:endParaRPr>
          </a:p>
          <a:p>
            <a:pPr marL="0" indent="0" algn="just">
              <a:spcBef>
                <a:spcPts val="800"/>
              </a:spcBef>
              <a:buClrTx/>
              <a:buSzTx/>
              <a:buNone/>
              <a:defRPr/>
            </a:pPr>
            <a:endParaRPr lang="fi-FI" sz="1200" b="1">
              <a:solidFill>
                <a:schemeClr val="accent4">
                  <a:lumMod val="50000"/>
                </a:schemeClr>
              </a:solidFill>
            </a:endParaRPr>
          </a:p>
          <a:p>
            <a:pPr marL="0" indent="0" algn="just">
              <a:spcBef>
                <a:spcPts val="800"/>
              </a:spcBef>
              <a:buClrTx/>
              <a:buSzTx/>
              <a:buNone/>
              <a:defRPr/>
            </a:pPr>
            <a:r>
              <a:rPr lang="fi-FI" sz="1200" b="1">
                <a:solidFill>
                  <a:schemeClr val="accent4">
                    <a:lumMod val="50000"/>
                  </a:schemeClr>
                </a:solidFill>
              </a:rPr>
              <a:t>Alueellinen kehitys suosii Etelä-Suomea ja erot Suomen sisällä kasvavat</a:t>
            </a:r>
          </a:p>
          <a:p>
            <a:pPr marL="0" indent="0" algn="just">
              <a:spcBef>
                <a:spcPts val="800"/>
              </a:spcBef>
              <a:buClrTx/>
              <a:buSzTx/>
              <a:buNone/>
              <a:defRPr/>
            </a:pPr>
            <a:r>
              <a:rPr lang="fi-FI" sz="1200">
                <a:solidFill>
                  <a:srgbClr val="000000"/>
                </a:solidFill>
              </a:rPr>
              <a:t>Alueellinen kehitys suosii kasvukolmiota (Turku-Helsinki-Tampere), jonne valtaosa työperäisistä muuttajista asettuu, mutta myös monet maakuntakeskukset kukoistavat. </a:t>
            </a:r>
          </a:p>
          <a:p>
            <a:pPr marL="0" indent="0" algn="just">
              <a:spcBef>
                <a:spcPts val="800"/>
              </a:spcBef>
              <a:buClrTx/>
              <a:buSzTx/>
              <a:buNone/>
              <a:defRPr/>
            </a:pPr>
            <a:r>
              <a:rPr lang="fi-FI" sz="1200">
                <a:solidFill>
                  <a:srgbClr val="000000"/>
                </a:solidFill>
              </a:rPr>
              <a:t>Alueelliset erot Suomen sisällä kasvavat, kun jotkin maakunnat pääsevät kiinni teknologiakehityksen ja maailmankaupan lisääntymisen tuomaan kasvuun ja kehitykseen joidenkin alueiden jäädessä sivustakatsojiksi. Ne tyhjenevät kausittain eläviksi loma- ja etätyökohteiksi. </a:t>
            </a:r>
          </a:p>
          <a:p>
            <a:pPr marL="0" indent="0" algn="just">
              <a:spcBef>
                <a:spcPts val="800"/>
              </a:spcBef>
              <a:buClrTx/>
              <a:buSzTx/>
              <a:buNone/>
              <a:defRPr/>
            </a:pPr>
            <a:r>
              <a:rPr lang="fi-FI" sz="1200">
                <a:solidFill>
                  <a:srgbClr val="000000"/>
                </a:solidFill>
              </a:rPr>
              <a:t>”Maailman ollessa auki” työperäinen maahanmuutto lisääntyy. Useat tulijat kuitenkin poistuvat maasta työsuhteen loppumisen jälkeen. Maailman väestönkasvu taittuu ja kääntyy laskuun teknologisen kehityksen ja elintason nousun myötä. </a:t>
            </a:r>
          </a:p>
          <a:p>
            <a:pPr marL="0" indent="0" algn="just">
              <a:spcBef>
                <a:spcPts val="800"/>
              </a:spcBef>
              <a:buClrTx/>
              <a:buSzTx/>
              <a:buNone/>
              <a:defRPr/>
            </a:pPr>
            <a:r>
              <a:rPr lang="fi-FI" sz="1200" b="1">
                <a:solidFill>
                  <a:schemeClr val="accent4">
                    <a:lumMod val="50000"/>
                  </a:schemeClr>
                </a:solidFill>
              </a:rPr>
              <a:t>Yksilökeskeisyys ja arvostus eri kulttuureja kohtaan lisääntyvät</a:t>
            </a:r>
          </a:p>
          <a:p>
            <a:pPr marL="0" indent="0" algn="just">
              <a:spcBef>
                <a:spcPts val="800"/>
              </a:spcBef>
              <a:buClrTx/>
              <a:buSzTx/>
              <a:buNone/>
              <a:defRPr/>
            </a:pPr>
            <a:r>
              <a:rPr lang="fi-FI" sz="1200">
                <a:solidFill>
                  <a:srgbClr val="000000"/>
                </a:solidFill>
              </a:rPr>
              <a:t>Kovan kilpailun yhteiskunnassa yksilökeskeisyys ja itsensä toteuttaminen lisääntyvät. Suurimpiin yhteisiin viiteryhmiin identifioitumien heikkenee. Toisaalta työn roolin pienentyessä perheelle on edemmän aikaa ja syntyvyys lähtee kasvuun. Syntyy uudenlaisia perhemalleja. Muiden erilaiset kulttuurit ja arvot hyväksytään, kunhan ne eivät rajoita yksilön omaa elämää.</a:t>
            </a:r>
          </a:p>
        </p:txBody>
      </p:sp>
      <p:sp>
        <p:nvSpPr>
          <p:cNvPr id="4" name="Title 3">
            <a:extLst>
              <a:ext uri="{FF2B5EF4-FFF2-40B4-BE49-F238E27FC236}">
                <a16:creationId xmlns:a16="http://schemas.microsoft.com/office/drawing/2014/main" id="{1AC21AD9-BCB4-2327-55FB-136DF2709B5C}"/>
              </a:ext>
            </a:extLst>
          </p:cNvPr>
          <p:cNvSpPr>
            <a:spLocks noGrp="1"/>
          </p:cNvSpPr>
          <p:nvPr>
            <p:ph type="title"/>
          </p:nvPr>
        </p:nvSpPr>
        <p:spPr/>
        <p:txBody>
          <a:bodyPr>
            <a:normAutofit/>
          </a:bodyPr>
          <a:lstStyle/>
          <a:p>
            <a:r>
              <a:rPr lang="fi-FI" sz="1800" b="1">
                <a:solidFill>
                  <a:srgbClr val="405D13"/>
                </a:solidFill>
                <a:latin typeface="+mj-lt"/>
              </a:rPr>
              <a:t>Skenaario 1 – Globaalin teknologian ehdoilla </a:t>
            </a:r>
            <a:br>
              <a:rPr lang="fi-FI" sz="2400" b="1">
                <a:solidFill>
                  <a:srgbClr val="405D13"/>
                </a:solidFill>
                <a:latin typeface="+mj-lt"/>
              </a:rPr>
            </a:br>
            <a:r>
              <a:rPr lang="fi-FI" sz="2400" b="1">
                <a:solidFill>
                  <a:srgbClr val="405D13"/>
                </a:solidFill>
                <a:latin typeface="+mj-lt"/>
              </a:rPr>
              <a:t>Tarina 2/2</a:t>
            </a:r>
            <a:endParaRPr lang="fi-FI" sz="2400"/>
          </a:p>
        </p:txBody>
      </p:sp>
    </p:spTree>
    <p:extLst>
      <p:ext uri="{BB962C8B-B14F-4D97-AF65-F5344CB8AC3E}">
        <p14:creationId xmlns:p14="http://schemas.microsoft.com/office/powerpoint/2010/main" val="2522650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59A5D-C2C3-13FB-73A0-D80E61600F3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005BF89-C84C-3A91-4D08-030F0352DD41}"/>
              </a:ext>
            </a:extLst>
          </p:cNvPr>
          <p:cNvSpPr>
            <a:spLocks noGrp="1"/>
          </p:cNvSpPr>
          <p:nvPr>
            <p:ph type="title"/>
          </p:nvPr>
        </p:nvSpPr>
        <p:spPr/>
        <p:txBody>
          <a:bodyPr>
            <a:normAutofit/>
          </a:bodyPr>
          <a:lstStyle/>
          <a:p>
            <a:r>
              <a:rPr lang="fi-FI" sz="1800" b="1">
                <a:solidFill>
                  <a:srgbClr val="405D13"/>
                </a:solidFill>
                <a:latin typeface="+mj-lt"/>
              </a:rPr>
              <a:t>Skenaario 1 – Globaalin teknologian ehdoilla</a:t>
            </a:r>
            <a:br>
              <a:rPr lang="fi-FI" sz="2400" b="1">
                <a:solidFill>
                  <a:srgbClr val="405D13"/>
                </a:solidFill>
                <a:latin typeface="Titillium Web Bold" panose="00000800000000000000" charset="0"/>
              </a:rPr>
            </a:br>
            <a:r>
              <a:rPr lang="fi-FI" sz="2400" b="1">
                <a:solidFill>
                  <a:srgbClr val="405D13"/>
                </a:solidFill>
                <a:latin typeface="Titillium Web Bold" panose="00000800000000000000" charset="0"/>
              </a:rPr>
              <a:t>Skenaarion toteutuminen ja keskeiset ajurit</a:t>
            </a:r>
            <a:endParaRPr lang="fi-FI" sz="2400"/>
          </a:p>
        </p:txBody>
      </p:sp>
      <p:sp>
        <p:nvSpPr>
          <p:cNvPr id="8" name="Suorakulmio: Pyöristetyt kulmat 87">
            <a:extLst>
              <a:ext uri="{FF2B5EF4-FFF2-40B4-BE49-F238E27FC236}">
                <a16:creationId xmlns:a16="http://schemas.microsoft.com/office/drawing/2014/main" id="{28F6CC79-4E70-C551-86AA-AD197380EC36}"/>
              </a:ext>
            </a:extLst>
          </p:cNvPr>
          <p:cNvSpPr/>
          <p:nvPr/>
        </p:nvSpPr>
        <p:spPr>
          <a:xfrm>
            <a:off x="493194" y="1179088"/>
            <a:ext cx="2198349" cy="807019"/>
          </a:xfrm>
          <a:prstGeom prst="roundRect">
            <a:avLst/>
          </a:prstGeom>
          <a:solidFill>
            <a:schemeClr val="accent4">
              <a:lumMod val="20000"/>
              <a:lumOff val="80000"/>
            </a:schemeClr>
          </a:solidFill>
          <a:ln w="19050">
            <a:solidFill>
              <a:schemeClr val="accent4">
                <a:lumMod val="75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defRPr/>
            </a:pPr>
            <a:r>
              <a:rPr lang="fi-FI" sz="1200" b="1">
                <a:solidFill>
                  <a:srgbClr val="000000"/>
                </a:solidFill>
                <a:latin typeface="+mj-lt"/>
              </a:rPr>
              <a:t>Globaali kuivuus ja nälänhätä käynnistävät maailmanlaajuisen ilmastohätätilan. </a:t>
            </a:r>
          </a:p>
        </p:txBody>
      </p:sp>
      <p:sp>
        <p:nvSpPr>
          <p:cNvPr id="10" name="Suorakulmio: Pyöristetyt kulmat 6">
            <a:extLst>
              <a:ext uri="{FF2B5EF4-FFF2-40B4-BE49-F238E27FC236}">
                <a16:creationId xmlns:a16="http://schemas.microsoft.com/office/drawing/2014/main" id="{4DB3E369-66AA-8F42-3B01-7700BE50E408}"/>
              </a:ext>
            </a:extLst>
          </p:cNvPr>
          <p:cNvSpPr/>
          <p:nvPr/>
        </p:nvSpPr>
        <p:spPr>
          <a:xfrm>
            <a:off x="915633" y="4066718"/>
            <a:ext cx="2352100" cy="1088535"/>
          </a:xfrm>
          <a:prstGeom prst="roundRect">
            <a:avLst/>
          </a:prstGeom>
          <a:solidFill>
            <a:schemeClr val="accent4">
              <a:lumMod val="20000"/>
              <a:lumOff val="80000"/>
            </a:schemeClr>
          </a:solidFill>
          <a:ln w="19050">
            <a:solidFill>
              <a:schemeClr val="accent4">
                <a:lumMod val="75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mj-lt"/>
              </a:rPr>
              <a:t>Venäjällä tapahtuu rauhanomainen vallanvaihto. Maa avautuu ja kansainvälinen yhteistyö lisääntyy.</a:t>
            </a:r>
          </a:p>
        </p:txBody>
      </p:sp>
      <p:sp>
        <p:nvSpPr>
          <p:cNvPr id="12" name="Suorakulmio: Pyöristetyt kulmat 87">
            <a:extLst>
              <a:ext uri="{FF2B5EF4-FFF2-40B4-BE49-F238E27FC236}">
                <a16:creationId xmlns:a16="http://schemas.microsoft.com/office/drawing/2014/main" id="{B54E2F5D-E956-C37D-44C4-D2BCDA9DD29D}"/>
              </a:ext>
            </a:extLst>
          </p:cNvPr>
          <p:cNvSpPr/>
          <p:nvPr/>
        </p:nvSpPr>
        <p:spPr>
          <a:xfrm>
            <a:off x="1647008" y="2519992"/>
            <a:ext cx="2189127" cy="1059059"/>
          </a:xfrm>
          <a:prstGeom prst="roundRect">
            <a:avLst/>
          </a:prstGeom>
          <a:solidFill>
            <a:schemeClr val="accent4">
              <a:lumMod val="20000"/>
              <a:lumOff val="80000"/>
            </a:schemeClr>
          </a:solidFill>
          <a:ln w="19050">
            <a:solidFill>
              <a:schemeClr val="accent4">
                <a:lumMod val="75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mj-lt"/>
              </a:rPr>
              <a:t>Kansainvälinen yhteistyö ja tiedonvaihto lisääntyy.</a:t>
            </a:r>
          </a:p>
        </p:txBody>
      </p:sp>
      <p:sp>
        <p:nvSpPr>
          <p:cNvPr id="9" name="Suorakulmio: Pyöristetyt kulmat 85">
            <a:extLst>
              <a:ext uri="{FF2B5EF4-FFF2-40B4-BE49-F238E27FC236}">
                <a16:creationId xmlns:a16="http://schemas.microsoft.com/office/drawing/2014/main" id="{D0BB090A-F65F-0BD0-5839-FFC253A5B3C4}"/>
              </a:ext>
            </a:extLst>
          </p:cNvPr>
          <p:cNvSpPr/>
          <p:nvPr/>
        </p:nvSpPr>
        <p:spPr>
          <a:xfrm>
            <a:off x="684581" y="5379012"/>
            <a:ext cx="2542353" cy="974384"/>
          </a:xfrm>
          <a:prstGeom prst="roundRect">
            <a:avLst/>
          </a:prstGeom>
          <a:solidFill>
            <a:schemeClr val="accent4">
              <a:lumMod val="20000"/>
              <a:lumOff val="80000"/>
            </a:schemeClr>
          </a:solidFill>
          <a:ln w="19050">
            <a:solidFill>
              <a:schemeClr val="accent4">
                <a:lumMod val="75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mj-lt"/>
              </a:rPr>
              <a:t>Kiina ja Yhdysvallat julkistavat merkittävän teknologia-yhteistyösopimuksen ilmastonmuutoksen torjumiseksi.</a:t>
            </a:r>
          </a:p>
        </p:txBody>
      </p:sp>
      <p:sp>
        <p:nvSpPr>
          <p:cNvPr id="14" name="Suorakulmio: Pyöristetyt kulmat 9">
            <a:extLst>
              <a:ext uri="{FF2B5EF4-FFF2-40B4-BE49-F238E27FC236}">
                <a16:creationId xmlns:a16="http://schemas.microsoft.com/office/drawing/2014/main" id="{D458B53F-41A7-A7BB-D512-70EBBC3E73FE}"/>
              </a:ext>
            </a:extLst>
          </p:cNvPr>
          <p:cNvSpPr/>
          <p:nvPr/>
        </p:nvSpPr>
        <p:spPr>
          <a:xfrm>
            <a:off x="3050856" y="1264968"/>
            <a:ext cx="2625609" cy="936915"/>
          </a:xfrm>
          <a:prstGeom prst="roundRect">
            <a:avLst/>
          </a:prstGeom>
          <a:solidFill>
            <a:schemeClr val="accent4">
              <a:lumMod val="20000"/>
              <a:lumOff val="80000"/>
            </a:schemeClr>
          </a:solidFill>
          <a:ln w="19050">
            <a:solidFill>
              <a:schemeClr val="accent4">
                <a:lumMod val="75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defRPr/>
            </a:pPr>
            <a:r>
              <a:rPr lang="fi-FI" sz="1200" b="1">
                <a:solidFill>
                  <a:srgbClr val="000000"/>
                </a:solidFill>
                <a:latin typeface="+mj-lt"/>
              </a:rPr>
              <a:t>Maailmantalous sakkaa ja ratkaisuja haetaan suurilta teknologiayrityksiltä. </a:t>
            </a:r>
          </a:p>
        </p:txBody>
      </p:sp>
      <p:sp>
        <p:nvSpPr>
          <p:cNvPr id="33" name="Suorakulmio: Pyöristetyt kulmat 9">
            <a:extLst>
              <a:ext uri="{FF2B5EF4-FFF2-40B4-BE49-F238E27FC236}">
                <a16:creationId xmlns:a16="http://schemas.microsoft.com/office/drawing/2014/main" id="{CD648B6F-E45A-3CF7-DAF0-A6C17C2018EF}"/>
              </a:ext>
            </a:extLst>
          </p:cNvPr>
          <p:cNvSpPr/>
          <p:nvPr/>
        </p:nvSpPr>
        <p:spPr>
          <a:xfrm>
            <a:off x="6443415" y="1100401"/>
            <a:ext cx="2625609" cy="936915"/>
          </a:xfrm>
          <a:prstGeom prst="roundRect">
            <a:avLst/>
          </a:prstGeom>
          <a:solidFill>
            <a:schemeClr val="accent4">
              <a:lumMod val="20000"/>
              <a:lumOff val="80000"/>
            </a:schemeClr>
          </a:solidFill>
          <a:ln w="19050">
            <a:solidFill>
              <a:schemeClr val="accent4">
                <a:lumMod val="75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defRPr/>
            </a:pPr>
            <a:r>
              <a:rPr lang="fi-FI" sz="1200" b="1">
                <a:solidFill>
                  <a:srgbClr val="000000"/>
                </a:solidFill>
                <a:latin typeface="+mj-lt"/>
              </a:rPr>
              <a:t>Sääntelyä puretaan ja pääomat, data sekä muut resurssit kasautuvat kansainvälisille suuryrityksille.</a:t>
            </a:r>
          </a:p>
        </p:txBody>
      </p:sp>
      <p:sp>
        <p:nvSpPr>
          <p:cNvPr id="13" name="Suorakulmio: Pyöristetyt kulmat 87">
            <a:extLst>
              <a:ext uri="{FF2B5EF4-FFF2-40B4-BE49-F238E27FC236}">
                <a16:creationId xmlns:a16="http://schemas.microsoft.com/office/drawing/2014/main" id="{F9A3CD05-8823-1C82-DA8A-00BDEF6C8AF8}"/>
              </a:ext>
            </a:extLst>
          </p:cNvPr>
          <p:cNvSpPr/>
          <p:nvPr/>
        </p:nvSpPr>
        <p:spPr>
          <a:xfrm>
            <a:off x="4454855" y="2737869"/>
            <a:ext cx="2198349" cy="980225"/>
          </a:xfrm>
          <a:prstGeom prst="roundRect">
            <a:avLst/>
          </a:prstGeom>
          <a:solidFill>
            <a:schemeClr val="accent4">
              <a:lumMod val="20000"/>
              <a:lumOff val="80000"/>
            </a:schemeClr>
          </a:solidFill>
          <a:ln w="19050">
            <a:solidFill>
              <a:schemeClr val="accent4">
                <a:lumMod val="75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mj-lt"/>
              </a:rPr>
              <a:t>Tekoälyteknologia ja robotiikka kehittyvät nopeasti. Tekoälystä tulee hallitseva voima monilla aloilla. </a:t>
            </a:r>
          </a:p>
        </p:txBody>
      </p:sp>
      <p:sp>
        <p:nvSpPr>
          <p:cNvPr id="28" name="Suorakulmio: Pyöristetyt kulmat 13">
            <a:extLst>
              <a:ext uri="{FF2B5EF4-FFF2-40B4-BE49-F238E27FC236}">
                <a16:creationId xmlns:a16="http://schemas.microsoft.com/office/drawing/2014/main" id="{2FAFB392-ADC1-598C-5BCD-01B2B52556B9}"/>
              </a:ext>
            </a:extLst>
          </p:cNvPr>
          <p:cNvSpPr/>
          <p:nvPr/>
        </p:nvSpPr>
        <p:spPr>
          <a:xfrm>
            <a:off x="3837873" y="4321847"/>
            <a:ext cx="2714783" cy="1207507"/>
          </a:xfrm>
          <a:prstGeom prst="roundRect">
            <a:avLst/>
          </a:prstGeom>
          <a:solidFill>
            <a:schemeClr val="accent4">
              <a:lumMod val="20000"/>
              <a:lumOff val="80000"/>
            </a:schemeClr>
          </a:solidFill>
          <a:ln w="19050">
            <a:solidFill>
              <a:schemeClr val="accent4">
                <a:lumMod val="75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defRPr/>
            </a:pPr>
            <a:r>
              <a:rPr lang="fi-FI" sz="1200" b="1">
                <a:solidFill>
                  <a:srgbClr val="000000"/>
                </a:solidFill>
                <a:latin typeface="+mj-lt"/>
              </a:rPr>
              <a:t>Läpimurto hiilidioksidin talteenotossa ja varastoinnissa mahdollistaa sen laajamittaisen ja edullisen käytön.</a:t>
            </a:r>
          </a:p>
        </p:txBody>
      </p:sp>
      <p:sp>
        <p:nvSpPr>
          <p:cNvPr id="18" name="Suorakulmio: Pyöristetyt kulmat 66">
            <a:extLst>
              <a:ext uri="{FF2B5EF4-FFF2-40B4-BE49-F238E27FC236}">
                <a16:creationId xmlns:a16="http://schemas.microsoft.com/office/drawing/2014/main" id="{10875584-F32F-F065-D655-D9C756A84724}"/>
              </a:ext>
            </a:extLst>
          </p:cNvPr>
          <p:cNvSpPr/>
          <p:nvPr/>
        </p:nvSpPr>
        <p:spPr>
          <a:xfrm>
            <a:off x="4019213" y="5784957"/>
            <a:ext cx="2352100" cy="974384"/>
          </a:xfrm>
          <a:prstGeom prst="roundRect">
            <a:avLst/>
          </a:prstGeom>
          <a:solidFill>
            <a:schemeClr val="accent4">
              <a:lumMod val="20000"/>
              <a:lumOff val="80000"/>
            </a:schemeClr>
          </a:solidFill>
          <a:ln w="19050">
            <a:solidFill>
              <a:schemeClr val="accent4">
                <a:lumMod val="75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defRPr/>
            </a:pPr>
            <a:r>
              <a:rPr lang="fi-FI" sz="1200" b="1">
                <a:solidFill>
                  <a:srgbClr val="000000"/>
                </a:solidFill>
                <a:latin typeface="+mj-lt"/>
              </a:rPr>
              <a:t>Ensimmäinen kaupallinen fuusiovoimala otetaan käyttöön, mikä mullistaa energiantuotannon.</a:t>
            </a:r>
          </a:p>
        </p:txBody>
      </p:sp>
      <p:sp>
        <p:nvSpPr>
          <p:cNvPr id="17" name="Suorakulmio: Pyöristetyt kulmat 12">
            <a:extLst>
              <a:ext uri="{FF2B5EF4-FFF2-40B4-BE49-F238E27FC236}">
                <a16:creationId xmlns:a16="http://schemas.microsoft.com/office/drawing/2014/main" id="{5C3F48E3-FDC9-D8E7-7730-CAD7405D365B}"/>
              </a:ext>
            </a:extLst>
          </p:cNvPr>
          <p:cNvSpPr/>
          <p:nvPr/>
        </p:nvSpPr>
        <p:spPr>
          <a:xfrm>
            <a:off x="7044017" y="4925601"/>
            <a:ext cx="2198349" cy="923575"/>
          </a:xfrm>
          <a:prstGeom prst="roundRect">
            <a:avLst/>
          </a:prstGeom>
          <a:solidFill>
            <a:schemeClr val="accent4">
              <a:lumMod val="20000"/>
              <a:lumOff val="80000"/>
            </a:schemeClr>
          </a:solidFill>
          <a:ln w="19050">
            <a:solidFill>
              <a:schemeClr val="accent4">
                <a:lumMod val="75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mj-lt"/>
              </a:rPr>
              <a:t>Ilmastopäästöt kääntyvät jyrkkään laskuun.</a:t>
            </a:r>
          </a:p>
        </p:txBody>
      </p:sp>
      <p:sp>
        <p:nvSpPr>
          <p:cNvPr id="15" name="Suorakulmio: Pyöristetyt kulmat 7">
            <a:extLst>
              <a:ext uri="{FF2B5EF4-FFF2-40B4-BE49-F238E27FC236}">
                <a16:creationId xmlns:a16="http://schemas.microsoft.com/office/drawing/2014/main" id="{39B27328-0B55-4ABD-31DA-DDFCBC51EE0A}"/>
              </a:ext>
            </a:extLst>
          </p:cNvPr>
          <p:cNvSpPr/>
          <p:nvPr/>
        </p:nvSpPr>
        <p:spPr>
          <a:xfrm>
            <a:off x="7176120" y="2241008"/>
            <a:ext cx="2045705" cy="1059059"/>
          </a:xfrm>
          <a:prstGeom prst="roundRect">
            <a:avLst/>
          </a:prstGeom>
          <a:solidFill>
            <a:schemeClr val="accent4">
              <a:lumMod val="20000"/>
              <a:lumOff val="80000"/>
            </a:schemeClr>
          </a:solidFill>
          <a:ln w="19050">
            <a:solidFill>
              <a:schemeClr val="accent4">
                <a:lumMod val="75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mj-lt"/>
              </a:rPr>
              <a:t>Työn määritelmä ja sisältö sekä työn tarve muuttuvat radikaalisti.</a:t>
            </a:r>
          </a:p>
        </p:txBody>
      </p:sp>
      <p:sp>
        <p:nvSpPr>
          <p:cNvPr id="16" name="Suorakulmio: Pyöristetyt kulmat 10">
            <a:extLst>
              <a:ext uri="{FF2B5EF4-FFF2-40B4-BE49-F238E27FC236}">
                <a16:creationId xmlns:a16="http://schemas.microsoft.com/office/drawing/2014/main" id="{38CB4347-F384-91DC-BF47-E4BD5EED5EF4}"/>
              </a:ext>
            </a:extLst>
          </p:cNvPr>
          <p:cNvSpPr/>
          <p:nvPr/>
        </p:nvSpPr>
        <p:spPr>
          <a:xfrm>
            <a:off x="6962489" y="3678245"/>
            <a:ext cx="2198349" cy="953420"/>
          </a:xfrm>
          <a:prstGeom prst="roundRect">
            <a:avLst/>
          </a:prstGeom>
          <a:solidFill>
            <a:schemeClr val="accent4">
              <a:lumMod val="20000"/>
              <a:lumOff val="80000"/>
            </a:schemeClr>
          </a:solidFill>
          <a:ln w="19050">
            <a:solidFill>
              <a:schemeClr val="accent4">
                <a:lumMod val="75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defRPr/>
            </a:pPr>
            <a:r>
              <a:rPr lang="fi-FI" sz="1200" b="1">
                <a:solidFill>
                  <a:srgbClr val="000000"/>
                </a:solidFill>
                <a:latin typeface="+mj-lt"/>
              </a:rPr>
              <a:t>Suomi ottaa käyttöön perustulojärjestelmän ensimmäisten maiden joukossa Euroopassa.</a:t>
            </a:r>
          </a:p>
        </p:txBody>
      </p:sp>
      <p:cxnSp>
        <p:nvCxnSpPr>
          <p:cNvPr id="30" name="Käyrä yhdysviiva 127">
            <a:extLst>
              <a:ext uri="{FF2B5EF4-FFF2-40B4-BE49-F238E27FC236}">
                <a16:creationId xmlns:a16="http://schemas.microsoft.com/office/drawing/2014/main" id="{09569854-1D30-E0A4-F4C5-B77BDBED0E50}"/>
              </a:ext>
              <a:ext uri="{C183D7F6-B498-43B3-948B-1728B52AA6E4}">
                <adec:decorative xmlns:adec="http://schemas.microsoft.com/office/drawing/2017/decorative" val="1"/>
              </a:ext>
            </a:extLst>
          </p:cNvPr>
          <p:cNvCxnSpPr>
            <a:cxnSpLocks/>
            <a:stCxn id="8" idx="2"/>
            <a:endCxn id="12" idx="0"/>
          </p:cNvCxnSpPr>
          <p:nvPr/>
        </p:nvCxnSpPr>
        <p:spPr>
          <a:xfrm rot="16200000" flipH="1">
            <a:off x="1900027" y="1678448"/>
            <a:ext cx="533885" cy="1149203"/>
          </a:xfrm>
          <a:prstGeom prst="curvedConnector3">
            <a:avLst>
              <a:gd name="adj1" fmla="val 50000"/>
            </a:avLst>
          </a:prstGeom>
          <a:ln w="190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Käyrä yhdysviiva 127">
            <a:extLst>
              <a:ext uri="{FF2B5EF4-FFF2-40B4-BE49-F238E27FC236}">
                <a16:creationId xmlns:a16="http://schemas.microsoft.com/office/drawing/2014/main" id="{A721CF15-3336-6F69-4CF7-E9EB9973D441}"/>
              </a:ext>
              <a:ext uri="{C183D7F6-B498-43B3-948B-1728B52AA6E4}">
                <adec:decorative xmlns:adec="http://schemas.microsoft.com/office/drawing/2017/decorative" val="1"/>
              </a:ext>
            </a:extLst>
          </p:cNvPr>
          <p:cNvCxnSpPr>
            <a:cxnSpLocks/>
            <a:stCxn id="10" idx="0"/>
            <a:endCxn id="12" idx="2"/>
          </p:cNvCxnSpPr>
          <p:nvPr/>
        </p:nvCxnSpPr>
        <p:spPr>
          <a:xfrm rot="5400000" flipH="1" flipV="1">
            <a:off x="2172794" y="3497940"/>
            <a:ext cx="487667" cy="649888"/>
          </a:xfrm>
          <a:prstGeom prst="curvedConnector3">
            <a:avLst>
              <a:gd name="adj1" fmla="val 50000"/>
            </a:avLst>
          </a:prstGeom>
          <a:ln w="190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Käyrä yhdysviiva 127">
            <a:extLst>
              <a:ext uri="{FF2B5EF4-FFF2-40B4-BE49-F238E27FC236}">
                <a16:creationId xmlns:a16="http://schemas.microsoft.com/office/drawing/2014/main" id="{E01A7E8D-4265-1CF6-FC80-F151595EF874}"/>
              </a:ext>
              <a:ext uri="{C183D7F6-B498-43B3-948B-1728B52AA6E4}">
                <adec:decorative xmlns:adec="http://schemas.microsoft.com/office/drawing/2017/decorative" val="1"/>
              </a:ext>
            </a:extLst>
          </p:cNvPr>
          <p:cNvCxnSpPr>
            <a:cxnSpLocks/>
            <a:stCxn id="8" idx="2"/>
            <a:endCxn id="9" idx="1"/>
          </p:cNvCxnSpPr>
          <p:nvPr/>
        </p:nvCxnSpPr>
        <p:spPr>
          <a:xfrm rot="5400000">
            <a:off x="-801572" y="3472262"/>
            <a:ext cx="3880097" cy="907788"/>
          </a:xfrm>
          <a:prstGeom prst="curvedConnector4">
            <a:avLst>
              <a:gd name="adj1" fmla="val 43722"/>
              <a:gd name="adj2" fmla="val 133576"/>
            </a:avLst>
          </a:prstGeom>
          <a:ln w="190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Yhdistin: Kaareva 63">
            <a:extLst>
              <a:ext uri="{FF2B5EF4-FFF2-40B4-BE49-F238E27FC236}">
                <a16:creationId xmlns:a16="http://schemas.microsoft.com/office/drawing/2014/main" id="{D4139EF9-5D5F-8196-E6F2-17F304A413A6}"/>
              </a:ext>
              <a:ext uri="{C183D7F6-B498-43B3-948B-1728B52AA6E4}">
                <adec:decorative xmlns:adec="http://schemas.microsoft.com/office/drawing/2017/decorative" val="1"/>
              </a:ext>
            </a:extLst>
          </p:cNvPr>
          <p:cNvCxnSpPr>
            <a:cxnSpLocks/>
            <a:stCxn id="14" idx="3"/>
            <a:endCxn id="33" idx="1"/>
          </p:cNvCxnSpPr>
          <p:nvPr/>
        </p:nvCxnSpPr>
        <p:spPr>
          <a:xfrm flipV="1">
            <a:off x="5676465" y="1568859"/>
            <a:ext cx="766949" cy="164567"/>
          </a:xfrm>
          <a:prstGeom prst="curvedConnector3">
            <a:avLst>
              <a:gd name="adj1" fmla="val 50000"/>
            </a:avLst>
          </a:prstGeom>
          <a:ln w="190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Yhdistin: Kaareva 184">
            <a:extLst>
              <a:ext uri="{FF2B5EF4-FFF2-40B4-BE49-F238E27FC236}">
                <a16:creationId xmlns:a16="http://schemas.microsoft.com/office/drawing/2014/main" id="{8C846C37-195C-5B43-2170-9E44BAEEAD88}"/>
              </a:ext>
              <a:ext uri="{C183D7F6-B498-43B3-948B-1728B52AA6E4}">
                <adec:decorative xmlns:adec="http://schemas.microsoft.com/office/drawing/2017/decorative" val="1"/>
              </a:ext>
            </a:extLst>
          </p:cNvPr>
          <p:cNvCxnSpPr>
            <a:cxnSpLocks/>
            <a:stCxn id="9" idx="3"/>
            <a:endCxn id="13" idx="1"/>
          </p:cNvCxnSpPr>
          <p:nvPr/>
        </p:nvCxnSpPr>
        <p:spPr>
          <a:xfrm flipV="1">
            <a:off x="3226935" y="3227982"/>
            <a:ext cx="1227921" cy="2638223"/>
          </a:xfrm>
          <a:prstGeom prst="curvedConnector3">
            <a:avLst>
              <a:gd name="adj1" fmla="val 23109"/>
            </a:avLst>
          </a:prstGeom>
          <a:ln w="190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Yhdistin: Kaareva 63">
            <a:extLst>
              <a:ext uri="{FF2B5EF4-FFF2-40B4-BE49-F238E27FC236}">
                <a16:creationId xmlns:a16="http://schemas.microsoft.com/office/drawing/2014/main" id="{4A87452C-A08F-74E1-6ECD-97FE1DD1159C}"/>
              </a:ext>
              <a:ext uri="{C183D7F6-B498-43B3-948B-1728B52AA6E4}">
                <adec:decorative xmlns:adec="http://schemas.microsoft.com/office/drawing/2017/decorative" val="1"/>
              </a:ext>
            </a:extLst>
          </p:cNvPr>
          <p:cNvCxnSpPr>
            <a:cxnSpLocks/>
            <a:stCxn id="13" idx="2"/>
            <a:endCxn id="28" idx="0"/>
          </p:cNvCxnSpPr>
          <p:nvPr/>
        </p:nvCxnSpPr>
        <p:spPr>
          <a:xfrm rot="5400000">
            <a:off x="5072772" y="3840587"/>
            <a:ext cx="603753" cy="358765"/>
          </a:xfrm>
          <a:prstGeom prst="curvedConnector3">
            <a:avLst>
              <a:gd name="adj1" fmla="val 50000"/>
            </a:avLst>
          </a:prstGeom>
          <a:ln w="190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Käyrä yhdysviiva 174">
            <a:extLst>
              <a:ext uri="{FF2B5EF4-FFF2-40B4-BE49-F238E27FC236}">
                <a16:creationId xmlns:a16="http://schemas.microsoft.com/office/drawing/2014/main" id="{2B265C40-9C98-6A08-DB2C-C1BAD40867B1}"/>
              </a:ext>
              <a:ext uri="{C183D7F6-B498-43B3-948B-1728B52AA6E4}">
                <adec:decorative xmlns:adec="http://schemas.microsoft.com/office/drawing/2017/decorative" val="1"/>
              </a:ext>
            </a:extLst>
          </p:cNvPr>
          <p:cNvCxnSpPr>
            <a:cxnSpLocks/>
            <a:stCxn id="12" idx="3"/>
            <a:endCxn id="13" idx="1"/>
          </p:cNvCxnSpPr>
          <p:nvPr/>
        </p:nvCxnSpPr>
        <p:spPr>
          <a:xfrm>
            <a:off x="3836135" y="3049522"/>
            <a:ext cx="618721" cy="178460"/>
          </a:xfrm>
          <a:prstGeom prst="curvedConnector3">
            <a:avLst/>
          </a:prstGeom>
          <a:ln w="190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Käyrä yhdysviiva 172">
            <a:extLst>
              <a:ext uri="{FF2B5EF4-FFF2-40B4-BE49-F238E27FC236}">
                <a16:creationId xmlns:a16="http://schemas.microsoft.com/office/drawing/2014/main" id="{54F144CB-9B73-5A3F-294F-AFFEF7955B8F}"/>
              </a:ext>
              <a:ext uri="{C183D7F6-B498-43B3-948B-1728B52AA6E4}">
                <adec:decorative xmlns:adec="http://schemas.microsoft.com/office/drawing/2017/decorative" val="1"/>
              </a:ext>
            </a:extLst>
          </p:cNvPr>
          <p:cNvCxnSpPr>
            <a:cxnSpLocks/>
            <a:stCxn id="13" idx="3"/>
            <a:endCxn id="15" idx="1"/>
          </p:cNvCxnSpPr>
          <p:nvPr/>
        </p:nvCxnSpPr>
        <p:spPr>
          <a:xfrm flipV="1">
            <a:off x="6653204" y="2770538"/>
            <a:ext cx="522915" cy="457444"/>
          </a:xfrm>
          <a:prstGeom prst="curvedConnector3">
            <a:avLst>
              <a:gd name="adj1" fmla="val 50000"/>
            </a:avLst>
          </a:prstGeom>
          <a:ln w="190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Yhdistin: Kaareva 82">
            <a:extLst>
              <a:ext uri="{FF2B5EF4-FFF2-40B4-BE49-F238E27FC236}">
                <a16:creationId xmlns:a16="http://schemas.microsoft.com/office/drawing/2014/main" id="{1B8844A3-14B0-5324-7525-D6759117B948}"/>
              </a:ext>
              <a:ext uri="{C183D7F6-B498-43B3-948B-1728B52AA6E4}">
                <adec:decorative xmlns:adec="http://schemas.microsoft.com/office/drawing/2017/decorative" val="1"/>
              </a:ext>
            </a:extLst>
          </p:cNvPr>
          <p:cNvCxnSpPr>
            <a:cxnSpLocks/>
            <a:stCxn id="18" idx="3"/>
            <a:endCxn id="17" idx="2"/>
          </p:cNvCxnSpPr>
          <p:nvPr/>
        </p:nvCxnSpPr>
        <p:spPr>
          <a:xfrm flipV="1">
            <a:off x="6371313" y="5849175"/>
            <a:ext cx="1771879" cy="422975"/>
          </a:xfrm>
          <a:prstGeom prst="curvedConnector2">
            <a:avLst/>
          </a:prstGeom>
          <a:ln w="190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Yhdistin: Kaareva 71">
            <a:extLst>
              <a:ext uri="{FF2B5EF4-FFF2-40B4-BE49-F238E27FC236}">
                <a16:creationId xmlns:a16="http://schemas.microsoft.com/office/drawing/2014/main" id="{582F0A5B-64E8-8E89-A330-8895A91E6A01}"/>
              </a:ext>
              <a:ext uri="{C183D7F6-B498-43B3-948B-1728B52AA6E4}">
                <adec:decorative xmlns:adec="http://schemas.microsoft.com/office/drawing/2017/decorative" val="1"/>
              </a:ext>
            </a:extLst>
          </p:cNvPr>
          <p:cNvCxnSpPr>
            <a:cxnSpLocks/>
            <a:stCxn id="28" idx="3"/>
            <a:endCxn id="17" idx="1"/>
          </p:cNvCxnSpPr>
          <p:nvPr/>
        </p:nvCxnSpPr>
        <p:spPr>
          <a:xfrm>
            <a:off x="6552656" y="4925601"/>
            <a:ext cx="491361" cy="461788"/>
          </a:xfrm>
          <a:prstGeom prst="curvedConnector3">
            <a:avLst>
              <a:gd name="adj1" fmla="val 50000"/>
            </a:avLst>
          </a:prstGeom>
          <a:ln w="190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Yhdistin: Kaareva 63">
            <a:extLst>
              <a:ext uri="{FF2B5EF4-FFF2-40B4-BE49-F238E27FC236}">
                <a16:creationId xmlns:a16="http://schemas.microsoft.com/office/drawing/2014/main" id="{4DEFB908-61D0-029C-C5F2-42264055FEA1}"/>
              </a:ext>
              <a:ext uri="{C183D7F6-B498-43B3-948B-1728B52AA6E4}">
                <adec:decorative xmlns:adec="http://schemas.microsoft.com/office/drawing/2017/decorative" val="1"/>
              </a:ext>
            </a:extLst>
          </p:cNvPr>
          <p:cNvCxnSpPr>
            <a:cxnSpLocks/>
            <a:stCxn id="14" idx="2"/>
            <a:endCxn id="13" idx="0"/>
          </p:cNvCxnSpPr>
          <p:nvPr/>
        </p:nvCxnSpPr>
        <p:spPr>
          <a:xfrm rot="16200000" flipH="1">
            <a:off x="4690853" y="1874690"/>
            <a:ext cx="535985" cy="1190369"/>
          </a:xfrm>
          <a:prstGeom prst="curvedConnector3">
            <a:avLst>
              <a:gd name="adj1" fmla="val 50000"/>
            </a:avLst>
          </a:prstGeom>
          <a:ln w="190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Yhdistin: Kaareva 110">
            <a:extLst>
              <a:ext uri="{FF2B5EF4-FFF2-40B4-BE49-F238E27FC236}">
                <a16:creationId xmlns:a16="http://schemas.microsoft.com/office/drawing/2014/main" id="{991D5897-9186-BAF9-F949-B5E825ECDC80}"/>
              </a:ext>
              <a:ext uri="{C183D7F6-B498-43B3-948B-1728B52AA6E4}">
                <adec:decorative xmlns:adec="http://schemas.microsoft.com/office/drawing/2017/decorative" val="1"/>
              </a:ext>
            </a:extLst>
          </p:cNvPr>
          <p:cNvCxnSpPr>
            <a:cxnSpLocks/>
            <a:stCxn id="9" idx="3"/>
            <a:endCxn id="18" idx="1"/>
          </p:cNvCxnSpPr>
          <p:nvPr/>
        </p:nvCxnSpPr>
        <p:spPr>
          <a:xfrm>
            <a:off x="3226934" y="5866205"/>
            <a:ext cx="792279" cy="405945"/>
          </a:xfrm>
          <a:prstGeom prst="curvedConnector3">
            <a:avLst>
              <a:gd name="adj1" fmla="val 50000"/>
            </a:avLst>
          </a:prstGeom>
          <a:ln w="190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11">
            <a:extLst>
              <a:ext uri="{FF2B5EF4-FFF2-40B4-BE49-F238E27FC236}">
                <a16:creationId xmlns:a16="http://schemas.microsoft.com/office/drawing/2014/main" id="{C5B71F68-483E-3E33-EF5B-A7DCBA0A885A}"/>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4">
                <a:lumMod val="20000"/>
                <a:lumOff val="80000"/>
                <a:tint val="45000"/>
                <a:satMod val="400000"/>
              </a:schemeClr>
            </a:duotone>
            <a:extLst>
              <a:ext uri="{28A0092B-C50C-407E-A947-70E740481C1C}">
                <a14:useLocalDpi xmlns:a14="http://schemas.microsoft.com/office/drawing/2010/main" val="0"/>
              </a:ext>
            </a:extLst>
          </a:blip>
          <a:srcRect l="53709" r="26424"/>
          <a:stretch/>
        </p:blipFill>
        <p:spPr>
          <a:xfrm>
            <a:off x="10154627" y="0"/>
            <a:ext cx="2047383" cy="6858000"/>
          </a:xfrm>
          <a:prstGeom prst="rect">
            <a:avLst/>
          </a:prstGeom>
          <a:solidFill>
            <a:srgbClr val="6471E4"/>
          </a:solidFill>
          <a:ln>
            <a:noFill/>
          </a:ln>
        </p:spPr>
      </p:pic>
      <p:cxnSp>
        <p:nvCxnSpPr>
          <p:cNvPr id="19" name="Yhdistin: Kaareva 20">
            <a:extLst>
              <a:ext uri="{FF2B5EF4-FFF2-40B4-BE49-F238E27FC236}">
                <a16:creationId xmlns:a16="http://schemas.microsoft.com/office/drawing/2014/main" id="{3FA146F9-D37C-B7BF-D861-C4ABEB582F1E}"/>
              </a:ext>
              <a:ext uri="{C183D7F6-B498-43B3-948B-1728B52AA6E4}">
                <adec:decorative xmlns:adec="http://schemas.microsoft.com/office/drawing/2017/decorative" val="1"/>
              </a:ext>
            </a:extLst>
          </p:cNvPr>
          <p:cNvCxnSpPr>
            <a:cxnSpLocks/>
            <a:stCxn id="15" idx="2"/>
            <a:endCxn id="16" idx="0"/>
          </p:cNvCxnSpPr>
          <p:nvPr/>
        </p:nvCxnSpPr>
        <p:spPr>
          <a:xfrm rot="5400000">
            <a:off x="7941231" y="3420500"/>
            <a:ext cx="378177" cy="137309"/>
          </a:xfrm>
          <a:prstGeom prst="curvedConnector3">
            <a:avLst>
              <a:gd name="adj1" fmla="val 50000"/>
            </a:avLst>
          </a:prstGeom>
          <a:ln w="190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Yhdistin: Kaareva 184">
            <a:extLst>
              <a:ext uri="{FF2B5EF4-FFF2-40B4-BE49-F238E27FC236}">
                <a16:creationId xmlns:a16="http://schemas.microsoft.com/office/drawing/2014/main" id="{297BF6B2-0674-181F-EE50-D23A052F8689}"/>
              </a:ext>
              <a:ext uri="{C183D7F6-B498-43B3-948B-1728B52AA6E4}">
                <adec:decorative xmlns:adec="http://schemas.microsoft.com/office/drawing/2017/decorative" val="1"/>
              </a:ext>
            </a:extLst>
          </p:cNvPr>
          <p:cNvCxnSpPr>
            <a:cxnSpLocks/>
            <a:stCxn id="9" idx="3"/>
            <a:endCxn id="28" idx="1"/>
          </p:cNvCxnSpPr>
          <p:nvPr/>
        </p:nvCxnSpPr>
        <p:spPr>
          <a:xfrm flipV="1">
            <a:off x="3226934" y="4925601"/>
            <a:ext cx="610939" cy="940604"/>
          </a:xfrm>
          <a:prstGeom prst="curvedConnector3">
            <a:avLst>
              <a:gd name="adj1" fmla="val 50000"/>
            </a:avLst>
          </a:prstGeom>
          <a:ln w="190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21">
            <a:extLst>
              <a:ext uri="{FF2B5EF4-FFF2-40B4-BE49-F238E27FC236}">
                <a16:creationId xmlns:a16="http://schemas.microsoft.com/office/drawing/2014/main" id="{7245C4CE-C877-00AF-BFD5-30E5E85FB836}"/>
              </a:ext>
              <a:ext uri="{C183D7F6-B498-43B3-948B-1728B52AA6E4}">
                <adec:decorative xmlns:adec="http://schemas.microsoft.com/office/drawing/2017/decorative" val="1"/>
              </a:ext>
            </a:extLst>
          </p:cNvPr>
          <p:cNvSpPr/>
          <p:nvPr/>
        </p:nvSpPr>
        <p:spPr>
          <a:xfrm rot="16200000">
            <a:off x="6593313" y="3274363"/>
            <a:ext cx="6858008" cy="30928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r" defTabSz="1219140">
              <a:spcBef>
                <a:spcPct val="20000"/>
              </a:spcBef>
              <a:buClr>
                <a:srgbClr val="FFB200"/>
              </a:buClr>
              <a:buSzPct val="80000"/>
              <a:defRPr/>
            </a:pPr>
            <a:endParaRPr lang="fi-FI" sz="1600" b="1">
              <a:solidFill>
                <a:srgbClr val="FFFFFF"/>
              </a:solidFill>
              <a:latin typeface="Arial Nova" panose="020B0504020202020204" pitchFamily="34" charset="0"/>
            </a:endParaRPr>
          </a:p>
        </p:txBody>
      </p:sp>
      <p:pic>
        <p:nvPicPr>
          <p:cNvPr id="11" name="Picture 1">
            <a:extLst>
              <a:ext uri="{FF2B5EF4-FFF2-40B4-BE49-F238E27FC236}">
                <a16:creationId xmlns:a16="http://schemas.microsoft.com/office/drawing/2014/main" id="{8B51A21C-F44D-29AA-30C2-7EDF22FF0D6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03705" y="109244"/>
            <a:ext cx="877555" cy="365217"/>
          </a:xfrm>
          <a:prstGeom prst="rect">
            <a:avLst/>
          </a:prstGeom>
        </p:spPr>
      </p:pic>
    </p:spTree>
    <p:extLst>
      <p:ext uri="{BB962C8B-B14F-4D97-AF65-F5344CB8AC3E}">
        <p14:creationId xmlns:p14="http://schemas.microsoft.com/office/powerpoint/2010/main" val="810188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D646C-688C-B80E-44A5-95B540DD5ADE}"/>
            </a:ext>
          </a:extLst>
        </p:cNvPr>
        <p:cNvGrpSpPr/>
        <p:nvPr/>
      </p:nvGrpSpPr>
      <p:grpSpPr>
        <a:xfrm>
          <a:off x="0" y="0"/>
          <a:ext cx="0" cy="0"/>
          <a:chOff x="0" y="0"/>
          <a:chExt cx="0" cy="0"/>
        </a:xfrm>
      </p:grpSpPr>
      <p:sp>
        <p:nvSpPr>
          <p:cNvPr id="3" name="Text Placeholder 21">
            <a:extLst>
              <a:ext uri="{FF2B5EF4-FFF2-40B4-BE49-F238E27FC236}">
                <a16:creationId xmlns:a16="http://schemas.microsoft.com/office/drawing/2014/main" id="{57FAC5C6-FCED-1BA3-3817-98B4DFC62E76}"/>
              </a:ext>
            </a:extLst>
          </p:cNvPr>
          <p:cNvSpPr txBox="1">
            <a:spLocks/>
          </p:cNvSpPr>
          <p:nvPr/>
        </p:nvSpPr>
        <p:spPr>
          <a:xfrm>
            <a:off x="0" y="1134536"/>
            <a:ext cx="12192000" cy="5579533"/>
          </a:xfrm>
          <a:prstGeom prst="rect">
            <a:avLst/>
          </a:prstGeom>
          <a:solidFill>
            <a:schemeClr val="accent4">
              <a:lumMod val="40000"/>
              <a:lumOff val="60000"/>
              <a:alpha val="50196"/>
            </a:schemeClr>
          </a:solidFill>
          <a:ln>
            <a:noFill/>
          </a:ln>
        </p:spPr>
        <p:txBody>
          <a:bodyPr lIns="96000" tIns="40765" rIns="40765" bIns="40765" anchor="ctr"/>
          <a:lstStyle>
            <a:lvl1pPr marL="0" indent="0" algn="l" defTabSz="776600" rtl="0" eaLnBrk="1" latinLnBrk="0" hangingPunct="1">
              <a:lnSpc>
                <a:spcPct val="90000"/>
              </a:lnSpc>
              <a:spcBef>
                <a:spcPts val="0"/>
              </a:spcBef>
              <a:spcAft>
                <a:spcPts val="511"/>
              </a:spcAft>
              <a:buFont typeface="Arial" pitchFamily="34" charset="0"/>
              <a:buNone/>
              <a:defRPr lang="fi-FI" sz="1050" b="1" kern="1200" spc="-17" baseline="0" dirty="0">
                <a:solidFill>
                  <a:srgbClr val="FFFFFF"/>
                </a:solidFill>
                <a:latin typeface="Calibri" panose="020F0502020204030204" pitchFamily="34" charset="0"/>
                <a:ea typeface="ＭＳ Ｐゴシック" charset="0"/>
                <a:cs typeface="ＭＳ Ｐゴシック" charset="0"/>
              </a:defRPr>
            </a:lvl1pPr>
            <a:lvl2pPr marL="304708" indent="-152355"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2pPr>
            <a:lvl3pPr marL="457063"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3pPr>
            <a:lvl4pPr marL="608069" indent="-151006"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4pPr>
            <a:lvl5pPr marL="760421"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5pPr>
            <a:lvl6pPr marL="2135643"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23936"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12238"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00541"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algn="ctr" defTabSz="1035441">
              <a:lnSpc>
                <a:spcPct val="100000"/>
              </a:lnSpc>
              <a:spcAft>
                <a:spcPts val="681"/>
              </a:spcAft>
              <a:defRPr/>
            </a:pPr>
            <a:endParaRPr lang="fi-FI" sz="1333" spc="400">
              <a:solidFill>
                <a:srgbClr val="000000">
                  <a:lumMod val="85000"/>
                  <a:lumOff val="15000"/>
                </a:srgbClr>
              </a:solidFill>
              <a:latin typeface="Arial"/>
            </a:endParaRPr>
          </a:p>
        </p:txBody>
      </p:sp>
      <p:sp>
        <p:nvSpPr>
          <p:cNvPr id="4" name="Text Placeholder 21">
            <a:extLst>
              <a:ext uri="{FF2B5EF4-FFF2-40B4-BE49-F238E27FC236}">
                <a16:creationId xmlns:a16="http://schemas.microsoft.com/office/drawing/2014/main" id="{4C979041-400C-5442-CEFD-DC08E6402A42}"/>
              </a:ext>
            </a:extLst>
          </p:cNvPr>
          <p:cNvSpPr txBox="1">
            <a:spLocks/>
          </p:cNvSpPr>
          <p:nvPr/>
        </p:nvSpPr>
        <p:spPr>
          <a:xfrm>
            <a:off x="2695039" y="1254226"/>
            <a:ext cx="9341923" cy="5349281"/>
          </a:xfrm>
          <a:prstGeom prst="rect">
            <a:avLst/>
          </a:prstGeom>
          <a:solidFill>
            <a:schemeClr val="bg1">
              <a:alpha val="95000"/>
            </a:schemeClr>
          </a:solidFill>
          <a:ln w="9525">
            <a:noFill/>
          </a:ln>
        </p:spPr>
        <p:txBody>
          <a:bodyPr lIns="0" tIns="96000" rIns="144000" bIns="144000" numCol="2" anchor="t"/>
          <a:lstStyle>
            <a:lvl1pPr marL="171450" indent="-171450" algn="l" defTabSz="776600" rtl="0" eaLnBrk="1" latinLnBrk="0" hangingPunct="1">
              <a:lnSpc>
                <a:spcPct val="90000"/>
              </a:lnSpc>
              <a:spcBef>
                <a:spcPts val="0"/>
              </a:spcBef>
              <a:spcAft>
                <a:spcPts val="511"/>
              </a:spcAft>
              <a:buFont typeface="Arial" panose="020B0604020202020204" pitchFamily="34" charset="0"/>
              <a:buChar char="•"/>
              <a:defRPr lang="fi-FI" sz="1050" b="0" kern="1200" spc="-17" baseline="0" dirty="0">
                <a:solidFill>
                  <a:schemeClr val="tx2"/>
                </a:solidFill>
                <a:latin typeface="Calibri" panose="020F0502020204030204" pitchFamily="34" charset="0"/>
                <a:ea typeface="ＭＳ Ｐゴシック" charset="0"/>
                <a:cs typeface="ＭＳ Ｐゴシック" charset="0"/>
              </a:defRPr>
            </a:lvl1pPr>
            <a:lvl2pPr marL="304708" indent="-152355"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2pPr>
            <a:lvl3pPr marL="457063"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3pPr>
            <a:lvl4pPr marL="608069" indent="-151006"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4pPr>
            <a:lvl5pPr marL="760421"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5pPr>
            <a:lvl6pPr marL="2135643"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23936"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12238"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00541"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marL="119380" indent="0" defTabSz="1035441">
              <a:lnSpc>
                <a:spcPct val="100000"/>
              </a:lnSpc>
              <a:spcBef>
                <a:spcPts val="267"/>
              </a:spcBef>
              <a:spcAft>
                <a:spcPts val="0"/>
              </a:spcAft>
              <a:buClr>
                <a:srgbClr val="4C7090"/>
              </a:buClr>
              <a:buNone/>
              <a:defRPr/>
            </a:pPr>
            <a:r>
              <a:rPr lang="fi-FI" sz="1200" b="1" spc="0">
                <a:solidFill>
                  <a:schemeClr val="tx1">
                    <a:lumMod val="50000"/>
                  </a:schemeClr>
                </a:solidFill>
                <a:latin typeface="Titillium Web Bold"/>
                <a:ea typeface="ＭＳ Ｐゴシック"/>
                <a:cs typeface="+mn-cs"/>
              </a:rPr>
              <a:t>Yleiskuvaus Uudestamaasta skenaarion maailmassa</a:t>
            </a:r>
            <a:endParaRPr lang="fi-FI" sz="1200" b="1" spc="0">
              <a:solidFill>
                <a:schemeClr val="tx1">
                  <a:lumMod val="50000"/>
                </a:schemeClr>
              </a:solidFill>
              <a:latin typeface="Titillium Web Bold"/>
              <a:ea typeface="ＭＳ Ｐゴシック"/>
            </a:endParaRPr>
          </a:p>
          <a:p>
            <a:pPr marL="240665" indent="-120015">
              <a:lnSpc>
                <a:spcPct val="100000"/>
              </a:lnSpc>
              <a:spcBef>
                <a:spcPts val="400"/>
              </a:spcBef>
              <a:spcAft>
                <a:spcPts val="0"/>
              </a:spcAft>
              <a:buClr>
                <a:srgbClr val="4C7090"/>
              </a:buClr>
              <a:buSzPct val="80000"/>
              <a:defRPr/>
            </a:pPr>
            <a:r>
              <a:rPr lang="fi-FI" sz="1100">
                <a:solidFill>
                  <a:schemeClr val="tx1">
                    <a:lumMod val="50000"/>
                  </a:schemeClr>
                </a:solidFill>
                <a:latin typeface="+mn-lt"/>
                <a:ea typeface="ＭＳ Ｐゴシック"/>
              </a:rPr>
              <a:t>Uusimaa on kehittynyt entistä vahvemmaksi kansainväliseksi alueeksi, joka toimii Suomen talouden ja innovaatiotoiminnan veturina. </a:t>
            </a:r>
          </a:p>
          <a:p>
            <a:pPr marL="240665" indent="-120015">
              <a:lnSpc>
                <a:spcPct val="100000"/>
              </a:lnSpc>
              <a:spcBef>
                <a:spcPts val="400"/>
              </a:spcBef>
              <a:spcAft>
                <a:spcPts val="0"/>
              </a:spcAft>
              <a:buClr>
                <a:srgbClr val="4C7090"/>
              </a:buClr>
              <a:buSzPct val="80000"/>
              <a:defRPr/>
            </a:pPr>
            <a:r>
              <a:rPr lang="fi-FI" sz="1100">
                <a:solidFill>
                  <a:schemeClr val="tx1">
                    <a:lumMod val="50000"/>
                  </a:schemeClr>
                </a:solidFill>
                <a:latin typeface="+mn-lt"/>
                <a:ea typeface="ＭＳ Ｐゴシック"/>
              </a:rPr>
              <a:t>Pääkaupunkiseutu on kasvanut yhtenäiseksi älykaupungiksi, joka houkuttelee kansainvälisiä osaajia ja yrityksiä. Uudenmaan väestö on erittäin monikulttuurista ja kansainvälistä.</a:t>
            </a:r>
          </a:p>
          <a:p>
            <a:pPr marL="240665" indent="-120015">
              <a:lnSpc>
                <a:spcPct val="100000"/>
              </a:lnSpc>
              <a:spcBef>
                <a:spcPts val="400"/>
              </a:spcBef>
              <a:spcAft>
                <a:spcPts val="0"/>
              </a:spcAft>
              <a:buClr>
                <a:srgbClr val="4C7090"/>
              </a:buClr>
              <a:buSzPct val="80000"/>
              <a:defRPr/>
            </a:pPr>
            <a:r>
              <a:rPr lang="fi-FI" sz="1100">
                <a:solidFill>
                  <a:schemeClr val="tx1">
                    <a:lumMod val="50000"/>
                  </a:schemeClr>
                </a:solidFill>
                <a:latin typeface="+mn-lt"/>
                <a:ea typeface="ＭＳ Ｐゴシック"/>
              </a:rPr>
              <a:t>Rannikkoalueet ja saaristo ovat suosittuja etätyö- ja vapaa-ajan kohteita. </a:t>
            </a:r>
          </a:p>
          <a:p>
            <a:pPr marL="119380" indent="0">
              <a:lnSpc>
                <a:spcPct val="100000"/>
              </a:lnSpc>
              <a:spcBef>
                <a:spcPts val="1067"/>
              </a:spcBef>
              <a:spcAft>
                <a:spcPts val="0"/>
              </a:spcAft>
              <a:buClr>
                <a:srgbClr val="4C7090"/>
              </a:buClr>
              <a:buNone/>
              <a:defRPr/>
            </a:pPr>
            <a:r>
              <a:rPr lang="fi-FI" sz="1200" b="1" spc="0">
                <a:solidFill>
                  <a:schemeClr val="tx1">
                    <a:lumMod val="50000"/>
                  </a:schemeClr>
                </a:solidFill>
                <a:latin typeface="Titillium Web Bold"/>
                <a:ea typeface="ＭＳ Ｐゴシック"/>
                <a:cs typeface="+mn-cs"/>
              </a:rPr>
              <a:t>Keskeisimmät haasteet Uudellamaalla</a:t>
            </a:r>
          </a:p>
          <a:p>
            <a:pPr marL="240665" indent="-120015">
              <a:lnSpc>
                <a:spcPct val="100000"/>
              </a:lnSpc>
              <a:spcBef>
                <a:spcPts val="400"/>
              </a:spcBef>
              <a:spcAft>
                <a:spcPts val="0"/>
              </a:spcAft>
              <a:buClr>
                <a:srgbClr val="4C7090"/>
              </a:buClr>
              <a:buSzPct val="80000"/>
              <a:defRPr/>
            </a:pPr>
            <a:r>
              <a:rPr lang="fi-FI" sz="1100">
                <a:solidFill>
                  <a:schemeClr val="tx1">
                    <a:lumMod val="50000"/>
                  </a:schemeClr>
                </a:solidFill>
                <a:latin typeface="+mn-lt"/>
                <a:ea typeface="ＭＳ Ｐゴシック"/>
              </a:rPr>
              <a:t>Maakunta kohtaa haasteita erityisesti kestävään kaupunkikehitykseen ja eriarvoisuuteen liittyen. Uudenmaan väestö kasvaa voimakkaasti, mikä aiheuttaa haasteita asumisen ja palveluiden järjestämiseen kestävällä tavalla. </a:t>
            </a:r>
          </a:p>
          <a:p>
            <a:pPr marL="240665" indent="-120015">
              <a:lnSpc>
                <a:spcPct val="100000"/>
              </a:lnSpc>
              <a:spcBef>
                <a:spcPts val="400"/>
              </a:spcBef>
              <a:spcAft>
                <a:spcPts val="0"/>
              </a:spcAft>
              <a:buClr>
                <a:srgbClr val="4C7090"/>
              </a:buClr>
              <a:buSzPct val="80000"/>
              <a:defRPr/>
            </a:pPr>
            <a:r>
              <a:rPr lang="fi-FI" sz="1100">
                <a:solidFill>
                  <a:schemeClr val="tx1">
                    <a:lumMod val="50000"/>
                  </a:schemeClr>
                </a:solidFill>
                <a:latin typeface="+mn-lt"/>
                <a:ea typeface="ＭＳ Ｐゴシック"/>
              </a:rPr>
              <a:t>Suomeen kohdistuva maahanmuutto keskittyy vahvasti pääkaupunkiseudulle. Iso osa maahanmuuttajista kuitenkin asettuu Suomeen vain työsuhteen keston ajaksi,  tyypillisesti muutamaksi vuodeksi.</a:t>
            </a:r>
          </a:p>
          <a:p>
            <a:pPr marL="240665" indent="-120015">
              <a:lnSpc>
                <a:spcPct val="100000"/>
              </a:lnSpc>
              <a:spcBef>
                <a:spcPts val="400"/>
              </a:spcBef>
              <a:spcAft>
                <a:spcPts val="0"/>
              </a:spcAft>
              <a:buClr>
                <a:srgbClr val="4C7090"/>
              </a:buClr>
              <a:buSzPct val="80000"/>
              <a:defRPr/>
            </a:pPr>
            <a:r>
              <a:rPr lang="fi-FI" sz="1100">
                <a:solidFill>
                  <a:schemeClr val="tx1">
                    <a:lumMod val="50000"/>
                  </a:schemeClr>
                </a:solidFill>
                <a:latin typeface="+mn-lt"/>
                <a:ea typeface="ＭＳ Ｐゴシック"/>
              </a:rPr>
              <a:t>Uudellamaalla on erilaisia kuntia ja alueita. Väestönkasvun keskittyminen pääkaupunkiseudulle aiheuttaa haasteita  pienempien kuntien elinvoimaisuudelle. Isot puhtaan vihreän siirtymän investoinnit tuovat kuitenkin elinvoimaa myös pienemmille kunnille. </a:t>
            </a:r>
          </a:p>
          <a:p>
            <a:pPr marL="240665" indent="-120015">
              <a:lnSpc>
                <a:spcPct val="100000"/>
              </a:lnSpc>
              <a:spcBef>
                <a:spcPts val="400"/>
              </a:spcBef>
              <a:spcAft>
                <a:spcPts val="0"/>
              </a:spcAft>
              <a:buClr>
                <a:srgbClr val="4C7090"/>
              </a:buClr>
              <a:buSzPct val="80000"/>
              <a:defRPr/>
            </a:pPr>
            <a:r>
              <a:rPr lang="fi-FI" sz="1100">
                <a:solidFill>
                  <a:schemeClr val="tx1">
                    <a:lumMod val="50000"/>
                  </a:schemeClr>
                </a:solidFill>
                <a:latin typeface="+mn-lt"/>
                <a:ea typeface="ＭＳ Ｐゴシック"/>
              </a:rPr>
              <a:t>Pääkaupunkiseutu ja Uusimaa kilpailee muun maailman metropolien kanssa. Haasteena on pysyä vetovoimaisena globaalissa kilpailussa. </a:t>
            </a:r>
          </a:p>
          <a:p>
            <a:pPr marL="119380" indent="0">
              <a:lnSpc>
                <a:spcPct val="100000"/>
              </a:lnSpc>
              <a:spcBef>
                <a:spcPts val="1067"/>
              </a:spcBef>
              <a:spcAft>
                <a:spcPts val="0"/>
              </a:spcAft>
              <a:buClr>
                <a:srgbClr val="4C7090"/>
              </a:buClr>
              <a:buNone/>
              <a:defRPr/>
            </a:pPr>
            <a:r>
              <a:rPr lang="fi-FI" sz="1200" b="1" spc="0">
                <a:solidFill>
                  <a:schemeClr val="tx1">
                    <a:lumMod val="50000"/>
                  </a:schemeClr>
                </a:solidFill>
                <a:latin typeface="Titillium Web Bold"/>
                <a:ea typeface="ＭＳ Ｐゴシック"/>
                <a:cs typeface="+mn-cs"/>
              </a:rPr>
              <a:t>Talous ja elinkeinot Uudellamaalla</a:t>
            </a:r>
          </a:p>
          <a:p>
            <a:pPr marL="240665" indent="-120015">
              <a:lnSpc>
                <a:spcPct val="100000"/>
              </a:lnSpc>
              <a:spcBef>
                <a:spcPts val="400"/>
              </a:spcBef>
              <a:spcAft>
                <a:spcPts val="0"/>
              </a:spcAft>
              <a:buClr>
                <a:srgbClr val="4C7090"/>
              </a:buClr>
              <a:buSzPct val="80000"/>
              <a:defRPr/>
            </a:pPr>
            <a:r>
              <a:rPr lang="fi-FI" sz="1100">
                <a:solidFill>
                  <a:schemeClr val="tx1">
                    <a:lumMod val="50000"/>
                  </a:schemeClr>
                </a:solidFill>
                <a:latin typeface="+mn-lt"/>
                <a:ea typeface="ＭＳ Ｐゴシック"/>
              </a:rPr>
              <a:t>Uusimaa on Suomen talouden veturi. Alueella toimii useita globaaleja teknologiajättejä ja lukuisia </a:t>
            </a:r>
            <a:r>
              <a:rPr lang="fi-FI" sz="1100" err="1">
                <a:solidFill>
                  <a:schemeClr val="tx1">
                    <a:lumMod val="50000"/>
                  </a:schemeClr>
                </a:solidFill>
                <a:latin typeface="+mn-lt"/>
                <a:ea typeface="ＭＳ Ｐゴシック"/>
              </a:rPr>
              <a:t>start-upeja</a:t>
            </a:r>
            <a:r>
              <a:rPr lang="fi-FI" sz="1100">
                <a:solidFill>
                  <a:schemeClr val="tx1">
                    <a:lumMod val="50000"/>
                  </a:schemeClr>
                </a:solidFill>
                <a:latin typeface="+mn-lt"/>
                <a:ea typeface="ＭＳ Ｐゴシック"/>
              </a:rPr>
              <a:t>.</a:t>
            </a:r>
          </a:p>
          <a:p>
            <a:pPr marL="240665" indent="-120015">
              <a:lnSpc>
                <a:spcPct val="100000"/>
              </a:lnSpc>
              <a:spcBef>
                <a:spcPts val="400"/>
              </a:spcBef>
              <a:spcAft>
                <a:spcPts val="0"/>
              </a:spcAft>
              <a:buClr>
                <a:srgbClr val="4C7090"/>
              </a:buClr>
              <a:buSzPct val="80000"/>
              <a:defRPr/>
            </a:pPr>
            <a:r>
              <a:rPr lang="fi-FI" sz="1100">
                <a:solidFill>
                  <a:schemeClr val="tx1">
                    <a:lumMod val="50000"/>
                  </a:schemeClr>
                </a:solidFill>
                <a:latin typeface="+mn-lt"/>
                <a:ea typeface="ＭＳ Ｐゴシック"/>
              </a:rPr>
              <a:t>Rahoitus- ja </a:t>
            </a:r>
            <a:r>
              <a:rPr lang="fi-FI" sz="1100" err="1">
                <a:solidFill>
                  <a:schemeClr val="tx1">
                    <a:lumMod val="50000"/>
                  </a:schemeClr>
                </a:solidFill>
                <a:latin typeface="+mn-lt"/>
                <a:ea typeface="ＭＳ Ｐゴシック"/>
              </a:rPr>
              <a:t>FinTech</a:t>
            </a:r>
            <a:r>
              <a:rPr lang="fi-FI" sz="1100">
                <a:solidFill>
                  <a:schemeClr val="tx1">
                    <a:lumMod val="50000"/>
                  </a:schemeClr>
                </a:solidFill>
                <a:latin typeface="+mn-lt"/>
                <a:ea typeface="ＭＳ Ｐゴシック"/>
              </a:rPr>
              <a:t>-alat ovat merkittävässä roolissa. EU:n yhtenäistyminen on vahvistanut Helsingin asemaa pohjoiseurooppalaisena finanssikeskuksena. </a:t>
            </a:r>
          </a:p>
          <a:p>
            <a:pPr marL="240665" indent="-120015">
              <a:lnSpc>
                <a:spcPct val="100000"/>
              </a:lnSpc>
              <a:spcBef>
                <a:spcPts val="400"/>
              </a:spcBef>
              <a:spcAft>
                <a:spcPts val="0"/>
              </a:spcAft>
              <a:buClr>
                <a:srgbClr val="4C7090"/>
              </a:buClr>
              <a:buSzPct val="80000"/>
              <a:defRPr/>
            </a:pPr>
            <a:r>
              <a:rPr lang="fi-FI" sz="1100">
                <a:solidFill>
                  <a:schemeClr val="tx1">
                    <a:lumMod val="50000"/>
                  </a:schemeClr>
                </a:solidFill>
                <a:latin typeface="+mn-lt"/>
                <a:ea typeface="ＭＳ Ｐゴシック"/>
              </a:rPr>
              <a:t>Talouskasvun ja ihmisten elintason nousun myötä luovat alat ja kulttuuriteollisuus ovat kasvaneet merkittävästi, sillä ihmisillä on enemmän rahaa kulutettavaksi niihin. </a:t>
            </a:r>
          </a:p>
          <a:p>
            <a:pPr marL="240665" indent="-120015">
              <a:lnSpc>
                <a:spcPct val="100000"/>
              </a:lnSpc>
              <a:spcBef>
                <a:spcPts val="400"/>
              </a:spcBef>
              <a:spcAft>
                <a:spcPts val="0"/>
              </a:spcAft>
              <a:buClr>
                <a:srgbClr val="4C7090"/>
              </a:buClr>
              <a:buSzPct val="80000"/>
              <a:defRPr/>
            </a:pPr>
            <a:r>
              <a:rPr lang="fi-FI" sz="1100">
                <a:solidFill>
                  <a:schemeClr val="tx1">
                    <a:lumMod val="50000"/>
                  </a:schemeClr>
                </a:solidFill>
                <a:latin typeface="+mn-lt"/>
                <a:ea typeface="ＭＳ Ｐゴシック"/>
              </a:rPr>
              <a:t>Korkean lisäarvon elämystalous on kasvanut globaalin vaurastumisen myötä. Uudenmaan monipuolinen luonto, kulttuuri ja kaupunkiympäristö yhdistettynä edistyneeseen teknologiaan mahdollistavat ainutlaatuisten elämysten tuottamisen.</a:t>
            </a:r>
          </a:p>
          <a:p>
            <a:pPr marL="119380" indent="0">
              <a:lnSpc>
                <a:spcPct val="100000"/>
              </a:lnSpc>
              <a:spcBef>
                <a:spcPts val="1067"/>
              </a:spcBef>
              <a:spcAft>
                <a:spcPts val="0"/>
              </a:spcAft>
              <a:buClr>
                <a:srgbClr val="4C7090"/>
              </a:buClr>
              <a:buNone/>
              <a:defRPr/>
            </a:pPr>
            <a:r>
              <a:rPr lang="fi-FI" sz="1200" b="1" spc="0">
                <a:solidFill>
                  <a:schemeClr val="tx1">
                    <a:lumMod val="50000"/>
                  </a:schemeClr>
                </a:solidFill>
                <a:latin typeface="+mj-lt"/>
                <a:ea typeface="ＭＳ Ｐゴシック"/>
                <a:cs typeface="+mn-cs"/>
              </a:rPr>
              <a:t>Yhteiskunnallinen kehitys Uudellamaalla</a:t>
            </a:r>
          </a:p>
          <a:p>
            <a:pPr marL="240665" indent="-120015">
              <a:lnSpc>
                <a:spcPct val="100000"/>
              </a:lnSpc>
              <a:spcBef>
                <a:spcPts val="400"/>
              </a:spcBef>
              <a:spcAft>
                <a:spcPts val="0"/>
              </a:spcAft>
              <a:buClr>
                <a:srgbClr val="4C7090"/>
              </a:buClr>
              <a:buSzPct val="80000"/>
              <a:defRPr/>
            </a:pPr>
            <a:r>
              <a:rPr lang="fi-FI" sz="1100">
                <a:solidFill>
                  <a:schemeClr val="tx1">
                    <a:lumMod val="50000"/>
                  </a:schemeClr>
                </a:solidFill>
                <a:latin typeface="+mn-lt"/>
                <a:ea typeface="ＭＳ Ｐゴシック"/>
              </a:rPr>
              <a:t>Uudistettu sosiaaliturva on mahdollistanut joustavan työnteon ja yrittäjyyden kukoistuksen, erityisesti luovilla aloilla ja palvelusektorilla.</a:t>
            </a:r>
          </a:p>
          <a:p>
            <a:pPr marL="240665" indent="-120015">
              <a:lnSpc>
                <a:spcPct val="100000"/>
              </a:lnSpc>
              <a:spcBef>
                <a:spcPts val="400"/>
              </a:spcBef>
              <a:spcAft>
                <a:spcPts val="0"/>
              </a:spcAft>
              <a:buClr>
                <a:srgbClr val="4C7090"/>
              </a:buClr>
              <a:buSzPct val="80000"/>
              <a:defRPr/>
            </a:pPr>
            <a:r>
              <a:rPr lang="fi-FI" sz="1100">
                <a:solidFill>
                  <a:schemeClr val="tx1">
                    <a:lumMod val="50000"/>
                  </a:schemeClr>
                </a:solidFill>
                <a:latin typeface="+mn-lt"/>
                <a:ea typeface="ＭＳ Ｐゴシック"/>
              </a:rPr>
              <a:t>Koulutus on muuttunut jatkuvaksi oppimiseksi, ja alueella on useita kansainvälisiä huippuyliopistoja ja tutkimuslaitoksia.</a:t>
            </a:r>
          </a:p>
          <a:p>
            <a:pPr marL="240665" indent="-120015">
              <a:lnSpc>
                <a:spcPct val="100000"/>
              </a:lnSpc>
              <a:spcBef>
                <a:spcPts val="400"/>
              </a:spcBef>
              <a:spcAft>
                <a:spcPts val="0"/>
              </a:spcAft>
              <a:buClr>
                <a:srgbClr val="4C7090"/>
              </a:buClr>
              <a:buSzPct val="80000"/>
              <a:defRPr/>
            </a:pPr>
            <a:r>
              <a:rPr lang="fi-FI" sz="1100">
                <a:solidFill>
                  <a:schemeClr val="tx1">
                    <a:lumMod val="50000"/>
                  </a:schemeClr>
                </a:solidFill>
                <a:latin typeface="+mn-lt"/>
                <a:ea typeface="ＭＳ Ｐゴシック"/>
              </a:rPr>
              <a:t>Teknologiayritykset osallistuvat aktiivisesti kunnalliseen ja alueelliseen päätöksentekoon.</a:t>
            </a:r>
          </a:p>
          <a:p>
            <a:pPr marL="119380" indent="0">
              <a:lnSpc>
                <a:spcPct val="100000"/>
              </a:lnSpc>
              <a:spcBef>
                <a:spcPts val="1067"/>
              </a:spcBef>
              <a:spcAft>
                <a:spcPts val="0"/>
              </a:spcAft>
              <a:buClr>
                <a:srgbClr val="4C7090"/>
              </a:buClr>
              <a:buNone/>
              <a:defRPr/>
            </a:pPr>
            <a:r>
              <a:rPr lang="fi-FI" sz="1200" b="1" spc="0">
                <a:solidFill>
                  <a:schemeClr val="tx1">
                    <a:lumMod val="50000"/>
                  </a:schemeClr>
                </a:solidFill>
                <a:latin typeface="+mj-lt"/>
                <a:ea typeface="ＭＳ Ｐゴシック"/>
                <a:cs typeface="+mn-cs"/>
              </a:rPr>
              <a:t>Liikkuminen, saavutettavuus ja kansainvälinen yhteistyö</a:t>
            </a:r>
          </a:p>
          <a:p>
            <a:pPr marL="240665" indent="-120015">
              <a:lnSpc>
                <a:spcPct val="100000"/>
              </a:lnSpc>
              <a:spcBef>
                <a:spcPts val="400"/>
              </a:spcBef>
              <a:spcAft>
                <a:spcPts val="0"/>
              </a:spcAft>
              <a:buClr>
                <a:srgbClr val="4C7090"/>
              </a:buClr>
              <a:buSzPct val="80000"/>
              <a:defRPr/>
            </a:pPr>
            <a:r>
              <a:rPr lang="fi-FI" sz="1100">
                <a:solidFill>
                  <a:schemeClr val="tx1">
                    <a:lumMod val="50000"/>
                  </a:schemeClr>
                </a:solidFill>
                <a:latin typeface="+mn-lt"/>
                <a:ea typeface="ＭＳ Ｐゴシック"/>
              </a:rPr>
              <a:t>Helsinki-Vantaan lentoasema on merkittävä kansainvälinen </a:t>
            </a:r>
            <a:r>
              <a:rPr lang="fi-FI" sz="1100" err="1">
                <a:solidFill>
                  <a:schemeClr val="tx1">
                    <a:lumMod val="50000"/>
                  </a:schemeClr>
                </a:solidFill>
                <a:latin typeface="+mn-lt"/>
                <a:ea typeface="ＭＳ Ｐゴシック"/>
              </a:rPr>
              <a:t>hubi</a:t>
            </a:r>
            <a:r>
              <a:rPr lang="fi-FI" sz="1100">
                <a:solidFill>
                  <a:schemeClr val="tx1">
                    <a:lumMod val="50000"/>
                  </a:schemeClr>
                </a:solidFill>
                <a:latin typeface="+mn-lt"/>
                <a:ea typeface="ＭＳ Ｐゴシック"/>
              </a:rPr>
              <a:t>, joka yhdistää Euroopan, Aasian ja Pohjois-Amerikan.</a:t>
            </a:r>
          </a:p>
          <a:p>
            <a:pPr marL="240665" indent="-120015">
              <a:lnSpc>
                <a:spcPct val="100000"/>
              </a:lnSpc>
              <a:spcBef>
                <a:spcPts val="400"/>
              </a:spcBef>
              <a:spcAft>
                <a:spcPts val="0"/>
              </a:spcAft>
              <a:buClr>
                <a:srgbClr val="4C7090"/>
              </a:buClr>
              <a:buSzPct val="80000"/>
              <a:defRPr/>
            </a:pPr>
            <a:r>
              <a:rPr lang="fi-FI" sz="1100">
                <a:solidFill>
                  <a:schemeClr val="tx1">
                    <a:lumMod val="50000"/>
                  </a:schemeClr>
                </a:solidFill>
                <a:latin typeface="+mn-lt"/>
                <a:ea typeface="ＭＳ Ｐゴシック"/>
              </a:rPr>
              <a:t>Eurooppa-tunneli Helsingistä Tallinnaan on rakentamisvaiheessa ja se on jo tiivistänyt Uudenmaan ja koko Suomen yhteistyötä Viron kanssa ja vahvistanut Helsinki-Tallinna-kaksoiskaupungin asemaa.</a:t>
            </a:r>
          </a:p>
          <a:p>
            <a:pPr marL="240665" indent="-120015">
              <a:lnSpc>
                <a:spcPct val="100000"/>
              </a:lnSpc>
              <a:spcBef>
                <a:spcPts val="400"/>
              </a:spcBef>
              <a:spcAft>
                <a:spcPts val="0"/>
              </a:spcAft>
              <a:buClr>
                <a:srgbClr val="4C7090"/>
              </a:buClr>
              <a:buSzPct val="80000"/>
              <a:defRPr/>
            </a:pPr>
            <a:r>
              <a:rPr lang="fi-FI" sz="1100">
                <a:solidFill>
                  <a:schemeClr val="tx1">
                    <a:lumMod val="50000"/>
                  </a:schemeClr>
                </a:solidFill>
                <a:latin typeface="+mn-lt"/>
                <a:ea typeface="ＭＳ Ｐゴシック"/>
              </a:rPr>
              <a:t>Pääkaupunkiseudulla toimii täysin automatisoitu ja integroitu julkinen liikenne, joka yhdistää metron, raitiovaunut ja bussit. Pikatoimitukset ja kevyet kuljetukset hoidetaan </a:t>
            </a:r>
            <a:r>
              <a:rPr lang="fi-FI" sz="1100" err="1">
                <a:solidFill>
                  <a:schemeClr val="tx1">
                    <a:lumMod val="50000"/>
                  </a:schemeClr>
                </a:solidFill>
                <a:latin typeface="+mn-lt"/>
                <a:ea typeface="ＭＳ Ｐゴシック"/>
              </a:rPr>
              <a:t>droneilla</a:t>
            </a:r>
            <a:r>
              <a:rPr lang="fi-FI" sz="1100">
                <a:solidFill>
                  <a:schemeClr val="tx1">
                    <a:lumMod val="50000"/>
                  </a:schemeClr>
                </a:solidFill>
                <a:latin typeface="+mn-lt"/>
                <a:ea typeface="ＭＳ Ｐゴシック"/>
              </a:rPr>
              <a:t>, erityisesti tiheästi asutuilla alueilla.</a:t>
            </a:r>
          </a:p>
          <a:p>
            <a:pPr marL="240665" indent="-120015">
              <a:lnSpc>
                <a:spcPct val="100000"/>
              </a:lnSpc>
              <a:spcBef>
                <a:spcPts val="400"/>
              </a:spcBef>
              <a:spcAft>
                <a:spcPts val="0"/>
              </a:spcAft>
              <a:buClr>
                <a:srgbClr val="4C7090"/>
              </a:buClr>
              <a:buSzPct val="80000"/>
              <a:defRPr/>
            </a:pPr>
            <a:r>
              <a:rPr lang="fi-FI" sz="1100">
                <a:solidFill>
                  <a:schemeClr val="tx1">
                    <a:lumMod val="50000"/>
                  </a:schemeClr>
                </a:solidFill>
                <a:latin typeface="+mn-lt"/>
                <a:ea typeface="ＭＳ Ｐゴシック"/>
              </a:rPr>
              <a:t>Alueen kunnat tekevät paljon kansainvälistä yhteistyötä.</a:t>
            </a:r>
          </a:p>
        </p:txBody>
      </p:sp>
      <p:sp>
        <p:nvSpPr>
          <p:cNvPr id="9" name="TextBox 8">
            <a:extLst>
              <a:ext uri="{FF2B5EF4-FFF2-40B4-BE49-F238E27FC236}">
                <a16:creationId xmlns:a16="http://schemas.microsoft.com/office/drawing/2014/main" id="{6BF98746-3DC8-A245-82B0-51DF60C64FDD}"/>
              </a:ext>
              <a:ext uri="{C183D7F6-B498-43B3-948B-1728B52AA6E4}">
                <adec:decorative xmlns:adec="http://schemas.microsoft.com/office/drawing/2017/decorative" val="0"/>
              </a:ext>
            </a:extLst>
          </p:cNvPr>
          <p:cNvSpPr txBox="1"/>
          <p:nvPr/>
        </p:nvSpPr>
        <p:spPr>
          <a:xfrm>
            <a:off x="630736" y="5268575"/>
            <a:ext cx="2124656" cy="1200329"/>
          </a:xfrm>
          <a:prstGeom prst="rect">
            <a:avLst/>
          </a:prstGeom>
          <a:noFill/>
        </p:spPr>
        <p:txBody>
          <a:bodyPr wrap="square" lIns="0" spcCol="720000">
            <a:spAutoFit/>
          </a:bodyPr>
          <a:lstStyle/>
          <a:p>
            <a:pPr marL="122764">
              <a:spcBef>
                <a:spcPts val="1600"/>
              </a:spcBef>
              <a:defRPr/>
            </a:pPr>
            <a:r>
              <a:rPr lang="fi-FI" sz="1200" b="1">
                <a:solidFill>
                  <a:schemeClr val="tx1">
                    <a:lumMod val="50000"/>
                  </a:schemeClr>
                </a:solidFill>
                <a:latin typeface="+mj-lt"/>
              </a:rPr>
              <a:t>Alue toimii siltana EU:n, Venäjän ja globaalien toimijoiden välillä, hyödyntäen maan-tieteellistä sijaintiaan ja teknologista osaamistaan.</a:t>
            </a:r>
          </a:p>
        </p:txBody>
      </p:sp>
      <p:pic>
        <p:nvPicPr>
          <p:cNvPr id="17" name="Graphic 16">
            <a:extLst>
              <a:ext uri="{FF2B5EF4-FFF2-40B4-BE49-F238E27FC236}">
                <a16:creationId xmlns:a16="http://schemas.microsoft.com/office/drawing/2014/main" id="{9CD3475C-44B2-5DA8-689B-0FD498A2C61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483" y="5577875"/>
            <a:ext cx="529167" cy="529167"/>
          </a:xfrm>
          <a:prstGeom prst="rect">
            <a:avLst/>
          </a:prstGeom>
        </p:spPr>
      </p:pic>
      <p:sp>
        <p:nvSpPr>
          <p:cNvPr id="8" name="TextBox 7">
            <a:extLst>
              <a:ext uri="{FF2B5EF4-FFF2-40B4-BE49-F238E27FC236}">
                <a16:creationId xmlns:a16="http://schemas.microsoft.com/office/drawing/2014/main" id="{6FC4602E-CE66-080E-D520-F3B64CEE45E8}"/>
              </a:ext>
              <a:ext uri="{C183D7F6-B498-43B3-948B-1728B52AA6E4}">
                <adec:decorative xmlns:adec="http://schemas.microsoft.com/office/drawing/2017/decorative" val="0"/>
              </a:ext>
            </a:extLst>
          </p:cNvPr>
          <p:cNvSpPr txBox="1"/>
          <p:nvPr/>
        </p:nvSpPr>
        <p:spPr>
          <a:xfrm>
            <a:off x="630736" y="4470789"/>
            <a:ext cx="1940788" cy="646331"/>
          </a:xfrm>
          <a:prstGeom prst="rect">
            <a:avLst/>
          </a:prstGeom>
          <a:noFill/>
        </p:spPr>
        <p:txBody>
          <a:bodyPr wrap="square" lIns="0" spcCol="720000">
            <a:spAutoFit/>
          </a:bodyPr>
          <a:lstStyle/>
          <a:p>
            <a:pPr marL="122764">
              <a:spcBef>
                <a:spcPts val="1600"/>
              </a:spcBef>
              <a:defRPr/>
            </a:pPr>
            <a:r>
              <a:rPr lang="fi-FI" sz="1200" b="1">
                <a:solidFill>
                  <a:schemeClr val="tx1">
                    <a:lumMod val="50000"/>
                  </a:schemeClr>
                </a:solidFill>
                <a:latin typeface="+mj-lt"/>
              </a:rPr>
              <a:t>Yhteiskunta on erittäin monikulttuurinen ja kansainvälinen.</a:t>
            </a:r>
          </a:p>
        </p:txBody>
      </p:sp>
      <p:pic>
        <p:nvPicPr>
          <p:cNvPr id="14" name="Kuva 27">
            <a:extLst>
              <a:ext uri="{FF2B5EF4-FFF2-40B4-BE49-F238E27FC236}">
                <a16:creationId xmlns:a16="http://schemas.microsoft.com/office/drawing/2014/main" id="{9E21748C-157C-E1B6-26AA-17D06EB1EBA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483" y="4515304"/>
            <a:ext cx="529167" cy="529167"/>
          </a:xfrm>
          <a:prstGeom prst="rect">
            <a:avLst/>
          </a:prstGeom>
        </p:spPr>
      </p:pic>
      <p:sp>
        <p:nvSpPr>
          <p:cNvPr id="5" name="TextBox 4">
            <a:extLst>
              <a:ext uri="{FF2B5EF4-FFF2-40B4-BE49-F238E27FC236}">
                <a16:creationId xmlns:a16="http://schemas.microsoft.com/office/drawing/2014/main" id="{B27922F4-C1E3-A2D6-6845-8960F3BF00CF}"/>
              </a:ext>
              <a:ext uri="{C183D7F6-B498-43B3-948B-1728B52AA6E4}">
                <adec:decorative xmlns:adec="http://schemas.microsoft.com/office/drawing/2017/decorative" val="0"/>
              </a:ext>
            </a:extLst>
          </p:cNvPr>
          <p:cNvSpPr txBox="1"/>
          <p:nvPr/>
        </p:nvSpPr>
        <p:spPr>
          <a:xfrm>
            <a:off x="630736" y="3303672"/>
            <a:ext cx="2017432" cy="1015663"/>
          </a:xfrm>
          <a:prstGeom prst="rect">
            <a:avLst/>
          </a:prstGeom>
          <a:noFill/>
        </p:spPr>
        <p:txBody>
          <a:bodyPr wrap="square" lIns="0" spcCol="720000">
            <a:spAutoFit/>
          </a:bodyPr>
          <a:lstStyle/>
          <a:p>
            <a:pPr marL="122764">
              <a:spcBef>
                <a:spcPts val="1600"/>
              </a:spcBef>
              <a:defRPr/>
            </a:pPr>
            <a:r>
              <a:rPr lang="fi-FI" sz="1200" b="1">
                <a:solidFill>
                  <a:schemeClr val="tx1">
                    <a:lumMod val="50000"/>
                  </a:schemeClr>
                </a:solidFill>
                <a:latin typeface="+mj-lt"/>
              </a:rPr>
              <a:t>Uusimaa on Suomen talouden veturi. Alueella toimii useita globaaleja teknologiajättejä ja lukuisia startupeja.</a:t>
            </a:r>
          </a:p>
        </p:txBody>
      </p:sp>
      <p:pic>
        <p:nvPicPr>
          <p:cNvPr id="10" name="Kuva 23">
            <a:extLst>
              <a:ext uri="{FF2B5EF4-FFF2-40B4-BE49-F238E27FC236}">
                <a16:creationId xmlns:a16="http://schemas.microsoft.com/office/drawing/2014/main" id="{49BF05C0-7F9E-72DB-850E-9C275DA9EC8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3483" y="3541591"/>
            <a:ext cx="529167" cy="529167"/>
          </a:xfrm>
          <a:prstGeom prst="rect">
            <a:avLst/>
          </a:prstGeom>
        </p:spPr>
      </p:pic>
      <p:sp>
        <p:nvSpPr>
          <p:cNvPr id="6" name="TextBox 5">
            <a:extLst>
              <a:ext uri="{FF2B5EF4-FFF2-40B4-BE49-F238E27FC236}">
                <a16:creationId xmlns:a16="http://schemas.microsoft.com/office/drawing/2014/main" id="{1AF27D11-B1E6-83B6-62D6-207C8672B18D}"/>
              </a:ext>
              <a:ext uri="{C183D7F6-B498-43B3-948B-1728B52AA6E4}">
                <adec:decorative xmlns:adec="http://schemas.microsoft.com/office/drawing/2017/decorative" val="0"/>
              </a:ext>
            </a:extLst>
          </p:cNvPr>
          <p:cNvSpPr txBox="1"/>
          <p:nvPr/>
        </p:nvSpPr>
        <p:spPr>
          <a:xfrm>
            <a:off x="630736" y="2136555"/>
            <a:ext cx="2047339" cy="1015663"/>
          </a:xfrm>
          <a:prstGeom prst="rect">
            <a:avLst/>
          </a:prstGeom>
          <a:noFill/>
        </p:spPr>
        <p:txBody>
          <a:bodyPr wrap="square" lIns="0" spcCol="720000">
            <a:spAutoFit/>
          </a:bodyPr>
          <a:lstStyle/>
          <a:p>
            <a:pPr marL="122764">
              <a:spcBef>
                <a:spcPts val="1600"/>
              </a:spcBef>
              <a:defRPr/>
            </a:pPr>
            <a:r>
              <a:rPr lang="fi-FI" sz="1200" b="1">
                <a:solidFill>
                  <a:schemeClr val="tx1">
                    <a:lumMod val="50000"/>
                  </a:schemeClr>
                </a:solidFill>
                <a:latin typeface="+mj-lt"/>
              </a:rPr>
              <a:t>Väestönkasvun keskittyminen pk-seudulle aiheuttaa haasteita pienempien kuntien elinvoimaisuudelle. </a:t>
            </a:r>
          </a:p>
        </p:txBody>
      </p:sp>
      <p:pic>
        <p:nvPicPr>
          <p:cNvPr id="15" name="Kuva 29">
            <a:extLst>
              <a:ext uri="{FF2B5EF4-FFF2-40B4-BE49-F238E27FC236}">
                <a16:creationId xmlns:a16="http://schemas.microsoft.com/office/drawing/2014/main" id="{B240978A-E32D-45D3-4F22-471E582D2177}"/>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3394" y="2358769"/>
            <a:ext cx="569345" cy="569345"/>
          </a:xfrm>
          <a:prstGeom prst="rect">
            <a:avLst/>
          </a:prstGeom>
        </p:spPr>
      </p:pic>
      <p:sp>
        <p:nvSpPr>
          <p:cNvPr id="7" name="TextBox 6">
            <a:extLst>
              <a:ext uri="{FF2B5EF4-FFF2-40B4-BE49-F238E27FC236}">
                <a16:creationId xmlns:a16="http://schemas.microsoft.com/office/drawing/2014/main" id="{38F68859-9190-D071-CD92-8C058FDA0F8A}"/>
              </a:ext>
              <a:ext uri="{C183D7F6-B498-43B3-948B-1728B52AA6E4}">
                <adec:decorative xmlns:adec="http://schemas.microsoft.com/office/drawing/2017/decorative" val="0"/>
              </a:ext>
            </a:extLst>
          </p:cNvPr>
          <p:cNvSpPr txBox="1"/>
          <p:nvPr/>
        </p:nvSpPr>
        <p:spPr>
          <a:xfrm>
            <a:off x="630736" y="1338770"/>
            <a:ext cx="1940788" cy="646331"/>
          </a:xfrm>
          <a:prstGeom prst="rect">
            <a:avLst/>
          </a:prstGeom>
          <a:noFill/>
        </p:spPr>
        <p:txBody>
          <a:bodyPr wrap="square" lIns="0" spcCol="720000">
            <a:spAutoFit/>
          </a:bodyPr>
          <a:lstStyle/>
          <a:p>
            <a:pPr marL="122764" defTabSz="1219170">
              <a:spcBef>
                <a:spcPts val="1600"/>
              </a:spcBef>
              <a:defRPr/>
            </a:pPr>
            <a:r>
              <a:rPr lang="fi-FI" sz="1200" b="1">
                <a:solidFill>
                  <a:schemeClr val="tx1">
                    <a:lumMod val="50000"/>
                  </a:schemeClr>
                </a:solidFill>
                <a:latin typeface="+mj-lt"/>
              </a:rPr>
              <a:t>Uusimaa on vahva kansainvälinen alue, joka kasvaa voimakkaasti. </a:t>
            </a:r>
          </a:p>
        </p:txBody>
      </p:sp>
      <p:pic>
        <p:nvPicPr>
          <p:cNvPr id="16" name="Kuva 31">
            <a:extLst>
              <a:ext uri="{FF2B5EF4-FFF2-40B4-BE49-F238E27FC236}">
                <a16:creationId xmlns:a16="http://schemas.microsoft.com/office/drawing/2014/main" id="{542ED5D2-41E9-84A0-71DF-3927AB5594B0}"/>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3394" y="1418154"/>
            <a:ext cx="569344" cy="569344"/>
          </a:xfrm>
          <a:prstGeom prst="rect">
            <a:avLst/>
          </a:prstGeom>
        </p:spPr>
      </p:pic>
      <p:sp>
        <p:nvSpPr>
          <p:cNvPr id="11" name="Title 10">
            <a:extLst>
              <a:ext uri="{FF2B5EF4-FFF2-40B4-BE49-F238E27FC236}">
                <a16:creationId xmlns:a16="http://schemas.microsoft.com/office/drawing/2014/main" id="{0780D9E7-686D-F9D0-06F7-EEE4A17CD58C}"/>
              </a:ext>
            </a:extLst>
          </p:cNvPr>
          <p:cNvSpPr>
            <a:spLocks noGrp="1"/>
          </p:cNvSpPr>
          <p:nvPr>
            <p:ph type="title"/>
          </p:nvPr>
        </p:nvSpPr>
        <p:spPr/>
        <p:txBody>
          <a:bodyPr/>
          <a:lstStyle/>
          <a:p>
            <a:r>
              <a:rPr lang="fi-FI" sz="1800" b="1">
                <a:solidFill>
                  <a:srgbClr val="405D13"/>
                </a:solidFill>
                <a:latin typeface="+mj-lt"/>
              </a:rPr>
              <a:t>Skenaario 1 – Globaalin teknologian ehdoilla </a:t>
            </a:r>
            <a:br>
              <a:rPr lang="fi-FI" sz="1800" b="1">
                <a:solidFill>
                  <a:srgbClr val="405D13"/>
                </a:solidFill>
                <a:latin typeface="+mj-lt"/>
              </a:rPr>
            </a:br>
            <a:r>
              <a:rPr lang="fi-FI" sz="2400" b="1" kern="1200" spc="0">
                <a:solidFill>
                  <a:schemeClr val="accent4">
                    <a:lumMod val="50000"/>
                  </a:schemeClr>
                </a:solidFill>
                <a:latin typeface="+mj-lt"/>
                <a:ea typeface="+mn-ea"/>
                <a:cs typeface="+mn-cs"/>
              </a:rPr>
              <a:t>Uusimaa skenaariossa 1</a:t>
            </a:r>
            <a:endParaRPr lang="fi-FI"/>
          </a:p>
        </p:txBody>
      </p:sp>
    </p:spTree>
    <p:extLst>
      <p:ext uri="{BB962C8B-B14F-4D97-AF65-F5344CB8AC3E}">
        <p14:creationId xmlns:p14="http://schemas.microsoft.com/office/powerpoint/2010/main" val="4007090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23163-92F5-1ECA-D077-D07ADFE63CBF}"/>
            </a:ext>
          </a:extLst>
        </p:cNvPr>
        <p:cNvGrpSpPr/>
        <p:nvPr/>
      </p:nvGrpSpPr>
      <p:grpSpPr>
        <a:xfrm>
          <a:off x="0" y="0"/>
          <a:ext cx="0" cy="0"/>
          <a:chOff x="0" y="0"/>
          <a:chExt cx="0" cy="0"/>
        </a:xfrm>
      </p:grpSpPr>
      <p:sp>
        <p:nvSpPr>
          <p:cNvPr id="3" name="Text Placeholder 21">
            <a:extLst>
              <a:ext uri="{FF2B5EF4-FFF2-40B4-BE49-F238E27FC236}">
                <a16:creationId xmlns:a16="http://schemas.microsoft.com/office/drawing/2014/main" id="{8268ADFC-4DAB-D140-857C-D95DAEDF8244}"/>
              </a:ext>
            </a:extLst>
          </p:cNvPr>
          <p:cNvSpPr txBox="1">
            <a:spLocks/>
          </p:cNvSpPr>
          <p:nvPr/>
        </p:nvSpPr>
        <p:spPr>
          <a:xfrm>
            <a:off x="0" y="1134536"/>
            <a:ext cx="12192000" cy="5579533"/>
          </a:xfrm>
          <a:prstGeom prst="rect">
            <a:avLst/>
          </a:prstGeom>
          <a:solidFill>
            <a:schemeClr val="accent4">
              <a:lumMod val="40000"/>
              <a:lumOff val="60000"/>
              <a:alpha val="50196"/>
            </a:schemeClr>
          </a:solidFill>
          <a:ln>
            <a:noFill/>
          </a:ln>
        </p:spPr>
        <p:txBody>
          <a:bodyPr lIns="96000" tIns="40765" rIns="40765" bIns="40765" anchor="ctr"/>
          <a:lstStyle>
            <a:lvl1pPr marL="0" indent="0" algn="l" defTabSz="776600" rtl="0" eaLnBrk="1" latinLnBrk="0" hangingPunct="1">
              <a:lnSpc>
                <a:spcPct val="90000"/>
              </a:lnSpc>
              <a:spcBef>
                <a:spcPts val="0"/>
              </a:spcBef>
              <a:spcAft>
                <a:spcPts val="511"/>
              </a:spcAft>
              <a:buFont typeface="Arial" pitchFamily="34" charset="0"/>
              <a:buNone/>
              <a:defRPr lang="fi-FI" sz="1050" b="1" kern="1200" spc="-17" baseline="0" dirty="0">
                <a:solidFill>
                  <a:srgbClr val="FFFFFF"/>
                </a:solidFill>
                <a:latin typeface="Calibri" panose="020F0502020204030204" pitchFamily="34" charset="0"/>
                <a:ea typeface="ＭＳ Ｐゴシック" charset="0"/>
                <a:cs typeface="ＭＳ Ｐゴシック" charset="0"/>
              </a:defRPr>
            </a:lvl1pPr>
            <a:lvl2pPr marL="304708" indent="-152355"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2pPr>
            <a:lvl3pPr marL="457063"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3pPr>
            <a:lvl4pPr marL="608069" indent="-151006"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4pPr>
            <a:lvl5pPr marL="760421"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5pPr>
            <a:lvl6pPr marL="2135643"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23936"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12238"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00541"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algn="ctr" defTabSz="1035441">
              <a:lnSpc>
                <a:spcPct val="100000"/>
              </a:lnSpc>
              <a:spcAft>
                <a:spcPts val="681"/>
              </a:spcAft>
              <a:defRPr/>
            </a:pPr>
            <a:endParaRPr lang="fi-FI" sz="1333" spc="400">
              <a:solidFill>
                <a:srgbClr val="000000">
                  <a:lumMod val="85000"/>
                  <a:lumOff val="15000"/>
                </a:srgbClr>
              </a:solidFill>
              <a:latin typeface="Arial"/>
            </a:endParaRPr>
          </a:p>
        </p:txBody>
      </p:sp>
      <p:sp>
        <p:nvSpPr>
          <p:cNvPr id="4" name="Text Placeholder 21">
            <a:extLst>
              <a:ext uri="{FF2B5EF4-FFF2-40B4-BE49-F238E27FC236}">
                <a16:creationId xmlns:a16="http://schemas.microsoft.com/office/drawing/2014/main" id="{05AF93AA-588B-31D5-63E4-CEF17043E6D6}"/>
              </a:ext>
            </a:extLst>
          </p:cNvPr>
          <p:cNvSpPr txBox="1">
            <a:spLocks/>
          </p:cNvSpPr>
          <p:nvPr/>
        </p:nvSpPr>
        <p:spPr>
          <a:xfrm>
            <a:off x="2695039" y="1254226"/>
            <a:ext cx="9341923" cy="5349281"/>
          </a:xfrm>
          <a:prstGeom prst="rect">
            <a:avLst/>
          </a:prstGeom>
          <a:solidFill>
            <a:schemeClr val="bg1">
              <a:alpha val="95000"/>
            </a:schemeClr>
          </a:solidFill>
          <a:ln w="9525">
            <a:noFill/>
          </a:ln>
        </p:spPr>
        <p:txBody>
          <a:bodyPr lIns="0" tIns="96000" rIns="144000" bIns="144000" numCol="2" anchor="t"/>
          <a:lstStyle>
            <a:lvl1pPr marL="171450" indent="-171450" algn="l" defTabSz="776600" rtl="0" eaLnBrk="1" latinLnBrk="0" hangingPunct="1">
              <a:lnSpc>
                <a:spcPct val="90000"/>
              </a:lnSpc>
              <a:spcBef>
                <a:spcPts val="0"/>
              </a:spcBef>
              <a:spcAft>
                <a:spcPts val="511"/>
              </a:spcAft>
              <a:buFont typeface="Arial" panose="020B0604020202020204" pitchFamily="34" charset="0"/>
              <a:buChar char="•"/>
              <a:defRPr lang="fi-FI" sz="1050" b="0" kern="1200" spc="-17" baseline="0" dirty="0">
                <a:solidFill>
                  <a:schemeClr val="tx2"/>
                </a:solidFill>
                <a:latin typeface="Calibri" panose="020F0502020204030204" pitchFamily="34" charset="0"/>
                <a:ea typeface="ＭＳ Ｐゴシック" charset="0"/>
                <a:cs typeface="ＭＳ Ｐゴシック" charset="0"/>
              </a:defRPr>
            </a:lvl1pPr>
            <a:lvl2pPr marL="304708" indent="-152355"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2pPr>
            <a:lvl3pPr marL="457063"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3pPr>
            <a:lvl4pPr marL="608069" indent="-151006"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4pPr>
            <a:lvl5pPr marL="760421"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5pPr>
            <a:lvl6pPr marL="2135643"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23936"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12238"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00541"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marL="118745" indent="0" defTabSz="1035441">
              <a:lnSpc>
                <a:spcPct val="100000"/>
              </a:lnSpc>
              <a:spcBef>
                <a:spcPts val="267"/>
              </a:spcBef>
              <a:spcAft>
                <a:spcPts val="0"/>
              </a:spcAft>
              <a:buClr>
                <a:srgbClr val="4C7090"/>
              </a:buClr>
              <a:buNone/>
              <a:defRPr/>
            </a:pPr>
            <a:r>
              <a:rPr lang="fi-FI" sz="1200" b="1" spc="0">
                <a:solidFill>
                  <a:schemeClr val="tx1">
                    <a:lumMod val="50000"/>
                  </a:schemeClr>
                </a:solidFill>
                <a:latin typeface="+mj-lt"/>
                <a:ea typeface="ＭＳ Ｐゴシック"/>
                <a:cs typeface="+mn-cs"/>
              </a:rPr>
              <a:t>Yleiskuvaus Pohjois-Pohjanmaasta skenaarion maailmassa</a:t>
            </a:r>
            <a:endParaRPr lang="fi-FI" sz="1200" b="1" spc="0">
              <a:solidFill>
                <a:schemeClr val="tx1">
                  <a:lumMod val="50000"/>
                </a:schemeClr>
              </a:solidFill>
              <a:latin typeface="+mj-lt"/>
              <a:ea typeface="ＭＳ Ｐゴシック"/>
            </a:endParaRPr>
          </a:p>
          <a:p>
            <a:pPr marL="240665" indent="-120015">
              <a:lnSpc>
                <a:spcPct val="100000"/>
              </a:lnSpc>
              <a:spcBef>
                <a:spcPts val="400"/>
              </a:spcBef>
              <a:spcAft>
                <a:spcPts val="0"/>
              </a:spcAft>
              <a:buClr>
                <a:srgbClr val="4C7090"/>
              </a:buClr>
              <a:buSzPct val="80000"/>
              <a:defRPr/>
            </a:pPr>
            <a:r>
              <a:rPr lang="fi-FI">
                <a:solidFill>
                  <a:schemeClr val="tx1">
                    <a:lumMod val="50000"/>
                  </a:schemeClr>
                </a:solidFill>
                <a:latin typeface="+mn-lt"/>
                <a:ea typeface="ＭＳ Ｐゴシック"/>
              </a:rPr>
              <a:t>Pohjois-Pohjanmaa on suhteellisen nuoren ja korkeasti koulutetun väestön maltillisesti kasvava maakunta. Oulu on teknologiakeskus, joka houkuttelee kansainvälisiä asiantuntijoita ja opiskelijoita. </a:t>
            </a:r>
          </a:p>
          <a:p>
            <a:pPr marL="240665" indent="-120015">
              <a:lnSpc>
                <a:spcPct val="100000"/>
              </a:lnSpc>
              <a:spcBef>
                <a:spcPts val="400"/>
              </a:spcBef>
              <a:spcAft>
                <a:spcPts val="0"/>
              </a:spcAft>
              <a:buClr>
                <a:srgbClr val="4C7090"/>
              </a:buClr>
              <a:buSzPct val="80000"/>
              <a:defRPr/>
            </a:pPr>
            <a:r>
              <a:rPr lang="fi-FI">
                <a:solidFill>
                  <a:schemeClr val="tx1">
                    <a:lumMod val="50000"/>
                  </a:schemeClr>
                </a:solidFill>
                <a:latin typeface="+mn-lt"/>
                <a:ea typeface="ＭＳ Ｐゴシック"/>
              </a:rPr>
              <a:t>Maaseutualueet ovat hiljentyneet ja osittain autioituneet. Monet niistä ovat muuttuneet etätyön keskuksiksi ja kausittaisiksi loma-alueiksi. </a:t>
            </a:r>
          </a:p>
          <a:p>
            <a:pPr marL="240665" indent="-120015">
              <a:lnSpc>
                <a:spcPct val="100000"/>
              </a:lnSpc>
              <a:spcBef>
                <a:spcPts val="400"/>
              </a:spcBef>
              <a:spcAft>
                <a:spcPts val="0"/>
              </a:spcAft>
              <a:buClr>
                <a:srgbClr val="4C7090"/>
              </a:buClr>
              <a:buSzPct val="80000"/>
              <a:defRPr/>
            </a:pPr>
            <a:r>
              <a:rPr lang="fi-FI">
                <a:solidFill>
                  <a:schemeClr val="tx1">
                    <a:lumMod val="50000"/>
                  </a:schemeClr>
                </a:solidFill>
                <a:latin typeface="+mn-lt"/>
                <a:ea typeface="ＭＳ Ｐゴシック"/>
              </a:rPr>
              <a:t>Maakunnan väestörakenne on muuttunut monimuotoisemmaksi lisääntyneen maahanmuuton myötä. Tämä näkyy erityisesti Oulussa.</a:t>
            </a:r>
          </a:p>
          <a:p>
            <a:pPr marL="240665" indent="-120015">
              <a:lnSpc>
                <a:spcPct val="100000"/>
              </a:lnSpc>
              <a:spcBef>
                <a:spcPts val="400"/>
              </a:spcBef>
              <a:spcAft>
                <a:spcPts val="0"/>
              </a:spcAft>
              <a:buClr>
                <a:srgbClr val="4C7090"/>
              </a:buClr>
              <a:buSzPct val="80000"/>
              <a:defRPr/>
            </a:pPr>
            <a:r>
              <a:rPr lang="fi-FI">
                <a:solidFill>
                  <a:schemeClr val="tx1">
                    <a:lumMod val="50000"/>
                  </a:schemeClr>
                </a:solidFill>
                <a:latin typeface="+mn-lt"/>
                <a:ea typeface="ＭＳ Ｐゴシック"/>
              </a:rPr>
              <a:t>Pohjois-Pohjanmaa on hyötynyt EU:n vahvistuneesta aluepolitiikasta.</a:t>
            </a:r>
          </a:p>
          <a:p>
            <a:pPr marL="118745" indent="0">
              <a:lnSpc>
                <a:spcPct val="100000"/>
              </a:lnSpc>
              <a:spcBef>
                <a:spcPts val="1067"/>
              </a:spcBef>
              <a:spcAft>
                <a:spcPts val="0"/>
              </a:spcAft>
              <a:buClr>
                <a:srgbClr val="4C7090"/>
              </a:buClr>
              <a:buNone/>
              <a:defRPr/>
            </a:pPr>
            <a:r>
              <a:rPr lang="fi-FI" sz="1200" b="1" spc="0">
                <a:solidFill>
                  <a:schemeClr val="tx1">
                    <a:lumMod val="50000"/>
                  </a:schemeClr>
                </a:solidFill>
                <a:latin typeface="+mj-lt"/>
                <a:ea typeface="ＭＳ Ｐゴシック"/>
                <a:cs typeface="+mn-cs"/>
              </a:rPr>
              <a:t>Keskeisimmät haasteet Pohjois-Pohjanmaalla</a:t>
            </a:r>
          </a:p>
          <a:p>
            <a:pPr marL="240665" indent="-120015">
              <a:lnSpc>
                <a:spcPct val="100000"/>
              </a:lnSpc>
              <a:spcBef>
                <a:spcPts val="400"/>
              </a:spcBef>
              <a:spcAft>
                <a:spcPts val="0"/>
              </a:spcAft>
              <a:buClr>
                <a:srgbClr val="4C7090"/>
              </a:buClr>
              <a:buSzPct val="80000"/>
              <a:defRPr/>
            </a:pPr>
            <a:r>
              <a:rPr lang="fi-FI">
                <a:solidFill>
                  <a:schemeClr val="tx1">
                    <a:lumMod val="50000"/>
                  </a:schemeClr>
                </a:solidFill>
                <a:latin typeface="+mn-lt"/>
                <a:ea typeface="ＭＳ Ｐゴシック"/>
              </a:rPr>
              <a:t>Työperäinen maahanmuutto keskittyy ennen kaikkea Etelä-Suomeen. </a:t>
            </a:r>
          </a:p>
          <a:p>
            <a:pPr marL="240665" indent="-120015">
              <a:lnSpc>
                <a:spcPct val="100000"/>
              </a:lnSpc>
              <a:spcBef>
                <a:spcPts val="400"/>
              </a:spcBef>
              <a:spcAft>
                <a:spcPts val="0"/>
              </a:spcAft>
              <a:buClr>
                <a:srgbClr val="4C7090"/>
              </a:buClr>
              <a:buSzPct val="80000"/>
              <a:defRPr/>
            </a:pPr>
            <a:r>
              <a:rPr lang="fi-FI">
                <a:solidFill>
                  <a:schemeClr val="tx1">
                    <a:lumMod val="50000"/>
                  </a:schemeClr>
                </a:solidFill>
                <a:latin typeface="+mn-lt"/>
                <a:ea typeface="ＭＳ Ｐゴシック"/>
              </a:rPr>
              <a:t>Väestön keskittyminen Ouluun ja sen lähialueille aiheuttaa haasteita maaseutualueiden elinvoimaisuudelle. Useat maahanmuuttajat poistuvat maasta työsuhteen loppumisen jälkeen. </a:t>
            </a:r>
          </a:p>
          <a:p>
            <a:pPr marL="240665" indent="-120015">
              <a:lnSpc>
                <a:spcPct val="100000"/>
              </a:lnSpc>
              <a:spcBef>
                <a:spcPts val="400"/>
              </a:spcBef>
              <a:spcAft>
                <a:spcPts val="0"/>
              </a:spcAft>
              <a:buClr>
                <a:srgbClr val="4C7090"/>
              </a:buClr>
              <a:buSzPct val="80000"/>
              <a:defRPr/>
            </a:pPr>
            <a:r>
              <a:rPr lang="fi-FI">
                <a:solidFill>
                  <a:schemeClr val="tx1">
                    <a:lumMod val="50000"/>
                  </a:schemeClr>
                </a:solidFill>
                <a:latin typeface="+mn-lt"/>
                <a:ea typeface="ＭＳ Ｐゴシック"/>
              </a:rPr>
              <a:t>Ilmastonmuutoksen vaikutukset ovat jääneet odotettua pienemmiksi. Sään ääri-ilmiöt pysyvät hallittavina, ja talvimatkailun edellytykset ovat säilyneet.</a:t>
            </a:r>
            <a:endParaRPr lang="fi-FI">
              <a:solidFill>
                <a:schemeClr val="tx1">
                  <a:lumMod val="50000"/>
                </a:schemeClr>
              </a:solidFill>
              <a:highlight>
                <a:srgbClr val="FFFF00"/>
              </a:highlight>
              <a:latin typeface="+mn-lt"/>
              <a:ea typeface="ＭＳ Ｐゴシック"/>
            </a:endParaRPr>
          </a:p>
          <a:p>
            <a:pPr marL="118745" indent="0">
              <a:lnSpc>
                <a:spcPct val="100000"/>
              </a:lnSpc>
              <a:spcBef>
                <a:spcPts val="1067"/>
              </a:spcBef>
              <a:spcAft>
                <a:spcPts val="0"/>
              </a:spcAft>
              <a:buClr>
                <a:srgbClr val="4C7090"/>
              </a:buClr>
              <a:buNone/>
              <a:defRPr/>
            </a:pPr>
            <a:r>
              <a:rPr lang="fi-FI" sz="1200" b="1" spc="0">
                <a:solidFill>
                  <a:schemeClr val="tx1">
                    <a:lumMod val="50000"/>
                  </a:schemeClr>
                </a:solidFill>
                <a:latin typeface="+mj-lt"/>
                <a:ea typeface="ＭＳ Ｐゴシック"/>
                <a:cs typeface="+mn-cs"/>
              </a:rPr>
              <a:t>Talous ja elinkeinot Pohjois-Pohjanmaalla </a:t>
            </a:r>
          </a:p>
          <a:p>
            <a:pPr marL="240665" indent="-120015">
              <a:lnSpc>
                <a:spcPct val="100000"/>
              </a:lnSpc>
              <a:spcBef>
                <a:spcPts val="400"/>
              </a:spcBef>
              <a:spcAft>
                <a:spcPts val="0"/>
              </a:spcAft>
              <a:buClr>
                <a:srgbClr val="4C7090"/>
              </a:buClr>
              <a:buSzPct val="80000"/>
              <a:defRPr/>
            </a:pPr>
            <a:r>
              <a:rPr lang="fi-FI">
                <a:solidFill>
                  <a:schemeClr val="tx1">
                    <a:lumMod val="50000"/>
                  </a:schemeClr>
                </a:solidFill>
                <a:latin typeface="+mn-lt"/>
                <a:ea typeface="ＭＳ Ｐゴシック"/>
              </a:rPr>
              <a:t>Teknologia-ala on maakunnan talouden veturi, erityisesti Oulussa, jossa toimii useita kansainvälisiä teknologiayrityksiä ja </a:t>
            </a:r>
            <a:r>
              <a:rPr lang="fi-FI" err="1">
                <a:solidFill>
                  <a:schemeClr val="tx1">
                    <a:lumMod val="50000"/>
                  </a:schemeClr>
                </a:solidFill>
                <a:latin typeface="+mn-lt"/>
                <a:ea typeface="ＭＳ Ｐゴシック"/>
              </a:rPr>
              <a:t>start-upeja</a:t>
            </a:r>
            <a:r>
              <a:rPr lang="fi-FI">
                <a:solidFill>
                  <a:schemeClr val="tx1">
                    <a:lumMod val="50000"/>
                  </a:schemeClr>
                </a:solidFill>
                <a:latin typeface="+mn-lt"/>
                <a:ea typeface="ＭＳ Ｐゴシック"/>
              </a:rPr>
              <a:t>.</a:t>
            </a:r>
          </a:p>
          <a:p>
            <a:pPr marL="240665" indent="-120015">
              <a:lnSpc>
                <a:spcPct val="100000"/>
              </a:lnSpc>
              <a:spcBef>
                <a:spcPts val="400"/>
              </a:spcBef>
              <a:spcAft>
                <a:spcPts val="0"/>
              </a:spcAft>
              <a:buClr>
                <a:srgbClr val="4C7090"/>
              </a:buClr>
              <a:buSzPct val="80000"/>
              <a:defRPr/>
            </a:pPr>
            <a:r>
              <a:rPr lang="fi-FI">
                <a:solidFill>
                  <a:schemeClr val="tx1">
                    <a:lumMod val="50000"/>
                  </a:schemeClr>
                </a:solidFill>
                <a:latin typeface="+mn-lt"/>
                <a:ea typeface="ＭＳ Ｐゴシック"/>
              </a:rPr>
              <a:t>Energia-ala on merkittävässä roolissa, ja maakunta on erikoistunut uusiutuvaan energiaan liittyvään tutkimukseen ja tuotekehitykseen. Vetytaloudessa on tehty merkittäviä läpimurtoja. </a:t>
            </a:r>
            <a:r>
              <a:rPr lang="fi-FI">
                <a:solidFill>
                  <a:schemeClr val="tx1">
                    <a:lumMod val="50000"/>
                  </a:schemeClr>
                </a:solidFill>
                <a:latin typeface="+mn-lt"/>
                <a:ea typeface="ＭＳ Ｐゴシック"/>
                <a:cs typeface="+mn-cs"/>
              </a:rPr>
              <a:t>Haasteena on poistuvan tuulivoimainfran kierrättäminen. </a:t>
            </a:r>
          </a:p>
          <a:p>
            <a:pPr marL="240665" indent="-120015">
              <a:lnSpc>
                <a:spcPct val="100000"/>
              </a:lnSpc>
              <a:spcBef>
                <a:spcPts val="400"/>
              </a:spcBef>
              <a:spcAft>
                <a:spcPts val="0"/>
              </a:spcAft>
              <a:buClr>
                <a:srgbClr val="4C7090"/>
              </a:buClr>
              <a:buSzPct val="80000"/>
              <a:defRPr/>
            </a:pPr>
            <a:r>
              <a:rPr lang="fi-FI">
                <a:solidFill>
                  <a:schemeClr val="tx1">
                    <a:lumMod val="50000"/>
                  </a:schemeClr>
                </a:solidFill>
                <a:latin typeface="+mn-lt"/>
                <a:ea typeface="ＭＳ Ｐゴシック"/>
              </a:rPr>
              <a:t>Maakunta houkuttelee luovien alojen toimijoita luonnonläheisyydellä ja huipputeknologialla. Matkailu on muuttunut korkean lisäarvon elämystaloudeksi, jossa hyödynnetään edistynyttä teknologiaa.</a:t>
            </a:r>
          </a:p>
          <a:p>
            <a:pPr marL="240665" indent="-120015">
              <a:lnSpc>
                <a:spcPct val="100000"/>
              </a:lnSpc>
              <a:spcBef>
                <a:spcPts val="400"/>
              </a:spcBef>
              <a:spcAft>
                <a:spcPts val="0"/>
              </a:spcAft>
              <a:buClr>
                <a:srgbClr val="4C7090"/>
              </a:buClr>
              <a:buSzPct val="80000"/>
              <a:defRPr/>
            </a:pPr>
            <a:r>
              <a:rPr lang="fi-FI">
                <a:solidFill>
                  <a:schemeClr val="tx1">
                    <a:lumMod val="50000"/>
                  </a:schemeClr>
                </a:solidFill>
                <a:latin typeface="+mn-lt"/>
                <a:ea typeface="ＭＳ Ｐゴシック"/>
              </a:rPr>
              <a:t>Matkailun merkitys kasvanut, ja se näkyy erityisesti luonto- ja teknologiamatkailun muodossa.</a:t>
            </a:r>
          </a:p>
          <a:p>
            <a:pPr marL="240665" indent="-120015">
              <a:lnSpc>
                <a:spcPct val="100000"/>
              </a:lnSpc>
              <a:spcBef>
                <a:spcPts val="400"/>
              </a:spcBef>
              <a:spcAft>
                <a:spcPts val="0"/>
              </a:spcAft>
              <a:buClr>
                <a:srgbClr val="4C7090"/>
              </a:buClr>
              <a:buSzPct val="80000"/>
              <a:defRPr/>
            </a:pPr>
            <a:r>
              <a:rPr lang="fi-FI">
                <a:solidFill>
                  <a:schemeClr val="tx1">
                    <a:lumMod val="50000"/>
                  </a:schemeClr>
                </a:solidFill>
                <a:latin typeface="+mn-lt"/>
                <a:ea typeface="ＭＳ Ｐゴシック"/>
                <a:cs typeface="+mn-cs"/>
              </a:rPr>
              <a:t>Alueen maatalous kamppailee omavaraisuuden kanssa, sillä maailmankaupan toimiessa hinta on määräävä tekijä ja omavaraisuuden merkitys vähenee. </a:t>
            </a:r>
          </a:p>
          <a:p>
            <a:pPr marL="240665" indent="-120015">
              <a:lnSpc>
                <a:spcPct val="100000"/>
              </a:lnSpc>
              <a:spcBef>
                <a:spcPts val="400"/>
              </a:spcBef>
              <a:spcAft>
                <a:spcPts val="0"/>
              </a:spcAft>
              <a:buClr>
                <a:srgbClr val="4C7090"/>
              </a:buClr>
              <a:buSzPct val="80000"/>
              <a:defRPr/>
            </a:pPr>
            <a:r>
              <a:rPr lang="fi-FI">
                <a:solidFill>
                  <a:schemeClr val="tx1">
                    <a:lumMod val="50000"/>
                  </a:schemeClr>
                </a:solidFill>
                <a:latin typeface="+mn-lt"/>
                <a:ea typeface="ＭＳ Ｐゴシック"/>
                <a:cs typeface="+mn-cs"/>
              </a:rPr>
              <a:t>Korkean jalostusarvon yrityksiä tulee lisää alueelle ja olemassa olevat kasvavat.</a:t>
            </a:r>
          </a:p>
          <a:p>
            <a:pPr marL="118745" indent="0">
              <a:lnSpc>
                <a:spcPct val="100000"/>
              </a:lnSpc>
              <a:spcBef>
                <a:spcPts val="1067"/>
              </a:spcBef>
              <a:spcAft>
                <a:spcPts val="0"/>
              </a:spcAft>
              <a:buClr>
                <a:srgbClr val="4C7090"/>
              </a:buClr>
              <a:buNone/>
              <a:defRPr/>
            </a:pPr>
            <a:r>
              <a:rPr lang="fi-FI" sz="1200" b="1" spc="0">
                <a:solidFill>
                  <a:schemeClr val="tx1">
                    <a:lumMod val="50000"/>
                  </a:schemeClr>
                </a:solidFill>
                <a:latin typeface="+mj-lt"/>
                <a:ea typeface="ＭＳ Ｐゴシック"/>
                <a:cs typeface="+mn-cs"/>
              </a:rPr>
              <a:t>Yhteiskunnallinen kehitys Pohjois-Pohjanmaalla </a:t>
            </a:r>
          </a:p>
          <a:p>
            <a:pPr marL="240665" indent="-120015">
              <a:lnSpc>
                <a:spcPct val="100000"/>
              </a:lnSpc>
              <a:spcBef>
                <a:spcPts val="400"/>
              </a:spcBef>
              <a:spcAft>
                <a:spcPts val="0"/>
              </a:spcAft>
              <a:buClr>
                <a:srgbClr val="4C7090"/>
              </a:buClr>
              <a:buSzPct val="80000"/>
              <a:defRPr/>
            </a:pPr>
            <a:r>
              <a:rPr lang="fi-FI">
                <a:solidFill>
                  <a:schemeClr val="tx1">
                    <a:lumMod val="50000"/>
                  </a:schemeClr>
                </a:solidFill>
                <a:latin typeface="+mn-lt"/>
                <a:ea typeface="ＭＳ Ｐゴシック"/>
              </a:rPr>
              <a:t>Yhteiskunta on muuttunut yksilökeskeisemmäksi, mutta samalla on syntynyt uudenlaisia yhteisöllisyyden muotoja, erityisesti virtuaalimaailmassa. </a:t>
            </a:r>
          </a:p>
          <a:p>
            <a:pPr marL="240665" indent="-120015">
              <a:lnSpc>
                <a:spcPct val="100000"/>
              </a:lnSpc>
              <a:spcBef>
                <a:spcPts val="400"/>
              </a:spcBef>
              <a:spcAft>
                <a:spcPts val="0"/>
              </a:spcAft>
              <a:buClr>
                <a:srgbClr val="4C7090"/>
              </a:buClr>
              <a:buSzPct val="80000"/>
              <a:defRPr/>
            </a:pPr>
            <a:r>
              <a:rPr lang="fi-FI">
                <a:solidFill>
                  <a:schemeClr val="tx1">
                    <a:lumMod val="50000"/>
                  </a:schemeClr>
                </a:solidFill>
                <a:latin typeface="+mn-lt"/>
                <a:ea typeface="ＭＳ Ｐゴシック"/>
              </a:rPr>
              <a:t>Perustulo on mahdollistanut joustavan työnteon ja itsensä toteuttamisen, mikä näkyy lisääntyneenä yrittäjyytenä ja luovana toimintana.</a:t>
            </a:r>
          </a:p>
          <a:p>
            <a:pPr marL="240665" indent="-120015">
              <a:lnSpc>
                <a:spcPct val="100000"/>
              </a:lnSpc>
              <a:spcBef>
                <a:spcPts val="400"/>
              </a:spcBef>
              <a:spcAft>
                <a:spcPts val="0"/>
              </a:spcAft>
              <a:buClr>
                <a:srgbClr val="4C7090"/>
              </a:buClr>
              <a:buSzPct val="80000"/>
              <a:defRPr/>
            </a:pPr>
            <a:r>
              <a:rPr lang="fi-FI">
                <a:solidFill>
                  <a:schemeClr val="tx1">
                    <a:lumMod val="50000"/>
                  </a:schemeClr>
                </a:solidFill>
                <a:latin typeface="+mn-lt"/>
                <a:ea typeface="ＭＳ Ｐゴシック"/>
              </a:rPr>
              <a:t>Koulutus on muuttunut elinikäiseksi oppimiseksi, ja maakunnassa on vahva panostus jatkuvaan osaamisen kehittämiseen.</a:t>
            </a:r>
          </a:p>
          <a:p>
            <a:pPr marL="118745" indent="0">
              <a:lnSpc>
                <a:spcPct val="100000"/>
              </a:lnSpc>
              <a:spcBef>
                <a:spcPts val="1067"/>
              </a:spcBef>
              <a:spcAft>
                <a:spcPts val="0"/>
              </a:spcAft>
              <a:buClr>
                <a:srgbClr val="4C7090"/>
              </a:buClr>
              <a:buNone/>
              <a:defRPr/>
            </a:pPr>
            <a:r>
              <a:rPr lang="fi-FI" sz="1200" b="1" spc="0">
                <a:solidFill>
                  <a:schemeClr val="tx1">
                    <a:lumMod val="50000"/>
                  </a:schemeClr>
                </a:solidFill>
                <a:latin typeface="+mj-lt"/>
                <a:ea typeface="ＭＳ Ｐゴシック"/>
                <a:cs typeface="+mn-cs"/>
              </a:rPr>
              <a:t>Alueellinen yhteistyö, saavutettavuus ja liikkuminen</a:t>
            </a:r>
          </a:p>
          <a:p>
            <a:pPr marL="240665" indent="-120015">
              <a:lnSpc>
                <a:spcPct val="100000"/>
              </a:lnSpc>
              <a:spcBef>
                <a:spcPts val="400"/>
              </a:spcBef>
              <a:spcAft>
                <a:spcPts val="0"/>
              </a:spcAft>
              <a:buClr>
                <a:srgbClr val="4C7090"/>
              </a:buClr>
              <a:buSzPct val="80000"/>
              <a:defRPr/>
            </a:pPr>
            <a:r>
              <a:rPr lang="fi-FI">
                <a:solidFill>
                  <a:schemeClr val="tx1">
                    <a:lumMod val="50000"/>
                  </a:schemeClr>
                </a:solidFill>
                <a:latin typeface="+mn-lt"/>
                <a:ea typeface="ＭＳ Ｐゴシック"/>
              </a:rPr>
              <a:t>Barentsin alueen yhteistyö on vilkastunut, mikä näkyy lisääntyneenä kaupankäyntinä ja kulttuurivaihtona Pohjois-Pohjanmaan ja Venäjän luoteisosien välillä.</a:t>
            </a:r>
          </a:p>
          <a:p>
            <a:pPr marL="240665" indent="-120015">
              <a:lnSpc>
                <a:spcPct val="100000"/>
              </a:lnSpc>
              <a:spcBef>
                <a:spcPts val="400"/>
              </a:spcBef>
              <a:spcAft>
                <a:spcPts val="0"/>
              </a:spcAft>
              <a:buClr>
                <a:srgbClr val="4C7090"/>
              </a:buClr>
              <a:buSzPct val="80000"/>
              <a:defRPr/>
            </a:pPr>
            <a:r>
              <a:rPr lang="fi-FI">
                <a:solidFill>
                  <a:schemeClr val="tx1">
                    <a:lumMod val="50000"/>
                  </a:schemeClr>
                </a:solidFill>
                <a:latin typeface="+mn-lt"/>
                <a:ea typeface="ＭＳ Ｐゴシック"/>
              </a:rPr>
              <a:t>Pohjois-Pohjanmaa on mukana useissa kansainvälisissä hankkeissa, jotka keskittyvät Itämeren ja arktisen alueen suojeluun sekä kestävään resurssien käyttöön.</a:t>
            </a:r>
          </a:p>
          <a:p>
            <a:pPr marL="240665" indent="-120015">
              <a:lnSpc>
                <a:spcPct val="100000"/>
              </a:lnSpc>
              <a:spcBef>
                <a:spcPts val="400"/>
              </a:spcBef>
              <a:spcAft>
                <a:spcPts val="0"/>
              </a:spcAft>
              <a:buClr>
                <a:srgbClr val="4C7090"/>
              </a:buClr>
              <a:buSzPct val="80000"/>
              <a:defRPr/>
            </a:pPr>
            <a:r>
              <a:rPr lang="fi-FI">
                <a:solidFill>
                  <a:schemeClr val="tx1">
                    <a:lumMod val="50000"/>
                  </a:schemeClr>
                </a:solidFill>
                <a:latin typeface="+mn-lt"/>
                <a:ea typeface="ＭＳ Ｐゴシック"/>
              </a:rPr>
              <a:t>Oulun lentokenttä on kehittynyt merkittäväksi kansainväliseksi </a:t>
            </a:r>
            <a:r>
              <a:rPr lang="fi-FI" err="1">
                <a:solidFill>
                  <a:schemeClr val="tx1">
                    <a:lumMod val="50000"/>
                  </a:schemeClr>
                </a:solidFill>
                <a:latin typeface="+mn-lt"/>
                <a:ea typeface="ＭＳ Ｐゴシック"/>
              </a:rPr>
              <a:t>hubiksi</a:t>
            </a:r>
            <a:r>
              <a:rPr lang="fi-FI">
                <a:solidFill>
                  <a:schemeClr val="tx1">
                    <a:lumMod val="50000"/>
                  </a:schemeClr>
                </a:solidFill>
                <a:latin typeface="+mn-lt"/>
                <a:ea typeface="ＭＳ Ｐゴシック"/>
              </a:rPr>
              <a:t>, joka palvelee arktisen alueen liikennettä ja logistiikkaa.</a:t>
            </a:r>
          </a:p>
          <a:p>
            <a:pPr marL="240665" indent="-120015">
              <a:lnSpc>
                <a:spcPct val="100000"/>
              </a:lnSpc>
              <a:spcBef>
                <a:spcPts val="400"/>
              </a:spcBef>
              <a:spcAft>
                <a:spcPts val="0"/>
              </a:spcAft>
              <a:buClr>
                <a:srgbClr val="4C7090"/>
              </a:buClr>
              <a:buSzPct val="80000"/>
              <a:defRPr/>
            </a:pPr>
            <a:r>
              <a:rPr lang="fi-FI">
                <a:solidFill>
                  <a:schemeClr val="tx1">
                    <a:lumMod val="50000"/>
                  </a:schemeClr>
                </a:solidFill>
                <a:latin typeface="+mn-lt"/>
                <a:ea typeface="ＭＳ Ｐゴシック"/>
              </a:rPr>
              <a:t>Oulussa toimii kysyntäohjautuva joukkoliikenne, joka hyödyntää autonomisia ajoneuvoja. Harvaan asutuilla alueilla liikennöi tilattavia autonomisia pikkubusseja.</a:t>
            </a:r>
          </a:p>
          <a:p>
            <a:pPr marL="240665" indent="-120015">
              <a:lnSpc>
                <a:spcPct val="100000"/>
              </a:lnSpc>
              <a:spcBef>
                <a:spcPts val="400"/>
              </a:spcBef>
              <a:spcAft>
                <a:spcPts val="0"/>
              </a:spcAft>
              <a:buClr>
                <a:srgbClr val="4C7090"/>
              </a:buClr>
              <a:buSzPct val="80000"/>
              <a:defRPr/>
            </a:pPr>
            <a:r>
              <a:rPr lang="fi-FI">
                <a:solidFill>
                  <a:schemeClr val="tx1">
                    <a:lumMod val="50000"/>
                  </a:schemeClr>
                </a:solidFill>
                <a:latin typeface="+mn-lt"/>
                <a:ea typeface="ＭＳ Ｐゴシック"/>
              </a:rPr>
              <a:t>Laaja </a:t>
            </a:r>
            <a:r>
              <a:rPr lang="fi-FI" err="1">
                <a:solidFill>
                  <a:schemeClr val="tx1">
                    <a:lumMod val="50000"/>
                  </a:schemeClr>
                </a:solidFill>
                <a:latin typeface="+mn-lt"/>
                <a:ea typeface="ＭＳ Ｐゴシック"/>
              </a:rPr>
              <a:t>drone</a:t>
            </a:r>
            <a:r>
              <a:rPr lang="fi-FI">
                <a:solidFill>
                  <a:schemeClr val="tx1">
                    <a:lumMod val="50000"/>
                  </a:schemeClr>
                </a:solidFill>
                <a:latin typeface="+mn-lt"/>
                <a:ea typeface="ＭＳ Ｐゴシック"/>
              </a:rPr>
              <a:t>-verkosto palvelee harvaan asuttuja alueita, toimittaen tavaroita ja tarjoamalla muita palveluita.</a:t>
            </a:r>
          </a:p>
        </p:txBody>
      </p:sp>
      <p:sp>
        <p:nvSpPr>
          <p:cNvPr id="9" name="TextBox 8">
            <a:extLst>
              <a:ext uri="{FF2B5EF4-FFF2-40B4-BE49-F238E27FC236}">
                <a16:creationId xmlns:a16="http://schemas.microsoft.com/office/drawing/2014/main" id="{A28456A7-A64F-1DD8-5055-9BE3942F5AA7}"/>
              </a:ext>
            </a:extLst>
          </p:cNvPr>
          <p:cNvSpPr txBox="1"/>
          <p:nvPr/>
        </p:nvSpPr>
        <p:spPr>
          <a:xfrm>
            <a:off x="608785" y="5510072"/>
            <a:ext cx="2149813" cy="1015663"/>
          </a:xfrm>
          <a:prstGeom prst="rect">
            <a:avLst/>
          </a:prstGeom>
          <a:noFill/>
        </p:spPr>
        <p:txBody>
          <a:bodyPr wrap="square" lIns="0" spcCol="720000">
            <a:spAutoFit/>
          </a:bodyPr>
          <a:lstStyle/>
          <a:p>
            <a:pPr marL="122764">
              <a:spcBef>
                <a:spcPts val="1600"/>
              </a:spcBef>
              <a:defRPr/>
            </a:pPr>
            <a:r>
              <a:rPr lang="fi-FI" sz="1200" b="1">
                <a:solidFill>
                  <a:schemeClr val="tx1">
                    <a:lumMod val="50000"/>
                  </a:schemeClr>
                </a:solidFill>
                <a:latin typeface="+mj-lt"/>
              </a:rPr>
              <a:t>Oulun lentokenttä on kehittynyt merkittäväksi kansainväliseksi </a:t>
            </a:r>
            <a:r>
              <a:rPr lang="fi-FI" sz="1200" b="1" err="1">
                <a:solidFill>
                  <a:schemeClr val="tx1">
                    <a:lumMod val="50000"/>
                  </a:schemeClr>
                </a:solidFill>
                <a:latin typeface="+mj-lt"/>
              </a:rPr>
              <a:t>hubiksi</a:t>
            </a:r>
            <a:r>
              <a:rPr lang="fi-FI" sz="1200" b="1">
                <a:solidFill>
                  <a:schemeClr val="tx1">
                    <a:lumMod val="50000"/>
                  </a:schemeClr>
                </a:solidFill>
                <a:latin typeface="+mj-lt"/>
              </a:rPr>
              <a:t>, joka palvelee arktisen alueen liikennettä ja logistiikkaa.</a:t>
            </a:r>
          </a:p>
        </p:txBody>
      </p:sp>
      <p:pic>
        <p:nvPicPr>
          <p:cNvPr id="14" name="Graphic 13">
            <a:extLst>
              <a:ext uri="{FF2B5EF4-FFF2-40B4-BE49-F238E27FC236}">
                <a16:creationId xmlns:a16="http://schemas.microsoft.com/office/drawing/2014/main" id="{52836B3C-4023-D0A4-20D4-BBCCFB701CE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37" y="5713971"/>
            <a:ext cx="607863" cy="607863"/>
          </a:xfrm>
          <a:prstGeom prst="rect">
            <a:avLst/>
          </a:prstGeom>
        </p:spPr>
      </p:pic>
      <p:sp>
        <p:nvSpPr>
          <p:cNvPr id="8" name="TextBox 7">
            <a:extLst>
              <a:ext uri="{FF2B5EF4-FFF2-40B4-BE49-F238E27FC236}">
                <a16:creationId xmlns:a16="http://schemas.microsoft.com/office/drawing/2014/main" id="{BB3E5609-0C84-FE97-2B78-FB680C734466}"/>
              </a:ext>
            </a:extLst>
          </p:cNvPr>
          <p:cNvSpPr txBox="1"/>
          <p:nvPr/>
        </p:nvSpPr>
        <p:spPr>
          <a:xfrm>
            <a:off x="608785" y="4827067"/>
            <a:ext cx="1940788" cy="461665"/>
          </a:xfrm>
          <a:prstGeom prst="rect">
            <a:avLst/>
          </a:prstGeom>
          <a:noFill/>
        </p:spPr>
        <p:txBody>
          <a:bodyPr wrap="square" lIns="0" spcCol="720000">
            <a:spAutoFit/>
          </a:bodyPr>
          <a:lstStyle/>
          <a:p>
            <a:pPr marL="122764">
              <a:spcBef>
                <a:spcPts val="1600"/>
              </a:spcBef>
              <a:defRPr/>
            </a:pPr>
            <a:r>
              <a:rPr lang="fi-FI" sz="1200" b="1">
                <a:solidFill>
                  <a:schemeClr val="tx1">
                    <a:lumMod val="50000"/>
                  </a:schemeClr>
                </a:solidFill>
                <a:latin typeface="+mj-lt"/>
              </a:rPr>
              <a:t>Barentsin alueen yhteistyö on vilkasta. </a:t>
            </a:r>
          </a:p>
        </p:txBody>
      </p:sp>
      <p:pic>
        <p:nvPicPr>
          <p:cNvPr id="21" name="Kuva 27" descr="Group with solid fill">
            <a:extLst>
              <a:ext uri="{FF2B5EF4-FFF2-40B4-BE49-F238E27FC236}">
                <a16:creationId xmlns:a16="http://schemas.microsoft.com/office/drawing/2014/main" id="{82F14436-ED5B-5E33-782C-56930E7161A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3785" y="4811555"/>
            <a:ext cx="529167" cy="529167"/>
          </a:xfrm>
          <a:prstGeom prst="rect">
            <a:avLst/>
          </a:prstGeom>
        </p:spPr>
      </p:pic>
      <p:sp>
        <p:nvSpPr>
          <p:cNvPr id="5" name="TextBox 4">
            <a:extLst>
              <a:ext uri="{FF2B5EF4-FFF2-40B4-BE49-F238E27FC236}">
                <a16:creationId xmlns:a16="http://schemas.microsoft.com/office/drawing/2014/main" id="{BF2EAAFA-0013-03EE-EB79-8D559AA7A005}"/>
              </a:ext>
            </a:extLst>
          </p:cNvPr>
          <p:cNvSpPr txBox="1"/>
          <p:nvPr/>
        </p:nvSpPr>
        <p:spPr>
          <a:xfrm>
            <a:off x="608785" y="3959398"/>
            <a:ext cx="1940788" cy="646331"/>
          </a:xfrm>
          <a:prstGeom prst="rect">
            <a:avLst/>
          </a:prstGeom>
          <a:noFill/>
        </p:spPr>
        <p:txBody>
          <a:bodyPr wrap="square" lIns="0" spcCol="720000">
            <a:spAutoFit/>
          </a:bodyPr>
          <a:lstStyle/>
          <a:p>
            <a:pPr marL="122764">
              <a:spcBef>
                <a:spcPts val="1600"/>
              </a:spcBef>
              <a:defRPr/>
            </a:pPr>
            <a:r>
              <a:rPr lang="fi-FI" sz="1200" b="1">
                <a:solidFill>
                  <a:schemeClr val="tx1">
                    <a:lumMod val="50000"/>
                  </a:schemeClr>
                </a:solidFill>
                <a:latin typeface="+mj-lt"/>
              </a:rPr>
              <a:t>Teknologia-ala on maakunnan talouden veturi.</a:t>
            </a:r>
          </a:p>
        </p:txBody>
      </p:sp>
      <p:pic>
        <p:nvPicPr>
          <p:cNvPr id="10" name="Kuva 23" descr="Coins with solid fill">
            <a:extLst>
              <a:ext uri="{FF2B5EF4-FFF2-40B4-BE49-F238E27FC236}">
                <a16:creationId xmlns:a16="http://schemas.microsoft.com/office/drawing/2014/main" id="{193A7FAB-B72D-37D4-2795-B7173B7EB0F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3785" y="4008486"/>
            <a:ext cx="529167" cy="529167"/>
          </a:xfrm>
          <a:prstGeom prst="rect">
            <a:avLst/>
          </a:prstGeom>
        </p:spPr>
      </p:pic>
      <p:sp>
        <p:nvSpPr>
          <p:cNvPr id="6" name="TextBox 5">
            <a:extLst>
              <a:ext uri="{FF2B5EF4-FFF2-40B4-BE49-F238E27FC236}">
                <a16:creationId xmlns:a16="http://schemas.microsoft.com/office/drawing/2014/main" id="{A3F647D3-9984-CADD-FEC3-72ABCFDD56FC}"/>
              </a:ext>
            </a:extLst>
          </p:cNvPr>
          <p:cNvSpPr txBox="1"/>
          <p:nvPr/>
        </p:nvSpPr>
        <p:spPr>
          <a:xfrm>
            <a:off x="608785" y="2722397"/>
            <a:ext cx="2149813" cy="1015663"/>
          </a:xfrm>
          <a:prstGeom prst="rect">
            <a:avLst/>
          </a:prstGeom>
          <a:noFill/>
        </p:spPr>
        <p:txBody>
          <a:bodyPr wrap="square" lIns="0" spcCol="720000">
            <a:spAutoFit/>
          </a:bodyPr>
          <a:lstStyle/>
          <a:p>
            <a:pPr marL="122764">
              <a:spcBef>
                <a:spcPts val="1600"/>
              </a:spcBef>
              <a:defRPr/>
            </a:pPr>
            <a:r>
              <a:rPr lang="fi-FI" sz="1200" b="1">
                <a:solidFill>
                  <a:schemeClr val="tx1">
                    <a:lumMod val="50000"/>
                  </a:schemeClr>
                </a:solidFill>
                <a:latin typeface="+mj-lt"/>
              </a:rPr>
              <a:t>Väestön keskittyminen Ouluun ja sen lähialueille aiheuttaa haasteita maaseutualueiden elinvoimaisuudelle. </a:t>
            </a:r>
          </a:p>
        </p:txBody>
      </p:sp>
      <p:pic>
        <p:nvPicPr>
          <p:cNvPr id="23" name="Kuva 29" descr="Brainstorm with solid fill">
            <a:extLst>
              <a:ext uri="{FF2B5EF4-FFF2-40B4-BE49-F238E27FC236}">
                <a16:creationId xmlns:a16="http://schemas.microsoft.com/office/drawing/2014/main" id="{3865558D-3724-B668-C03B-F746DD2459C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3696" y="2918873"/>
            <a:ext cx="569345" cy="569345"/>
          </a:xfrm>
          <a:prstGeom prst="rect">
            <a:avLst/>
          </a:prstGeom>
        </p:spPr>
      </p:pic>
      <p:sp>
        <p:nvSpPr>
          <p:cNvPr id="7" name="TextBox 6">
            <a:extLst>
              <a:ext uri="{FF2B5EF4-FFF2-40B4-BE49-F238E27FC236}">
                <a16:creationId xmlns:a16="http://schemas.microsoft.com/office/drawing/2014/main" id="{EA47CF74-E9B6-CB35-0E9F-CBFCB0468EC3}"/>
              </a:ext>
            </a:extLst>
          </p:cNvPr>
          <p:cNvSpPr txBox="1"/>
          <p:nvPr/>
        </p:nvSpPr>
        <p:spPr>
          <a:xfrm>
            <a:off x="608785" y="1300730"/>
            <a:ext cx="2043333" cy="1200329"/>
          </a:xfrm>
          <a:prstGeom prst="rect">
            <a:avLst/>
          </a:prstGeom>
          <a:noFill/>
        </p:spPr>
        <p:txBody>
          <a:bodyPr wrap="square" lIns="0" spcCol="720000">
            <a:spAutoFit/>
          </a:bodyPr>
          <a:lstStyle/>
          <a:p>
            <a:pPr marL="122764" defTabSz="1219170">
              <a:spcBef>
                <a:spcPts val="1600"/>
              </a:spcBef>
              <a:defRPr/>
            </a:pPr>
            <a:r>
              <a:rPr lang="fi-FI" sz="1200" b="1">
                <a:solidFill>
                  <a:schemeClr val="tx1">
                    <a:lumMod val="50000"/>
                  </a:schemeClr>
                </a:solidFill>
                <a:latin typeface="+mj-lt"/>
              </a:rPr>
              <a:t>Pohjois-Pohjanmaa on nuoren ja korkeasti koulutetun väestön maltillisesti kasvava maakunta. Maaseutu-alueet ovat hiljentyneet. </a:t>
            </a:r>
          </a:p>
        </p:txBody>
      </p:sp>
      <p:pic>
        <p:nvPicPr>
          <p:cNvPr id="24" name="Kuva 31" descr="Map compass with solid fill">
            <a:extLst>
              <a:ext uri="{FF2B5EF4-FFF2-40B4-BE49-F238E27FC236}">
                <a16:creationId xmlns:a16="http://schemas.microsoft.com/office/drawing/2014/main" id="{FA8E7B5A-1D54-1624-2E88-D9D27430A474}"/>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3696" y="1561666"/>
            <a:ext cx="569344" cy="569344"/>
          </a:xfrm>
          <a:prstGeom prst="rect">
            <a:avLst/>
          </a:prstGeom>
        </p:spPr>
      </p:pic>
      <p:sp>
        <p:nvSpPr>
          <p:cNvPr id="11" name="Title 10">
            <a:extLst>
              <a:ext uri="{FF2B5EF4-FFF2-40B4-BE49-F238E27FC236}">
                <a16:creationId xmlns:a16="http://schemas.microsoft.com/office/drawing/2014/main" id="{848F8FC2-4E27-5AE4-B9CA-B0692307CAFE}"/>
              </a:ext>
            </a:extLst>
          </p:cNvPr>
          <p:cNvSpPr>
            <a:spLocks noGrp="1"/>
          </p:cNvSpPr>
          <p:nvPr>
            <p:ph type="title"/>
          </p:nvPr>
        </p:nvSpPr>
        <p:spPr/>
        <p:txBody>
          <a:bodyPr>
            <a:normAutofit/>
          </a:bodyPr>
          <a:lstStyle/>
          <a:p>
            <a:r>
              <a:rPr lang="fi-FI" sz="1800" b="1">
                <a:solidFill>
                  <a:srgbClr val="405D13"/>
                </a:solidFill>
                <a:latin typeface="+mj-lt"/>
              </a:rPr>
              <a:t>Skenaario 1 – Globaalin teknologian ehdoilla </a:t>
            </a:r>
            <a:br>
              <a:rPr lang="fi-FI" sz="1800" b="1">
                <a:solidFill>
                  <a:srgbClr val="405D13"/>
                </a:solidFill>
                <a:latin typeface="+mj-lt"/>
              </a:rPr>
            </a:br>
            <a:r>
              <a:rPr lang="fi-FI" sz="2400" b="1" kern="1200" spc="0">
                <a:solidFill>
                  <a:schemeClr val="accent4">
                    <a:lumMod val="50000"/>
                  </a:schemeClr>
                </a:solidFill>
                <a:latin typeface="+mj-lt"/>
                <a:ea typeface="+mn-ea"/>
                <a:cs typeface="+mn-cs"/>
              </a:rPr>
              <a:t>Pohjois-Pohjanmaa skenaariossa 1</a:t>
            </a:r>
            <a:endParaRPr lang="fi-FI"/>
          </a:p>
        </p:txBody>
      </p:sp>
    </p:spTree>
    <p:extLst>
      <p:ext uri="{BB962C8B-B14F-4D97-AF65-F5344CB8AC3E}">
        <p14:creationId xmlns:p14="http://schemas.microsoft.com/office/powerpoint/2010/main" val="653903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E9987-FBDF-50E6-93E7-2E2E5FCE27D1}"/>
            </a:ext>
          </a:extLst>
        </p:cNvPr>
        <p:cNvGrpSpPr/>
        <p:nvPr/>
      </p:nvGrpSpPr>
      <p:grpSpPr>
        <a:xfrm>
          <a:off x="0" y="0"/>
          <a:ext cx="0" cy="0"/>
          <a:chOff x="0" y="0"/>
          <a:chExt cx="0" cy="0"/>
        </a:xfrm>
      </p:grpSpPr>
      <p:pic>
        <p:nvPicPr>
          <p:cNvPr id="28" name="Picture 1">
            <a:extLst>
              <a:ext uri="{FF2B5EF4-FFF2-40B4-BE49-F238E27FC236}">
                <a16:creationId xmlns:a16="http://schemas.microsoft.com/office/drawing/2014/main" id="{E9D8D666-604C-3FD4-C595-ACCC0D20FA5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03705" y="109245"/>
            <a:ext cx="877555" cy="365217"/>
          </a:xfrm>
          <a:prstGeom prst="rect">
            <a:avLst/>
          </a:prstGeom>
        </p:spPr>
      </p:pic>
      <p:pic>
        <p:nvPicPr>
          <p:cNvPr id="4" name="Picture 11">
            <a:extLst>
              <a:ext uri="{FF2B5EF4-FFF2-40B4-BE49-F238E27FC236}">
                <a16:creationId xmlns:a16="http://schemas.microsoft.com/office/drawing/2014/main" id="{A08C16A2-4568-0F92-2FE5-761F03975E8A}"/>
              </a:ext>
              <a:ext uri="{C183D7F6-B498-43B3-948B-1728B52AA6E4}">
                <adec:decorative xmlns:adec="http://schemas.microsoft.com/office/drawing/2017/decorative" val="1"/>
              </a:ext>
            </a:extLst>
          </p:cNvPr>
          <p:cNvPicPr>
            <a:picLocks noChangeAspect="1"/>
          </p:cNvPicPr>
          <p:nvPr/>
        </p:nvPicPr>
        <p:blipFill>
          <a:blip r:embed="rId4">
            <a:duotone>
              <a:prstClr val="black"/>
              <a:schemeClr val="accent4">
                <a:lumMod val="20000"/>
                <a:lumOff val="80000"/>
                <a:tint val="45000"/>
                <a:satMod val="400000"/>
              </a:schemeClr>
            </a:duotone>
            <a:extLst>
              <a:ext uri="{28A0092B-C50C-407E-A947-70E740481C1C}">
                <a14:useLocalDpi xmlns:a14="http://schemas.microsoft.com/office/drawing/2010/main" val="0"/>
              </a:ext>
            </a:extLst>
          </a:blip>
          <a:srcRect l="53709" r="26424"/>
          <a:stretch/>
        </p:blipFill>
        <p:spPr>
          <a:xfrm>
            <a:off x="11127441" y="0"/>
            <a:ext cx="1074569" cy="6858000"/>
          </a:xfrm>
          <a:prstGeom prst="rect">
            <a:avLst/>
          </a:prstGeom>
          <a:solidFill>
            <a:srgbClr val="6471E4"/>
          </a:solidFill>
          <a:ln>
            <a:noFill/>
          </a:ln>
        </p:spPr>
      </p:pic>
      <p:sp>
        <p:nvSpPr>
          <p:cNvPr id="2" name="Rectangle 21">
            <a:extLst>
              <a:ext uri="{FF2B5EF4-FFF2-40B4-BE49-F238E27FC236}">
                <a16:creationId xmlns:a16="http://schemas.microsoft.com/office/drawing/2014/main" id="{64299853-9E2E-E69D-03AD-9767280F645B}"/>
              </a:ext>
            </a:extLst>
          </p:cNvPr>
          <p:cNvSpPr/>
          <p:nvPr/>
        </p:nvSpPr>
        <p:spPr>
          <a:xfrm rot="16200000">
            <a:off x="7543796" y="3274362"/>
            <a:ext cx="6858008" cy="30928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marL="119377" algn="r" defTabSz="1035441">
              <a:spcBef>
                <a:spcPts val="267"/>
              </a:spcBef>
              <a:buClr>
                <a:srgbClr val="4C7090"/>
              </a:buClr>
              <a:defRPr/>
            </a:pPr>
            <a:endParaRPr lang="fi-FI" sz="1200" b="1">
              <a:solidFill>
                <a:schemeClr val="bg1"/>
              </a:solidFill>
              <a:ea typeface="Source Sans Pro" panose="020B0503030403020204" pitchFamily="34" charset="0"/>
            </a:endParaRPr>
          </a:p>
        </p:txBody>
      </p:sp>
      <p:graphicFrame>
        <p:nvGraphicFramePr>
          <p:cNvPr id="7" name="Taulukko 6">
            <a:extLst>
              <a:ext uri="{FF2B5EF4-FFF2-40B4-BE49-F238E27FC236}">
                <a16:creationId xmlns:a16="http://schemas.microsoft.com/office/drawing/2014/main" id="{A94DF6C0-EE7D-1510-D226-1DF69BDBC11A}"/>
              </a:ext>
            </a:extLst>
          </p:cNvPr>
          <p:cNvGraphicFramePr>
            <a:graphicFrameLocks/>
          </p:cNvGraphicFramePr>
          <p:nvPr>
            <p:extLst>
              <p:ext uri="{D42A27DB-BD31-4B8C-83A1-F6EECF244321}">
                <p14:modId xmlns:p14="http://schemas.microsoft.com/office/powerpoint/2010/main" val="175929194"/>
              </p:ext>
            </p:extLst>
          </p:nvPr>
        </p:nvGraphicFramePr>
        <p:xfrm>
          <a:off x="383091" y="995980"/>
          <a:ext cx="10033416" cy="5443662"/>
        </p:xfrm>
        <a:graphic>
          <a:graphicData uri="http://schemas.openxmlformats.org/drawingml/2006/table">
            <a:tbl>
              <a:tblPr firstRow="1" bandRow="1">
                <a:tableStyleId>{5C22544A-7EE6-4342-B048-85BDC9FD1C3A}</a:tableStyleId>
              </a:tblPr>
              <a:tblGrid>
                <a:gridCol w="5016708">
                  <a:extLst>
                    <a:ext uri="{9D8B030D-6E8A-4147-A177-3AD203B41FA5}">
                      <a16:colId xmlns:a16="http://schemas.microsoft.com/office/drawing/2014/main" val="190174525"/>
                    </a:ext>
                  </a:extLst>
                </a:gridCol>
                <a:gridCol w="5016708">
                  <a:extLst>
                    <a:ext uri="{9D8B030D-6E8A-4147-A177-3AD203B41FA5}">
                      <a16:colId xmlns:a16="http://schemas.microsoft.com/office/drawing/2014/main" val="362140095"/>
                    </a:ext>
                  </a:extLst>
                </a:gridCol>
              </a:tblGrid>
              <a:tr h="706664">
                <a:tc>
                  <a:txBody>
                    <a:bodyPr/>
                    <a:lstStyle/>
                    <a:p>
                      <a:pPr marL="118745" indent="0" algn="l" defTabSz="1035441" rtl="0" eaLnBrk="1" latinLnBrk="0" hangingPunct="1">
                        <a:lnSpc>
                          <a:spcPct val="100000"/>
                        </a:lnSpc>
                        <a:spcBef>
                          <a:spcPts val="267"/>
                        </a:spcBef>
                        <a:spcAft>
                          <a:spcPts val="0"/>
                        </a:spcAft>
                        <a:buClr>
                          <a:srgbClr val="4C7090"/>
                        </a:buClr>
                        <a:buFont typeface="Arial" panose="020B0604020202020204" pitchFamily="34" charset="0"/>
                        <a:buNone/>
                        <a:defRPr/>
                      </a:pPr>
                      <a:r>
                        <a:rPr lang="fi-FI" sz="1200" b="1" kern="1200" spc="0" baseline="0">
                          <a:solidFill>
                            <a:srgbClr val="000000"/>
                          </a:solidFill>
                          <a:latin typeface="+mn-lt"/>
                          <a:ea typeface="Source Sans Pro"/>
                          <a:cs typeface="+mn-cs"/>
                        </a:rPr>
                        <a:t>TÄRKEIMMÄT MAHDOLLISUUDET JA NIIDEN HYÖDYNTÄMISEEN LIITTYVÄT TOIMENPITEET:</a:t>
                      </a:r>
                    </a:p>
                  </a:txBody>
                  <a:tcPr marL="121920" marR="121920" marT="60960" marB="60960" anchor="b">
                    <a:lnR w="12700" cap="flat" cmpd="sng" algn="ctr">
                      <a:solidFill>
                        <a:schemeClr val="tx1"/>
                      </a:solidFill>
                      <a:prstDash val="solid"/>
                      <a:round/>
                      <a:headEnd type="none" w="med" len="med"/>
                      <a:tailEnd type="none" w="med" len="med"/>
                    </a:lnR>
                    <a:solidFill>
                      <a:schemeClr val="bg1"/>
                    </a:solidFill>
                  </a:tcPr>
                </a:tc>
                <a:tc>
                  <a:txBody>
                    <a:bodyPr/>
                    <a:lstStyle/>
                    <a:p>
                      <a:pPr marL="118745" indent="0" algn="l" defTabSz="1035441" rtl="0" eaLnBrk="1" latinLnBrk="0" hangingPunct="1">
                        <a:lnSpc>
                          <a:spcPct val="100000"/>
                        </a:lnSpc>
                        <a:spcBef>
                          <a:spcPts val="267"/>
                        </a:spcBef>
                        <a:spcAft>
                          <a:spcPts val="0"/>
                        </a:spcAft>
                        <a:buClr>
                          <a:srgbClr val="4C7090"/>
                        </a:buClr>
                        <a:buFont typeface="Arial" panose="020B0604020202020204" pitchFamily="34" charset="0"/>
                        <a:buNone/>
                        <a:defRPr/>
                      </a:pPr>
                      <a:r>
                        <a:rPr lang="fi-FI" sz="1200" b="1" kern="1200" spc="0" baseline="0">
                          <a:solidFill>
                            <a:srgbClr val="000000"/>
                          </a:solidFill>
                          <a:latin typeface="+mn-lt"/>
                          <a:ea typeface="Source Sans Pro"/>
                          <a:cs typeface="+mn-cs"/>
                        </a:rPr>
                        <a:t>TÄRKEIMMÄT UHAT JA NIIDEN EHKÄISEMISEEN TAI NIIHIN SOPEUTUMISEEN LIITTYVÄT TOIMENPITEET:</a:t>
                      </a:r>
                    </a:p>
                  </a:txBody>
                  <a:tcPr marL="121920" marR="121920" marT="60960" marB="60960" anchor="b">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503687544"/>
                  </a:ext>
                </a:extLst>
              </a:tr>
              <a:tr h="11877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Korkean teknologian hyvinvointiyhteiskunnan saavuttaminen. Uudenmaan elintaso ja elämänlaatu nousee maailman kärkeen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Teknologisen kehityksen tuomien mahdollisuuksien jakautumisen varmistaminen tasapuolisesti koko väestölle.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Älykaupungin kehittämiseen panostaminen, jonka avulla luodaan miellyttävä  ja houkutteleva elinympäristö.</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i-FI" sz="1000" i="0" u="none" strike="noStrike" kern="1200" cap="none" normalizeH="0" baseline="0" noProof="0">
                          <a:ln>
                            <a:noFill/>
                          </a:ln>
                          <a:solidFill>
                            <a:schemeClr val="tx1">
                              <a:lumMod val="50000"/>
                            </a:schemeClr>
                          </a:solidFill>
                          <a:effectLst/>
                          <a:latin typeface="Source Sans Pro"/>
                          <a:ea typeface="Source Sans Pro"/>
                          <a:cs typeface="+mn-cs"/>
                        </a:rPr>
                        <a:t>Ihmisten</a:t>
                      </a:r>
                      <a:r>
                        <a:rPr kumimoji="0" lang="fi-FI" sz="1000" i="0" u="none" strike="noStrike" kern="1200" cap="none" normalizeH="0" baseline="0" noProof="0">
                          <a:ln>
                            <a:noFill/>
                          </a:ln>
                          <a:solidFill>
                            <a:schemeClr val="tx1">
                              <a:lumMod val="50000"/>
                            </a:schemeClr>
                          </a:solidFill>
                          <a:effectLst/>
                          <a:latin typeface="Source Sans Pro"/>
                          <a:ea typeface="Source Sans Pro"/>
                          <a:cs typeface="+mn-cs"/>
                        </a:rPr>
                        <a:t> hyvinvoinnin lisääminen panostamalla hyvinvoivaan luontoon (metsiin, vesistöihin, viheralueisiin).</a:t>
                      </a:r>
                      <a:endParaRPr kumimoji="0" lang="fi-FI" sz="1000" b="0" i="0" u="none" strike="noStrike" kern="1200" cap="none" spc="0" normalizeH="0" baseline="0" noProof="0">
                        <a:ln>
                          <a:noFill/>
                        </a:ln>
                        <a:solidFill>
                          <a:schemeClr val="tx1">
                            <a:lumMod val="50000"/>
                          </a:schemeClr>
                        </a:solidFill>
                        <a:effectLst/>
                        <a:uLnTx/>
                        <a:uFillTx/>
                        <a:latin typeface="Source Sans Pro"/>
                        <a:ea typeface="Source Sans Pro"/>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txBody>
                  <a:tcPr marL="121920" marR="121920" marT="60960" marB="60960">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Kilpailukulttuuri, hyvinvoinnin epätasainen jakautuminen, polarisaatio, ja näistä juontuvat konfliktit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Elinympäristön polarisaation estäminen. Asumisen ja palvelujen tarjoaminen tasapuolisesti ja kestävällä tavalla.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Alueellisen eriytymisen ehkäiseminen ja Uudenmaan seutujen elinvoimaisuuteen panostaminen.</a:t>
                      </a:r>
                    </a:p>
                    <a:p>
                      <a:pPr marL="171450" marR="0" lvl="0" indent="-171450" algn="l" rtl="0" eaLnBrk="1" fontAlgn="auto" latinLnBrk="0" hangingPunct="1">
                        <a:lnSpc>
                          <a:spcPct val="100000"/>
                        </a:lnSpc>
                        <a:spcBef>
                          <a:spcPts val="0"/>
                        </a:spcBef>
                        <a:spcAft>
                          <a:spcPts val="0"/>
                        </a:spcAft>
                        <a:buClrTx/>
                        <a:buSzTx/>
                        <a:buFont typeface="Wingdings" panose="05000000000000000000" pitchFamily="2" charset="2"/>
                        <a:buChar char="ü"/>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Kilpailuyhteiskunnassa heikommin pärjäävien huomiointi negatiivisten lieveilmiöiden ja </a:t>
                      </a:r>
                      <a:r>
                        <a:rPr lang="fi-FI" sz="1000" b="0" i="0" u="none" strike="noStrike" kern="1200" cap="none" spc="0" normalizeH="0" baseline="0" noProof="0">
                          <a:ln>
                            <a:noFill/>
                          </a:ln>
                          <a:solidFill>
                            <a:schemeClr val="tx1">
                              <a:lumMod val="50000"/>
                            </a:schemeClr>
                          </a:solidFill>
                          <a:effectLst/>
                          <a:uLnTx/>
                          <a:uFillTx/>
                          <a:latin typeface="+mn-lt"/>
                          <a:ea typeface="+mn-ea"/>
                          <a:cs typeface="+mn-cs"/>
                        </a:rPr>
                        <a:t>yhteiskuntarauhan ehkäisemiseksi</a:t>
                      </a: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Jatkuva Uudenmaan kilpailukyvyn ylläpitäminen ja kehittäminen kansainvälisessä kilpailussa pärjäämiseksi.</a:t>
                      </a:r>
                    </a:p>
                  </a:txBody>
                  <a:tcPr marL="121920" marR="121920" marT="60960" marB="60960">
                    <a:lnL w="12700" cap="flat" cmpd="sng" algn="ctr">
                      <a:solidFill>
                        <a:schemeClr val="tx1"/>
                      </a:solidFill>
                      <a:prstDash val="solid"/>
                      <a:round/>
                      <a:headEnd type="none" w="med" len="med"/>
                      <a:tailEnd type="none" w="med" len="med"/>
                    </a:lnL>
                    <a:solidFill>
                      <a:schemeClr val="accent4">
                        <a:lumMod val="20000"/>
                        <a:lumOff val="80000"/>
                      </a:schemeClr>
                    </a:solidFill>
                  </a:tcPr>
                </a:tc>
                <a:extLst>
                  <a:ext uri="{0D108BD9-81ED-4DB2-BD59-A6C34878D82A}">
                    <a16:rowId xmlns:a16="http://schemas.microsoft.com/office/drawing/2014/main" val="2805554467"/>
                  </a:ext>
                </a:extLst>
              </a:tr>
              <a:tr h="1404000">
                <a:tc>
                  <a:txBody>
                    <a:bodyPr/>
                    <a:lstStyle/>
                    <a:p>
                      <a:pPr marL="0" marR="0" lvl="0" indent="0" algn="l" rtl="0" eaLnBrk="1" fontAlgn="auto" latinLnBrk="0" hangingPunct="1">
                        <a:lnSpc>
                          <a:spcPct val="100000"/>
                        </a:lnSpc>
                        <a:spcBef>
                          <a:spcPts val="0"/>
                        </a:spcBef>
                        <a:spcAft>
                          <a:spcPts val="0"/>
                        </a:spcAft>
                        <a:buClrTx/>
                        <a:buSzTx/>
                        <a:buFontTx/>
                        <a:buNone/>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Mahdollisuus ratkaista ilmastonmuutosta </a:t>
                      </a:r>
                      <a:r>
                        <a:rPr lang="fi-FI" sz="1200" b="1" i="0" u="none" strike="noStrike" kern="1200" cap="none" spc="0" normalizeH="0" baseline="0" noProof="0">
                          <a:ln>
                            <a:noFill/>
                          </a:ln>
                          <a:solidFill>
                            <a:schemeClr val="tx1">
                              <a:lumMod val="50000"/>
                            </a:schemeClr>
                          </a:solidFill>
                          <a:effectLst/>
                          <a:uLnTx/>
                          <a:uFillTx/>
                          <a:latin typeface="+mn-lt"/>
                          <a:ea typeface="+mn-ea"/>
                          <a:cs typeface="+mn-cs"/>
                        </a:rPr>
                        <a:t>monialaisesti teknologian</a:t>
                      </a: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 avulla</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a:ea typeface="Source Sans Pro"/>
                          <a:cs typeface="+mn-cs"/>
                        </a:rPr>
                        <a:t>Teknologiaosaamisen ja teknologisten ratkaisujen kehittäminen monialaisesti.</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a:ea typeface="Source Sans Pro"/>
                          <a:cs typeface="+mn-cs"/>
                        </a:rPr>
                        <a:t>Investoiminen teknologiaharppausten kehittämiseen, kuten päästöttömään lentämiseen ja hiilidioksidin talteenottoon.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Uusien teknologioiden käyttöönottoa tukevan infrastruktuurin rakentaminen.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Pienten kuntien elinvoiman tukeminen ohjaamalla vihreän siirtymän investointeja alueille. </a:t>
                      </a:r>
                    </a:p>
                  </a:txBody>
                  <a:tcPr marL="121920" marR="121920" marT="60960" marB="60960">
                    <a:lnR w="12700" cap="flat" cmpd="sng" algn="ctr">
                      <a:solidFill>
                        <a:schemeClr val="tx1"/>
                      </a:solidFill>
                      <a:prstDash val="solid"/>
                      <a:round/>
                      <a:headEnd type="none" w="med" len="med"/>
                      <a:tailEnd type="none" w="med" len="med"/>
                    </a:lnR>
                    <a:solidFill>
                      <a:srgbClr val="FAFD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Teknologiakehityksen lieveilmiöt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Varmistetaan palveluiden asiakasystävällisyys ja riittävät inhimilliset kohtaamiset. Pidetään huoli, että tietyissä tärkeissä palveluissa on edelleen ihmiskohtaaminen mukana. Erityishuomio perheiden ja ikääntyneiden palveluissa.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a:ea typeface="Source Sans Pro"/>
                          <a:cs typeface="+mn-cs"/>
                        </a:rPr>
                        <a:t>Väestön teknologiaosaamisen edistäminen, ml. ikääntyvä ja kouluttamaton väestö.</a:t>
                      </a:r>
                      <a:endParaRPr kumimoji="0" lang="fi-FI" sz="1000" b="0" i="0" u="none" strike="noStrike" kern="1200" cap="none" spc="0" normalizeH="0" baseline="0" noProof="0">
                        <a:ln>
                          <a:noFill/>
                        </a:ln>
                        <a:solidFill>
                          <a:schemeClr val="tx1">
                            <a:lumMod val="50000"/>
                          </a:schemeClr>
                        </a:solidFill>
                        <a:effectLst/>
                        <a:uLnTx/>
                        <a:uFillTx/>
                        <a:latin typeface="Source Sans Pro"/>
                        <a:ea typeface="Source Sans Pro"/>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a:ea typeface="Source Sans Pro"/>
                          <a:cs typeface="+mn-cs"/>
                        </a:rPr>
                        <a:t>Energian saannin varmistaminen tukemaan teknologiayhteiskuntaa ja turvaamaan varautumista. </a:t>
                      </a:r>
                    </a:p>
                  </a:txBody>
                  <a:tcPr marL="121920" marR="121920" marT="60960" marB="60960">
                    <a:lnL w="12700" cap="flat" cmpd="sng" algn="ctr">
                      <a:solidFill>
                        <a:schemeClr val="tx1"/>
                      </a:solidFill>
                      <a:prstDash val="solid"/>
                      <a:round/>
                      <a:headEnd type="none" w="med" len="med"/>
                      <a:tailEnd type="none" w="med" len="med"/>
                    </a:lnL>
                    <a:solidFill>
                      <a:srgbClr val="FAFDF5"/>
                    </a:solidFill>
                  </a:tcPr>
                </a:tc>
                <a:extLst>
                  <a:ext uri="{0D108BD9-81ED-4DB2-BD59-A6C34878D82A}">
                    <a16:rowId xmlns:a16="http://schemas.microsoft.com/office/drawing/2014/main" val="3268113008"/>
                  </a:ext>
                </a:extLst>
              </a:tr>
              <a:tr h="13537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Korkea koulutus- ja sivistystaso ja sen tuomat innovaatiot</a:t>
                      </a: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rtl="0" eaLnBrk="1" fontAlgn="auto" latinLnBrk="0" hangingPunct="1">
                        <a:lnSpc>
                          <a:spcPct val="100000"/>
                        </a:lnSpc>
                        <a:spcBef>
                          <a:spcPts val="0"/>
                        </a:spcBef>
                        <a:spcAft>
                          <a:spcPts val="0"/>
                        </a:spcAft>
                        <a:buClrTx/>
                        <a:buSzTx/>
                        <a:buFont typeface="Wingdings" panose="05000000000000000000" pitchFamily="2" charset="2"/>
                        <a:buChar char="ü"/>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Kansainvälisten osaajien </a:t>
                      </a:r>
                      <a:r>
                        <a:rPr lang="fi-FI" sz="1000" b="0" i="0" u="none" strike="noStrike" kern="1200" cap="none" spc="0" normalizeH="0" baseline="0" noProof="0">
                          <a:ln>
                            <a:noFill/>
                          </a:ln>
                          <a:solidFill>
                            <a:schemeClr val="tx1">
                              <a:lumMod val="50000"/>
                            </a:schemeClr>
                          </a:solidFill>
                          <a:effectLst/>
                          <a:uLnTx/>
                          <a:uFillTx/>
                          <a:latin typeface="+mn-lt"/>
                          <a:ea typeface="+mn-ea"/>
                          <a:cs typeface="+mn-cs"/>
                        </a:rPr>
                        <a:t>houkutteleminen</a:t>
                      </a: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 ja </a:t>
                      </a:r>
                      <a:r>
                        <a:rPr lang="fi-FI" sz="1000" b="0" i="0" u="none" strike="noStrike" kern="1200" cap="none" spc="0" normalizeH="0" baseline="0" noProof="0">
                          <a:ln>
                            <a:noFill/>
                          </a:ln>
                          <a:solidFill>
                            <a:schemeClr val="tx1">
                              <a:lumMod val="50000"/>
                            </a:schemeClr>
                          </a:solidFill>
                          <a:effectLst/>
                          <a:uLnTx/>
                          <a:uFillTx/>
                          <a:latin typeface="+mn-lt"/>
                          <a:ea typeface="+mn-ea"/>
                          <a:cs typeface="+mn-cs"/>
                        </a:rPr>
                        <a:t>toimenpiteet</a:t>
                      </a: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 korkeasti koulutettujen ihmisten </a:t>
                      </a:r>
                      <a:r>
                        <a:rPr lang="fi-FI" sz="1000" b="0" i="0" u="none" strike="noStrike" kern="1200" cap="none" spc="0" normalizeH="0" baseline="0" noProof="0">
                          <a:ln>
                            <a:noFill/>
                          </a:ln>
                          <a:solidFill>
                            <a:schemeClr val="tx1">
                              <a:lumMod val="50000"/>
                            </a:schemeClr>
                          </a:solidFill>
                          <a:effectLst/>
                          <a:uLnTx/>
                          <a:uFillTx/>
                          <a:latin typeface="+mn-lt"/>
                          <a:ea typeface="+mn-ea"/>
                          <a:cs typeface="+mn-cs"/>
                        </a:rPr>
                        <a:t>asettautumisen tukemiseksi</a:t>
                      </a: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Oppilaitosten kyvykkyyksien kasvattaminen vastaamaan voimakasta automatisaation ja teknologian kehittymistä.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txBody>
                  <a:tcPr marL="121920" marR="121920" marT="60960" marB="60960">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fi-FI" sz="1200" b="1" i="0" u="none" strike="noStrike" kern="1200" cap="none" spc="0" normalizeH="0" baseline="0" noProof="0">
                          <a:ln>
                            <a:noFill/>
                          </a:ln>
                          <a:solidFill>
                            <a:schemeClr val="tx1">
                              <a:lumMod val="50000"/>
                            </a:schemeClr>
                          </a:solidFill>
                          <a:effectLst/>
                          <a:uLnTx/>
                          <a:uFillTx/>
                          <a:latin typeface="+mn-lt"/>
                          <a:ea typeface="+mn-ea"/>
                          <a:cs typeface="+mn-cs"/>
                        </a:rPr>
                        <a:t>Maiseman ja </a:t>
                      </a: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elinympäristön muuttuminen </a:t>
                      </a:r>
                      <a:r>
                        <a:rPr lang="fi-FI" sz="1200" b="1" i="0" u="none" strike="noStrike" kern="1200" cap="none" spc="0" normalizeH="0" baseline="0" noProof="0">
                          <a:ln>
                            <a:noFill/>
                          </a:ln>
                          <a:solidFill>
                            <a:schemeClr val="tx1">
                              <a:lumMod val="50000"/>
                            </a:schemeClr>
                          </a:solidFill>
                          <a:effectLst/>
                          <a:uLnTx/>
                          <a:uFillTx/>
                          <a:latin typeface="+mn-lt"/>
                          <a:ea typeface="+mn-ea"/>
                          <a:cs typeface="+mn-cs"/>
                        </a:rPr>
                        <a:t>nopean</a:t>
                      </a: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 teknologia- ja talouskehityksen myötä</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rtl="0" eaLnBrk="1" fontAlgn="auto" latinLnBrk="0" hangingPunct="1">
                        <a:lnSpc>
                          <a:spcPct val="100000"/>
                        </a:lnSpc>
                        <a:spcBef>
                          <a:spcPts val="0"/>
                        </a:spcBef>
                        <a:spcAft>
                          <a:spcPts val="0"/>
                        </a:spcAft>
                        <a:buClrTx/>
                        <a:buSzTx/>
                        <a:buFont typeface="Wingdings" panose="05000000000000000000" pitchFamily="2" charset="2"/>
                        <a:buChar char="ü"/>
                      </a:pPr>
                      <a:r>
                        <a:rPr lang="fi-FI" sz="1000" kern="1200">
                          <a:solidFill>
                            <a:schemeClr val="tx1">
                              <a:lumMod val="50000"/>
                            </a:schemeClr>
                          </a:solidFill>
                          <a:latin typeface="Source Sans Pro"/>
                          <a:ea typeface="Source Sans Pro"/>
                          <a:cs typeface="+mn-cs"/>
                        </a:rPr>
                        <a:t>Luontoalueiden ja niiden välisten ekologisten yhteyksien säilyttäminen kaavoituksella sekä rakentamista ohjaamalla.</a:t>
                      </a:r>
                    </a:p>
                    <a:p>
                      <a:pPr marL="171450" marR="0" lvl="0" indent="-171450" algn="l" rtl="0" eaLnBrk="1" fontAlgn="auto" latinLnBrk="0" hangingPunct="1">
                        <a:lnSpc>
                          <a:spcPct val="100000"/>
                        </a:lnSpc>
                        <a:spcBef>
                          <a:spcPts val="0"/>
                        </a:spcBef>
                        <a:spcAft>
                          <a:spcPts val="0"/>
                        </a:spcAft>
                        <a:buClrTx/>
                        <a:buSzTx/>
                        <a:buFont typeface="Wingdings" panose="05000000000000000000" pitchFamily="2" charset="2"/>
                        <a:buChar char="ü"/>
                      </a:pPr>
                      <a:r>
                        <a:rPr lang="fi-FI" sz="1000" kern="1200">
                          <a:solidFill>
                            <a:schemeClr val="tx1">
                              <a:lumMod val="50000"/>
                            </a:schemeClr>
                          </a:solidFill>
                          <a:latin typeface="Source Sans Pro"/>
                          <a:ea typeface="Source Sans Pro"/>
                          <a:cs typeface="+mn-cs"/>
                        </a:rPr>
                        <a:t>Metsien ja viljelymaan turvaaminen mm. aurinkoenergiahankkeiden ja datakeskusten sijoittamista ohjaamalla.</a:t>
                      </a:r>
                    </a:p>
                  </a:txBody>
                  <a:tcPr marL="121920" marR="121920" marT="60960" marB="60960">
                    <a:lnL w="12700" cap="flat" cmpd="sng" algn="ctr">
                      <a:solidFill>
                        <a:schemeClr val="tx1"/>
                      </a:solidFill>
                      <a:prstDash val="solid"/>
                      <a:round/>
                      <a:headEnd type="none" w="med" len="med"/>
                      <a:tailEnd type="none" w="med" len="med"/>
                    </a:lnL>
                    <a:solidFill>
                      <a:schemeClr val="accent4">
                        <a:lumMod val="20000"/>
                        <a:lumOff val="80000"/>
                      </a:schemeClr>
                    </a:solidFill>
                  </a:tcPr>
                </a:tc>
                <a:extLst>
                  <a:ext uri="{0D108BD9-81ED-4DB2-BD59-A6C34878D82A}">
                    <a16:rowId xmlns:a16="http://schemas.microsoft.com/office/drawing/2014/main" val="2173889065"/>
                  </a:ext>
                </a:extLst>
              </a:tr>
            </a:tbl>
          </a:graphicData>
        </a:graphic>
      </p:graphicFrame>
      <p:sp>
        <p:nvSpPr>
          <p:cNvPr id="3" name="Title 2">
            <a:extLst>
              <a:ext uri="{FF2B5EF4-FFF2-40B4-BE49-F238E27FC236}">
                <a16:creationId xmlns:a16="http://schemas.microsoft.com/office/drawing/2014/main" id="{41C8BC36-A985-23C0-6F65-80EBEB0B4500}"/>
              </a:ext>
            </a:extLst>
          </p:cNvPr>
          <p:cNvSpPr>
            <a:spLocks noGrp="1"/>
          </p:cNvSpPr>
          <p:nvPr>
            <p:ph type="title"/>
          </p:nvPr>
        </p:nvSpPr>
        <p:spPr/>
        <p:txBody>
          <a:bodyPr>
            <a:normAutofit/>
          </a:bodyPr>
          <a:lstStyle/>
          <a:p>
            <a:r>
              <a:rPr lang="en-US" sz="1800" noProof="1">
                <a:solidFill>
                  <a:schemeClr val="accent4">
                    <a:lumMod val="50000"/>
                  </a:schemeClr>
                </a:solidFill>
                <a:latin typeface="+mj-lt"/>
              </a:rPr>
              <a:t>Skenaario 1 – Globaalin teknologian ehdoilla – Vaikutukset</a:t>
            </a:r>
            <a:br>
              <a:rPr lang="en-US" sz="1800" noProof="1">
                <a:solidFill>
                  <a:schemeClr val="accent4">
                    <a:lumMod val="50000"/>
                  </a:schemeClr>
                </a:solidFill>
                <a:latin typeface="+mj-lt"/>
              </a:rPr>
            </a:br>
            <a:r>
              <a:rPr lang="fi-FI" sz="2400" noProof="1">
                <a:solidFill>
                  <a:schemeClr val="accent4">
                    <a:lumMod val="50000"/>
                  </a:schemeClr>
                </a:solidFill>
                <a:latin typeface="+mj-lt"/>
              </a:rPr>
              <a:t>Uudenmaan varautumissuunnitelma skenaarion toteutumiseen</a:t>
            </a:r>
            <a:endParaRPr lang="fi-FI">
              <a:latin typeface="+mj-lt"/>
            </a:endParaRPr>
          </a:p>
        </p:txBody>
      </p:sp>
      <p:sp>
        <p:nvSpPr>
          <p:cNvPr id="6" name="Slide Number Placeholder 5">
            <a:extLst>
              <a:ext uri="{FF2B5EF4-FFF2-40B4-BE49-F238E27FC236}">
                <a16:creationId xmlns:a16="http://schemas.microsoft.com/office/drawing/2014/main" id="{B5151AED-5DD5-401A-8063-73AB8841903A}"/>
              </a:ext>
            </a:extLst>
          </p:cNvPr>
          <p:cNvSpPr txBox="1">
            <a:spLocks/>
          </p:cNvSpPr>
          <p:nvPr/>
        </p:nvSpPr>
        <p:spPr>
          <a:xfrm>
            <a:off x="11609900" y="6656833"/>
            <a:ext cx="643797" cy="192000"/>
          </a:xfrm>
          <a:prstGeom prst="rect">
            <a:avLst/>
          </a:prstGeom>
        </p:spPr>
        <p:txBody>
          <a:bodyPr vert="horz" lIns="121920" tIns="60960" rIns="121920" bIns="60960" rtlCol="0" anchor="ctr"/>
          <a:lstStyle>
            <a:defPPr>
              <a:defRPr lang="fi-FI"/>
            </a:defPPr>
            <a:lvl1pPr marL="0" algn="r" defTabSz="914400" rtl="0" eaLnBrk="1" latinLnBrk="0" hangingPunct="1">
              <a:defRPr sz="700" kern="1200">
                <a:solidFill>
                  <a:schemeClr val="bg1">
                    <a:lumMod val="6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77C6B-83F3-4633-B409-7A3851B229A1}" type="slidenum">
              <a:rPr lang="fi-FI" sz="933">
                <a:solidFill>
                  <a:schemeClr val="tx1"/>
                </a:solidFill>
                <a:latin typeface="Arial Nova" panose="020B0504020202020204" pitchFamily="34" charset="0"/>
              </a:rPr>
              <a:pPr algn="r"/>
              <a:t>17</a:t>
            </a:fld>
            <a:endParaRPr lang="fi-FI" sz="933">
              <a:solidFill>
                <a:schemeClr val="tx1"/>
              </a:solidFill>
              <a:latin typeface="Arial Nova" panose="020B0504020202020204" pitchFamily="34" charset="0"/>
            </a:endParaRPr>
          </a:p>
        </p:txBody>
      </p:sp>
    </p:spTree>
    <p:extLst>
      <p:ext uri="{BB962C8B-B14F-4D97-AF65-F5344CB8AC3E}">
        <p14:creationId xmlns:p14="http://schemas.microsoft.com/office/powerpoint/2010/main" val="4074197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629D2-3814-C751-073C-7C1A5C59D67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4D8302D-69F4-83D5-1E4B-195AED73161B}"/>
              </a:ext>
            </a:extLst>
          </p:cNvPr>
          <p:cNvSpPr txBox="1">
            <a:spLocks/>
          </p:cNvSpPr>
          <p:nvPr/>
        </p:nvSpPr>
        <p:spPr>
          <a:xfrm>
            <a:off x="11609900" y="6656833"/>
            <a:ext cx="643797" cy="192000"/>
          </a:xfrm>
          <a:prstGeom prst="rect">
            <a:avLst/>
          </a:prstGeom>
        </p:spPr>
        <p:txBody>
          <a:bodyPr vert="horz" lIns="121920" tIns="60960" rIns="121920" bIns="60960" rtlCol="0" anchor="ctr"/>
          <a:lstStyle>
            <a:defPPr>
              <a:defRPr lang="fi-FI"/>
            </a:defPPr>
            <a:lvl1pPr marL="0" algn="r" defTabSz="914400" rtl="0" eaLnBrk="1" latinLnBrk="0" hangingPunct="1">
              <a:defRPr sz="700" kern="1200">
                <a:solidFill>
                  <a:schemeClr val="bg1">
                    <a:lumMod val="6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8B77C6B-83F3-4633-B409-7A3851B229A1}" type="slidenum">
              <a:rPr lang="fi-FI" sz="933">
                <a:solidFill>
                  <a:schemeClr val="tx1"/>
                </a:solidFill>
                <a:latin typeface="Arial Nova" panose="020B0504020202020204" pitchFamily="34" charset="0"/>
              </a:rPr>
              <a:pPr algn="r"/>
              <a:t>18</a:t>
            </a:fld>
            <a:endParaRPr lang="fi-FI" sz="933">
              <a:solidFill>
                <a:schemeClr val="tx1"/>
              </a:solidFill>
              <a:latin typeface="Arial Nova" panose="020B0504020202020204" pitchFamily="34" charset="0"/>
            </a:endParaRPr>
          </a:p>
        </p:txBody>
      </p:sp>
      <p:pic>
        <p:nvPicPr>
          <p:cNvPr id="28" name="Picture 1">
            <a:extLst>
              <a:ext uri="{FF2B5EF4-FFF2-40B4-BE49-F238E27FC236}">
                <a16:creationId xmlns:a16="http://schemas.microsoft.com/office/drawing/2014/main" id="{916EADAF-9B70-A580-7D03-F5975320AF9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03705" y="109245"/>
            <a:ext cx="877555" cy="365217"/>
          </a:xfrm>
          <a:prstGeom prst="rect">
            <a:avLst/>
          </a:prstGeom>
        </p:spPr>
      </p:pic>
      <p:graphicFrame>
        <p:nvGraphicFramePr>
          <p:cNvPr id="7" name="Taulukko 6">
            <a:extLst>
              <a:ext uri="{FF2B5EF4-FFF2-40B4-BE49-F238E27FC236}">
                <a16:creationId xmlns:a16="http://schemas.microsoft.com/office/drawing/2014/main" id="{547D6C4A-B9E2-CE28-D1D6-23BF45552EA4}"/>
              </a:ext>
            </a:extLst>
          </p:cNvPr>
          <p:cNvGraphicFramePr>
            <a:graphicFrameLocks/>
          </p:cNvGraphicFramePr>
          <p:nvPr>
            <p:extLst>
              <p:ext uri="{D42A27DB-BD31-4B8C-83A1-F6EECF244321}">
                <p14:modId xmlns:p14="http://schemas.microsoft.com/office/powerpoint/2010/main" val="1696690919"/>
              </p:ext>
            </p:extLst>
          </p:nvPr>
        </p:nvGraphicFramePr>
        <p:xfrm>
          <a:off x="383091" y="1275114"/>
          <a:ext cx="10033416" cy="5415280"/>
        </p:xfrm>
        <a:graphic>
          <a:graphicData uri="http://schemas.openxmlformats.org/drawingml/2006/table">
            <a:tbl>
              <a:tblPr firstRow="1" bandRow="1">
                <a:tableStyleId>{5C22544A-7EE6-4342-B048-85BDC9FD1C3A}</a:tableStyleId>
              </a:tblPr>
              <a:tblGrid>
                <a:gridCol w="5016708">
                  <a:extLst>
                    <a:ext uri="{9D8B030D-6E8A-4147-A177-3AD203B41FA5}">
                      <a16:colId xmlns:a16="http://schemas.microsoft.com/office/drawing/2014/main" val="190174525"/>
                    </a:ext>
                  </a:extLst>
                </a:gridCol>
                <a:gridCol w="5016708">
                  <a:extLst>
                    <a:ext uri="{9D8B030D-6E8A-4147-A177-3AD203B41FA5}">
                      <a16:colId xmlns:a16="http://schemas.microsoft.com/office/drawing/2014/main" val="362140095"/>
                    </a:ext>
                  </a:extLst>
                </a:gridCol>
              </a:tblGrid>
              <a:tr h="568960">
                <a:tc>
                  <a:txBody>
                    <a:bodyPr/>
                    <a:lstStyle/>
                    <a:p>
                      <a:pPr marL="119377" indent="0" algn="l" defTabSz="1035441" rtl="0" eaLnBrk="1" latinLnBrk="0" hangingPunct="1">
                        <a:lnSpc>
                          <a:spcPct val="100000"/>
                        </a:lnSpc>
                        <a:spcBef>
                          <a:spcPts val="267"/>
                        </a:spcBef>
                        <a:spcAft>
                          <a:spcPts val="0"/>
                        </a:spcAft>
                        <a:buClr>
                          <a:srgbClr val="4C7090"/>
                        </a:buClr>
                        <a:buFont typeface="Arial" panose="020B0604020202020204" pitchFamily="34" charset="0"/>
                        <a:buNone/>
                        <a:defRPr/>
                      </a:pPr>
                      <a:r>
                        <a:rPr lang="fi-FI" sz="1200" b="1" kern="1200" spc="0" baseline="0">
                          <a:solidFill>
                            <a:srgbClr val="000000"/>
                          </a:solidFill>
                          <a:latin typeface="+mn-lt"/>
                          <a:ea typeface="Source Sans Pro" panose="020B0503030403020204" pitchFamily="34" charset="0"/>
                          <a:cs typeface="+mn-cs"/>
                        </a:rPr>
                        <a:t>TÄRKEIMMÄT MAHDOLLISUUDET JA NIIDEN HYÖDYNTÄMISEEN LIITTYVÄT TOIMENPITEET:</a:t>
                      </a:r>
                    </a:p>
                  </a:txBody>
                  <a:tcPr marL="121920" marR="121920" marT="60960" marB="60960" anchor="b">
                    <a:lnR w="12700" cap="flat" cmpd="sng" algn="ctr">
                      <a:solidFill>
                        <a:schemeClr val="tx1"/>
                      </a:solidFill>
                      <a:prstDash val="solid"/>
                      <a:round/>
                      <a:headEnd type="none" w="med" len="med"/>
                      <a:tailEnd type="none" w="med" len="med"/>
                    </a:lnR>
                    <a:solidFill>
                      <a:schemeClr val="bg1"/>
                    </a:solidFill>
                  </a:tcPr>
                </a:tc>
                <a:tc>
                  <a:txBody>
                    <a:bodyPr/>
                    <a:lstStyle/>
                    <a:p>
                      <a:pPr marL="119377" indent="0" algn="l" defTabSz="1035441" rtl="0" eaLnBrk="1" latinLnBrk="0" hangingPunct="1">
                        <a:lnSpc>
                          <a:spcPct val="100000"/>
                        </a:lnSpc>
                        <a:spcBef>
                          <a:spcPts val="267"/>
                        </a:spcBef>
                        <a:spcAft>
                          <a:spcPts val="0"/>
                        </a:spcAft>
                        <a:buClr>
                          <a:srgbClr val="4C7090"/>
                        </a:buClr>
                        <a:buFont typeface="Arial" panose="020B0604020202020204" pitchFamily="34" charset="0"/>
                        <a:buNone/>
                        <a:defRPr/>
                      </a:pPr>
                      <a:r>
                        <a:rPr lang="fi-FI" sz="1200" b="1" kern="1200" spc="0" baseline="0">
                          <a:solidFill>
                            <a:srgbClr val="000000"/>
                          </a:solidFill>
                          <a:latin typeface="+mn-lt"/>
                          <a:ea typeface="Source Sans Pro" panose="020B0503030403020204" pitchFamily="34" charset="0"/>
                          <a:cs typeface="+mn-cs"/>
                        </a:rPr>
                        <a:t>TÄRKEIMMÄT UHAT JA NIIDEN EHKÄISEMISEEN TAI NIIHIN SOPEUTUMISEEN LIITTYVÄT TOIMENPITEET:</a:t>
                      </a:r>
                    </a:p>
                  </a:txBody>
                  <a:tcPr marL="121920" marR="121920" marT="60960" marB="60960" anchor="b">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503687544"/>
                  </a:ext>
                </a:extLst>
              </a:tr>
              <a:tr h="9562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mn-lt"/>
                          <a:ea typeface="+mn-ea"/>
                          <a:cs typeface="+mn-cs"/>
                        </a:rPr>
                        <a:t>Korkea osaaminen ja uusiutuvan energian tuotanto mahdollistaa korkean arvonlisän teollisuuden ja jalostustoiminnan </a:t>
                      </a:r>
                      <a:endParaRPr kumimoji="0" lang="fi-FI" sz="900" b="0" i="0" u="none" strike="noStrike" kern="1200" cap="none" spc="0" normalizeH="0" baseline="0" noProof="0">
                        <a:ln>
                          <a:noFill/>
                        </a:ln>
                        <a:solidFill>
                          <a:srgbClr val="3F3F3F"/>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1000" i="0" u="none" strike="noStrike" kern="1200" cap="none" normalizeH="0" baseline="0" noProof="0">
                        <a:ln>
                          <a:noFill/>
                        </a:ln>
                        <a:solidFill>
                          <a:schemeClr val="tx1"/>
                        </a:solidFill>
                        <a:effectLst/>
                        <a:latin typeface="Source Sans Pro" panose="020B0503030403020204" pitchFamily="34" charset="0"/>
                        <a:ea typeface="Source Sans Pro" panose="020B050303040302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solidFill>
                          <a:effectLst/>
                          <a:latin typeface="Source Sans Pro" panose="020B0503030403020204" pitchFamily="34" charset="0"/>
                          <a:ea typeface="Source Sans Pro" panose="020B0503030403020204" pitchFamily="34" charset="0"/>
                          <a:cs typeface="+mn-cs"/>
                        </a:rPr>
                        <a:t>Korkeatasoiseen koulutukseen ja osaamisen kehittämiseen panostaminen.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solidFill>
                          <a:effectLst/>
                          <a:latin typeface="Source Sans Pro" panose="020B0503030403020204" pitchFamily="34" charset="0"/>
                          <a:ea typeface="Source Sans Pro" panose="020B0503030403020204" pitchFamily="34" charset="0"/>
                          <a:cs typeface="+mn-cs"/>
                        </a:rPr>
                        <a:t>Teknologiakehittämisen etulinjassa toimiminen ml. koulutus ja TKI.</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solidFill>
                          <a:effectLst/>
                          <a:latin typeface="Source Sans Pro" panose="020B0503030403020204" pitchFamily="34" charset="0"/>
                          <a:ea typeface="Source Sans Pro" panose="020B0503030403020204" pitchFamily="34" charset="0"/>
                          <a:cs typeface="+mn-cs"/>
                        </a:rPr>
                        <a:t>Uusiutuvan energian tuotantoteknologioiden kehittäminen ja hyödyntäminen.</a:t>
                      </a:r>
                    </a:p>
                  </a:txBody>
                  <a:tcPr marL="121920" marR="121920" marT="60960" marB="60960">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mn-lt"/>
                          <a:ea typeface="+mn-ea"/>
                          <a:cs typeface="+mn-cs"/>
                        </a:rPr>
                        <a:t>Teknologiakehityksen inhimillisyys ja lieveilmiöt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1000" b="0" i="0" u="none" strike="noStrike" kern="1200" cap="none" spc="0" normalizeH="0" baseline="0" noProof="0">
                        <a:ln>
                          <a:noFill/>
                        </a:ln>
                        <a:solidFill>
                          <a:srgbClr val="3F3F3F"/>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rgbClr val="3F3F3F"/>
                          </a:solidFill>
                          <a:effectLst/>
                          <a:uLnTx/>
                          <a:uFillTx/>
                          <a:latin typeface="+mn-lt"/>
                          <a:ea typeface="+mn-ea"/>
                          <a:cs typeface="+mn-cs"/>
                        </a:rPr>
                        <a:t>Huolehditaan, että teknologiaa kehitetään ”ihmisen ehdoilla”.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solidFill>
                          <a:effectLst/>
                          <a:latin typeface="Source Sans Pro" panose="020B0503030403020204" pitchFamily="34" charset="0"/>
                          <a:ea typeface="Source Sans Pro" panose="020B0503030403020204" pitchFamily="34" charset="0"/>
                          <a:cs typeface="+mn-cs"/>
                        </a:rPr>
                        <a:t>Teknologian kehittäminen tukemaan asukkaiden hyvinvointia ja helpottamaan arjen toimintoja.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solidFill>
                          <a:effectLst/>
                          <a:latin typeface="Source Sans Pro" panose="020B0503030403020204" pitchFamily="34" charset="0"/>
                          <a:ea typeface="Source Sans Pro" panose="020B0503030403020204" pitchFamily="34" charset="0"/>
                          <a:cs typeface="+mn-cs"/>
                        </a:rPr>
                        <a:t>Teknologiakehityksestä kumpuavan yksilökeskeisyyden ja yksinäisyyden torjuminen. </a:t>
                      </a:r>
                    </a:p>
                  </a:txBody>
                  <a:tcPr marL="121920" marR="121920" marT="60960" marB="60960">
                    <a:lnL w="12700" cap="flat" cmpd="sng" algn="ctr">
                      <a:solidFill>
                        <a:schemeClr val="tx1"/>
                      </a:solidFill>
                      <a:prstDash val="solid"/>
                      <a:round/>
                      <a:headEnd type="none" w="med" len="med"/>
                      <a:tailEnd type="none" w="med" len="med"/>
                    </a:lnL>
                    <a:solidFill>
                      <a:schemeClr val="accent4">
                        <a:lumMod val="20000"/>
                        <a:lumOff val="80000"/>
                      </a:schemeClr>
                    </a:solidFill>
                  </a:tcPr>
                </a:tc>
                <a:extLst>
                  <a:ext uri="{0D108BD9-81ED-4DB2-BD59-A6C34878D82A}">
                    <a16:rowId xmlns:a16="http://schemas.microsoft.com/office/drawing/2014/main" val="2805554467"/>
                  </a:ext>
                </a:extLst>
              </a:tr>
              <a:tr h="1243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mn-lt"/>
                          <a:ea typeface="+mn-ea"/>
                          <a:cs typeface="+mn-cs"/>
                        </a:rPr>
                        <a:t>Valoisampi maailmantilanne tukee parempaa syntyvyyttä ja perheellistymistä</a:t>
                      </a:r>
                      <a:endParaRPr kumimoji="0" lang="fi-FI" sz="900" b="0" i="0" u="none" strike="noStrike" kern="1200" cap="none" spc="0" normalizeH="0" baseline="0" noProof="0">
                        <a:ln>
                          <a:noFill/>
                        </a:ln>
                        <a:solidFill>
                          <a:srgbClr val="3F3F3F"/>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1000" b="0" i="0" u="none" strike="noStrike" kern="1200" cap="none" spc="0" normalizeH="0" baseline="0" noProof="0">
                        <a:ln>
                          <a:noFill/>
                        </a:ln>
                        <a:solidFill>
                          <a:srgbClr val="3F3F3F"/>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rgbClr val="3F3F3F"/>
                          </a:solidFill>
                          <a:effectLst/>
                          <a:uLnTx/>
                          <a:uFillTx/>
                          <a:latin typeface="+mn-lt"/>
                          <a:ea typeface="+mn-ea"/>
                          <a:cs typeface="+mn-cs"/>
                        </a:rPr>
                        <a:t>Lapsiperheiden palveluihin ja etuuksiin panostaminen.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rgbClr val="3F3F3F"/>
                          </a:solidFill>
                          <a:effectLst/>
                          <a:uLnTx/>
                          <a:uFillTx/>
                          <a:latin typeface="+mn-lt"/>
                          <a:ea typeface="+mn-ea"/>
                          <a:cs typeface="+mn-cs"/>
                        </a:rPr>
                        <a:t>Hyvinvoinnin edistäminen ja mielenterveysongelmien ennaltaehkäisy.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solidFill>
                          <a:effectLst/>
                          <a:latin typeface="Source Sans Pro" panose="020B0503030403020204" pitchFamily="34" charset="0"/>
                          <a:ea typeface="Source Sans Pro" panose="020B0503030403020204" pitchFamily="34" charset="0"/>
                          <a:cs typeface="+mn-cs"/>
                        </a:rPr>
                        <a:t>Turvallisen elin- ja asuinympäristön ylläpitäminen edistämään syntyvyyttä ja perheellistymistä.</a:t>
                      </a:r>
                      <a:endParaRPr kumimoji="0" lang="fi-FI" sz="1000" b="0" i="0" u="none" strike="noStrike" kern="1200" cap="none" spc="0" normalizeH="0" baseline="0" noProof="0">
                        <a:ln>
                          <a:noFill/>
                        </a:ln>
                        <a:solidFill>
                          <a:srgbClr val="3F3F3F"/>
                        </a:solidFill>
                        <a:effectLst/>
                        <a:uLnTx/>
                        <a:uFillTx/>
                        <a:latin typeface="+mn-lt"/>
                        <a:ea typeface="+mn-ea"/>
                        <a:cs typeface="+mn-cs"/>
                      </a:endParaRPr>
                    </a:p>
                  </a:txBody>
                  <a:tcPr marL="121920" marR="121920" marT="60960" marB="60960">
                    <a:lnR w="12700" cap="flat" cmpd="sng" algn="ctr">
                      <a:solidFill>
                        <a:schemeClr val="tx1"/>
                      </a:solidFill>
                      <a:prstDash val="solid"/>
                      <a:round/>
                      <a:headEnd type="none" w="med" len="med"/>
                      <a:tailEnd type="none" w="med" len="med"/>
                    </a:lnR>
                    <a:solidFill>
                      <a:srgbClr val="FAFD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mn-lt"/>
                          <a:ea typeface="+mn-ea"/>
                          <a:cs typeface="+mn-cs"/>
                        </a:rPr>
                        <a:t>Maakunnan houkuttelevuuden kasvattaminen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1000" b="0" i="0" u="none" strike="noStrike" kern="1200" cap="none" spc="0" normalizeH="0" baseline="0" noProof="0">
                        <a:ln>
                          <a:noFill/>
                        </a:ln>
                        <a:solidFill>
                          <a:srgbClr val="3F3F3F"/>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rgbClr val="3F3F3F"/>
                          </a:solidFill>
                          <a:effectLst/>
                          <a:uLnTx/>
                          <a:uFillTx/>
                          <a:latin typeface="+mn-lt"/>
                          <a:ea typeface="+mn-ea"/>
                          <a:cs typeface="+mn-cs"/>
                        </a:rPr>
                        <a:t>Koko alueen veto- ja pitovoimaan panostaminen: työpaikat ja työllistyminen, toimivat tietoliikenneyhteydet, etätöiden ja monipaikkaisuuden mahdollistaminen, terveydenpalvelujen tekoälypalveluratkaisut, vapaa-ajan aktiviteetit ja ihmisten hyvinvointiin ja asuinympäristöön panostaminen.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900" b="0" i="0" u="none" strike="noStrike" kern="1200" cap="none" spc="0" normalizeH="0" baseline="0" noProof="0">
                        <a:ln>
                          <a:noFill/>
                        </a:ln>
                        <a:solidFill>
                          <a:srgbClr val="3F3F3F"/>
                        </a:solidFill>
                        <a:effectLst/>
                        <a:uLnTx/>
                        <a:uFillTx/>
                        <a:latin typeface="+mn-lt"/>
                        <a:ea typeface="+mn-ea"/>
                        <a:cs typeface="+mn-cs"/>
                      </a:endParaRPr>
                    </a:p>
                  </a:txBody>
                  <a:tcPr marL="121920" marR="121920" marT="60960" marB="60960">
                    <a:lnL w="12700" cap="flat" cmpd="sng" algn="ctr">
                      <a:solidFill>
                        <a:schemeClr val="tx1"/>
                      </a:solidFill>
                      <a:prstDash val="solid"/>
                      <a:round/>
                      <a:headEnd type="none" w="med" len="med"/>
                      <a:tailEnd type="none" w="med" len="med"/>
                    </a:lnL>
                    <a:solidFill>
                      <a:srgbClr val="FAFDF5"/>
                    </a:solidFill>
                  </a:tcPr>
                </a:tc>
                <a:extLst>
                  <a:ext uri="{0D108BD9-81ED-4DB2-BD59-A6C34878D82A}">
                    <a16:rowId xmlns:a16="http://schemas.microsoft.com/office/drawing/2014/main" val="3268113008"/>
                  </a:ext>
                </a:extLst>
              </a:tr>
              <a:tr h="10899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mn-lt"/>
                          <a:ea typeface="+mn-ea"/>
                          <a:cs typeface="+mn-cs"/>
                        </a:rPr>
                        <a:t>Talvimatkailun jatkuminen alueella ilmastonmuutoksen pysyessä kurissa</a:t>
                      </a:r>
                    </a:p>
                    <a:p>
                      <a:pPr marL="171450" indent="-171450">
                        <a:buFont typeface="Wingdings" panose="05000000000000000000" pitchFamily="2" charset="2"/>
                        <a:buChar char="ü"/>
                      </a:pPr>
                      <a:endParaRPr kumimoji="0" lang="fi-FI" sz="1000" i="0" u="none" strike="noStrike" kern="1200" cap="none" normalizeH="0" baseline="0" noProof="0">
                        <a:ln>
                          <a:noFill/>
                        </a:ln>
                        <a:solidFill>
                          <a:schemeClr val="tx1"/>
                        </a:solidFill>
                        <a:effectLst/>
                        <a:latin typeface="Source Sans Pro" panose="020B0503030403020204" pitchFamily="34" charset="0"/>
                        <a:ea typeface="Source Sans Pro" panose="020B0503030403020204" pitchFamily="34" charset="0"/>
                        <a:cs typeface="+mn-cs"/>
                      </a:endParaRPr>
                    </a:p>
                    <a:p>
                      <a:pPr marL="171450" indent="-171450">
                        <a:buFont typeface="Wingdings" panose="05000000000000000000" pitchFamily="2" charset="2"/>
                        <a:buChar char="ü"/>
                      </a:pPr>
                      <a:r>
                        <a:rPr kumimoji="0" lang="fi-FI" sz="1000" i="0" u="none" strike="noStrike" kern="1200" cap="none" normalizeH="0" baseline="0" noProof="0">
                          <a:ln>
                            <a:noFill/>
                          </a:ln>
                          <a:solidFill>
                            <a:schemeClr val="tx1"/>
                          </a:solidFill>
                          <a:effectLst/>
                          <a:latin typeface="Source Sans Pro" panose="020B0503030403020204" pitchFamily="34" charset="0"/>
                          <a:ea typeface="Source Sans Pro" panose="020B0503030403020204" pitchFamily="34" charset="0"/>
                          <a:cs typeface="+mn-cs"/>
                        </a:rPr>
                        <a:t>Matkailun kestävyydestä huolehtiminen.</a:t>
                      </a:r>
                    </a:p>
                    <a:p>
                      <a:pPr marL="171450" indent="-171450">
                        <a:buFont typeface="Wingdings" panose="05000000000000000000" pitchFamily="2" charset="2"/>
                        <a:buChar char="ü"/>
                      </a:pPr>
                      <a:r>
                        <a:rPr kumimoji="0" lang="fi-FI" sz="1000" i="0" u="none" strike="noStrike" kern="1200" cap="none" normalizeH="0" baseline="0" noProof="0">
                          <a:ln>
                            <a:noFill/>
                          </a:ln>
                          <a:solidFill>
                            <a:schemeClr val="tx1"/>
                          </a:solidFill>
                          <a:effectLst/>
                          <a:latin typeface="Source Sans Pro" panose="020B0503030403020204" pitchFamily="34" charset="0"/>
                          <a:ea typeface="Source Sans Pro" panose="020B0503030403020204" pitchFamily="34" charset="0"/>
                          <a:cs typeface="+mn-cs"/>
                        </a:rPr>
                        <a:t>Matkailun kehittäminen tulevaisuuden eri mahdollisuudet huomioon ottaen, kuten teknologinen kehitys.</a:t>
                      </a:r>
                    </a:p>
                  </a:txBody>
                  <a:tcPr marL="121920" marR="121920" marT="60960" marB="60960">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mn-lt"/>
                          <a:ea typeface="+mn-ea"/>
                          <a:cs typeface="+mn-cs"/>
                        </a:rPr>
                        <a:t>Ympäristöarvojen jääminen jalkoihin hiilineutraaliutta ja talouskasvua tavoitellessa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fi-FI" sz="1000" kern="1200">
                        <a:solidFill>
                          <a:schemeClr val="dk1"/>
                        </a:solidFill>
                        <a:latin typeface="Source Sans Pro" panose="020B0503030403020204" pitchFamily="34" charset="0"/>
                        <a:ea typeface="Source Sans Pro" panose="020B050303040302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i-FI" sz="1000" kern="1200">
                          <a:solidFill>
                            <a:schemeClr val="dk1"/>
                          </a:solidFill>
                          <a:latin typeface="Source Sans Pro" panose="020B0503030403020204" pitchFamily="34" charset="0"/>
                          <a:ea typeface="Source Sans Pro" panose="020B0503030403020204" pitchFamily="34" charset="0"/>
                          <a:cs typeface="+mn-cs"/>
                        </a:rPr>
                        <a:t>Uusiutuvan energian laajojen alueiden sijoittaminen varovaisuusperiaattein ja huolehtien ympäristöarvoista.</a:t>
                      </a:r>
                      <a:endParaRPr kumimoji="0" lang="fi-FI" sz="1000" b="0" i="0" u="none" strike="noStrike" kern="1200" cap="none" spc="0" normalizeH="0" baseline="0" noProof="0">
                        <a:ln>
                          <a:noFill/>
                        </a:ln>
                        <a:solidFill>
                          <a:srgbClr val="3F3F3F"/>
                        </a:solidFill>
                        <a:effectLst/>
                        <a:uLnTx/>
                        <a:uFillTx/>
                        <a:latin typeface="+mn-lt"/>
                        <a:ea typeface="+mn-ea"/>
                        <a:cs typeface="+mn-cs"/>
                      </a:endParaRPr>
                    </a:p>
                  </a:txBody>
                  <a:tcPr marL="121920" marR="121920" marT="60960" marB="60960">
                    <a:lnL w="12700" cap="flat" cmpd="sng" algn="ctr">
                      <a:solidFill>
                        <a:schemeClr val="tx1"/>
                      </a:solidFill>
                      <a:prstDash val="solid"/>
                      <a:round/>
                      <a:headEnd type="none" w="med" len="med"/>
                      <a:tailEnd type="none" w="med" len="med"/>
                    </a:lnL>
                    <a:solidFill>
                      <a:schemeClr val="accent4">
                        <a:lumMod val="20000"/>
                        <a:lumOff val="80000"/>
                      </a:schemeClr>
                    </a:solidFill>
                  </a:tcPr>
                </a:tc>
                <a:extLst>
                  <a:ext uri="{0D108BD9-81ED-4DB2-BD59-A6C34878D82A}">
                    <a16:rowId xmlns:a16="http://schemas.microsoft.com/office/drawing/2014/main" val="2173889065"/>
                  </a:ext>
                </a:extLst>
              </a:tr>
              <a:tr h="139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mn-lt"/>
                          <a:ea typeface="+mn-ea"/>
                          <a:cs typeface="+mn-cs"/>
                        </a:rPr>
                        <a:t>Teknologiakehitys ja monipaikkaisuus mahdollistavat mutkattoman arjen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1000" b="0" i="0" u="none" strike="noStrike" kern="1200" cap="none" spc="0" normalizeH="0" baseline="0" noProof="0">
                        <a:ln>
                          <a:noFill/>
                        </a:ln>
                        <a:solidFill>
                          <a:srgbClr val="3F3F3F"/>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rgbClr val="3F3F3F"/>
                          </a:solidFill>
                          <a:effectLst/>
                          <a:uLnTx/>
                          <a:uFillTx/>
                          <a:latin typeface="+mn-lt"/>
                          <a:ea typeface="+mn-ea"/>
                          <a:cs typeface="+mn-cs"/>
                        </a:rPr>
                        <a:t>Teknologian hyödyntämistä ja ihmisen kohtaamista edellyttävien palvelujen kehittäminen.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rgbClr val="3F3F3F"/>
                          </a:solidFill>
                          <a:effectLst/>
                          <a:uLnTx/>
                          <a:uFillTx/>
                          <a:latin typeface="+mn-lt"/>
                          <a:ea typeface="+mn-ea"/>
                          <a:cs typeface="+mn-cs"/>
                        </a:rPr>
                        <a:t>Etätöiden mahdollistaminen.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rgbClr val="3F3F3F"/>
                          </a:solidFill>
                          <a:effectLst/>
                          <a:uLnTx/>
                          <a:uFillTx/>
                          <a:latin typeface="+mn-lt"/>
                          <a:ea typeface="+mn-ea"/>
                          <a:cs typeface="+mn-cs"/>
                        </a:rPr>
                        <a:t>Reuna-alueiden etätyöskentelytilojen kehittäminen panostamalla yhteisöllisyyteen ja kohtaamisiin (</a:t>
                      </a:r>
                      <a:r>
                        <a:rPr kumimoji="0" lang="fi-FI" sz="1000" b="0" i="0" u="none" strike="noStrike" kern="1200" cap="none" spc="0" normalizeH="0" baseline="0" noProof="0" err="1">
                          <a:ln>
                            <a:noFill/>
                          </a:ln>
                          <a:solidFill>
                            <a:srgbClr val="3F3F3F"/>
                          </a:solidFill>
                          <a:effectLst/>
                          <a:uLnTx/>
                          <a:uFillTx/>
                          <a:latin typeface="+mn-lt"/>
                          <a:ea typeface="+mn-ea"/>
                          <a:cs typeface="+mn-cs"/>
                        </a:rPr>
                        <a:t>etätyöhubit</a:t>
                      </a:r>
                      <a:r>
                        <a:rPr kumimoji="0" lang="fi-FI" sz="1000" b="0" i="0" u="none" strike="noStrike" kern="1200" cap="none" spc="0" normalizeH="0" baseline="0" noProof="0">
                          <a:ln>
                            <a:noFill/>
                          </a:ln>
                          <a:solidFill>
                            <a:srgbClr val="3F3F3F"/>
                          </a:solidFill>
                          <a:effectLst/>
                          <a:uLnTx/>
                          <a:uFillTx/>
                          <a:latin typeface="+mn-lt"/>
                          <a:ea typeface="+mn-ea"/>
                          <a:cs typeface="+mn-cs"/>
                        </a:rPr>
                        <a:t>).</a:t>
                      </a:r>
                    </a:p>
                  </a:txBody>
                  <a:tcPr marL="121920" marR="121920" marT="60960" marB="60960">
                    <a:lnR w="12700" cap="flat" cmpd="sng" algn="ctr">
                      <a:solidFill>
                        <a:schemeClr val="tx1"/>
                      </a:solidFill>
                      <a:prstDash val="solid"/>
                      <a:round/>
                      <a:headEnd type="none" w="med" len="med"/>
                      <a:tailEnd type="none" w="med" len="med"/>
                    </a:lnR>
                    <a:solidFill>
                      <a:srgbClr val="FAFD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mn-lt"/>
                          <a:ea typeface="+mn-ea"/>
                          <a:cs typeface="+mn-cs"/>
                        </a:rPr>
                        <a:t>Maataloustuotannon loppuminen ja riippuvuus muista alueista ruokaturvan suhteen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1000" i="0" u="none" strike="noStrike" kern="1200" cap="none" normalizeH="0" baseline="0" noProof="0">
                        <a:ln>
                          <a:noFill/>
                        </a:ln>
                        <a:solidFill>
                          <a:schemeClr val="tx1"/>
                        </a:solidFill>
                        <a:effectLst/>
                        <a:latin typeface="Source Sans Pro" panose="020B0503030403020204" pitchFamily="34" charset="0"/>
                        <a:ea typeface="Source Sans Pro" panose="020B050303040302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solidFill>
                          <a:effectLst/>
                          <a:latin typeface="Source Sans Pro" panose="020B0503030403020204" pitchFamily="34" charset="0"/>
                          <a:ea typeface="Source Sans Pro" panose="020B0503030403020204" pitchFamily="34" charset="0"/>
                          <a:cs typeface="+mn-cs"/>
                        </a:rPr>
                        <a:t>Työelämämurrokseen vastaaminen. Maataloustyön houkuttelevuuden lisääminen uudenlaisilla teknologiakehityksen huomioivilla koulutus- ja työtehtäväkokonaisuuksilla.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rgbClr val="3F3F3F"/>
                          </a:solidFill>
                          <a:effectLst/>
                          <a:uLnTx/>
                          <a:uFillTx/>
                          <a:latin typeface="+mn-lt"/>
                          <a:ea typeface="+mn-ea"/>
                          <a:cs typeface="+mn-cs"/>
                        </a:rPr>
                        <a:t>Maataloustuotannon omavaraisuuden varmistaminen.</a:t>
                      </a:r>
                    </a:p>
                  </a:txBody>
                  <a:tcPr marL="121920" marR="121920" marT="60960" marB="60960">
                    <a:lnL w="12700" cap="flat" cmpd="sng" algn="ctr">
                      <a:solidFill>
                        <a:schemeClr val="tx1"/>
                      </a:solidFill>
                      <a:prstDash val="solid"/>
                      <a:round/>
                      <a:headEnd type="none" w="med" len="med"/>
                      <a:tailEnd type="none" w="med" len="med"/>
                    </a:lnL>
                    <a:solidFill>
                      <a:srgbClr val="FAFDF5"/>
                    </a:solidFill>
                  </a:tcPr>
                </a:tc>
                <a:extLst>
                  <a:ext uri="{0D108BD9-81ED-4DB2-BD59-A6C34878D82A}">
                    <a16:rowId xmlns:a16="http://schemas.microsoft.com/office/drawing/2014/main" val="3103408819"/>
                  </a:ext>
                </a:extLst>
              </a:tr>
            </a:tbl>
          </a:graphicData>
        </a:graphic>
      </p:graphicFrame>
      <p:sp>
        <p:nvSpPr>
          <p:cNvPr id="2" name="Rectangle 21">
            <a:extLst>
              <a:ext uri="{FF2B5EF4-FFF2-40B4-BE49-F238E27FC236}">
                <a16:creationId xmlns:a16="http://schemas.microsoft.com/office/drawing/2014/main" id="{06BE28EA-DCFF-8261-974E-EE55D4BD892D}"/>
              </a:ext>
            </a:extLst>
          </p:cNvPr>
          <p:cNvSpPr/>
          <p:nvPr/>
        </p:nvSpPr>
        <p:spPr>
          <a:xfrm rot="16200000">
            <a:off x="7543796" y="3274362"/>
            <a:ext cx="6858008" cy="30928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marL="119377" algn="r" defTabSz="1035441">
              <a:spcBef>
                <a:spcPts val="267"/>
              </a:spcBef>
              <a:buClr>
                <a:srgbClr val="4C7090"/>
              </a:buClr>
              <a:defRPr/>
            </a:pPr>
            <a:endParaRPr lang="fi-FI" sz="1200" b="1">
              <a:solidFill>
                <a:schemeClr val="bg1"/>
              </a:solidFill>
              <a:ea typeface="Source Sans Pro" panose="020B0503030403020204" pitchFamily="34" charset="0"/>
            </a:endParaRPr>
          </a:p>
        </p:txBody>
      </p:sp>
      <p:pic>
        <p:nvPicPr>
          <p:cNvPr id="4" name="Picture 11">
            <a:extLst>
              <a:ext uri="{FF2B5EF4-FFF2-40B4-BE49-F238E27FC236}">
                <a16:creationId xmlns:a16="http://schemas.microsoft.com/office/drawing/2014/main" id="{EEAA4FAD-E669-F4AE-85F3-6147C2583C14}"/>
              </a:ext>
              <a:ext uri="{C183D7F6-B498-43B3-948B-1728B52AA6E4}">
                <adec:decorative xmlns:adec="http://schemas.microsoft.com/office/drawing/2017/decorative" val="1"/>
              </a:ext>
            </a:extLst>
          </p:cNvPr>
          <p:cNvPicPr>
            <a:picLocks noChangeAspect="1"/>
          </p:cNvPicPr>
          <p:nvPr/>
        </p:nvPicPr>
        <p:blipFill>
          <a:blip r:embed="rId4">
            <a:duotone>
              <a:prstClr val="black"/>
              <a:schemeClr val="accent4">
                <a:lumMod val="20000"/>
                <a:lumOff val="80000"/>
                <a:tint val="45000"/>
                <a:satMod val="400000"/>
              </a:schemeClr>
            </a:duotone>
            <a:extLst>
              <a:ext uri="{28A0092B-C50C-407E-A947-70E740481C1C}">
                <a14:useLocalDpi xmlns:a14="http://schemas.microsoft.com/office/drawing/2010/main" val="0"/>
              </a:ext>
            </a:extLst>
          </a:blip>
          <a:srcRect l="53709" r="26424"/>
          <a:stretch/>
        </p:blipFill>
        <p:spPr>
          <a:xfrm>
            <a:off x="11127441" y="0"/>
            <a:ext cx="1074569" cy="6858000"/>
          </a:xfrm>
          <a:prstGeom prst="rect">
            <a:avLst/>
          </a:prstGeom>
          <a:solidFill>
            <a:srgbClr val="6471E4"/>
          </a:solidFill>
          <a:ln>
            <a:noFill/>
          </a:ln>
        </p:spPr>
      </p:pic>
      <p:sp>
        <p:nvSpPr>
          <p:cNvPr id="3" name="Title 2">
            <a:extLst>
              <a:ext uri="{FF2B5EF4-FFF2-40B4-BE49-F238E27FC236}">
                <a16:creationId xmlns:a16="http://schemas.microsoft.com/office/drawing/2014/main" id="{1D95AB0D-EE3A-A86B-E694-57AA54B790DC}"/>
              </a:ext>
            </a:extLst>
          </p:cNvPr>
          <p:cNvSpPr>
            <a:spLocks noGrp="1"/>
          </p:cNvSpPr>
          <p:nvPr>
            <p:ph type="title"/>
          </p:nvPr>
        </p:nvSpPr>
        <p:spPr>
          <a:xfrm>
            <a:off x="120467" y="143931"/>
            <a:ext cx="10033416" cy="1080120"/>
          </a:xfrm>
        </p:spPr>
        <p:txBody>
          <a:bodyPr>
            <a:normAutofit fontScale="90000"/>
          </a:bodyPr>
          <a:lstStyle/>
          <a:p>
            <a:r>
              <a:rPr lang="en-US" sz="2000" noProof="1">
                <a:solidFill>
                  <a:schemeClr val="accent4">
                    <a:lumMod val="50000"/>
                  </a:schemeClr>
                </a:solidFill>
                <a:latin typeface="+mj-lt"/>
              </a:rPr>
              <a:t>Skenaario 1 – Globaalin teknologian ehdoilla – Vaikutukset</a:t>
            </a:r>
            <a:br>
              <a:rPr kumimoji="0" lang="en-US" sz="2133" b="1" i="0" u="none" strike="noStrike" kern="1200" cap="none" spc="0" normalizeH="0" baseline="0" noProof="1">
                <a:ln>
                  <a:noFill/>
                </a:ln>
                <a:solidFill>
                  <a:srgbClr val="81BB27">
                    <a:lumMod val="50000"/>
                  </a:srgbClr>
                </a:solidFill>
                <a:effectLst/>
                <a:uLnTx/>
                <a:uFillTx/>
                <a:latin typeface="+mj-lt"/>
                <a:ea typeface="+mj-ea"/>
                <a:cs typeface="+mj-cs"/>
              </a:rPr>
            </a:br>
            <a:r>
              <a:rPr lang="fi-FI" sz="2700" noProof="1">
                <a:solidFill>
                  <a:schemeClr val="accent4">
                    <a:lumMod val="50000"/>
                  </a:schemeClr>
                </a:solidFill>
                <a:latin typeface="+mj-lt"/>
              </a:rPr>
              <a:t>Pohjois-Pohjanmaan varautumissuunnitelma skenaarion toteutumiseen</a:t>
            </a:r>
            <a:endParaRPr lang="fi-FI" sz="1800">
              <a:solidFill>
                <a:schemeClr val="accent4">
                  <a:lumMod val="50000"/>
                </a:schemeClr>
              </a:solidFill>
              <a:latin typeface="+mj-lt"/>
            </a:endParaRPr>
          </a:p>
        </p:txBody>
      </p:sp>
    </p:spTree>
    <p:extLst>
      <p:ext uri="{BB962C8B-B14F-4D97-AF65-F5344CB8AC3E}">
        <p14:creationId xmlns:p14="http://schemas.microsoft.com/office/powerpoint/2010/main" val="1244147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A96A8375-B4A8-C5EE-C71A-72CE34E990B6}"/>
              </a:ext>
              <a:ext uri="{C183D7F6-B498-43B3-948B-1728B52AA6E4}">
                <adec:decorative xmlns:adec="http://schemas.microsoft.com/office/drawing/2017/decorative" val="1"/>
              </a:ext>
            </a:extLst>
          </p:cNvPr>
          <p:cNvPicPr>
            <a:picLocks noGrp="1" noChangeAspect="1"/>
          </p:cNvPicPr>
          <p:nvPr>
            <p:ph type="pic" sz="quarter" idx="12"/>
          </p:nvPr>
        </p:nvPicPr>
        <p:blipFill>
          <a:blip r:embed="rId2" cstate="screen">
            <a:duotone>
              <a:prstClr val="black"/>
              <a:schemeClr val="accent6">
                <a:lumMod val="40000"/>
                <a:lumOff val="60000"/>
                <a:tint val="45000"/>
                <a:satMod val="400000"/>
              </a:schemeClr>
            </a:duotone>
            <a:extLst>
              <a:ext uri="{28A0092B-C50C-407E-A947-70E740481C1C}">
                <a14:useLocalDpi xmlns:a14="http://schemas.microsoft.com/office/drawing/2010/main" val="0"/>
              </a:ext>
            </a:extLst>
          </a:blip>
          <a:srcRect t="6886" b="6886"/>
          <a:stretch>
            <a:fillRect/>
          </a:stretch>
        </p:blipFill>
        <p:spPr>
          <a:solidFill>
            <a:srgbClr val="BED6EF"/>
          </a:solidFill>
        </p:spPr>
      </p:pic>
      <p:sp>
        <p:nvSpPr>
          <p:cNvPr id="3" name="Title 2">
            <a:extLst>
              <a:ext uri="{FF2B5EF4-FFF2-40B4-BE49-F238E27FC236}">
                <a16:creationId xmlns:a16="http://schemas.microsoft.com/office/drawing/2014/main" id="{77D16D7A-27BF-59C8-466F-9ED3F59BDBEE}"/>
              </a:ext>
            </a:extLst>
          </p:cNvPr>
          <p:cNvSpPr>
            <a:spLocks noGrp="1"/>
          </p:cNvSpPr>
          <p:nvPr>
            <p:ph type="title"/>
          </p:nvPr>
        </p:nvSpPr>
        <p:spPr/>
        <p:txBody>
          <a:bodyPr>
            <a:normAutofit fontScale="90000"/>
          </a:bodyPr>
          <a:lstStyle/>
          <a:p>
            <a:r>
              <a:rPr lang="fi-FI" sz="3600"/>
              <a:t>Skenaario 2:</a:t>
            </a:r>
            <a:br>
              <a:rPr lang="fi-FI"/>
            </a:br>
            <a:r>
              <a:rPr lang="fi-FI"/>
              <a:t>Euroopan </a:t>
            </a:r>
            <a:br>
              <a:rPr lang="fi-FI"/>
            </a:br>
            <a:r>
              <a:rPr lang="fi-FI"/>
              <a:t>renessanssi</a:t>
            </a:r>
          </a:p>
        </p:txBody>
      </p:sp>
      <p:sp>
        <p:nvSpPr>
          <p:cNvPr id="5" name="Slide Number Placeholder 4">
            <a:extLst>
              <a:ext uri="{FF2B5EF4-FFF2-40B4-BE49-F238E27FC236}">
                <a16:creationId xmlns:a16="http://schemas.microsoft.com/office/drawing/2014/main" id="{8CC0F3F5-BE5A-F990-6EAD-84C392E108F8}"/>
              </a:ext>
            </a:extLst>
          </p:cNvPr>
          <p:cNvSpPr>
            <a:spLocks noGrp="1"/>
          </p:cNvSpPr>
          <p:nvPr>
            <p:ph type="sldNum" sz="quarter" idx="11"/>
          </p:nvPr>
        </p:nvSpPr>
        <p:spPr/>
        <p:txBody>
          <a:bodyPr/>
          <a:lstStyle/>
          <a:p>
            <a:fld id="{A807F21D-6A63-4E75-89AA-A3F521749085}" type="slidenum">
              <a:rPr lang="fi-FI" smtClean="0"/>
              <a:pPr/>
              <a:t>19</a:t>
            </a:fld>
            <a:endParaRPr lang="fi-FI"/>
          </a:p>
        </p:txBody>
      </p:sp>
      <p:pic>
        <p:nvPicPr>
          <p:cNvPr id="2" name="Picture 1" descr="A black and white sign with white text&#10;&#10;AI-generated content may be incorrect.">
            <a:extLst>
              <a:ext uri="{FF2B5EF4-FFF2-40B4-BE49-F238E27FC236}">
                <a16:creationId xmlns:a16="http://schemas.microsoft.com/office/drawing/2014/main" id="{283132EB-618D-9484-87B6-34247C1D87C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00607" y="6573791"/>
            <a:ext cx="1080000" cy="248172"/>
          </a:xfrm>
          <a:prstGeom prst="rect">
            <a:avLst/>
          </a:prstGeom>
        </p:spPr>
      </p:pic>
    </p:spTree>
    <p:extLst>
      <p:ext uri="{BB962C8B-B14F-4D97-AF65-F5344CB8AC3E}">
        <p14:creationId xmlns:p14="http://schemas.microsoft.com/office/powerpoint/2010/main" val="3919508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7E4DD9-EE55-BC7D-D8F3-50CA02D8871B}"/>
              </a:ext>
            </a:extLst>
          </p:cNvPr>
          <p:cNvSpPr>
            <a:spLocks noGrp="1"/>
          </p:cNvSpPr>
          <p:nvPr>
            <p:ph type="sldNum" sz="quarter" idx="11"/>
          </p:nvPr>
        </p:nvSpPr>
        <p:spPr/>
        <p:txBody>
          <a:bodyPr/>
          <a:lstStyle/>
          <a:p>
            <a:fld id="{A807F21D-6A63-4E75-89AA-A3F521749085}" type="slidenum">
              <a:rPr lang="fi-FI" smtClean="0"/>
              <a:pPr/>
              <a:t>2</a:t>
            </a:fld>
            <a:endParaRPr lang="fi-FI"/>
          </a:p>
        </p:txBody>
      </p:sp>
      <p:sp>
        <p:nvSpPr>
          <p:cNvPr id="4" name="Title 3">
            <a:extLst>
              <a:ext uri="{FF2B5EF4-FFF2-40B4-BE49-F238E27FC236}">
                <a16:creationId xmlns:a16="http://schemas.microsoft.com/office/drawing/2014/main" id="{97DD93AA-0E58-D16A-BADB-5ACC7E513CA2}"/>
              </a:ext>
            </a:extLst>
          </p:cNvPr>
          <p:cNvSpPr>
            <a:spLocks noGrp="1"/>
          </p:cNvSpPr>
          <p:nvPr>
            <p:ph type="title"/>
          </p:nvPr>
        </p:nvSpPr>
        <p:spPr/>
        <p:txBody>
          <a:bodyPr/>
          <a:lstStyle/>
          <a:p>
            <a:r>
              <a:rPr lang="fi-FI"/>
              <a:t>Sisällysluettelo</a:t>
            </a:r>
          </a:p>
        </p:txBody>
      </p:sp>
      <p:sp>
        <p:nvSpPr>
          <p:cNvPr id="5" name="Text Placeholder 4">
            <a:extLst>
              <a:ext uri="{FF2B5EF4-FFF2-40B4-BE49-F238E27FC236}">
                <a16:creationId xmlns:a16="http://schemas.microsoft.com/office/drawing/2014/main" id="{3A3CBDDA-224F-C8E1-DE26-4CEAD77BE8E9}"/>
              </a:ext>
            </a:extLst>
          </p:cNvPr>
          <p:cNvSpPr>
            <a:spLocks noGrp="1"/>
          </p:cNvSpPr>
          <p:nvPr>
            <p:ph type="body" sz="quarter" idx="13"/>
          </p:nvPr>
        </p:nvSpPr>
        <p:spPr/>
        <p:txBody>
          <a:bodyPr>
            <a:normAutofit/>
          </a:bodyPr>
          <a:lstStyle/>
          <a:p>
            <a:pPr marL="0" indent="0">
              <a:buNone/>
            </a:pPr>
            <a:r>
              <a:rPr lang="fi-FI"/>
              <a:t>Johdanto ja lukuohje</a:t>
            </a:r>
          </a:p>
          <a:p>
            <a:pPr marL="0" indent="0">
              <a:buNone/>
            </a:pPr>
            <a:r>
              <a:rPr lang="fi-FI"/>
              <a:t>Osa 1: Neljä skenaariota tulevaisuuteen –  Skenaariot ja niiden vaikutukset Uudellamaalla ja </a:t>
            </a:r>
            <a:br>
              <a:rPr lang="fi-FI"/>
            </a:br>
            <a:r>
              <a:rPr lang="fi-FI"/>
              <a:t>Pohjois-Pohjanmaalla</a:t>
            </a:r>
          </a:p>
          <a:p>
            <a:pPr marL="0" indent="0">
              <a:buNone/>
            </a:pPr>
            <a:r>
              <a:rPr lang="fi-FI"/>
              <a:t>Osa 2: Maakuntien väliset erot skenaarioissa</a:t>
            </a:r>
          </a:p>
          <a:p>
            <a:pPr marL="0" indent="0">
              <a:buNone/>
            </a:pPr>
            <a:r>
              <a:rPr lang="fi-FI"/>
              <a:t>Osa 3: Johtopäätökset</a:t>
            </a:r>
          </a:p>
          <a:p>
            <a:pPr marL="0" indent="0">
              <a:buNone/>
            </a:pPr>
            <a:endParaRPr lang="fi-FI"/>
          </a:p>
        </p:txBody>
      </p:sp>
      <p:pic>
        <p:nvPicPr>
          <p:cNvPr id="6" name="Kuvan paikkamerkki 6">
            <a:extLst>
              <a:ext uri="{FF2B5EF4-FFF2-40B4-BE49-F238E27FC236}">
                <a16:creationId xmlns:a16="http://schemas.microsoft.com/office/drawing/2014/main" id="{A0D3B129-1996-93AB-5E53-963017ABFCEE}"/>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val="0"/>
              </a:ext>
            </a:extLst>
          </a:blip>
          <a:srcRect l="24627" r="24627"/>
          <a:stretch/>
        </p:blipFill>
        <p:spPr>
          <a:xfrm>
            <a:off x="6972300" y="0"/>
            <a:ext cx="5219700" cy="6858000"/>
          </a:xfrm>
        </p:spPr>
      </p:pic>
    </p:spTree>
    <p:extLst>
      <p:ext uri="{BB962C8B-B14F-4D97-AF65-F5344CB8AC3E}">
        <p14:creationId xmlns:p14="http://schemas.microsoft.com/office/powerpoint/2010/main" val="2588714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3547E-8C3D-E08F-4E1C-2368E48C5032}"/>
            </a:ext>
          </a:extLst>
        </p:cNvPr>
        <p:cNvGrpSpPr/>
        <p:nvPr/>
      </p:nvGrpSpPr>
      <p:grpSpPr>
        <a:xfrm>
          <a:off x="0" y="0"/>
          <a:ext cx="0" cy="0"/>
          <a:chOff x="0" y="0"/>
          <a:chExt cx="0" cy="0"/>
        </a:xfrm>
      </p:grpSpPr>
      <p:pic>
        <p:nvPicPr>
          <p:cNvPr id="7" name="Picture 11">
            <a:extLst>
              <a:ext uri="{FF2B5EF4-FFF2-40B4-BE49-F238E27FC236}">
                <a16:creationId xmlns:a16="http://schemas.microsoft.com/office/drawing/2014/main" id="{1A71FCF3-4B50-206D-D04C-6DE9255438B0}"/>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6">
                <a:lumMod val="20000"/>
                <a:lumOff val="80000"/>
                <a:tint val="45000"/>
                <a:satMod val="400000"/>
              </a:schemeClr>
            </a:duotone>
            <a:extLst>
              <a:ext uri="{28A0092B-C50C-407E-A947-70E740481C1C}">
                <a14:useLocalDpi xmlns:a14="http://schemas.microsoft.com/office/drawing/2010/main" val="0"/>
              </a:ext>
            </a:extLst>
          </a:blip>
          <a:srcRect l="5717" r="5717"/>
          <a:stretch/>
        </p:blipFill>
        <p:spPr>
          <a:xfrm>
            <a:off x="7342912" y="0"/>
            <a:ext cx="4859099" cy="6858000"/>
          </a:xfrm>
          <a:prstGeom prst="rect">
            <a:avLst/>
          </a:prstGeom>
          <a:solidFill>
            <a:srgbClr val="6471E4"/>
          </a:solidFill>
          <a:ln>
            <a:noFill/>
          </a:ln>
        </p:spPr>
      </p:pic>
      <p:sp>
        <p:nvSpPr>
          <p:cNvPr id="6" name="Content Placeholder 6">
            <a:extLst>
              <a:ext uri="{FF2B5EF4-FFF2-40B4-BE49-F238E27FC236}">
                <a16:creationId xmlns:a16="http://schemas.microsoft.com/office/drawing/2014/main" id="{2D46DC4D-D016-104F-A93F-5F69694E128C}"/>
              </a:ext>
            </a:extLst>
          </p:cNvPr>
          <p:cNvSpPr txBox="1">
            <a:spLocks/>
          </p:cNvSpPr>
          <p:nvPr/>
        </p:nvSpPr>
        <p:spPr>
          <a:xfrm>
            <a:off x="7749785" y="817657"/>
            <a:ext cx="4184639" cy="5222663"/>
          </a:xfrm>
          <a:prstGeom prst="rect">
            <a:avLst/>
          </a:prstGeom>
          <a:solidFill>
            <a:schemeClr val="accent6">
              <a:lumMod val="20000"/>
              <a:lumOff val="80000"/>
              <a:alpha val="95000"/>
            </a:schemeClr>
          </a:solidFill>
        </p:spPr>
        <p:txBody>
          <a:bodyPr vert="horz" lIns="96000" tIns="96000" rIns="96000" bIns="96000" rtlCol="0" anchor="t">
            <a:noAutofit/>
          </a:bodyPr>
          <a:lstStyle>
            <a:lvl1pPr marL="0" indent="0" algn="l" defTabSz="914400" rtl="0" eaLnBrk="1" latinLnBrk="0" hangingPunct="1">
              <a:spcBef>
                <a:spcPts val="1200"/>
              </a:spcBef>
              <a:buClr>
                <a:schemeClr val="accent2"/>
              </a:buClr>
              <a:buSzPct val="80000"/>
              <a:buFont typeface="Arial" panose="020B0604020202020204" pitchFamily="34" charset="0"/>
              <a:buNone/>
              <a:defRPr sz="8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80000"/>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accent2"/>
              </a:buClr>
              <a:buSzPct val="80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accent2"/>
              </a:buClr>
              <a:buSzPct val="8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SzPct val="8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gn="ctr" defTabSz="1219140">
              <a:spcBef>
                <a:spcPts val="400"/>
              </a:spcBef>
              <a:buClr>
                <a:srgbClr val="FFFFFF"/>
              </a:buClr>
              <a:defRPr/>
            </a:pPr>
            <a:r>
              <a:rPr lang="fi-FI" sz="1867" b="1" spc="400">
                <a:solidFill>
                  <a:sysClr val="windowText" lastClr="000000"/>
                </a:solidFill>
                <a:latin typeface="Titillium Web" panose="00000500000000000000" pitchFamily="2" charset="0"/>
              </a:rPr>
              <a:t>LYHYESTI</a:t>
            </a:r>
          </a:p>
          <a:p>
            <a:pPr marL="228594" indent="-228594" defTabSz="1219140">
              <a:spcBef>
                <a:spcPts val="400"/>
              </a:spcBef>
              <a:buClr>
                <a:srgbClr val="FFFFFF"/>
              </a:buClr>
              <a:buFont typeface="Arial" panose="020B0604020202020204" pitchFamily="34" charset="0"/>
              <a:buChar char="•"/>
              <a:defRPr/>
            </a:pPr>
            <a:r>
              <a:rPr lang="fi-FI" sz="1400" b="1">
                <a:solidFill>
                  <a:sysClr val="windowText" lastClr="000000"/>
                </a:solidFill>
                <a:latin typeface="Titillium Web" panose="00000500000000000000" pitchFamily="2" charset="0"/>
              </a:rPr>
              <a:t>EU nousee globaalisti merkittäväksi toimijaksi Yhdysvaltojen ja Kiinan kamppaillessa sisäisten ongelmien kanssa. </a:t>
            </a:r>
          </a:p>
          <a:p>
            <a:pPr marL="228594" indent="-228594" defTabSz="1219140">
              <a:spcBef>
                <a:spcPts val="400"/>
              </a:spcBef>
              <a:buClr>
                <a:srgbClr val="FFFFFF"/>
              </a:buClr>
              <a:buFont typeface="Arial" panose="020B0604020202020204" pitchFamily="34" charset="0"/>
              <a:buChar char="•"/>
              <a:defRPr/>
            </a:pPr>
            <a:r>
              <a:rPr lang="fi-FI" sz="1400" b="1">
                <a:solidFill>
                  <a:sysClr val="windowText" lastClr="000000"/>
                </a:solidFill>
                <a:latin typeface="Titillium Web" panose="00000500000000000000" pitchFamily="2" charset="0"/>
              </a:rPr>
              <a:t>EU kehittyy vahvasti kohti liittovaltion kaltaista toimijaa, joka ohjaa tehokkaasti investointeja kiertotalouteen, tutkimukseen ja hyvinvointiin. </a:t>
            </a:r>
          </a:p>
          <a:p>
            <a:pPr marL="228594" indent="-228594" defTabSz="1219140">
              <a:spcBef>
                <a:spcPts val="400"/>
              </a:spcBef>
              <a:buClr>
                <a:srgbClr val="FFFFFF"/>
              </a:buClr>
              <a:buFont typeface="Arial" panose="020B0604020202020204" pitchFamily="34" charset="0"/>
              <a:buChar char="•"/>
              <a:defRPr/>
            </a:pPr>
            <a:r>
              <a:rPr lang="fi-FI" sz="1400" b="1">
                <a:solidFill>
                  <a:sysClr val="windowText" lastClr="000000"/>
                </a:solidFill>
                <a:latin typeface="Titillium Web" panose="00000500000000000000" pitchFamily="2" charset="0"/>
              </a:rPr>
              <a:t>Ilmaston lämpenemistä ei saada kuriin, ja Euroopassa ja Suomessa kärsitään vakavista vaikutuksista.</a:t>
            </a:r>
          </a:p>
          <a:p>
            <a:pPr marL="228594" indent="-228594" defTabSz="1219140">
              <a:spcBef>
                <a:spcPts val="400"/>
              </a:spcBef>
              <a:buClr>
                <a:srgbClr val="FFFFFF"/>
              </a:buClr>
              <a:buFont typeface="Arial" panose="020B0604020202020204" pitchFamily="34" charset="0"/>
              <a:buChar char="•"/>
              <a:defRPr/>
            </a:pPr>
            <a:r>
              <a:rPr lang="fi-FI" sz="1400" b="1">
                <a:solidFill>
                  <a:sysClr val="windowText" lastClr="000000"/>
                </a:solidFill>
                <a:latin typeface="Titillium Web" panose="00000500000000000000" pitchFamily="2" charset="0"/>
              </a:rPr>
              <a:t>Suomi löytää oman paikkansa EU:n arvoketjuissa. Maahan syntyy runsaasti energiaintensiivistä vihreää teollisuutta eurooppalaisten ja kansainvälisten investointien myötä. </a:t>
            </a:r>
          </a:p>
          <a:p>
            <a:pPr marL="228594" indent="-228594" defTabSz="1219140">
              <a:spcBef>
                <a:spcPts val="400"/>
              </a:spcBef>
              <a:buClr>
                <a:srgbClr val="FFFFFF"/>
              </a:buClr>
              <a:buFont typeface="Arial" panose="020B0604020202020204" pitchFamily="34" charset="0"/>
              <a:buChar char="•"/>
              <a:defRPr/>
            </a:pPr>
            <a:r>
              <a:rPr lang="fi-FI" sz="1400" b="1">
                <a:solidFill>
                  <a:sysClr val="windowText" lastClr="000000"/>
                </a:solidFill>
                <a:latin typeface="Titillium Web" panose="00000500000000000000" pitchFamily="2" charset="0"/>
              </a:rPr>
              <a:t>Taloudellinen kasvu vähentää yhteiskunnallisia jännitteitä ja lisää yleistä hyvinvointia. </a:t>
            </a:r>
          </a:p>
          <a:p>
            <a:pPr marL="228594" indent="-228594" defTabSz="1219140">
              <a:spcBef>
                <a:spcPts val="400"/>
              </a:spcBef>
              <a:buClr>
                <a:srgbClr val="FFFFFF"/>
              </a:buClr>
              <a:buFont typeface="Arial" panose="020B0604020202020204" pitchFamily="34" charset="0"/>
              <a:buChar char="•"/>
              <a:defRPr/>
            </a:pPr>
            <a:r>
              <a:rPr lang="fi-FI" sz="1400" b="1">
                <a:solidFill>
                  <a:sysClr val="windowText" lastClr="000000"/>
                </a:solidFill>
                <a:latin typeface="Titillium Web" panose="00000500000000000000" pitchFamily="2" charset="0"/>
              </a:rPr>
              <a:t>Eri väestöryhmät ja kulttuurit kunnioittavat toisiaan ja ihmiset osallistuvat rakentavasti yhteiskunnan kehittämiseen. </a:t>
            </a:r>
            <a:endParaRPr lang="fi-FI" sz="1467" b="1">
              <a:solidFill>
                <a:sysClr val="windowText" lastClr="000000"/>
              </a:solidFill>
              <a:latin typeface="Titillium Web" panose="00000500000000000000" pitchFamily="2" charset="0"/>
            </a:endParaRPr>
          </a:p>
        </p:txBody>
      </p:sp>
      <p:grpSp>
        <p:nvGrpSpPr>
          <p:cNvPr id="2" name="Group 1" descr="Kuva, jossa visualisoidaan eri ilmiöiden näkymistä skenaariossa 2. Samat tiedot on esitetty skenaariotarinassa.">
            <a:extLst>
              <a:ext uri="{FF2B5EF4-FFF2-40B4-BE49-F238E27FC236}">
                <a16:creationId xmlns:a16="http://schemas.microsoft.com/office/drawing/2014/main" id="{5B07C65D-27EF-E02D-0D3F-DAF24C017C7B}"/>
              </a:ext>
            </a:extLst>
          </p:cNvPr>
          <p:cNvGrpSpPr/>
          <p:nvPr/>
        </p:nvGrpSpPr>
        <p:grpSpPr>
          <a:xfrm>
            <a:off x="885579" y="1545960"/>
            <a:ext cx="4648810" cy="4329397"/>
            <a:chOff x="885579" y="1545960"/>
            <a:chExt cx="4648810" cy="4329397"/>
          </a:xfrm>
        </p:grpSpPr>
        <p:sp>
          <p:nvSpPr>
            <p:cNvPr id="4" name="Oval 69">
              <a:extLst>
                <a:ext uri="{FF2B5EF4-FFF2-40B4-BE49-F238E27FC236}">
                  <a16:creationId xmlns:a16="http://schemas.microsoft.com/office/drawing/2014/main" id="{F07222C7-AF6E-102E-C8C2-4AA04CD12328}"/>
                </a:ext>
              </a:extLst>
            </p:cNvPr>
            <p:cNvSpPr/>
            <p:nvPr/>
          </p:nvSpPr>
          <p:spPr bwMode="auto">
            <a:xfrm>
              <a:off x="3972025" y="1666896"/>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FCA4AA"/>
                </a:solidFill>
                <a:latin typeface="Titillium Web" panose="00000500000000000000" pitchFamily="2" charset="0"/>
              </a:endParaRPr>
            </a:p>
          </p:txBody>
        </p:sp>
        <p:sp>
          <p:nvSpPr>
            <p:cNvPr id="3" name="TextBox 95">
              <a:extLst>
                <a:ext uri="{FF2B5EF4-FFF2-40B4-BE49-F238E27FC236}">
                  <a16:creationId xmlns:a16="http://schemas.microsoft.com/office/drawing/2014/main" id="{094BF40F-C570-34F4-20CE-C5D67F1053B1}"/>
                </a:ext>
              </a:extLst>
            </p:cNvPr>
            <p:cNvSpPr txBox="1"/>
            <p:nvPr/>
          </p:nvSpPr>
          <p:spPr>
            <a:xfrm>
              <a:off x="1033819" y="1545960"/>
              <a:ext cx="2741445" cy="449872"/>
            </a:xfrm>
            <a:prstGeom prst="rect">
              <a:avLst/>
            </a:prstGeom>
            <a:noFill/>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latin typeface="Titillium Web" panose="00000500000000000000" pitchFamily="2" charset="0"/>
                </a:rPr>
                <a:t>GEOPOLIITTISET JÄNNITTEET</a:t>
              </a:r>
            </a:p>
          </p:txBody>
        </p:sp>
        <p:sp>
          <p:nvSpPr>
            <p:cNvPr id="11" name="Oval 72">
              <a:extLst>
                <a:ext uri="{FF2B5EF4-FFF2-40B4-BE49-F238E27FC236}">
                  <a16:creationId xmlns:a16="http://schemas.microsoft.com/office/drawing/2014/main" id="{AB4A8CAA-BCDC-B3FA-0114-AAB087E35B6C}"/>
                </a:ext>
              </a:extLst>
            </p:cNvPr>
            <p:cNvSpPr/>
            <p:nvPr/>
          </p:nvSpPr>
          <p:spPr bwMode="auto">
            <a:xfrm>
              <a:off x="4277864" y="1666896"/>
              <a:ext cx="208000" cy="208000"/>
            </a:xfrm>
            <a:prstGeom prst="ellipse">
              <a:avLst/>
            </a:prstGeom>
            <a:solidFill>
              <a:schemeClr val="accent6">
                <a:lumMod val="40000"/>
                <a:lumOff val="6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FCA4AA"/>
                </a:solidFill>
                <a:latin typeface="Titillium Web" panose="00000500000000000000" pitchFamily="2" charset="0"/>
              </a:endParaRPr>
            </a:p>
          </p:txBody>
        </p:sp>
        <p:sp>
          <p:nvSpPr>
            <p:cNvPr id="12" name="Oval 72">
              <a:extLst>
                <a:ext uri="{FF2B5EF4-FFF2-40B4-BE49-F238E27FC236}">
                  <a16:creationId xmlns:a16="http://schemas.microsoft.com/office/drawing/2014/main" id="{CB4BF6C7-8E36-8D2A-4E37-C429F99BD318}"/>
                </a:ext>
              </a:extLst>
            </p:cNvPr>
            <p:cNvSpPr/>
            <p:nvPr/>
          </p:nvSpPr>
          <p:spPr bwMode="auto">
            <a:xfrm>
              <a:off x="4583244" y="1666896"/>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FCA4AA"/>
                </a:solidFill>
                <a:latin typeface="Titillium Web" panose="00000500000000000000" pitchFamily="2" charset="0"/>
              </a:endParaRPr>
            </a:p>
          </p:txBody>
        </p:sp>
        <p:sp>
          <p:nvSpPr>
            <p:cNvPr id="13" name="Oval 72">
              <a:extLst>
                <a:ext uri="{FF2B5EF4-FFF2-40B4-BE49-F238E27FC236}">
                  <a16:creationId xmlns:a16="http://schemas.microsoft.com/office/drawing/2014/main" id="{8A232B90-40F2-F360-A7D2-29D85642BD99}"/>
                </a:ext>
              </a:extLst>
            </p:cNvPr>
            <p:cNvSpPr/>
            <p:nvPr/>
          </p:nvSpPr>
          <p:spPr bwMode="auto">
            <a:xfrm>
              <a:off x="4888624" y="1666896"/>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FCA4AA"/>
                </a:solidFill>
                <a:latin typeface="Titillium Web" panose="00000500000000000000" pitchFamily="2" charset="0"/>
              </a:endParaRPr>
            </a:p>
          </p:txBody>
        </p:sp>
        <p:sp>
          <p:nvSpPr>
            <p:cNvPr id="14" name="Oval 72">
              <a:extLst>
                <a:ext uri="{FF2B5EF4-FFF2-40B4-BE49-F238E27FC236}">
                  <a16:creationId xmlns:a16="http://schemas.microsoft.com/office/drawing/2014/main" id="{D180205E-3E18-BF89-55A2-B58E5BB4B2EC}"/>
                </a:ext>
              </a:extLst>
            </p:cNvPr>
            <p:cNvSpPr/>
            <p:nvPr/>
          </p:nvSpPr>
          <p:spPr bwMode="auto">
            <a:xfrm>
              <a:off x="5194004" y="1666896"/>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5" name="TextBox 59">
              <a:extLst>
                <a:ext uri="{FF2B5EF4-FFF2-40B4-BE49-F238E27FC236}">
                  <a16:creationId xmlns:a16="http://schemas.microsoft.com/office/drawing/2014/main" id="{9323FF83-C81C-B4EA-BD99-B5691E585CC1}"/>
                </a:ext>
              </a:extLst>
            </p:cNvPr>
            <p:cNvSpPr txBox="1"/>
            <p:nvPr/>
          </p:nvSpPr>
          <p:spPr>
            <a:xfrm>
              <a:off x="1033819" y="2100285"/>
              <a:ext cx="2741445" cy="449872"/>
            </a:xfrm>
            <a:prstGeom prst="rect">
              <a:avLst/>
            </a:prstGeom>
            <a:noFill/>
            <a:ln>
              <a:noFill/>
            </a:ln>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latin typeface="Titillium Web" panose="00000500000000000000" pitchFamily="2" charset="0"/>
                </a:rPr>
                <a:t>EUROOPAN YHTENÄISYYS</a:t>
              </a:r>
            </a:p>
          </p:txBody>
        </p:sp>
        <p:sp>
          <p:nvSpPr>
            <p:cNvPr id="16" name="Oval 69">
              <a:extLst>
                <a:ext uri="{FF2B5EF4-FFF2-40B4-BE49-F238E27FC236}">
                  <a16:creationId xmlns:a16="http://schemas.microsoft.com/office/drawing/2014/main" id="{BDCB9422-6E1B-35D5-3EDA-365B96B55D3F}"/>
                </a:ext>
              </a:extLst>
            </p:cNvPr>
            <p:cNvSpPr/>
            <p:nvPr/>
          </p:nvSpPr>
          <p:spPr bwMode="auto">
            <a:xfrm>
              <a:off x="3972025" y="2221221"/>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Titillium Web" panose="00000500000000000000" pitchFamily="2" charset="0"/>
              </a:endParaRPr>
            </a:p>
          </p:txBody>
        </p:sp>
        <p:sp>
          <p:nvSpPr>
            <p:cNvPr id="18" name="Oval 72">
              <a:extLst>
                <a:ext uri="{FF2B5EF4-FFF2-40B4-BE49-F238E27FC236}">
                  <a16:creationId xmlns:a16="http://schemas.microsoft.com/office/drawing/2014/main" id="{8BBF3A6B-0459-EA28-5462-CB605C5FEAF0}"/>
                </a:ext>
              </a:extLst>
            </p:cNvPr>
            <p:cNvSpPr/>
            <p:nvPr/>
          </p:nvSpPr>
          <p:spPr bwMode="auto">
            <a:xfrm>
              <a:off x="4277864" y="2221221"/>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9" name="Oval 72">
              <a:extLst>
                <a:ext uri="{FF2B5EF4-FFF2-40B4-BE49-F238E27FC236}">
                  <a16:creationId xmlns:a16="http://schemas.microsoft.com/office/drawing/2014/main" id="{61896054-5CF5-0423-9659-1133E23BF74C}"/>
                </a:ext>
              </a:extLst>
            </p:cNvPr>
            <p:cNvSpPr/>
            <p:nvPr/>
          </p:nvSpPr>
          <p:spPr bwMode="auto">
            <a:xfrm>
              <a:off x="4583244" y="2221221"/>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20" name="Oval 72">
              <a:extLst>
                <a:ext uri="{FF2B5EF4-FFF2-40B4-BE49-F238E27FC236}">
                  <a16:creationId xmlns:a16="http://schemas.microsoft.com/office/drawing/2014/main" id="{137BEDA8-3523-C7BC-3D75-89C2A59E2DAA}"/>
                </a:ext>
              </a:extLst>
            </p:cNvPr>
            <p:cNvSpPr/>
            <p:nvPr/>
          </p:nvSpPr>
          <p:spPr bwMode="auto">
            <a:xfrm>
              <a:off x="4888624" y="2221221"/>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21" name="Oval 72">
              <a:extLst>
                <a:ext uri="{FF2B5EF4-FFF2-40B4-BE49-F238E27FC236}">
                  <a16:creationId xmlns:a16="http://schemas.microsoft.com/office/drawing/2014/main" id="{79578881-C3E3-A32E-67FA-136BC396297A}"/>
                </a:ext>
              </a:extLst>
            </p:cNvPr>
            <p:cNvSpPr/>
            <p:nvPr/>
          </p:nvSpPr>
          <p:spPr bwMode="auto">
            <a:xfrm>
              <a:off x="5194004" y="2221221"/>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22" name="TextBox 59">
              <a:extLst>
                <a:ext uri="{FF2B5EF4-FFF2-40B4-BE49-F238E27FC236}">
                  <a16:creationId xmlns:a16="http://schemas.microsoft.com/office/drawing/2014/main" id="{0E079760-F892-5923-8FAC-184E12937063}"/>
                </a:ext>
              </a:extLst>
            </p:cNvPr>
            <p:cNvSpPr txBox="1"/>
            <p:nvPr/>
          </p:nvSpPr>
          <p:spPr>
            <a:xfrm>
              <a:off x="885579" y="2654611"/>
              <a:ext cx="2889685" cy="449872"/>
            </a:xfrm>
            <a:prstGeom prst="rect">
              <a:avLst/>
            </a:prstGeom>
            <a:noFill/>
            <a:ln>
              <a:noFill/>
            </a:ln>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latin typeface="Titillium Web" panose="00000500000000000000" pitchFamily="2" charset="0"/>
                </a:rPr>
                <a:t>EKOLOGISEN KRIISIN VAIKUTUKSET</a:t>
              </a:r>
            </a:p>
          </p:txBody>
        </p:sp>
        <p:sp>
          <p:nvSpPr>
            <p:cNvPr id="23" name="Oval 69">
              <a:extLst>
                <a:ext uri="{FF2B5EF4-FFF2-40B4-BE49-F238E27FC236}">
                  <a16:creationId xmlns:a16="http://schemas.microsoft.com/office/drawing/2014/main" id="{FBB27094-ADCD-BD31-BE56-217D01DFAA45}"/>
                </a:ext>
              </a:extLst>
            </p:cNvPr>
            <p:cNvSpPr/>
            <p:nvPr/>
          </p:nvSpPr>
          <p:spPr bwMode="auto">
            <a:xfrm>
              <a:off x="3972025" y="2775547"/>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Titillium Web" panose="00000500000000000000" pitchFamily="2" charset="0"/>
              </a:endParaRPr>
            </a:p>
          </p:txBody>
        </p:sp>
        <p:sp>
          <p:nvSpPr>
            <p:cNvPr id="24" name="Oval 72">
              <a:extLst>
                <a:ext uri="{FF2B5EF4-FFF2-40B4-BE49-F238E27FC236}">
                  <a16:creationId xmlns:a16="http://schemas.microsoft.com/office/drawing/2014/main" id="{D6A8D099-AC89-CB8F-8668-55CD49C96318}"/>
                </a:ext>
              </a:extLst>
            </p:cNvPr>
            <p:cNvSpPr/>
            <p:nvPr/>
          </p:nvSpPr>
          <p:spPr bwMode="auto">
            <a:xfrm>
              <a:off x="4277864" y="2775547"/>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38" name="Oval 72">
              <a:extLst>
                <a:ext uri="{FF2B5EF4-FFF2-40B4-BE49-F238E27FC236}">
                  <a16:creationId xmlns:a16="http://schemas.microsoft.com/office/drawing/2014/main" id="{CEFF18F0-C5FF-D696-9293-8A0A9337F76D}"/>
                </a:ext>
              </a:extLst>
            </p:cNvPr>
            <p:cNvSpPr/>
            <p:nvPr/>
          </p:nvSpPr>
          <p:spPr bwMode="auto">
            <a:xfrm>
              <a:off x="4583244" y="2775547"/>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39" name="Oval 72">
              <a:extLst>
                <a:ext uri="{FF2B5EF4-FFF2-40B4-BE49-F238E27FC236}">
                  <a16:creationId xmlns:a16="http://schemas.microsoft.com/office/drawing/2014/main" id="{385F4A1E-7A09-CDC4-B807-B17B2639F19A}"/>
                </a:ext>
              </a:extLst>
            </p:cNvPr>
            <p:cNvSpPr/>
            <p:nvPr/>
          </p:nvSpPr>
          <p:spPr bwMode="auto">
            <a:xfrm>
              <a:off x="4888624" y="2775547"/>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40" name="Oval 72">
              <a:extLst>
                <a:ext uri="{FF2B5EF4-FFF2-40B4-BE49-F238E27FC236}">
                  <a16:creationId xmlns:a16="http://schemas.microsoft.com/office/drawing/2014/main" id="{87ED61AA-E1A9-49C0-8295-6C28B6F5F2F2}"/>
                </a:ext>
              </a:extLst>
            </p:cNvPr>
            <p:cNvSpPr/>
            <p:nvPr/>
          </p:nvSpPr>
          <p:spPr bwMode="auto">
            <a:xfrm>
              <a:off x="5194004" y="2775547"/>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41" name="TextBox 59">
              <a:extLst>
                <a:ext uri="{FF2B5EF4-FFF2-40B4-BE49-F238E27FC236}">
                  <a16:creationId xmlns:a16="http://schemas.microsoft.com/office/drawing/2014/main" id="{1BFBEF0F-AE56-8DD5-9C5B-5C7DCA1D3748}"/>
                </a:ext>
              </a:extLst>
            </p:cNvPr>
            <p:cNvSpPr txBox="1"/>
            <p:nvPr/>
          </p:nvSpPr>
          <p:spPr>
            <a:xfrm>
              <a:off x="1063635" y="4317587"/>
              <a:ext cx="2741445" cy="449872"/>
            </a:xfrm>
            <a:prstGeom prst="rect">
              <a:avLst/>
            </a:prstGeom>
            <a:noFill/>
            <a:ln>
              <a:noFill/>
            </a:ln>
          </p:spPr>
          <p:txBody>
            <a:bodyPr wrap="square" rtlCol="0" anchor="ctr">
              <a:noAutofit/>
            </a:bodyPr>
            <a:lstStyle/>
            <a:p>
              <a:pPr algn="r" defTabSz="1219140" eaLnBrk="0" fontAlgn="base" hangingPunct="0">
                <a:spcBef>
                  <a:spcPct val="0"/>
                </a:spcBef>
                <a:spcAft>
                  <a:spcPct val="0"/>
                </a:spcAft>
                <a:defRPr/>
              </a:pPr>
              <a:r>
                <a:rPr lang="fi-FI" sz="1200" b="1" kern="0">
                  <a:solidFill>
                    <a:srgbClr val="000000"/>
                  </a:solidFill>
                  <a:latin typeface="Titillium Web" panose="00000500000000000000" pitchFamily="2" charset="0"/>
                </a:rPr>
                <a:t>VÄESTÖNKASVU</a:t>
              </a:r>
            </a:p>
          </p:txBody>
        </p:sp>
        <p:sp>
          <p:nvSpPr>
            <p:cNvPr id="42" name="Oval 69">
              <a:extLst>
                <a:ext uri="{FF2B5EF4-FFF2-40B4-BE49-F238E27FC236}">
                  <a16:creationId xmlns:a16="http://schemas.microsoft.com/office/drawing/2014/main" id="{5A34079D-6AAF-C5E5-5459-080F4CD50418}"/>
                </a:ext>
              </a:extLst>
            </p:cNvPr>
            <p:cNvSpPr/>
            <p:nvPr/>
          </p:nvSpPr>
          <p:spPr bwMode="auto">
            <a:xfrm>
              <a:off x="3991523" y="4438523"/>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Titillium Web" panose="00000500000000000000" pitchFamily="2" charset="0"/>
              </a:endParaRPr>
            </a:p>
          </p:txBody>
        </p:sp>
        <p:sp>
          <p:nvSpPr>
            <p:cNvPr id="43" name="Oval 72">
              <a:extLst>
                <a:ext uri="{FF2B5EF4-FFF2-40B4-BE49-F238E27FC236}">
                  <a16:creationId xmlns:a16="http://schemas.microsoft.com/office/drawing/2014/main" id="{EDD03911-0A81-D971-30E2-A4FF2B610D30}"/>
                </a:ext>
              </a:extLst>
            </p:cNvPr>
            <p:cNvSpPr/>
            <p:nvPr/>
          </p:nvSpPr>
          <p:spPr bwMode="auto">
            <a:xfrm>
              <a:off x="4297361" y="4438523"/>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44" name="Oval 72">
              <a:extLst>
                <a:ext uri="{FF2B5EF4-FFF2-40B4-BE49-F238E27FC236}">
                  <a16:creationId xmlns:a16="http://schemas.microsoft.com/office/drawing/2014/main" id="{9AC5EE29-D99D-23D4-33B3-771EF4009DF7}"/>
                </a:ext>
              </a:extLst>
            </p:cNvPr>
            <p:cNvSpPr/>
            <p:nvPr/>
          </p:nvSpPr>
          <p:spPr bwMode="auto">
            <a:xfrm>
              <a:off x="4602741" y="4438523"/>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45" name="Oval 72">
              <a:extLst>
                <a:ext uri="{FF2B5EF4-FFF2-40B4-BE49-F238E27FC236}">
                  <a16:creationId xmlns:a16="http://schemas.microsoft.com/office/drawing/2014/main" id="{99A91810-4186-4A43-E82E-E243F5D9BF42}"/>
                </a:ext>
              </a:extLst>
            </p:cNvPr>
            <p:cNvSpPr/>
            <p:nvPr/>
          </p:nvSpPr>
          <p:spPr bwMode="auto">
            <a:xfrm>
              <a:off x="4908121" y="4438523"/>
              <a:ext cx="208000" cy="208000"/>
            </a:xfrm>
            <a:prstGeom prst="ellipse">
              <a:avLst/>
            </a:prstGeom>
            <a:solidFill>
              <a:schemeClr val="bg1"/>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46" name="Oval 72">
              <a:extLst>
                <a:ext uri="{FF2B5EF4-FFF2-40B4-BE49-F238E27FC236}">
                  <a16:creationId xmlns:a16="http://schemas.microsoft.com/office/drawing/2014/main" id="{8E25F197-BAF8-506B-CD2A-83676CA26360}"/>
                </a:ext>
              </a:extLst>
            </p:cNvPr>
            <p:cNvSpPr/>
            <p:nvPr/>
          </p:nvSpPr>
          <p:spPr bwMode="auto">
            <a:xfrm>
              <a:off x="5213501" y="4438523"/>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47" name="TextBox 97">
              <a:extLst>
                <a:ext uri="{FF2B5EF4-FFF2-40B4-BE49-F238E27FC236}">
                  <a16:creationId xmlns:a16="http://schemas.microsoft.com/office/drawing/2014/main" id="{A72AC155-C975-5EFF-A9A9-381FA3F5A6E1}"/>
                </a:ext>
              </a:extLst>
            </p:cNvPr>
            <p:cNvSpPr txBox="1"/>
            <p:nvPr/>
          </p:nvSpPr>
          <p:spPr>
            <a:xfrm>
              <a:off x="1063635" y="4871916"/>
              <a:ext cx="2741445" cy="449872"/>
            </a:xfrm>
            <a:prstGeom prst="rect">
              <a:avLst/>
            </a:prstGeom>
            <a:noFill/>
          </p:spPr>
          <p:txBody>
            <a:bodyPr wrap="square" rtlCol="0" anchor="ctr">
              <a:noAutofit/>
            </a:bodyPr>
            <a:lstStyle/>
            <a:p>
              <a:pPr algn="r" defTabSz="1320662" eaLnBrk="0" fontAlgn="base" hangingPunct="0">
                <a:spcBef>
                  <a:spcPct val="0"/>
                </a:spcBef>
                <a:spcAft>
                  <a:spcPct val="0"/>
                </a:spcAft>
                <a:defRPr/>
              </a:pPr>
              <a:r>
                <a:rPr lang="fi-FI" sz="1200" b="1" kern="0">
                  <a:solidFill>
                    <a:srgbClr val="000000"/>
                  </a:solidFill>
                  <a:latin typeface="Titillium Web" panose="00000500000000000000" pitchFamily="2" charset="0"/>
                </a:rPr>
                <a:t>KAUPUNGISTUMISEN ASTE</a:t>
              </a:r>
            </a:p>
          </p:txBody>
        </p:sp>
        <p:sp>
          <p:nvSpPr>
            <p:cNvPr id="48" name="Oval 69">
              <a:extLst>
                <a:ext uri="{FF2B5EF4-FFF2-40B4-BE49-F238E27FC236}">
                  <a16:creationId xmlns:a16="http://schemas.microsoft.com/office/drawing/2014/main" id="{3C9B379F-B807-EA86-2DA1-B4FB5B9B1901}"/>
                </a:ext>
              </a:extLst>
            </p:cNvPr>
            <p:cNvSpPr/>
            <p:nvPr/>
          </p:nvSpPr>
          <p:spPr bwMode="auto">
            <a:xfrm>
              <a:off x="3991523" y="4992852"/>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Titillium Web" panose="00000500000000000000" pitchFamily="2" charset="0"/>
              </a:endParaRPr>
            </a:p>
          </p:txBody>
        </p:sp>
        <p:sp>
          <p:nvSpPr>
            <p:cNvPr id="49" name="Oval 72">
              <a:extLst>
                <a:ext uri="{FF2B5EF4-FFF2-40B4-BE49-F238E27FC236}">
                  <a16:creationId xmlns:a16="http://schemas.microsoft.com/office/drawing/2014/main" id="{F10D773D-DB08-85D1-846D-1FB38CBB0BF2}"/>
                </a:ext>
              </a:extLst>
            </p:cNvPr>
            <p:cNvSpPr/>
            <p:nvPr/>
          </p:nvSpPr>
          <p:spPr bwMode="auto">
            <a:xfrm>
              <a:off x="4297361" y="4992852"/>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50" name="Oval 72">
              <a:extLst>
                <a:ext uri="{FF2B5EF4-FFF2-40B4-BE49-F238E27FC236}">
                  <a16:creationId xmlns:a16="http://schemas.microsoft.com/office/drawing/2014/main" id="{116E2985-ACE8-D940-071E-3BE53E407B54}"/>
                </a:ext>
              </a:extLst>
            </p:cNvPr>
            <p:cNvSpPr/>
            <p:nvPr/>
          </p:nvSpPr>
          <p:spPr bwMode="auto">
            <a:xfrm>
              <a:off x="4602741" y="4992852"/>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51" name="Oval 72">
              <a:extLst>
                <a:ext uri="{FF2B5EF4-FFF2-40B4-BE49-F238E27FC236}">
                  <a16:creationId xmlns:a16="http://schemas.microsoft.com/office/drawing/2014/main" id="{00868228-53FB-1A34-B108-7A00F62C6668}"/>
                </a:ext>
              </a:extLst>
            </p:cNvPr>
            <p:cNvSpPr/>
            <p:nvPr/>
          </p:nvSpPr>
          <p:spPr bwMode="auto">
            <a:xfrm>
              <a:off x="4908121" y="4992852"/>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52" name="Oval 72">
              <a:extLst>
                <a:ext uri="{FF2B5EF4-FFF2-40B4-BE49-F238E27FC236}">
                  <a16:creationId xmlns:a16="http://schemas.microsoft.com/office/drawing/2014/main" id="{48D2BB4B-C51A-DFEB-4460-320F22576F29}"/>
                </a:ext>
              </a:extLst>
            </p:cNvPr>
            <p:cNvSpPr/>
            <p:nvPr/>
          </p:nvSpPr>
          <p:spPr bwMode="auto">
            <a:xfrm>
              <a:off x="5213501" y="4992852"/>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53" name="TextBox 98">
              <a:extLst>
                <a:ext uri="{FF2B5EF4-FFF2-40B4-BE49-F238E27FC236}">
                  <a16:creationId xmlns:a16="http://schemas.microsoft.com/office/drawing/2014/main" id="{50D73ED6-5571-51BD-7571-95F72C499A53}"/>
                </a:ext>
              </a:extLst>
            </p:cNvPr>
            <p:cNvSpPr txBox="1"/>
            <p:nvPr/>
          </p:nvSpPr>
          <p:spPr>
            <a:xfrm>
              <a:off x="1033819" y="3208936"/>
              <a:ext cx="2741445" cy="449872"/>
            </a:xfrm>
            <a:prstGeom prst="rect">
              <a:avLst/>
            </a:prstGeom>
            <a:noFill/>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latin typeface="Titillium Web" panose="00000500000000000000" pitchFamily="2" charset="0"/>
                </a:rPr>
                <a:t>TEKNOLOGIAKEHITYKSEN NOPEUS</a:t>
              </a:r>
            </a:p>
          </p:txBody>
        </p:sp>
        <p:sp>
          <p:nvSpPr>
            <p:cNvPr id="54" name="Oval 69">
              <a:extLst>
                <a:ext uri="{FF2B5EF4-FFF2-40B4-BE49-F238E27FC236}">
                  <a16:creationId xmlns:a16="http://schemas.microsoft.com/office/drawing/2014/main" id="{86FBBFAC-89F9-9B07-CFBF-61A38FB37954}"/>
                </a:ext>
              </a:extLst>
            </p:cNvPr>
            <p:cNvSpPr/>
            <p:nvPr/>
          </p:nvSpPr>
          <p:spPr bwMode="auto">
            <a:xfrm>
              <a:off x="3972025" y="3329872"/>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Titillium Web" panose="00000500000000000000" pitchFamily="2" charset="0"/>
              </a:endParaRPr>
            </a:p>
          </p:txBody>
        </p:sp>
        <p:sp>
          <p:nvSpPr>
            <p:cNvPr id="55" name="Oval 72">
              <a:extLst>
                <a:ext uri="{FF2B5EF4-FFF2-40B4-BE49-F238E27FC236}">
                  <a16:creationId xmlns:a16="http://schemas.microsoft.com/office/drawing/2014/main" id="{CB0085B6-38BE-EA6C-F96E-B2647155E8FA}"/>
                </a:ext>
              </a:extLst>
            </p:cNvPr>
            <p:cNvSpPr/>
            <p:nvPr/>
          </p:nvSpPr>
          <p:spPr bwMode="auto">
            <a:xfrm>
              <a:off x="4277864" y="3329872"/>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56" name="Oval 72">
              <a:extLst>
                <a:ext uri="{FF2B5EF4-FFF2-40B4-BE49-F238E27FC236}">
                  <a16:creationId xmlns:a16="http://schemas.microsoft.com/office/drawing/2014/main" id="{81270610-06AF-0F97-7CC7-EC352AC8EE2F}"/>
                </a:ext>
              </a:extLst>
            </p:cNvPr>
            <p:cNvSpPr/>
            <p:nvPr/>
          </p:nvSpPr>
          <p:spPr bwMode="auto">
            <a:xfrm>
              <a:off x="4583244" y="3329872"/>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57" name="Oval 72">
              <a:extLst>
                <a:ext uri="{FF2B5EF4-FFF2-40B4-BE49-F238E27FC236}">
                  <a16:creationId xmlns:a16="http://schemas.microsoft.com/office/drawing/2014/main" id="{6F3327B9-55EB-F270-BF3A-FADEA340B3B2}"/>
                </a:ext>
              </a:extLst>
            </p:cNvPr>
            <p:cNvSpPr/>
            <p:nvPr/>
          </p:nvSpPr>
          <p:spPr bwMode="auto">
            <a:xfrm>
              <a:off x="4888624" y="3329872"/>
              <a:ext cx="208000" cy="208000"/>
            </a:xfrm>
            <a:prstGeom prst="ellipse">
              <a:avLst/>
            </a:prstGeom>
            <a:solidFill>
              <a:schemeClr val="bg1"/>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58" name="Oval 72">
              <a:extLst>
                <a:ext uri="{FF2B5EF4-FFF2-40B4-BE49-F238E27FC236}">
                  <a16:creationId xmlns:a16="http://schemas.microsoft.com/office/drawing/2014/main" id="{15411C89-0401-091C-0FC9-ACB5A614295D}"/>
                </a:ext>
              </a:extLst>
            </p:cNvPr>
            <p:cNvSpPr/>
            <p:nvPr/>
          </p:nvSpPr>
          <p:spPr bwMode="auto">
            <a:xfrm>
              <a:off x="5194004" y="3329872"/>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59" name="TextBox 59">
              <a:extLst>
                <a:ext uri="{FF2B5EF4-FFF2-40B4-BE49-F238E27FC236}">
                  <a16:creationId xmlns:a16="http://schemas.microsoft.com/office/drawing/2014/main" id="{09C1DED5-B6A2-DCCA-31F3-D3782C0C5D12}"/>
                </a:ext>
              </a:extLst>
            </p:cNvPr>
            <p:cNvSpPr txBox="1"/>
            <p:nvPr/>
          </p:nvSpPr>
          <p:spPr>
            <a:xfrm>
              <a:off x="1044008" y="3763261"/>
              <a:ext cx="2741445" cy="449872"/>
            </a:xfrm>
            <a:prstGeom prst="rect">
              <a:avLst/>
            </a:prstGeom>
            <a:noFill/>
            <a:ln>
              <a:noFill/>
            </a:ln>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latin typeface="Titillium Web" panose="00000500000000000000" pitchFamily="2" charset="0"/>
                </a:rPr>
                <a:t>SUOMEN TALOUSKASVU</a:t>
              </a:r>
            </a:p>
          </p:txBody>
        </p:sp>
        <p:sp>
          <p:nvSpPr>
            <p:cNvPr id="60" name="Oval 69">
              <a:extLst>
                <a:ext uri="{FF2B5EF4-FFF2-40B4-BE49-F238E27FC236}">
                  <a16:creationId xmlns:a16="http://schemas.microsoft.com/office/drawing/2014/main" id="{87257664-CE84-E239-1413-4D208DBAEFF3}"/>
                </a:ext>
              </a:extLst>
            </p:cNvPr>
            <p:cNvSpPr/>
            <p:nvPr/>
          </p:nvSpPr>
          <p:spPr bwMode="auto">
            <a:xfrm>
              <a:off x="3982216" y="3884197"/>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Titillium Web" panose="00000500000000000000" pitchFamily="2" charset="0"/>
              </a:endParaRPr>
            </a:p>
          </p:txBody>
        </p:sp>
        <p:sp>
          <p:nvSpPr>
            <p:cNvPr id="61" name="Oval 72">
              <a:extLst>
                <a:ext uri="{FF2B5EF4-FFF2-40B4-BE49-F238E27FC236}">
                  <a16:creationId xmlns:a16="http://schemas.microsoft.com/office/drawing/2014/main" id="{07A1BEE6-4FF3-4EA7-83C7-47DB9EB4C9EB}"/>
                </a:ext>
              </a:extLst>
            </p:cNvPr>
            <p:cNvSpPr/>
            <p:nvPr/>
          </p:nvSpPr>
          <p:spPr bwMode="auto">
            <a:xfrm>
              <a:off x="4288055" y="3884197"/>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62" name="Oval 72">
              <a:extLst>
                <a:ext uri="{FF2B5EF4-FFF2-40B4-BE49-F238E27FC236}">
                  <a16:creationId xmlns:a16="http://schemas.microsoft.com/office/drawing/2014/main" id="{A5BC4724-EAC8-2BFF-8C8F-20C8CBE49CFF}"/>
                </a:ext>
              </a:extLst>
            </p:cNvPr>
            <p:cNvSpPr/>
            <p:nvPr/>
          </p:nvSpPr>
          <p:spPr bwMode="auto">
            <a:xfrm>
              <a:off x="4593435" y="3884197"/>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63" name="Oval 72">
              <a:extLst>
                <a:ext uri="{FF2B5EF4-FFF2-40B4-BE49-F238E27FC236}">
                  <a16:creationId xmlns:a16="http://schemas.microsoft.com/office/drawing/2014/main" id="{517B80C8-0DFC-1293-76D6-F390C2A38BCC}"/>
                </a:ext>
              </a:extLst>
            </p:cNvPr>
            <p:cNvSpPr/>
            <p:nvPr/>
          </p:nvSpPr>
          <p:spPr bwMode="auto">
            <a:xfrm>
              <a:off x="4898815" y="3884197"/>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28" name="Oval 72">
              <a:extLst>
                <a:ext uri="{FF2B5EF4-FFF2-40B4-BE49-F238E27FC236}">
                  <a16:creationId xmlns:a16="http://schemas.microsoft.com/office/drawing/2014/main" id="{5257DD8C-F212-AC70-04D2-9258FB510A01}"/>
                </a:ext>
              </a:extLst>
            </p:cNvPr>
            <p:cNvSpPr/>
            <p:nvPr/>
          </p:nvSpPr>
          <p:spPr bwMode="auto">
            <a:xfrm>
              <a:off x="5204195" y="3884197"/>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cxnSp>
          <p:nvCxnSpPr>
            <p:cNvPr id="129" name="Straight Connector 69">
              <a:extLst>
                <a:ext uri="{FF2B5EF4-FFF2-40B4-BE49-F238E27FC236}">
                  <a16:creationId xmlns:a16="http://schemas.microsoft.com/office/drawing/2014/main" id="{5A5F131B-4D71-000F-10B6-413AE9354974}"/>
                </a:ext>
              </a:extLst>
            </p:cNvPr>
            <p:cNvCxnSpPr>
              <a:cxnSpLocks/>
            </p:cNvCxnSpPr>
            <p:nvPr/>
          </p:nvCxnSpPr>
          <p:spPr>
            <a:xfrm>
              <a:off x="1070389" y="2027438"/>
              <a:ext cx="4464000" cy="1"/>
            </a:xfrm>
            <a:prstGeom prst="line">
              <a:avLst/>
            </a:prstGeom>
            <a:noFill/>
            <a:ln w="3175" cap="flat" cmpd="sng" algn="ctr">
              <a:solidFill>
                <a:srgbClr val="A6A6A6"/>
              </a:solidFill>
              <a:prstDash val="solid"/>
            </a:ln>
            <a:effectLst/>
          </p:spPr>
        </p:cxnSp>
        <p:cxnSp>
          <p:nvCxnSpPr>
            <p:cNvPr id="130" name="Straight Connector 69">
              <a:extLst>
                <a:ext uri="{FF2B5EF4-FFF2-40B4-BE49-F238E27FC236}">
                  <a16:creationId xmlns:a16="http://schemas.microsoft.com/office/drawing/2014/main" id="{BBAA56D2-7F57-A116-F6ED-8FFEE5475D5D}"/>
                </a:ext>
              </a:extLst>
            </p:cNvPr>
            <p:cNvCxnSpPr>
              <a:cxnSpLocks/>
            </p:cNvCxnSpPr>
            <p:nvPr/>
          </p:nvCxnSpPr>
          <p:spPr>
            <a:xfrm>
              <a:off x="1070389" y="2585965"/>
              <a:ext cx="4464000" cy="1"/>
            </a:xfrm>
            <a:prstGeom prst="line">
              <a:avLst/>
            </a:prstGeom>
            <a:noFill/>
            <a:ln w="3175" cap="flat" cmpd="sng" algn="ctr">
              <a:solidFill>
                <a:srgbClr val="A6A6A6"/>
              </a:solidFill>
              <a:prstDash val="solid"/>
            </a:ln>
            <a:effectLst/>
          </p:spPr>
        </p:cxnSp>
        <p:cxnSp>
          <p:nvCxnSpPr>
            <p:cNvPr id="131" name="Straight Connector 69">
              <a:extLst>
                <a:ext uri="{FF2B5EF4-FFF2-40B4-BE49-F238E27FC236}">
                  <a16:creationId xmlns:a16="http://schemas.microsoft.com/office/drawing/2014/main" id="{C86188B4-EE6C-C343-3F2F-E5E1987C6D54}"/>
                </a:ext>
              </a:extLst>
            </p:cNvPr>
            <p:cNvCxnSpPr>
              <a:cxnSpLocks/>
            </p:cNvCxnSpPr>
            <p:nvPr/>
          </p:nvCxnSpPr>
          <p:spPr>
            <a:xfrm>
              <a:off x="1070389" y="3144492"/>
              <a:ext cx="4464000" cy="1"/>
            </a:xfrm>
            <a:prstGeom prst="line">
              <a:avLst/>
            </a:prstGeom>
            <a:noFill/>
            <a:ln w="3175" cap="flat" cmpd="sng" algn="ctr">
              <a:solidFill>
                <a:srgbClr val="A6A6A6"/>
              </a:solidFill>
              <a:prstDash val="solid"/>
            </a:ln>
            <a:effectLst/>
          </p:spPr>
        </p:cxnSp>
        <p:cxnSp>
          <p:nvCxnSpPr>
            <p:cNvPr id="132" name="Straight Connector 69">
              <a:extLst>
                <a:ext uri="{FF2B5EF4-FFF2-40B4-BE49-F238E27FC236}">
                  <a16:creationId xmlns:a16="http://schemas.microsoft.com/office/drawing/2014/main" id="{2A33632A-B0DA-D53B-0846-FB78CA6D55A5}"/>
                </a:ext>
              </a:extLst>
            </p:cNvPr>
            <p:cNvCxnSpPr>
              <a:cxnSpLocks/>
            </p:cNvCxnSpPr>
            <p:nvPr/>
          </p:nvCxnSpPr>
          <p:spPr>
            <a:xfrm>
              <a:off x="1070389" y="3703018"/>
              <a:ext cx="4464000" cy="1"/>
            </a:xfrm>
            <a:prstGeom prst="line">
              <a:avLst/>
            </a:prstGeom>
            <a:noFill/>
            <a:ln w="3175" cap="flat" cmpd="sng" algn="ctr">
              <a:solidFill>
                <a:srgbClr val="A6A6A6"/>
              </a:solidFill>
              <a:prstDash val="solid"/>
            </a:ln>
            <a:effectLst/>
          </p:spPr>
        </p:cxnSp>
        <p:cxnSp>
          <p:nvCxnSpPr>
            <p:cNvPr id="133" name="Straight Connector 69">
              <a:extLst>
                <a:ext uri="{FF2B5EF4-FFF2-40B4-BE49-F238E27FC236}">
                  <a16:creationId xmlns:a16="http://schemas.microsoft.com/office/drawing/2014/main" id="{BF10D9D9-8251-2CC7-5A04-03C249D25AB4}"/>
                </a:ext>
              </a:extLst>
            </p:cNvPr>
            <p:cNvCxnSpPr>
              <a:cxnSpLocks/>
            </p:cNvCxnSpPr>
            <p:nvPr/>
          </p:nvCxnSpPr>
          <p:spPr>
            <a:xfrm>
              <a:off x="1070389" y="4820069"/>
              <a:ext cx="4464000" cy="1"/>
            </a:xfrm>
            <a:prstGeom prst="line">
              <a:avLst/>
            </a:prstGeom>
            <a:noFill/>
            <a:ln w="3175" cap="flat" cmpd="sng" algn="ctr">
              <a:solidFill>
                <a:srgbClr val="A6A6A6"/>
              </a:solidFill>
              <a:prstDash val="solid"/>
            </a:ln>
            <a:effectLst/>
          </p:spPr>
        </p:cxnSp>
        <p:cxnSp>
          <p:nvCxnSpPr>
            <p:cNvPr id="134" name="Straight Connector 69">
              <a:extLst>
                <a:ext uri="{FF2B5EF4-FFF2-40B4-BE49-F238E27FC236}">
                  <a16:creationId xmlns:a16="http://schemas.microsoft.com/office/drawing/2014/main" id="{10374A61-8492-4E13-86F2-4E50690039F9}"/>
                </a:ext>
              </a:extLst>
            </p:cNvPr>
            <p:cNvCxnSpPr>
              <a:cxnSpLocks/>
            </p:cNvCxnSpPr>
            <p:nvPr/>
          </p:nvCxnSpPr>
          <p:spPr>
            <a:xfrm>
              <a:off x="1070389" y="4261545"/>
              <a:ext cx="4464000" cy="1"/>
            </a:xfrm>
            <a:prstGeom prst="line">
              <a:avLst/>
            </a:prstGeom>
            <a:noFill/>
            <a:ln w="3175" cap="flat" cmpd="sng" algn="ctr">
              <a:solidFill>
                <a:srgbClr val="A6A6A6"/>
              </a:solidFill>
              <a:prstDash val="solid"/>
            </a:ln>
            <a:effectLst/>
          </p:spPr>
        </p:cxnSp>
        <p:sp>
          <p:nvSpPr>
            <p:cNvPr id="17" name="TextBox 97">
              <a:extLst>
                <a:ext uri="{FF2B5EF4-FFF2-40B4-BE49-F238E27FC236}">
                  <a16:creationId xmlns:a16="http://schemas.microsoft.com/office/drawing/2014/main" id="{63FEB18B-766C-F6A4-9ABD-496B3034CA94}"/>
                </a:ext>
              </a:extLst>
            </p:cNvPr>
            <p:cNvSpPr txBox="1"/>
            <p:nvPr/>
          </p:nvSpPr>
          <p:spPr>
            <a:xfrm>
              <a:off x="1063635" y="5425485"/>
              <a:ext cx="2741445" cy="449872"/>
            </a:xfrm>
            <a:prstGeom prst="rect">
              <a:avLst/>
            </a:prstGeom>
            <a:noFill/>
          </p:spPr>
          <p:txBody>
            <a:bodyPr wrap="square" rtlCol="0" anchor="ctr">
              <a:noAutofit/>
            </a:bodyPr>
            <a:lstStyle/>
            <a:p>
              <a:pPr algn="r" defTabSz="1320662" eaLnBrk="0" fontAlgn="base" hangingPunct="0">
                <a:spcBef>
                  <a:spcPct val="0"/>
                </a:spcBef>
                <a:spcAft>
                  <a:spcPct val="0"/>
                </a:spcAft>
                <a:defRPr/>
              </a:pPr>
              <a:r>
                <a:rPr lang="fi-FI" sz="1200" b="1" kern="0">
                  <a:solidFill>
                    <a:srgbClr val="000000"/>
                  </a:solidFill>
                  <a:latin typeface="Titillium Web" panose="00000500000000000000" pitchFamily="2" charset="0"/>
                </a:rPr>
                <a:t>YHTEISKUNNAN POLARISAATIO</a:t>
              </a:r>
            </a:p>
          </p:txBody>
        </p:sp>
        <p:sp>
          <p:nvSpPr>
            <p:cNvPr id="25" name="Oval 69">
              <a:extLst>
                <a:ext uri="{FF2B5EF4-FFF2-40B4-BE49-F238E27FC236}">
                  <a16:creationId xmlns:a16="http://schemas.microsoft.com/office/drawing/2014/main" id="{C6CD4FFB-97C8-53B3-0928-DF9408A40A07}"/>
                </a:ext>
              </a:extLst>
            </p:cNvPr>
            <p:cNvSpPr/>
            <p:nvPr/>
          </p:nvSpPr>
          <p:spPr bwMode="auto">
            <a:xfrm>
              <a:off x="3991523" y="5546421"/>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Titillium Web" panose="00000500000000000000" pitchFamily="2" charset="0"/>
              </a:endParaRPr>
            </a:p>
          </p:txBody>
        </p:sp>
        <p:sp>
          <p:nvSpPr>
            <p:cNvPr id="26" name="Oval 72">
              <a:extLst>
                <a:ext uri="{FF2B5EF4-FFF2-40B4-BE49-F238E27FC236}">
                  <a16:creationId xmlns:a16="http://schemas.microsoft.com/office/drawing/2014/main" id="{0A46D668-545F-8C6D-5F11-992BB46B6F7B}"/>
                </a:ext>
              </a:extLst>
            </p:cNvPr>
            <p:cNvSpPr/>
            <p:nvPr/>
          </p:nvSpPr>
          <p:spPr bwMode="auto">
            <a:xfrm>
              <a:off x="4297361" y="5546421"/>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27" name="Oval 72">
              <a:extLst>
                <a:ext uri="{FF2B5EF4-FFF2-40B4-BE49-F238E27FC236}">
                  <a16:creationId xmlns:a16="http://schemas.microsoft.com/office/drawing/2014/main" id="{CC33D987-AB1B-F101-7EC3-A0CF8B5A25C2}"/>
                </a:ext>
              </a:extLst>
            </p:cNvPr>
            <p:cNvSpPr/>
            <p:nvPr/>
          </p:nvSpPr>
          <p:spPr bwMode="auto">
            <a:xfrm>
              <a:off x="4602741" y="5546421"/>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28" name="Oval 72">
              <a:extLst>
                <a:ext uri="{FF2B5EF4-FFF2-40B4-BE49-F238E27FC236}">
                  <a16:creationId xmlns:a16="http://schemas.microsoft.com/office/drawing/2014/main" id="{2F19B630-1EED-4F1B-9D90-498F76A54536}"/>
                </a:ext>
              </a:extLst>
            </p:cNvPr>
            <p:cNvSpPr/>
            <p:nvPr/>
          </p:nvSpPr>
          <p:spPr bwMode="auto">
            <a:xfrm>
              <a:off x="4908121" y="5546421"/>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29" name="Oval 72">
              <a:extLst>
                <a:ext uri="{FF2B5EF4-FFF2-40B4-BE49-F238E27FC236}">
                  <a16:creationId xmlns:a16="http://schemas.microsoft.com/office/drawing/2014/main" id="{CA71ABFE-CC69-7D29-A57C-B5DF9FB78124}"/>
                </a:ext>
              </a:extLst>
            </p:cNvPr>
            <p:cNvSpPr/>
            <p:nvPr/>
          </p:nvSpPr>
          <p:spPr bwMode="auto">
            <a:xfrm>
              <a:off x="5213501" y="5546421"/>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cxnSp>
          <p:nvCxnSpPr>
            <p:cNvPr id="30" name="Straight Connector 69">
              <a:extLst>
                <a:ext uri="{FF2B5EF4-FFF2-40B4-BE49-F238E27FC236}">
                  <a16:creationId xmlns:a16="http://schemas.microsoft.com/office/drawing/2014/main" id="{91B373C7-E33D-2B8C-B003-9CCF264419D2}"/>
                </a:ext>
              </a:extLst>
            </p:cNvPr>
            <p:cNvCxnSpPr>
              <a:cxnSpLocks/>
            </p:cNvCxnSpPr>
            <p:nvPr/>
          </p:nvCxnSpPr>
          <p:spPr>
            <a:xfrm>
              <a:off x="1070389" y="5373638"/>
              <a:ext cx="4464000" cy="1"/>
            </a:xfrm>
            <a:prstGeom prst="line">
              <a:avLst/>
            </a:prstGeom>
            <a:noFill/>
            <a:ln w="3175" cap="flat" cmpd="sng" algn="ctr">
              <a:solidFill>
                <a:srgbClr val="A6A6A6"/>
              </a:solidFill>
              <a:prstDash val="solid"/>
            </a:ln>
            <a:effectLst/>
          </p:spPr>
        </p:cxnSp>
      </p:grpSp>
      <p:sp>
        <p:nvSpPr>
          <p:cNvPr id="9" name="Rectangle 8">
            <a:extLst>
              <a:ext uri="{FF2B5EF4-FFF2-40B4-BE49-F238E27FC236}">
                <a16:creationId xmlns:a16="http://schemas.microsoft.com/office/drawing/2014/main" id="{F2DEED6B-92F9-2C77-1517-150BB978C901}"/>
              </a:ext>
            </a:extLst>
          </p:cNvPr>
          <p:cNvSpPr/>
          <p:nvPr/>
        </p:nvSpPr>
        <p:spPr>
          <a:xfrm rot="16200000">
            <a:off x="3759264" y="3274353"/>
            <a:ext cx="6858008" cy="309283"/>
          </a:xfrm>
          <a:prstGeom prst="rect">
            <a:avLst/>
          </a:prstGeom>
          <a:solidFill>
            <a:srgbClr val="7DADE0"/>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r" defTabSz="1219140">
              <a:defRPr/>
            </a:pPr>
            <a:endParaRPr lang="fi-FI" sz="1400" b="1" spc="400">
              <a:solidFill>
                <a:srgbClr val="FFFFFF"/>
              </a:solidFill>
              <a:latin typeface="Arial Nova" panose="020B0504020202020204" pitchFamily="34" charset="0"/>
            </a:endParaRPr>
          </a:p>
        </p:txBody>
      </p:sp>
      <p:sp>
        <p:nvSpPr>
          <p:cNvPr id="5" name="Title 4">
            <a:extLst>
              <a:ext uri="{FF2B5EF4-FFF2-40B4-BE49-F238E27FC236}">
                <a16:creationId xmlns:a16="http://schemas.microsoft.com/office/drawing/2014/main" id="{386D0C11-3587-4EAC-89C9-D71857B193B2}"/>
              </a:ext>
            </a:extLst>
          </p:cNvPr>
          <p:cNvSpPr>
            <a:spLocks noGrp="1"/>
          </p:cNvSpPr>
          <p:nvPr>
            <p:ph type="title"/>
          </p:nvPr>
        </p:nvSpPr>
        <p:spPr/>
        <p:txBody>
          <a:bodyPr>
            <a:normAutofit/>
          </a:bodyPr>
          <a:lstStyle/>
          <a:p>
            <a:r>
              <a:rPr lang="fi-FI" sz="1800" b="1">
                <a:solidFill>
                  <a:schemeClr val="accent6">
                    <a:lumMod val="60000"/>
                    <a:lumOff val="40000"/>
                  </a:schemeClr>
                </a:solidFill>
                <a:latin typeface="Titillium Web" panose="00000500000000000000" pitchFamily="2" charset="0"/>
              </a:rPr>
              <a:t>Skenaario 2</a:t>
            </a:r>
            <a:r>
              <a:rPr lang="fi-FI" sz="1800">
                <a:solidFill>
                  <a:schemeClr val="accent6">
                    <a:lumMod val="60000"/>
                    <a:lumOff val="40000"/>
                  </a:schemeClr>
                </a:solidFill>
                <a:latin typeface="Titillium Web" panose="00000500000000000000" pitchFamily="2" charset="0"/>
              </a:rPr>
              <a:t> – </a:t>
            </a:r>
            <a:r>
              <a:rPr lang="fi-FI" sz="1800" b="1">
                <a:solidFill>
                  <a:schemeClr val="accent6">
                    <a:lumMod val="60000"/>
                    <a:lumOff val="40000"/>
                  </a:schemeClr>
                </a:solidFill>
                <a:latin typeface="Titillium Web" panose="00000500000000000000" pitchFamily="2" charset="0"/>
              </a:rPr>
              <a:t>Euroopan renessanssi</a:t>
            </a:r>
            <a:br>
              <a:rPr lang="fi-FI" sz="2800" b="1">
                <a:solidFill>
                  <a:schemeClr val="accent6">
                    <a:lumMod val="60000"/>
                    <a:lumOff val="40000"/>
                  </a:schemeClr>
                </a:solidFill>
                <a:latin typeface="Titillium Web" panose="00000500000000000000" pitchFamily="2" charset="0"/>
              </a:rPr>
            </a:br>
            <a:r>
              <a:rPr lang="fi-FI" sz="2400" b="1">
                <a:solidFill>
                  <a:schemeClr val="accent6">
                    <a:lumMod val="60000"/>
                    <a:lumOff val="40000"/>
                  </a:schemeClr>
                </a:solidFill>
                <a:latin typeface="Titillium Web" panose="00000500000000000000" pitchFamily="2" charset="0"/>
              </a:rPr>
              <a:t>Tiivistelmä</a:t>
            </a:r>
            <a:endParaRPr lang="fi-FI"/>
          </a:p>
        </p:txBody>
      </p:sp>
    </p:spTree>
    <p:extLst>
      <p:ext uri="{BB962C8B-B14F-4D97-AF65-F5344CB8AC3E}">
        <p14:creationId xmlns:p14="http://schemas.microsoft.com/office/powerpoint/2010/main" val="204726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E01DC-9FA4-EA1C-FEBF-2430AB63FB7E}"/>
            </a:ext>
          </a:extLst>
        </p:cNvPr>
        <p:cNvGrpSpPr/>
        <p:nvPr/>
      </p:nvGrpSpPr>
      <p:grpSpPr>
        <a:xfrm>
          <a:off x="0" y="0"/>
          <a:ext cx="0" cy="0"/>
          <a:chOff x="0" y="0"/>
          <a:chExt cx="0" cy="0"/>
        </a:xfrm>
      </p:grpSpPr>
      <p:sp>
        <p:nvSpPr>
          <p:cNvPr id="4" name="Rectangle 21">
            <a:extLst>
              <a:ext uri="{FF2B5EF4-FFF2-40B4-BE49-F238E27FC236}">
                <a16:creationId xmlns:a16="http://schemas.microsoft.com/office/drawing/2014/main" id="{2FEB39FE-201C-26C0-C73C-31541F8550E1}"/>
              </a:ext>
            </a:extLst>
          </p:cNvPr>
          <p:cNvSpPr/>
          <p:nvPr/>
        </p:nvSpPr>
        <p:spPr>
          <a:xfrm rot="16200000">
            <a:off x="6593815" y="3274355"/>
            <a:ext cx="6858008" cy="309283"/>
          </a:xfrm>
          <a:prstGeom prst="rect">
            <a:avLst/>
          </a:prstGeom>
          <a:solidFill>
            <a:srgbClr val="7DADE0"/>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r" defTabSz="1219140">
              <a:spcBef>
                <a:spcPct val="20000"/>
              </a:spcBef>
              <a:buClr>
                <a:srgbClr val="FFB200"/>
              </a:buClr>
              <a:buSzPct val="80000"/>
              <a:defRPr/>
            </a:pPr>
            <a:endParaRPr lang="fi-FI" sz="1600" b="1">
              <a:solidFill>
                <a:srgbClr val="FFFFFF"/>
              </a:solidFill>
              <a:latin typeface="Arial Nova" panose="020B0504020202020204" pitchFamily="34" charset="0"/>
            </a:endParaRPr>
          </a:p>
        </p:txBody>
      </p:sp>
      <p:pic>
        <p:nvPicPr>
          <p:cNvPr id="10" name="Picture 11">
            <a:extLst>
              <a:ext uri="{FF2B5EF4-FFF2-40B4-BE49-F238E27FC236}">
                <a16:creationId xmlns:a16="http://schemas.microsoft.com/office/drawing/2014/main" id="{2135A52C-7D7F-A9AD-43B5-B77A579109C4}"/>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6">
                <a:lumMod val="20000"/>
                <a:lumOff val="80000"/>
                <a:tint val="45000"/>
                <a:satMod val="400000"/>
              </a:schemeClr>
            </a:duotone>
            <a:extLst>
              <a:ext uri="{28A0092B-C50C-407E-A947-70E740481C1C}">
                <a14:useLocalDpi xmlns:a14="http://schemas.microsoft.com/office/drawing/2010/main" val="0"/>
              </a:ext>
            </a:extLst>
          </a:blip>
          <a:srcRect l="29173" r="29173"/>
          <a:stretch/>
        </p:blipFill>
        <p:spPr>
          <a:xfrm>
            <a:off x="10177961" y="0"/>
            <a:ext cx="2024049" cy="6858000"/>
          </a:xfrm>
          <a:prstGeom prst="rect">
            <a:avLst/>
          </a:prstGeom>
          <a:solidFill>
            <a:srgbClr val="6471E4"/>
          </a:solidFill>
          <a:ln>
            <a:noFill/>
          </a:ln>
        </p:spPr>
      </p:pic>
      <p:sp>
        <p:nvSpPr>
          <p:cNvPr id="5" name="Content Placeholder 2">
            <a:extLst>
              <a:ext uri="{FF2B5EF4-FFF2-40B4-BE49-F238E27FC236}">
                <a16:creationId xmlns:a16="http://schemas.microsoft.com/office/drawing/2014/main" id="{ACD40543-D51E-5890-A831-C6D02EB60EFC}"/>
              </a:ext>
            </a:extLst>
          </p:cNvPr>
          <p:cNvSpPr txBox="1">
            <a:spLocks/>
          </p:cNvSpPr>
          <p:nvPr/>
        </p:nvSpPr>
        <p:spPr>
          <a:xfrm>
            <a:off x="120467" y="1110343"/>
            <a:ext cx="9656373" cy="5643202"/>
          </a:xfrm>
          <a:prstGeom prst="rect">
            <a:avLst/>
          </a:prstGeom>
        </p:spPr>
        <p:txBody>
          <a:bodyPr lIns="121920" tIns="60960" rIns="121920" bIns="60960" numCol="2" spcCol="180000" anchor="t">
            <a:noAutofit/>
          </a:bodyPr>
          <a:lstStyle>
            <a:lvl1pPr marL="342900" indent="-342900" algn="l" defTabSz="914400" rtl="0" eaLnBrk="1" latinLnBrk="0" hangingPunct="1">
              <a:spcBef>
                <a:spcPct val="20000"/>
              </a:spcBef>
              <a:buClr>
                <a:schemeClr val="accent2"/>
              </a:buClr>
              <a:buSzPct val="80000"/>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80000"/>
              <a:buFont typeface="Courier New" panose="02070309020205020404" pitchFamily="49" charset="0"/>
              <a:buChar char="o"/>
              <a:defRPr sz="1400" kern="1200">
                <a:solidFill>
                  <a:schemeClr val="tx1"/>
                </a:solidFill>
                <a:latin typeface="+mn-lt"/>
                <a:ea typeface="+mn-ea"/>
                <a:cs typeface="+mn-cs"/>
              </a:defRPr>
            </a:lvl2pPr>
            <a:lvl3pPr marL="1143000" indent="-228600" algn="l" defTabSz="914400" rtl="0" eaLnBrk="1" latinLnBrk="0" hangingPunct="1">
              <a:spcBef>
                <a:spcPct val="20000"/>
              </a:spcBef>
              <a:buClr>
                <a:schemeClr val="accent2"/>
              </a:buClr>
              <a:buSzPct val="80000"/>
              <a:buFont typeface="Wingdings" panose="05000000000000000000" pitchFamily="2" charset="2"/>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Clr>
                <a:schemeClr val="accent2"/>
              </a:buClr>
              <a:buSzPct val="80000"/>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SzPct val="80000"/>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spcBef>
                <a:spcPts val="800"/>
              </a:spcBef>
              <a:buClrTx/>
              <a:buSzTx/>
              <a:buNone/>
              <a:defRPr/>
            </a:pPr>
            <a:r>
              <a:rPr lang="fi-FI" sz="1200" b="1">
                <a:solidFill>
                  <a:schemeClr val="accent6">
                    <a:lumMod val="60000"/>
                    <a:lumOff val="40000"/>
                  </a:schemeClr>
                </a:solidFill>
              </a:rPr>
              <a:t>EU kehittyy kohti liittovaltion kaltaista toimijaa Yhdysvaltain ja Kiinan kamppaillessa sisäpoliittisten ongelmien kanssa</a:t>
            </a:r>
          </a:p>
          <a:p>
            <a:pPr marL="0" indent="0" algn="just">
              <a:spcBef>
                <a:spcPts val="800"/>
              </a:spcBef>
              <a:buClrTx/>
              <a:buSzTx/>
              <a:buNone/>
              <a:defRPr/>
            </a:pPr>
            <a:r>
              <a:rPr lang="fi-FI" sz="1200">
                <a:solidFill>
                  <a:srgbClr val="000000"/>
                </a:solidFill>
              </a:rPr>
              <a:t>Uhka globaalissa kehityksessä jälkeen jäämisestä herättää Euroopan 2020-luvun loppupuolella. Sodan uhka ja kiristyvä kilpailu pakottavat EU:n jäsenmaat tiiviimpään yhteistyöhön. EU kehittyy vahvasti kohti liittovaltion kaltaista toimijaa tavoitteenaan palauttaa kilpailukykynsä ja lisätä omavaraisuuttaan. EU ottaa yhteisvelkaa, yhtenäistää ilmasto- ja teollisuuspolitiikkaansa sekä organisoi sisämarkkinoitaan ja puolustustaan aiempaa tiiviimmin. Tämän seurauksena EU löytää uuden innovatiivisen vaihteen ja sen talous kasvaa. EU:n liittovaltiokehitys aiheuttaa myös närää jäsenmaissa. </a:t>
            </a:r>
          </a:p>
          <a:p>
            <a:pPr marL="0" indent="0" algn="just">
              <a:spcBef>
                <a:spcPts val="800"/>
              </a:spcBef>
              <a:buClrTx/>
              <a:buSzTx/>
              <a:buNone/>
              <a:defRPr/>
            </a:pPr>
            <a:r>
              <a:rPr lang="fi-FI" sz="1200">
                <a:solidFill>
                  <a:srgbClr val="000000"/>
                </a:solidFill>
              </a:rPr>
              <a:t>Samaan aikaan Yhdysvallat ja Kiina kamppailevat sisäpoliittisten ongelmien kanssa, mikä heikentää niiden globaalia roolia. Eurooppa pysyy epäluuloisena Venäjää kohtaan, mutta tekee sen kanssa pienimuotoista yhteistyötä pakon edessä. Sen sijaan yhteistyö Afrikan kanssa lisääntyy. Osaamisintensiivinen yhteistyö ja koulutusmahdollisuuksien kehittäminen nousevat keskiöön.</a:t>
            </a:r>
          </a:p>
          <a:p>
            <a:pPr marL="0" indent="0" algn="just">
              <a:spcBef>
                <a:spcPts val="800"/>
              </a:spcBef>
              <a:buClrTx/>
              <a:buSzTx/>
              <a:buNone/>
              <a:defRPr/>
            </a:pPr>
            <a:r>
              <a:rPr lang="fi-FI" sz="1200" b="1">
                <a:solidFill>
                  <a:schemeClr val="accent6">
                    <a:lumMod val="60000"/>
                    <a:lumOff val="40000"/>
                  </a:schemeClr>
                </a:solidFill>
              </a:rPr>
              <a:t>Eurooppa ottaa johtavaa roolia ilmastonmuutoksen torjunnassa</a:t>
            </a:r>
          </a:p>
          <a:p>
            <a:pPr marL="0" indent="0" algn="just">
              <a:spcBef>
                <a:spcPts val="800"/>
              </a:spcBef>
              <a:buClrTx/>
              <a:buSzTx/>
              <a:buNone/>
              <a:defRPr/>
            </a:pPr>
            <a:r>
              <a:rPr lang="fi-FI" sz="1200">
                <a:solidFill>
                  <a:srgbClr val="000000"/>
                </a:solidFill>
              </a:rPr>
              <a:t>Eurooppa ottaa myös ilmasto- ja kestävyystoimissa johtavaa roolia Yhdysvaltojen ja erityisesti Kiinan lamaannuttua. Tämä ei kuitenkaan riitä, ja ilmaston lämpenemisellä on merkittäviä vaikutuksia kaikkialla maailmassa. Myös Suomessa nähdään niin suoria kuin epäsuoria vaikutuksia. </a:t>
            </a:r>
          </a:p>
          <a:p>
            <a:pPr marL="0" indent="0" algn="just">
              <a:spcBef>
                <a:spcPts val="800"/>
              </a:spcBef>
              <a:buClrTx/>
              <a:buSzTx/>
              <a:buNone/>
              <a:defRPr/>
            </a:pPr>
            <a:r>
              <a:rPr lang="fi-FI" sz="1200">
                <a:solidFill>
                  <a:srgbClr val="000000"/>
                </a:solidFill>
              </a:rPr>
              <a:t>Eurooppa onnistuu sopeutumaan ilmastonmuutokseen ja saa luonnonvarojen käytön kestävälle tasolle. Eurooppa ratkaisee energiahaasteensa ja on globaali edelläkävijä kiertotaloudessa. Se vie maailmalle kehittyneitä teknologioita, korkean jalostusasteen kierrätysmateriaaleja ja asiantuntijaosaamista. Kierrätyksen tehostuminen ja uudet innovaatiot vahvistavat EU:n omavaraisuutta kriittisten raaka-aineiden suhteen. Myös Suomella on tässä merkittävä rooli, kun se kasvattaa rooliaan raaka-aineiden jatkojalostuksessa Euroopassa. Lähes kaikki jäte hyödynnetään raaka-aineena tai uudelleenkäytössä. Aineeton kulutus ja palvelukeskeisyys valtavirtaistuvat. </a:t>
            </a:r>
          </a:p>
          <a:p>
            <a:pPr marL="0" indent="0" algn="just">
              <a:spcBef>
                <a:spcPts val="800"/>
              </a:spcBef>
              <a:buClrTx/>
              <a:buSzTx/>
              <a:buNone/>
              <a:defRPr/>
            </a:pPr>
            <a:r>
              <a:rPr lang="fi-FI" sz="1200" b="1">
                <a:solidFill>
                  <a:schemeClr val="accent6">
                    <a:lumMod val="60000"/>
                    <a:lumOff val="40000"/>
                  </a:schemeClr>
                </a:solidFill>
              </a:rPr>
              <a:t>Suomi onnistuu vihreässä siirtymässä</a:t>
            </a:r>
          </a:p>
          <a:p>
            <a:pPr marL="0" indent="0" algn="just">
              <a:spcBef>
                <a:spcPts val="800"/>
              </a:spcBef>
              <a:buClrTx/>
              <a:buSzTx/>
              <a:buNone/>
              <a:defRPr/>
            </a:pPr>
            <a:r>
              <a:rPr lang="fi-FI" sz="1200">
                <a:solidFill>
                  <a:srgbClr val="000000"/>
                </a:solidFill>
              </a:rPr>
              <a:t>Suomi löytää oman paikkansa Euroopan arvoketjuissa. Puhdas ja halpa energia houkuttelee Suomeen paljon energiaintensiivistä ja edistyksellistä teollisuutta, ja Suomeen syntyy useita teknologia-alan klustereita. Suomi nojaa osaamisintensiiviseen, korkean arvonlisän teollisuuteen ja uusiin innovaatioihin, jotka auttavat muita hyödyntämään kestävästi uusiutuvia energialähteitä. Alueelliset keskukset hyötyvät maakuntiin rakentuvasta vihreästä teollisuudesta. </a:t>
            </a:r>
          </a:p>
          <a:p>
            <a:pPr marL="0" indent="0" algn="just">
              <a:spcBef>
                <a:spcPts val="800"/>
              </a:spcBef>
              <a:buClrTx/>
              <a:buSzTx/>
              <a:buNone/>
              <a:defRPr/>
            </a:pPr>
            <a:r>
              <a:rPr lang="fi-FI" sz="1200">
                <a:solidFill>
                  <a:srgbClr val="000000"/>
                </a:solidFill>
              </a:rPr>
              <a:t>Suomi on onnistunut vihreässä siirtymässä, ja energiajärjestelmä nojautuu vahvasti uusiutuviin energianlähteisiin. Merituuli-, tuuli- ja aurinkovoimaa on kehitetty entisestään ja vetytalous tekee merkittävän läpimurron mahdollistaen helpon energian varastoinnin ja kuljettamisen. </a:t>
            </a:r>
          </a:p>
          <a:p>
            <a:pPr marL="0" indent="0" algn="just">
              <a:spcBef>
                <a:spcPts val="800"/>
              </a:spcBef>
              <a:buClrTx/>
              <a:buSzTx/>
              <a:buNone/>
              <a:defRPr/>
            </a:pPr>
            <a:r>
              <a:rPr lang="fi-FI" sz="1200">
                <a:solidFill>
                  <a:srgbClr val="000000"/>
                </a:solidFill>
              </a:rPr>
              <a:t>Suomen maatalous kokee renessanssin ilmaston lämpenemisen seurauksena. Pidempi kasvukausi ja suotuisammat olosuhteet mahdollistavat monipuolisemman ja tuottavamman viljelyn. Tekoäly ja automaatio toimivat ihmistyön tukena maataloudessa, parantaen tuottavuutta ja resurssitehokkuutta. Suomen maatalouden kannattavuus paranee, ruoantuotannon omavaraisuusaste nousee ja elintarvikevienti kasvaa.</a:t>
            </a:r>
          </a:p>
        </p:txBody>
      </p:sp>
      <p:sp>
        <p:nvSpPr>
          <p:cNvPr id="6" name="Sisällön paikkamerkki 14">
            <a:extLst>
              <a:ext uri="{FF2B5EF4-FFF2-40B4-BE49-F238E27FC236}">
                <a16:creationId xmlns:a16="http://schemas.microsoft.com/office/drawing/2014/main" id="{6C918513-9985-8A99-448C-9C7B184F8167}"/>
              </a:ext>
            </a:extLst>
          </p:cNvPr>
          <p:cNvSpPr txBox="1">
            <a:spLocks/>
          </p:cNvSpPr>
          <p:nvPr/>
        </p:nvSpPr>
        <p:spPr>
          <a:xfrm>
            <a:off x="131971" y="100649"/>
            <a:ext cx="9072439" cy="527200"/>
          </a:xfrm>
          <a:prstGeom prst="rect">
            <a:avLst/>
          </a:prstGeom>
        </p:spPr>
        <p:txBody>
          <a:bodyPr lIns="192000">
            <a:noAutofit/>
          </a:bodyPr>
          <a:lstStyle>
            <a:lvl1pPr marL="342900" indent="-342900" algn="l" defTabSz="914400" rtl="0" eaLnBrk="1" latinLnBrk="0" hangingPunct="1">
              <a:spcBef>
                <a:spcPct val="20000"/>
              </a:spcBef>
              <a:buClr>
                <a:schemeClr val="accent2"/>
              </a:buClr>
              <a:buSzPct val="80000"/>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80000"/>
              <a:buFont typeface="Courier New" panose="02070309020205020404" pitchFamily="49" charset="0"/>
              <a:buChar char="o"/>
              <a:defRPr sz="1400" kern="1200">
                <a:solidFill>
                  <a:schemeClr val="tx1"/>
                </a:solidFill>
                <a:latin typeface="+mn-lt"/>
                <a:ea typeface="+mn-ea"/>
                <a:cs typeface="+mn-cs"/>
              </a:defRPr>
            </a:lvl2pPr>
            <a:lvl3pPr marL="1143000" indent="-228600" algn="l" defTabSz="914400" rtl="0" eaLnBrk="1" latinLnBrk="0" hangingPunct="1">
              <a:spcBef>
                <a:spcPct val="20000"/>
              </a:spcBef>
              <a:buClr>
                <a:schemeClr val="accent2"/>
              </a:buClr>
              <a:buSzPct val="80000"/>
              <a:buFont typeface="Wingdings" panose="05000000000000000000" pitchFamily="2" charset="2"/>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Clr>
                <a:schemeClr val="accent2"/>
              </a:buClr>
              <a:buSzPct val="80000"/>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SzPct val="80000"/>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219079" eaLnBrk="0" fontAlgn="base" hangingPunct="0">
              <a:spcBef>
                <a:spcPts val="1200"/>
              </a:spcBef>
              <a:buClrTx/>
              <a:buSzTx/>
              <a:buNone/>
              <a:defRPr/>
            </a:pPr>
            <a:endParaRPr lang="fi-FI" sz="1867" b="1">
              <a:solidFill>
                <a:srgbClr val="FFA5AC"/>
              </a:solidFill>
              <a:highlight>
                <a:srgbClr val="FFFF00"/>
              </a:highlight>
              <a:latin typeface="Arial Nova" panose="020B0504020202020204" pitchFamily="34" charset="0"/>
            </a:endParaRPr>
          </a:p>
        </p:txBody>
      </p:sp>
      <p:sp>
        <p:nvSpPr>
          <p:cNvPr id="2" name="Title 1">
            <a:extLst>
              <a:ext uri="{FF2B5EF4-FFF2-40B4-BE49-F238E27FC236}">
                <a16:creationId xmlns:a16="http://schemas.microsoft.com/office/drawing/2014/main" id="{21BBB829-80A4-7718-D5A4-6D70D13CBDAA}"/>
              </a:ext>
            </a:extLst>
          </p:cNvPr>
          <p:cNvSpPr>
            <a:spLocks noGrp="1"/>
          </p:cNvSpPr>
          <p:nvPr>
            <p:ph type="title"/>
          </p:nvPr>
        </p:nvSpPr>
        <p:spPr/>
        <p:txBody>
          <a:bodyPr>
            <a:normAutofit/>
          </a:bodyPr>
          <a:lstStyle/>
          <a:p>
            <a:pPr marL="0" indent="0" defTabSz="1219079" eaLnBrk="0" fontAlgn="base" hangingPunct="0">
              <a:spcBef>
                <a:spcPts val="800"/>
              </a:spcBef>
              <a:defRPr/>
            </a:pPr>
            <a:r>
              <a:rPr kumimoji="0" lang="fi-FI" sz="1800" b="1" i="0" u="none" strike="noStrike" kern="1200" cap="none" spc="0" normalizeH="0" baseline="0" noProof="0">
                <a:ln>
                  <a:noFill/>
                </a:ln>
                <a:solidFill>
                  <a:schemeClr val="accent6">
                    <a:lumMod val="60000"/>
                    <a:lumOff val="40000"/>
                  </a:schemeClr>
                </a:solidFill>
                <a:effectLst/>
                <a:uLnTx/>
                <a:uFillTx/>
                <a:latin typeface="+mj-lt"/>
                <a:ea typeface="+mj-ea"/>
                <a:cs typeface="+mj-cs"/>
              </a:rPr>
              <a:t>Skenaario 2 – </a:t>
            </a:r>
            <a:r>
              <a:rPr lang="fi-FI" sz="1800" b="1">
                <a:solidFill>
                  <a:schemeClr val="accent6">
                    <a:lumMod val="60000"/>
                    <a:lumOff val="40000"/>
                  </a:schemeClr>
                </a:solidFill>
                <a:latin typeface="+mj-lt"/>
              </a:rPr>
              <a:t>Euroopan renessanssi</a:t>
            </a:r>
            <a:br>
              <a:rPr kumimoji="0" lang="fi-FI" sz="2400" b="1" i="0" u="none" strike="noStrike" kern="1200" cap="none" spc="0" normalizeH="0" baseline="0" noProof="0">
                <a:ln>
                  <a:noFill/>
                </a:ln>
                <a:solidFill>
                  <a:schemeClr val="accent6">
                    <a:lumMod val="60000"/>
                    <a:lumOff val="40000"/>
                  </a:schemeClr>
                </a:solidFill>
                <a:effectLst/>
                <a:uLnTx/>
                <a:uFillTx/>
                <a:latin typeface="+mj-lt"/>
                <a:ea typeface="+mj-ea"/>
                <a:cs typeface="+mj-cs"/>
              </a:rPr>
            </a:br>
            <a:r>
              <a:rPr kumimoji="0" lang="fi-FI" sz="2400" b="1" i="0" u="none" strike="noStrike" kern="1200" cap="none" spc="0" normalizeH="0" baseline="0" noProof="0">
                <a:ln>
                  <a:noFill/>
                </a:ln>
                <a:solidFill>
                  <a:schemeClr val="accent6">
                    <a:lumMod val="60000"/>
                    <a:lumOff val="40000"/>
                  </a:schemeClr>
                </a:solidFill>
                <a:effectLst/>
                <a:uLnTx/>
                <a:uFillTx/>
                <a:latin typeface="+mj-lt"/>
                <a:ea typeface="+mj-ea"/>
                <a:cs typeface="+mj-cs"/>
              </a:rPr>
              <a:t>Tarina 1/2</a:t>
            </a:r>
            <a:endParaRPr lang="fi-FI" sz="2400" b="1">
              <a:solidFill>
                <a:schemeClr val="accent6">
                  <a:lumMod val="60000"/>
                  <a:lumOff val="40000"/>
                </a:schemeClr>
              </a:solidFill>
              <a:latin typeface="+mj-lt"/>
            </a:endParaRPr>
          </a:p>
        </p:txBody>
      </p:sp>
    </p:spTree>
    <p:extLst>
      <p:ext uri="{BB962C8B-B14F-4D97-AF65-F5344CB8AC3E}">
        <p14:creationId xmlns:p14="http://schemas.microsoft.com/office/powerpoint/2010/main" val="439404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C04F6-7A49-FF28-04C9-F0EC5189738E}"/>
            </a:ext>
          </a:extLst>
        </p:cNvPr>
        <p:cNvGrpSpPr/>
        <p:nvPr/>
      </p:nvGrpSpPr>
      <p:grpSpPr>
        <a:xfrm>
          <a:off x="0" y="0"/>
          <a:ext cx="0" cy="0"/>
          <a:chOff x="0" y="0"/>
          <a:chExt cx="0" cy="0"/>
        </a:xfrm>
      </p:grpSpPr>
      <p:sp>
        <p:nvSpPr>
          <p:cNvPr id="4" name="Rectangle 21">
            <a:extLst>
              <a:ext uri="{FF2B5EF4-FFF2-40B4-BE49-F238E27FC236}">
                <a16:creationId xmlns:a16="http://schemas.microsoft.com/office/drawing/2014/main" id="{B07CF028-5F99-F63F-CB31-6B074BEDBA5E}"/>
              </a:ext>
            </a:extLst>
          </p:cNvPr>
          <p:cNvSpPr/>
          <p:nvPr/>
        </p:nvSpPr>
        <p:spPr>
          <a:xfrm rot="16200000">
            <a:off x="6593815" y="3274355"/>
            <a:ext cx="6858008" cy="309283"/>
          </a:xfrm>
          <a:prstGeom prst="rect">
            <a:avLst/>
          </a:prstGeom>
          <a:solidFill>
            <a:srgbClr val="7DADE0"/>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r" defTabSz="1219140">
              <a:spcBef>
                <a:spcPct val="20000"/>
              </a:spcBef>
              <a:buClr>
                <a:srgbClr val="FFB200"/>
              </a:buClr>
              <a:buSzPct val="80000"/>
              <a:defRPr/>
            </a:pPr>
            <a:endParaRPr lang="fi-FI" sz="1600" b="1">
              <a:solidFill>
                <a:srgbClr val="FFFFFF"/>
              </a:solidFill>
              <a:latin typeface="Arial Nova" panose="020B0504020202020204" pitchFamily="34" charset="0"/>
            </a:endParaRPr>
          </a:p>
        </p:txBody>
      </p:sp>
      <p:pic>
        <p:nvPicPr>
          <p:cNvPr id="10" name="Picture 11">
            <a:extLst>
              <a:ext uri="{FF2B5EF4-FFF2-40B4-BE49-F238E27FC236}">
                <a16:creationId xmlns:a16="http://schemas.microsoft.com/office/drawing/2014/main" id="{FD1BABFB-50DB-DBAD-319E-0E29F6147792}"/>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6">
                <a:lumMod val="20000"/>
                <a:lumOff val="80000"/>
                <a:tint val="45000"/>
                <a:satMod val="400000"/>
              </a:schemeClr>
            </a:duotone>
            <a:extLst>
              <a:ext uri="{28A0092B-C50C-407E-A947-70E740481C1C}">
                <a14:useLocalDpi xmlns:a14="http://schemas.microsoft.com/office/drawing/2010/main" val="0"/>
              </a:ext>
            </a:extLst>
          </a:blip>
          <a:srcRect l="29173" r="29173"/>
          <a:stretch/>
        </p:blipFill>
        <p:spPr>
          <a:xfrm>
            <a:off x="10177961" y="0"/>
            <a:ext cx="2024049" cy="6858000"/>
          </a:xfrm>
          <a:prstGeom prst="rect">
            <a:avLst/>
          </a:prstGeom>
          <a:solidFill>
            <a:srgbClr val="6471E4"/>
          </a:solidFill>
          <a:ln>
            <a:noFill/>
          </a:ln>
        </p:spPr>
      </p:pic>
      <p:sp>
        <p:nvSpPr>
          <p:cNvPr id="5" name="Content Placeholder 2">
            <a:extLst>
              <a:ext uri="{FF2B5EF4-FFF2-40B4-BE49-F238E27FC236}">
                <a16:creationId xmlns:a16="http://schemas.microsoft.com/office/drawing/2014/main" id="{2F2F0622-F6EC-1D21-7F04-CF549A56A455}"/>
              </a:ext>
            </a:extLst>
          </p:cNvPr>
          <p:cNvSpPr txBox="1">
            <a:spLocks/>
          </p:cNvSpPr>
          <p:nvPr/>
        </p:nvSpPr>
        <p:spPr>
          <a:xfrm>
            <a:off x="120467" y="1110343"/>
            <a:ext cx="9656373" cy="5643202"/>
          </a:xfrm>
          <a:prstGeom prst="rect">
            <a:avLst/>
          </a:prstGeom>
        </p:spPr>
        <p:txBody>
          <a:bodyPr lIns="121920" tIns="60960" rIns="121920" bIns="60960" numCol="2" spcCol="180000" anchor="t">
            <a:noAutofit/>
          </a:bodyPr>
          <a:lstStyle>
            <a:lvl1pPr marL="342900" indent="-342900" algn="l" defTabSz="914400" rtl="0" eaLnBrk="1" latinLnBrk="0" hangingPunct="1">
              <a:spcBef>
                <a:spcPct val="20000"/>
              </a:spcBef>
              <a:buClr>
                <a:schemeClr val="accent2"/>
              </a:buClr>
              <a:buSzPct val="80000"/>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80000"/>
              <a:buFont typeface="Courier New" panose="02070309020205020404" pitchFamily="49" charset="0"/>
              <a:buChar char="o"/>
              <a:defRPr sz="1400" kern="1200">
                <a:solidFill>
                  <a:schemeClr val="tx1"/>
                </a:solidFill>
                <a:latin typeface="+mn-lt"/>
                <a:ea typeface="+mn-ea"/>
                <a:cs typeface="+mn-cs"/>
              </a:defRPr>
            </a:lvl2pPr>
            <a:lvl3pPr marL="1143000" indent="-228600" algn="l" defTabSz="914400" rtl="0" eaLnBrk="1" latinLnBrk="0" hangingPunct="1">
              <a:spcBef>
                <a:spcPct val="20000"/>
              </a:spcBef>
              <a:buClr>
                <a:schemeClr val="accent2"/>
              </a:buClr>
              <a:buSzPct val="80000"/>
              <a:buFont typeface="Wingdings" panose="05000000000000000000" pitchFamily="2" charset="2"/>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Clr>
                <a:schemeClr val="accent2"/>
              </a:buClr>
              <a:buSzPct val="80000"/>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SzPct val="80000"/>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spcBef>
                <a:spcPts val="800"/>
              </a:spcBef>
              <a:buClrTx/>
              <a:buSzTx/>
              <a:buNone/>
              <a:defRPr/>
            </a:pPr>
            <a:r>
              <a:rPr lang="fi-FI" sz="1200" b="1">
                <a:solidFill>
                  <a:schemeClr val="accent6">
                    <a:lumMod val="60000"/>
                    <a:lumOff val="40000"/>
                  </a:schemeClr>
                </a:solidFill>
              </a:rPr>
              <a:t>Tekoälyä säädellään ja se toimii ihmistyön assistenttina</a:t>
            </a:r>
          </a:p>
          <a:p>
            <a:pPr marL="0" indent="0" algn="just">
              <a:spcBef>
                <a:spcPts val="800"/>
              </a:spcBef>
              <a:buClrTx/>
              <a:buSzTx/>
              <a:buNone/>
              <a:defRPr/>
            </a:pPr>
            <a:r>
              <a:rPr lang="fi-FI" sz="1200">
                <a:solidFill>
                  <a:srgbClr val="000000"/>
                </a:solidFill>
              </a:rPr>
              <a:t>EU kehittää datan käytön ja tekoälyn regulaatiota. Datan eettisyys säilyy tärkeänä osana poliittista agendaa, mikä rajoittaa teknologiajättien toimintaa. EU:n datan sisämarkkinat vahvistuvat. EU:n asema tekoälyn kehityksessä vahvistuu, kun sen käytön edellytykset saadaan kuntoon.</a:t>
            </a:r>
            <a:endParaRPr lang="fi-FI" sz="1200">
              <a:solidFill>
                <a:srgbClr val="000000"/>
              </a:solidFill>
              <a:ea typeface="Source Sans Pro"/>
            </a:endParaRPr>
          </a:p>
          <a:p>
            <a:pPr marL="0" indent="0" algn="just">
              <a:spcBef>
                <a:spcPts val="800"/>
              </a:spcBef>
              <a:buClrTx/>
              <a:buSzTx/>
              <a:buNone/>
              <a:defRPr/>
            </a:pPr>
            <a:r>
              <a:rPr lang="fi-FI" sz="1200">
                <a:solidFill>
                  <a:srgbClr val="000000"/>
                </a:solidFill>
              </a:rPr>
              <a:t>Tekoäly toimii ihmistyön assistenttina ja sen avulla voidaan hoitaa erityisesti suorittavaa työtä. Tekoäly ei kuitenkaan korvaa ihmistyötä suurissa määrin. Työelämä monimuotoistuu entisestään. Erilaisten työsuhteiden ja työn tekemisen tapojen määrä lisääntyy. Vuorottelu yrittäjyyden ja palkkatyön välillä on jatkuvaa. </a:t>
            </a:r>
            <a:endParaRPr lang="fi-FI" sz="1200">
              <a:solidFill>
                <a:srgbClr val="000000"/>
              </a:solidFill>
              <a:ea typeface="Source Sans Pro"/>
            </a:endParaRPr>
          </a:p>
          <a:p>
            <a:pPr marL="0" indent="0" algn="just">
              <a:spcBef>
                <a:spcPts val="800"/>
              </a:spcBef>
              <a:buClrTx/>
              <a:buSzTx/>
              <a:buNone/>
              <a:defRPr/>
            </a:pPr>
            <a:r>
              <a:rPr lang="fi-FI" sz="1200">
                <a:solidFill>
                  <a:srgbClr val="000000"/>
                </a:solidFill>
              </a:rPr>
              <a:t>Jatkuvaa työelämälähtöistä oppimista ja uudelleenkouluttautumista tuetaan yhteiskunnan toimesta. Työn verotuksen sijaan verotuksen painotus siirtyy muun lisäarvon verottamiseen. Tämä tukee erilaisia kouluttautumisen ja työllistymisen muotoja.</a:t>
            </a:r>
            <a:endParaRPr lang="fi-FI" sz="1200">
              <a:solidFill>
                <a:srgbClr val="000000"/>
              </a:solidFill>
              <a:ea typeface="Source Sans Pro"/>
            </a:endParaRPr>
          </a:p>
          <a:p>
            <a:pPr marL="0" indent="0" algn="just">
              <a:spcBef>
                <a:spcPts val="800"/>
              </a:spcBef>
              <a:buClrTx/>
              <a:buSzTx/>
              <a:buNone/>
              <a:defRPr/>
            </a:pPr>
            <a:r>
              <a:rPr lang="fi-FI" sz="1200" b="1">
                <a:solidFill>
                  <a:schemeClr val="accent6">
                    <a:lumMod val="60000"/>
                    <a:lumOff val="40000"/>
                  </a:schemeClr>
                </a:solidFill>
              </a:rPr>
              <a:t>Euroopan vetovoima kansainvälisten osaajien keskuudessa paranee</a:t>
            </a:r>
            <a:endParaRPr lang="fi-FI" sz="1200" b="1">
              <a:solidFill>
                <a:schemeClr val="accent6">
                  <a:lumMod val="60000"/>
                  <a:lumOff val="40000"/>
                </a:schemeClr>
              </a:solidFill>
              <a:ea typeface="Source Sans Pro"/>
            </a:endParaRPr>
          </a:p>
          <a:p>
            <a:pPr marL="0" indent="0" algn="just">
              <a:spcBef>
                <a:spcPts val="800"/>
              </a:spcBef>
              <a:buClrTx/>
              <a:buSzTx/>
              <a:buNone/>
              <a:defRPr/>
            </a:pPr>
            <a:r>
              <a:rPr lang="fi-FI" sz="1200">
                <a:solidFill>
                  <a:srgbClr val="000000"/>
                </a:solidFill>
              </a:rPr>
              <a:t>Työperäinen maahanmuutto lisääntyy niin erityisasiantuntijoiden kuin suorittavaa työtä tekevien joukossa. Suomi onnistuu maahanmuuttajien kotouttamisessa ja maahanmuuttajat jäävät usein Suomeen myös pysyvästi. Yhteiskunnan monimuotoistuminen jatkuu sopuisasti, ja eri väestöryhmät kunnioittavat toisiaan. </a:t>
            </a:r>
            <a:endParaRPr lang="fi-FI" sz="1200">
              <a:solidFill>
                <a:srgbClr val="000000"/>
              </a:solidFill>
              <a:ea typeface="Source Sans Pro"/>
            </a:endParaRPr>
          </a:p>
          <a:p>
            <a:pPr marL="0" indent="0" algn="just">
              <a:spcBef>
                <a:spcPts val="800"/>
              </a:spcBef>
              <a:buClrTx/>
              <a:buSzTx/>
              <a:buNone/>
              <a:defRPr/>
            </a:pPr>
            <a:r>
              <a:rPr lang="fi-FI" sz="1200">
                <a:solidFill>
                  <a:srgbClr val="000000"/>
                </a:solidFill>
              </a:rPr>
              <a:t>Kaupungistuminen ja alueellinen keskittyminen jatkuvat hallitusti. Maakunnat kehittyvät tasapainoseisesti ja maakuntakeskukset pärjäävät. Maakunnat ovat erikoistuneet yhä vahvemmin täydentäen toistensa vahvuuksia. Suomen ja Euroopan välille kehittyy sujuvat ja kestävät logistiikka- ja henkilöliikenneyhteydet.</a:t>
            </a:r>
            <a:endParaRPr lang="fi-FI" sz="1200">
              <a:solidFill>
                <a:srgbClr val="000000"/>
              </a:solidFill>
              <a:ea typeface="Source Sans Pro"/>
            </a:endParaRPr>
          </a:p>
          <a:p>
            <a:pPr marL="0" indent="0" algn="just">
              <a:spcBef>
                <a:spcPts val="800"/>
              </a:spcBef>
              <a:buClrTx/>
              <a:buSzTx/>
              <a:buNone/>
              <a:defRPr/>
            </a:pPr>
            <a:endParaRPr lang="fi-FI" sz="1200">
              <a:solidFill>
                <a:srgbClr val="000000"/>
              </a:solidFill>
            </a:endParaRPr>
          </a:p>
          <a:p>
            <a:pPr marL="0" indent="0" algn="just">
              <a:spcBef>
                <a:spcPts val="800"/>
              </a:spcBef>
              <a:buClrTx/>
              <a:buSzTx/>
              <a:buNone/>
              <a:defRPr/>
            </a:pPr>
            <a:r>
              <a:rPr lang="fi-FI" sz="1200" b="1">
                <a:solidFill>
                  <a:schemeClr val="accent6">
                    <a:lumMod val="60000"/>
                    <a:lumOff val="40000"/>
                  </a:schemeClr>
                </a:solidFill>
              </a:rPr>
              <a:t>Hyvinvointi ja ennaltaehkäisy ovat terveyspalveluiden keskiössä</a:t>
            </a:r>
            <a:endParaRPr lang="fi-FI" sz="1200" b="1">
              <a:solidFill>
                <a:schemeClr val="accent6">
                  <a:lumMod val="60000"/>
                  <a:lumOff val="40000"/>
                </a:schemeClr>
              </a:solidFill>
              <a:ea typeface="Source Sans Pro"/>
            </a:endParaRPr>
          </a:p>
          <a:p>
            <a:pPr marL="0" indent="0" algn="just">
              <a:spcBef>
                <a:spcPts val="800"/>
              </a:spcBef>
              <a:buClrTx/>
              <a:buSzTx/>
              <a:buNone/>
              <a:defRPr/>
            </a:pPr>
            <a:r>
              <a:rPr lang="fi-FI" sz="1200">
                <a:solidFill>
                  <a:srgbClr val="000000"/>
                </a:solidFill>
              </a:rPr>
              <a:t>Hyvinvoinnin palvelujärjestelmä uudelleenorganisoidaan kokonaisvaltaisen hyvinvoinnin ja ennaltaehkäisyn ympärille. Terveyskeskukset toimivat hyvinvoinnin keskuksina tarjoten monipuolisia palveluita. Terveyden edistäminen integroidaan yhteiskunnan kaikkiin osa-alueisiin. Perheiden, yhteisöjen sekä taiteen ja kulttuurin roolia terveyden edistämisessä korostetaan.</a:t>
            </a:r>
            <a:endParaRPr lang="fi-FI" sz="1200">
              <a:solidFill>
                <a:srgbClr val="000000"/>
              </a:solidFill>
              <a:ea typeface="Source Sans Pro"/>
            </a:endParaRPr>
          </a:p>
        </p:txBody>
      </p:sp>
      <p:sp>
        <p:nvSpPr>
          <p:cNvPr id="2" name="Title 1">
            <a:extLst>
              <a:ext uri="{FF2B5EF4-FFF2-40B4-BE49-F238E27FC236}">
                <a16:creationId xmlns:a16="http://schemas.microsoft.com/office/drawing/2014/main" id="{D191CFC9-6576-906F-6D1E-34E221FA5F3F}"/>
              </a:ext>
            </a:extLst>
          </p:cNvPr>
          <p:cNvSpPr>
            <a:spLocks noGrp="1"/>
          </p:cNvSpPr>
          <p:nvPr>
            <p:ph type="title"/>
          </p:nvPr>
        </p:nvSpPr>
        <p:spPr/>
        <p:txBody>
          <a:bodyPr/>
          <a:lstStyle/>
          <a:p>
            <a:r>
              <a:rPr kumimoji="0" lang="fi-FI" sz="1800" b="1" i="0" u="none" strike="noStrike" kern="1200" cap="none" spc="0" normalizeH="0" baseline="0" noProof="0">
                <a:ln>
                  <a:noFill/>
                </a:ln>
                <a:solidFill>
                  <a:srgbClr val="153557">
                    <a:lumMod val="60000"/>
                    <a:lumOff val="40000"/>
                  </a:srgbClr>
                </a:solidFill>
                <a:effectLst/>
                <a:uLnTx/>
                <a:uFillTx/>
                <a:latin typeface="Titillium Web Bold"/>
                <a:ea typeface="+mj-ea"/>
                <a:cs typeface="+mj-cs"/>
              </a:rPr>
              <a:t>Skenaario 2 – Euroopan renessanssi</a:t>
            </a:r>
            <a:br>
              <a:rPr kumimoji="0" lang="fi-FI" sz="2400" b="1" i="0" u="none" strike="noStrike" kern="1200" cap="none" spc="0" normalizeH="0" baseline="0" noProof="0">
                <a:ln>
                  <a:noFill/>
                </a:ln>
                <a:solidFill>
                  <a:srgbClr val="153557">
                    <a:lumMod val="60000"/>
                    <a:lumOff val="40000"/>
                  </a:srgbClr>
                </a:solidFill>
                <a:effectLst/>
                <a:uLnTx/>
                <a:uFillTx/>
                <a:latin typeface="Titillium Web Bold"/>
                <a:ea typeface="+mj-ea"/>
                <a:cs typeface="+mj-cs"/>
              </a:rPr>
            </a:br>
            <a:r>
              <a:rPr kumimoji="0" lang="fi-FI" sz="2400" b="1" i="0" u="none" strike="noStrike" kern="1200" cap="none" spc="0" normalizeH="0" baseline="0" noProof="0">
                <a:ln>
                  <a:noFill/>
                </a:ln>
                <a:solidFill>
                  <a:srgbClr val="153557">
                    <a:lumMod val="60000"/>
                    <a:lumOff val="40000"/>
                  </a:srgbClr>
                </a:solidFill>
                <a:effectLst/>
                <a:uLnTx/>
                <a:uFillTx/>
                <a:latin typeface="Titillium Web Bold"/>
                <a:ea typeface="+mj-ea"/>
                <a:cs typeface="+mj-cs"/>
              </a:rPr>
              <a:t>Tarina 2/2</a:t>
            </a:r>
            <a:endParaRPr lang="fi-FI"/>
          </a:p>
        </p:txBody>
      </p:sp>
    </p:spTree>
    <p:extLst>
      <p:ext uri="{BB962C8B-B14F-4D97-AF65-F5344CB8AC3E}">
        <p14:creationId xmlns:p14="http://schemas.microsoft.com/office/powerpoint/2010/main" val="1172502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4FE5F-8F0A-45B1-F692-A093BC0434D5}"/>
            </a:ext>
          </a:extLst>
        </p:cNvPr>
        <p:cNvGrpSpPr/>
        <p:nvPr/>
      </p:nvGrpSpPr>
      <p:grpSpPr>
        <a:xfrm>
          <a:off x="0" y="0"/>
          <a:ext cx="0" cy="0"/>
          <a:chOff x="0" y="0"/>
          <a:chExt cx="0" cy="0"/>
        </a:xfrm>
      </p:grpSpPr>
      <p:sp>
        <p:nvSpPr>
          <p:cNvPr id="4" name="Rectangle 21">
            <a:extLst>
              <a:ext uri="{FF2B5EF4-FFF2-40B4-BE49-F238E27FC236}">
                <a16:creationId xmlns:a16="http://schemas.microsoft.com/office/drawing/2014/main" id="{D2742C68-FC61-27CA-CAFD-D08E0ED92B77}"/>
              </a:ext>
              <a:ext uri="{C183D7F6-B498-43B3-948B-1728B52AA6E4}">
                <adec:decorative xmlns:adec="http://schemas.microsoft.com/office/drawing/2017/decorative" val="1"/>
              </a:ext>
            </a:extLst>
          </p:cNvPr>
          <p:cNvSpPr/>
          <p:nvPr/>
        </p:nvSpPr>
        <p:spPr>
          <a:xfrm rot="16200000">
            <a:off x="6593815" y="3274355"/>
            <a:ext cx="6858008" cy="309283"/>
          </a:xfrm>
          <a:prstGeom prst="rect">
            <a:avLst/>
          </a:prstGeom>
          <a:solidFill>
            <a:srgbClr val="7DADE0"/>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r" defTabSz="1219140">
              <a:spcBef>
                <a:spcPct val="20000"/>
              </a:spcBef>
              <a:buClr>
                <a:srgbClr val="FFB200"/>
              </a:buClr>
              <a:buSzPct val="80000"/>
              <a:defRPr/>
            </a:pPr>
            <a:endParaRPr lang="fi-FI" sz="1600" b="1">
              <a:solidFill>
                <a:srgbClr val="FFFFFF"/>
              </a:solidFill>
              <a:latin typeface="Arial Nova" panose="020B0504020202020204" pitchFamily="34" charset="0"/>
            </a:endParaRPr>
          </a:p>
        </p:txBody>
      </p:sp>
      <p:pic>
        <p:nvPicPr>
          <p:cNvPr id="10" name="Picture 11">
            <a:extLst>
              <a:ext uri="{FF2B5EF4-FFF2-40B4-BE49-F238E27FC236}">
                <a16:creationId xmlns:a16="http://schemas.microsoft.com/office/drawing/2014/main" id="{3A6AAD57-1AF6-7DB0-87DA-14F42E760915}"/>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6">
                <a:lumMod val="20000"/>
                <a:lumOff val="80000"/>
                <a:tint val="45000"/>
                <a:satMod val="400000"/>
              </a:schemeClr>
            </a:duotone>
            <a:extLst>
              <a:ext uri="{28A0092B-C50C-407E-A947-70E740481C1C}">
                <a14:useLocalDpi xmlns:a14="http://schemas.microsoft.com/office/drawing/2010/main" val="0"/>
              </a:ext>
            </a:extLst>
          </a:blip>
          <a:srcRect l="29173" r="29173"/>
          <a:stretch/>
        </p:blipFill>
        <p:spPr>
          <a:xfrm>
            <a:off x="10177961" y="0"/>
            <a:ext cx="2024049" cy="6858000"/>
          </a:xfrm>
          <a:prstGeom prst="rect">
            <a:avLst/>
          </a:prstGeom>
          <a:solidFill>
            <a:srgbClr val="6471E4"/>
          </a:solidFill>
          <a:ln>
            <a:noFill/>
          </a:ln>
        </p:spPr>
      </p:pic>
      <p:cxnSp>
        <p:nvCxnSpPr>
          <p:cNvPr id="21" name="Yhdistin: Kaareva 26">
            <a:extLst>
              <a:ext uri="{FF2B5EF4-FFF2-40B4-BE49-F238E27FC236}">
                <a16:creationId xmlns:a16="http://schemas.microsoft.com/office/drawing/2014/main" id="{2D6EB104-F315-C038-8900-307F2BFA6777}"/>
              </a:ext>
              <a:ext uri="{C183D7F6-B498-43B3-948B-1728B52AA6E4}">
                <adec:decorative xmlns:adec="http://schemas.microsoft.com/office/drawing/2017/decorative" val="1"/>
              </a:ext>
            </a:extLst>
          </p:cNvPr>
          <p:cNvCxnSpPr>
            <a:cxnSpLocks/>
            <a:stCxn id="16" idx="3"/>
            <a:endCxn id="13" idx="1"/>
          </p:cNvCxnSpPr>
          <p:nvPr/>
        </p:nvCxnSpPr>
        <p:spPr>
          <a:xfrm flipV="1">
            <a:off x="6347968" y="5632404"/>
            <a:ext cx="679496" cy="506179"/>
          </a:xfrm>
          <a:prstGeom prst="curvedConnector3">
            <a:avLst>
              <a:gd name="adj1" fmla="val 50000"/>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Yhdistin: Kaareva 63">
            <a:extLst>
              <a:ext uri="{FF2B5EF4-FFF2-40B4-BE49-F238E27FC236}">
                <a16:creationId xmlns:a16="http://schemas.microsoft.com/office/drawing/2014/main" id="{EEFC1AAA-FD36-1FE4-25A9-BD3FC5404F75}"/>
              </a:ext>
              <a:ext uri="{C183D7F6-B498-43B3-948B-1728B52AA6E4}">
                <adec:decorative xmlns:adec="http://schemas.microsoft.com/office/drawing/2017/decorative" val="1"/>
              </a:ext>
            </a:extLst>
          </p:cNvPr>
          <p:cNvCxnSpPr>
            <a:cxnSpLocks/>
            <a:stCxn id="14" idx="3"/>
            <a:endCxn id="13" idx="1"/>
          </p:cNvCxnSpPr>
          <p:nvPr/>
        </p:nvCxnSpPr>
        <p:spPr>
          <a:xfrm>
            <a:off x="6123392" y="3398721"/>
            <a:ext cx="904072" cy="2233683"/>
          </a:xfrm>
          <a:prstGeom prst="curvedConnector3">
            <a:avLst>
              <a:gd name="adj1" fmla="val 50000"/>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Yhdistin: Kaareva 110">
            <a:extLst>
              <a:ext uri="{FF2B5EF4-FFF2-40B4-BE49-F238E27FC236}">
                <a16:creationId xmlns:a16="http://schemas.microsoft.com/office/drawing/2014/main" id="{B2623A59-4389-BCB2-703E-7A93373C3C0A}"/>
              </a:ext>
              <a:ext uri="{C183D7F6-B498-43B3-948B-1728B52AA6E4}">
                <adec:decorative xmlns:adec="http://schemas.microsoft.com/office/drawing/2017/decorative" val="1"/>
              </a:ext>
            </a:extLst>
          </p:cNvPr>
          <p:cNvCxnSpPr>
            <a:cxnSpLocks/>
            <a:stCxn id="6" idx="3"/>
            <a:endCxn id="16" idx="1"/>
          </p:cNvCxnSpPr>
          <p:nvPr/>
        </p:nvCxnSpPr>
        <p:spPr>
          <a:xfrm>
            <a:off x="2452010" y="4606422"/>
            <a:ext cx="1412889" cy="1532161"/>
          </a:xfrm>
          <a:prstGeom prst="curvedConnector3">
            <a:avLst>
              <a:gd name="adj1" fmla="val 50000"/>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Yhdistin: Kaareva 148">
            <a:extLst>
              <a:ext uri="{FF2B5EF4-FFF2-40B4-BE49-F238E27FC236}">
                <a16:creationId xmlns:a16="http://schemas.microsoft.com/office/drawing/2014/main" id="{F8C76832-A1CB-ED42-1F84-CAB3BCAC2163}"/>
              </a:ext>
              <a:ext uri="{C183D7F6-B498-43B3-948B-1728B52AA6E4}">
                <adec:decorative xmlns:adec="http://schemas.microsoft.com/office/drawing/2017/decorative" val="1"/>
              </a:ext>
            </a:extLst>
          </p:cNvPr>
          <p:cNvCxnSpPr>
            <a:cxnSpLocks/>
            <a:stCxn id="6" idx="3"/>
            <a:endCxn id="15" idx="1"/>
          </p:cNvCxnSpPr>
          <p:nvPr/>
        </p:nvCxnSpPr>
        <p:spPr>
          <a:xfrm>
            <a:off x="2452009" y="4606422"/>
            <a:ext cx="865467" cy="308329"/>
          </a:xfrm>
          <a:prstGeom prst="curvedConnector3">
            <a:avLst>
              <a:gd name="adj1" fmla="val 50000"/>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Yhdistin: Kaareva 158">
            <a:extLst>
              <a:ext uri="{FF2B5EF4-FFF2-40B4-BE49-F238E27FC236}">
                <a16:creationId xmlns:a16="http://schemas.microsoft.com/office/drawing/2014/main" id="{2200E62B-6A11-31EB-1FB1-29D4E3C3420B}"/>
              </a:ext>
              <a:ext uri="{C183D7F6-B498-43B3-948B-1728B52AA6E4}">
                <adec:decorative xmlns:adec="http://schemas.microsoft.com/office/drawing/2017/decorative" val="1"/>
              </a:ext>
            </a:extLst>
          </p:cNvPr>
          <p:cNvCxnSpPr>
            <a:cxnSpLocks/>
            <a:stCxn id="7" idx="0"/>
            <a:endCxn id="6" idx="2"/>
          </p:cNvCxnSpPr>
          <p:nvPr/>
        </p:nvCxnSpPr>
        <p:spPr>
          <a:xfrm rot="16200000" flipV="1">
            <a:off x="1285935" y="5074912"/>
            <a:ext cx="386904" cy="296251"/>
          </a:xfrm>
          <a:prstGeom prst="curvedConnector3">
            <a:avLst>
              <a:gd name="adj1" fmla="val 50000"/>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Yhdistin: Kaareva 184">
            <a:extLst>
              <a:ext uri="{FF2B5EF4-FFF2-40B4-BE49-F238E27FC236}">
                <a16:creationId xmlns:a16="http://schemas.microsoft.com/office/drawing/2014/main" id="{B48957BC-AB8E-FB11-F336-8DD1771299E9}"/>
              </a:ext>
              <a:ext uri="{C183D7F6-B498-43B3-948B-1728B52AA6E4}">
                <adec:decorative xmlns:adec="http://schemas.microsoft.com/office/drawing/2017/decorative" val="1"/>
              </a:ext>
            </a:extLst>
          </p:cNvPr>
          <p:cNvCxnSpPr>
            <a:cxnSpLocks/>
            <a:stCxn id="6" idx="3"/>
            <a:endCxn id="14" idx="1"/>
          </p:cNvCxnSpPr>
          <p:nvPr/>
        </p:nvCxnSpPr>
        <p:spPr>
          <a:xfrm flipV="1">
            <a:off x="2452010" y="3398722"/>
            <a:ext cx="1205895" cy="1207700"/>
          </a:xfrm>
          <a:prstGeom prst="curvedConnector3">
            <a:avLst>
              <a:gd name="adj1" fmla="val 50000"/>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Yhdistin: Kaareva 63">
            <a:extLst>
              <a:ext uri="{FF2B5EF4-FFF2-40B4-BE49-F238E27FC236}">
                <a16:creationId xmlns:a16="http://schemas.microsoft.com/office/drawing/2014/main" id="{9DEA7E21-366B-150E-61B1-AE538097942A}"/>
              </a:ext>
              <a:ext uri="{C183D7F6-B498-43B3-948B-1728B52AA6E4}">
                <adec:decorative xmlns:adec="http://schemas.microsoft.com/office/drawing/2017/decorative" val="1"/>
              </a:ext>
            </a:extLst>
          </p:cNvPr>
          <p:cNvCxnSpPr>
            <a:cxnSpLocks/>
            <a:stCxn id="15" idx="3"/>
            <a:endCxn id="13" idx="1"/>
          </p:cNvCxnSpPr>
          <p:nvPr/>
        </p:nvCxnSpPr>
        <p:spPr>
          <a:xfrm>
            <a:off x="5916397" y="4914751"/>
            <a:ext cx="1111067" cy="717653"/>
          </a:xfrm>
          <a:prstGeom prst="curvedConnector3">
            <a:avLst>
              <a:gd name="adj1" fmla="val 50000"/>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Yhdistin: Kaareva 63">
            <a:extLst>
              <a:ext uri="{FF2B5EF4-FFF2-40B4-BE49-F238E27FC236}">
                <a16:creationId xmlns:a16="http://schemas.microsoft.com/office/drawing/2014/main" id="{D05F2F19-ED89-128A-EC05-F6835F5A6F52}"/>
              </a:ext>
              <a:ext uri="{C183D7F6-B498-43B3-948B-1728B52AA6E4}">
                <adec:decorative xmlns:adec="http://schemas.microsoft.com/office/drawing/2017/decorative" val="1"/>
              </a:ext>
            </a:extLst>
          </p:cNvPr>
          <p:cNvCxnSpPr>
            <a:cxnSpLocks/>
            <a:stCxn id="9" idx="2"/>
            <a:endCxn id="14" idx="0"/>
          </p:cNvCxnSpPr>
          <p:nvPr/>
        </p:nvCxnSpPr>
        <p:spPr>
          <a:xfrm rot="16200000" flipH="1">
            <a:off x="4628408" y="2550585"/>
            <a:ext cx="451875" cy="72604"/>
          </a:xfrm>
          <a:prstGeom prst="curvedConnector3">
            <a:avLst>
              <a:gd name="adj1" fmla="val 50000"/>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Yhdistin: Kaareva 63">
            <a:extLst>
              <a:ext uri="{FF2B5EF4-FFF2-40B4-BE49-F238E27FC236}">
                <a16:creationId xmlns:a16="http://schemas.microsoft.com/office/drawing/2014/main" id="{D440E898-926E-3A61-4503-3F3E4D0C0655}"/>
              </a:ext>
              <a:ext uri="{C183D7F6-B498-43B3-948B-1728B52AA6E4}">
                <adec:decorative xmlns:adec="http://schemas.microsoft.com/office/drawing/2017/decorative" val="1"/>
              </a:ext>
            </a:extLst>
          </p:cNvPr>
          <p:cNvCxnSpPr>
            <a:cxnSpLocks/>
            <a:stCxn id="14" idx="3"/>
            <a:endCxn id="154" idx="1"/>
          </p:cNvCxnSpPr>
          <p:nvPr/>
        </p:nvCxnSpPr>
        <p:spPr>
          <a:xfrm>
            <a:off x="6123392" y="3398721"/>
            <a:ext cx="837515" cy="872448"/>
          </a:xfrm>
          <a:prstGeom prst="curvedConnector3">
            <a:avLst>
              <a:gd name="adj1" fmla="val 50000"/>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Yhdistin: Kaareva 158">
            <a:extLst>
              <a:ext uri="{FF2B5EF4-FFF2-40B4-BE49-F238E27FC236}">
                <a16:creationId xmlns:a16="http://schemas.microsoft.com/office/drawing/2014/main" id="{CAABFB92-DC15-596E-B2AE-384327D38F04}"/>
              </a:ext>
              <a:ext uri="{C183D7F6-B498-43B3-948B-1728B52AA6E4}">
                <adec:decorative xmlns:adec="http://schemas.microsoft.com/office/drawing/2017/decorative" val="1"/>
              </a:ext>
            </a:extLst>
          </p:cNvPr>
          <p:cNvCxnSpPr>
            <a:cxnSpLocks/>
            <a:stCxn id="5" idx="2"/>
            <a:endCxn id="161" idx="0"/>
          </p:cNvCxnSpPr>
          <p:nvPr/>
        </p:nvCxnSpPr>
        <p:spPr>
          <a:xfrm rot="16200000" flipH="1">
            <a:off x="1369459" y="2528781"/>
            <a:ext cx="425884" cy="90223"/>
          </a:xfrm>
          <a:prstGeom prst="curvedConnector3">
            <a:avLst>
              <a:gd name="adj1" fmla="val 50000"/>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Yhdistin: Kaareva 158">
            <a:extLst>
              <a:ext uri="{FF2B5EF4-FFF2-40B4-BE49-F238E27FC236}">
                <a16:creationId xmlns:a16="http://schemas.microsoft.com/office/drawing/2014/main" id="{472ED56A-F4B1-A3D2-2F93-3468380DACC4}"/>
              </a:ext>
              <a:ext uri="{C183D7F6-B498-43B3-948B-1728B52AA6E4}">
                <adec:decorative xmlns:adec="http://schemas.microsoft.com/office/drawing/2017/decorative" val="1"/>
              </a:ext>
            </a:extLst>
          </p:cNvPr>
          <p:cNvCxnSpPr>
            <a:cxnSpLocks/>
            <a:stCxn id="9" idx="1"/>
            <a:endCxn id="161" idx="3"/>
          </p:cNvCxnSpPr>
          <p:nvPr/>
        </p:nvCxnSpPr>
        <p:spPr>
          <a:xfrm rot="10800000" flipV="1">
            <a:off x="2820389" y="1875680"/>
            <a:ext cx="965336" cy="1396424"/>
          </a:xfrm>
          <a:prstGeom prst="curvedConnector3">
            <a:avLst>
              <a:gd name="adj1" fmla="val 50000"/>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Yhdistin: Kaareva 158">
            <a:extLst>
              <a:ext uri="{FF2B5EF4-FFF2-40B4-BE49-F238E27FC236}">
                <a16:creationId xmlns:a16="http://schemas.microsoft.com/office/drawing/2014/main" id="{1387CD32-D546-D775-FFEB-513431BAC39E}"/>
              </a:ext>
              <a:ext uri="{C183D7F6-B498-43B3-948B-1728B52AA6E4}">
                <adec:decorative xmlns:adec="http://schemas.microsoft.com/office/drawing/2017/decorative" val="1"/>
              </a:ext>
            </a:extLst>
          </p:cNvPr>
          <p:cNvCxnSpPr>
            <a:cxnSpLocks/>
            <a:stCxn id="161" idx="3"/>
            <a:endCxn id="14" idx="1"/>
          </p:cNvCxnSpPr>
          <p:nvPr/>
        </p:nvCxnSpPr>
        <p:spPr>
          <a:xfrm>
            <a:off x="2820389" y="3272105"/>
            <a:ext cx="837515" cy="126617"/>
          </a:xfrm>
          <a:prstGeom prst="curvedConnector3">
            <a:avLst>
              <a:gd name="adj1" fmla="val 50000"/>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Yhdistin: Kaareva 158">
            <a:extLst>
              <a:ext uri="{FF2B5EF4-FFF2-40B4-BE49-F238E27FC236}">
                <a16:creationId xmlns:a16="http://schemas.microsoft.com/office/drawing/2014/main" id="{325EFD2F-5F49-2A60-0755-AD53436C77C2}"/>
              </a:ext>
              <a:ext uri="{C183D7F6-B498-43B3-948B-1728B52AA6E4}">
                <adec:decorative xmlns:adec="http://schemas.microsoft.com/office/drawing/2017/decorative" val="1"/>
              </a:ext>
            </a:extLst>
          </p:cNvPr>
          <p:cNvCxnSpPr>
            <a:cxnSpLocks/>
            <a:stCxn id="6" idx="0"/>
            <a:endCxn id="161" idx="2"/>
          </p:cNvCxnSpPr>
          <p:nvPr/>
        </p:nvCxnSpPr>
        <p:spPr>
          <a:xfrm rot="5400000" flipH="1" flipV="1">
            <a:off x="1266446" y="3822191"/>
            <a:ext cx="425884" cy="296251"/>
          </a:xfrm>
          <a:prstGeom prst="curvedConnector3">
            <a:avLst>
              <a:gd name="adj1" fmla="val 50000"/>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4" name="Yhdistin: Kaareva 63">
            <a:extLst>
              <a:ext uri="{FF2B5EF4-FFF2-40B4-BE49-F238E27FC236}">
                <a16:creationId xmlns:a16="http://schemas.microsoft.com/office/drawing/2014/main" id="{195BF601-2FF2-356F-E699-654AEDCEC32E}"/>
              </a:ext>
              <a:ext uri="{C183D7F6-B498-43B3-948B-1728B52AA6E4}">
                <adec:decorative xmlns:adec="http://schemas.microsoft.com/office/drawing/2017/decorative" val="1"/>
              </a:ext>
            </a:extLst>
          </p:cNvPr>
          <p:cNvCxnSpPr>
            <a:cxnSpLocks/>
            <a:stCxn id="9" idx="3"/>
            <a:endCxn id="325" idx="1"/>
          </p:cNvCxnSpPr>
          <p:nvPr/>
        </p:nvCxnSpPr>
        <p:spPr>
          <a:xfrm>
            <a:off x="5850363" y="1875681"/>
            <a:ext cx="547480" cy="55191"/>
          </a:xfrm>
          <a:prstGeom prst="curvedConnector3">
            <a:avLst>
              <a:gd name="adj1" fmla="val 50000"/>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5" name="Yhdistin: Kaareva 63">
            <a:extLst>
              <a:ext uri="{FF2B5EF4-FFF2-40B4-BE49-F238E27FC236}">
                <a16:creationId xmlns:a16="http://schemas.microsoft.com/office/drawing/2014/main" id="{E20DA58E-BB17-0252-0746-8FF33C716757}"/>
              </a:ext>
              <a:ext uri="{C183D7F6-B498-43B3-948B-1728B52AA6E4}">
                <adec:decorative xmlns:adec="http://schemas.microsoft.com/office/drawing/2017/decorative" val="1"/>
              </a:ext>
            </a:extLst>
          </p:cNvPr>
          <p:cNvCxnSpPr>
            <a:cxnSpLocks/>
            <a:stCxn id="154" idx="0"/>
            <a:endCxn id="359" idx="2"/>
          </p:cNvCxnSpPr>
          <p:nvPr/>
        </p:nvCxnSpPr>
        <p:spPr>
          <a:xfrm rot="16200000" flipV="1">
            <a:off x="8022299" y="3517945"/>
            <a:ext cx="366781" cy="169128"/>
          </a:xfrm>
          <a:prstGeom prst="curvedConnector3">
            <a:avLst>
              <a:gd name="adj1" fmla="val 50000"/>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Yhdistin: Kaareva 63">
            <a:extLst>
              <a:ext uri="{FF2B5EF4-FFF2-40B4-BE49-F238E27FC236}">
                <a16:creationId xmlns:a16="http://schemas.microsoft.com/office/drawing/2014/main" id="{AFCCE90A-8F6F-80FF-4F86-AA405847F045}"/>
              </a:ext>
              <a:ext uri="{C183D7F6-B498-43B3-948B-1728B52AA6E4}">
                <adec:decorative xmlns:adec="http://schemas.microsoft.com/office/drawing/2017/decorative" val="1"/>
              </a:ext>
            </a:extLst>
          </p:cNvPr>
          <p:cNvCxnSpPr>
            <a:cxnSpLocks/>
            <a:stCxn id="359" idx="0"/>
            <a:endCxn id="325" idx="2"/>
          </p:cNvCxnSpPr>
          <p:nvPr/>
        </p:nvCxnSpPr>
        <p:spPr>
          <a:xfrm rot="16200000" flipV="1">
            <a:off x="7749213" y="2562857"/>
            <a:ext cx="366780" cy="377049"/>
          </a:xfrm>
          <a:prstGeom prst="curvedConnector3">
            <a:avLst>
              <a:gd name="adj1" fmla="val 50000"/>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1" name="Yhdistin: Kaareva 63">
            <a:extLst>
              <a:ext uri="{FF2B5EF4-FFF2-40B4-BE49-F238E27FC236}">
                <a16:creationId xmlns:a16="http://schemas.microsoft.com/office/drawing/2014/main" id="{E9FA8205-D278-F39E-99BC-C04646C62B03}"/>
              </a:ext>
              <a:ext uri="{C183D7F6-B498-43B3-948B-1728B52AA6E4}">
                <adec:decorative xmlns:adec="http://schemas.microsoft.com/office/drawing/2017/decorative" val="1"/>
              </a:ext>
            </a:extLst>
          </p:cNvPr>
          <p:cNvCxnSpPr>
            <a:cxnSpLocks/>
            <a:stCxn id="325" idx="3"/>
            <a:endCxn id="359" idx="3"/>
          </p:cNvCxnSpPr>
          <p:nvPr/>
        </p:nvCxnSpPr>
        <p:spPr>
          <a:xfrm>
            <a:off x="9090308" y="1930871"/>
            <a:ext cx="76640" cy="1246075"/>
          </a:xfrm>
          <a:prstGeom prst="curvedConnector3">
            <a:avLst>
              <a:gd name="adj1" fmla="val 497704"/>
            </a:avLst>
          </a:prstGeom>
          <a:ln w="1905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9F44693-FE91-D02B-BE18-DCBA1A46470E}"/>
              </a:ext>
            </a:extLst>
          </p:cNvPr>
          <p:cNvSpPr>
            <a:spLocks noGrp="1"/>
          </p:cNvSpPr>
          <p:nvPr>
            <p:ph type="title"/>
          </p:nvPr>
        </p:nvSpPr>
        <p:spPr/>
        <p:txBody>
          <a:bodyPr>
            <a:normAutofit/>
          </a:bodyPr>
          <a:lstStyle/>
          <a:p>
            <a:pPr marL="0" marR="0" lvl="0" indent="0" defTabSz="914309" rtl="0" eaLnBrk="0" fontAlgn="base" latinLnBrk="0" hangingPunct="0">
              <a:lnSpc>
                <a:spcPct val="100000"/>
              </a:lnSpc>
              <a:spcBef>
                <a:spcPts val="800"/>
              </a:spcBef>
              <a:spcAft>
                <a:spcPts val="1200"/>
              </a:spcAft>
              <a:tabLst/>
              <a:defRPr/>
            </a:pPr>
            <a:r>
              <a:rPr kumimoji="0" lang="fi-FI" sz="1800" b="1" i="0" u="none" strike="noStrike" kern="1200" cap="none" spc="0" normalizeH="0" baseline="0" noProof="0">
                <a:ln>
                  <a:noFill/>
                </a:ln>
                <a:solidFill>
                  <a:srgbClr val="153557">
                    <a:lumMod val="60000"/>
                    <a:lumOff val="40000"/>
                  </a:srgbClr>
                </a:solidFill>
                <a:effectLst/>
                <a:uLnTx/>
                <a:uFillTx/>
                <a:latin typeface="Titillium Web" panose="00000500000000000000" pitchFamily="2" charset="0"/>
                <a:ea typeface="+mn-ea"/>
                <a:cs typeface="+mn-cs"/>
              </a:rPr>
              <a:t>Skenaario 2 – Euroopan renessanssi</a:t>
            </a:r>
            <a:br>
              <a:rPr kumimoji="0" lang="fi-FI" sz="2400" b="1" i="0" u="none" strike="noStrike" kern="1200" cap="none" spc="0" normalizeH="0" baseline="0" noProof="0">
                <a:ln>
                  <a:noFill/>
                </a:ln>
                <a:solidFill>
                  <a:srgbClr val="153557">
                    <a:lumMod val="60000"/>
                    <a:lumOff val="40000"/>
                  </a:srgbClr>
                </a:solidFill>
                <a:effectLst/>
                <a:uLnTx/>
                <a:uFillTx/>
                <a:latin typeface="Titillium Web" panose="00000500000000000000" pitchFamily="2" charset="0"/>
                <a:ea typeface="+mn-ea"/>
                <a:cs typeface="+mn-cs"/>
              </a:rPr>
            </a:br>
            <a:r>
              <a:rPr kumimoji="0" lang="fi-FI" sz="2100" b="1" i="0" u="none" strike="noStrike" kern="1200" cap="none" spc="0" normalizeH="0" baseline="0" noProof="0">
                <a:ln>
                  <a:noFill/>
                </a:ln>
                <a:solidFill>
                  <a:srgbClr val="153557">
                    <a:lumMod val="60000"/>
                    <a:lumOff val="40000"/>
                  </a:srgbClr>
                </a:solidFill>
                <a:effectLst/>
                <a:uLnTx/>
                <a:uFillTx/>
                <a:latin typeface="Titillium Web" panose="00000500000000000000" pitchFamily="2" charset="0"/>
                <a:ea typeface="+mn-ea"/>
                <a:cs typeface="+mn-cs"/>
              </a:rPr>
              <a:t>Skenaarion toteutuminen ja keskeiset ajurit</a:t>
            </a:r>
            <a:endParaRPr lang="fi-FI"/>
          </a:p>
        </p:txBody>
      </p:sp>
      <p:sp>
        <p:nvSpPr>
          <p:cNvPr id="7" name="Suorakulmio: Pyöristetyt kulmat 85">
            <a:extLst>
              <a:ext uri="{FF2B5EF4-FFF2-40B4-BE49-F238E27FC236}">
                <a16:creationId xmlns:a16="http://schemas.microsoft.com/office/drawing/2014/main" id="{F8FDBF19-BDA8-5B03-C5F9-2558975186EA}"/>
              </a:ext>
            </a:extLst>
          </p:cNvPr>
          <p:cNvSpPr/>
          <p:nvPr/>
        </p:nvSpPr>
        <p:spPr>
          <a:xfrm>
            <a:off x="486976" y="5416490"/>
            <a:ext cx="2281072" cy="1097327"/>
          </a:xfrm>
          <a:prstGeom prst="roundRect">
            <a:avLst/>
          </a:prstGeom>
          <a:solidFill>
            <a:srgbClr val="F2F7FC"/>
          </a:solidFill>
          <a:ln w="19050">
            <a:solidFill>
              <a:schemeClr val="accent6">
                <a:lumMod val="60000"/>
                <a:lumOff val="40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Titillium Web" panose="00000500000000000000" pitchFamily="2" charset="0"/>
              </a:rPr>
              <a:t>Venäjän ja EU:n välinen konflikti eskaloituu lähelle sotaa, mikä pakottaa EU:n tiivistämään puolustus-yhteistyötään.</a:t>
            </a:r>
          </a:p>
        </p:txBody>
      </p:sp>
      <p:sp>
        <p:nvSpPr>
          <p:cNvPr id="6" name="Suorakulmio: Pyöristetyt kulmat 6">
            <a:extLst>
              <a:ext uri="{FF2B5EF4-FFF2-40B4-BE49-F238E27FC236}">
                <a16:creationId xmlns:a16="http://schemas.microsoft.com/office/drawing/2014/main" id="{B53B2695-E9CC-27B9-7FB0-DAD81D77C88C}"/>
              </a:ext>
            </a:extLst>
          </p:cNvPr>
          <p:cNvSpPr/>
          <p:nvPr/>
        </p:nvSpPr>
        <p:spPr>
          <a:xfrm>
            <a:off x="210513" y="4183257"/>
            <a:ext cx="2241496" cy="846328"/>
          </a:xfrm>
          <a:prstGeom prst="roundRect">
            <a:avLst/>
          </a:prstGeom>
          <a:solidFill>
            <a:srgbClr val="F2F7FC"/>
          </a:solidFill>
          <a:ln w="19050">
            <a:solidFill>
              <a:schemeClr val="accent6">
                <a:lumMod val="60000"/>
                <a:lumOff val="40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Titillium Web" panose="00000500000000000000" pitchFamily="2" charset="0"/>
              </a:rPr>
              <a:t>Sodan uhka ja kiristyvä kilpailu pakottavat EU:n jäsenmaat tiiviimpään yhteistyöhön. </a:t>
            </a:r>
          </a:p>
        </p:txBody>
      </p:sp>
      <p:sp>
        <p:nvSpPr>
          <p:cNvPr id="5" name="Suorakulmio: Pyöristetyt kulmat 87">
            <a:extLst>
              <a:ext uri="{FF2B5EF4-FFF2-40B4-BE49-F238E27FC236}">
                <a16:creationId xmlns:a16="http://schemas.microsoft.com/office/drawing/2014/main" id="{3696BF05-92AB-A849-7E13-500323D7A389}"/>
              </a:ext>
            </a:extLst>
          </p:cNvPr>
          <p:cNvSpPr/>
          <p:nvPr/>
        </p:nvSpPr>
        <p:spPr>
          <a:xfrm>
            <a:off x="306530" y="1390412"/>
            <a:ext cx="2461519" cy="970539"/>
          </a:xfrm>
          <a:prstGeom prst="roundRect">
            <a:avLst/>
          </a:prstGeom>
          <a:solidFill>
            <a:srgbClr val="F2F7FC"/>
          </a:solidFill>
          <a:ln w="19050">
            <a:solidFill>
              <a:schemeClr val="accent6">
                <a:lumMod val="60000"/>
                <a:lumOff val="40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Titillium Web" panose="00000500000000000000" pitchFamily="2" charset="0"/>
              </a:rPr>
              <a:t>Merkittävä talouskriisi Kiinassa ja Yhdysvalloissa heikentää niiden globaalia valta-asemaa.</a:t>
            </a:r>
          </a:p>
        </p:txBody>
      </p:sp>
      <p:sp>
        <p:nvSpPr>
          <p:cNvPr id="9" name="Suorakulmio: Pyöristetyt kulmat 9">
            <a:extLst>
              <a:ext uri="{FF2B5EF4-FFF2-40B4-BE49-F238E27FC236}">
                <a16:creationId xmlns:a16="http://schemas.microsoft.com/office/drawing/2014/main" id="{FF180770-EE98-BA8C-FB24-952FA8398E2D}"/>
              </a:ext>
            </a:extLst>
          </p:cNvPr>
          <p:cNvSpPr/>
          <p:nvPr/>
        </p:nvSpPr>
        <p:spPr>
          <a:xfrm>
            <a:off x="3785726" y="1390411"/>
            <a:ext cx="2064637" cy="970539"/>
          </a:xfrm>
          <a:prstGeom prst="roundRect">
            <a:avLst/>
          </a:prstGeom>
          <a:solidFill>
            <a:srgbClr val="F2F7FC"/>
          </a:solidFill>
          <a:ln w="19050">
            <a:solidFill>
              <a:schemeClr val="accent6">
                <a:lumMod val="60000"/>
                <a:lumOff val="40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Titillium Web" panose="00000500000000000000" pitchFamily="2" charset="0"/>
              </a:rPr>
              <a:t>Satoja tuhansia ihmisiä tappavat helleaallot yleistyvät ympäri maailmaa 2030-luvun taitteessa.</a:t>
            </a:r>
          </a:p>
        </p:txBody>
      </p:sp>
      <p:sp>
        <p:nvSpPr>
          <p:cNvPr id="161" name="Suorakulmio: Pyöristetyt kulmat 87">
            <a:extLst>
              <a:ext uri="{FF2B5EF4-FFF2-40B4-BE49-F238E27FC236}">
                <a16:creationId xmlns:a16="http://schemas.microsoft.com/office/drawing/2014/main" id="{5818DC21-5527-6E85-1463-2E3CB87FCF11}"/>
              </a:ext>
            </a:extLst>
          </p:cNvPr>
          <p:cNvSpPr/>
          <p:nvPr/>
        </p:nvSpPr>
        <p:spPr>
          <a:xfrm>
            <a:off x="434635" y="2786835"/>
            <a:ext cx="2385755" cy="970539"/>
          </a:xfrm>
          <a:prstGeom prst="roundRect">
            <a:avLst/>
          </a:prstGeom>
          <a:solidFill>
            <a:srgbClr val="F2F7FC"/>
          </a:solidFill>
          <a:ln w="19050">
            <a:solidFill>
              <a:schemeClr val="accent6">
                <a:lumMod val="60000"/>
                <a:lumOff val="40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Titillium Web" panose="00000500000000000000" pitchFamily="2" charset="0"/>
              </a:rPr>
              <a:t>Yhdysvallat ja Kiina lamaantuvat ilmastoasioissa. Eurooppa ottaa johtavan roolin.</a:t>
            </a:r>
          </a:p>
        </p:txBody>
      </p:sp>
      <p:sp>
        <p:nvSpPr>
          <p:cNvPr id="14" name="Suorakulmio: Pyöristetyt kulmat 13">
            <a:extLst>
              <a:ext uri="{FF2B5EF4-FFF2-40B4-BE49-F238E27FC236}">
                <a16:creationId xmlns:a16="http://schemas.microsoft.com/office/drawing/2014/main" id="{91AEA454-FBA1-0F49-DC11-24F1520F98FC}"/>
              </a:ext>
            </a:extLst>
          </p:cNvPr>
          <p:cNvSpPr/>
          <p:nvPr/>
        </p:nvSpPr>
        <p:spPr>
          <a:xfrm>
            <a:off x="3657904" y="2812825"/>
            <a:ext cx="2465488" cy="1171793"/>
          </a:xfrm>
          <a:prstGeom prst="roundRect">
            <a:avLst/>
          </a:prstGeom>
          <a:solidFill>
            <a:srgbClr val="F2F7FC"/>
          </a:solidFill>
          <a:ln w="19050">
            <a:solidFill>
              <a:schemeClr val="accent6">
                <a:lumMod val="60000"/>
                <a:lumOff val="40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Titillium Web" panose="00000500000000000000" pitchFamily="2" charset="0"/>
              </a:rPr>
              <a:t>EU:n yhteinen teollisuusstrategia  nopeuttaa vihreää siirtymää. Investoinnit lisääntyvät.</a:t>
            </a:r>
          </a:p>
        </p:txBody>
      </p:sp>
      <p:sp>
        <p:nvSpPr>
          <p:cNvPr id="15" name="Suorakulmio: Pyöristetyt kulmat 12">
            <a:extLst>
              <a:ext uri="{FF2B5EF4-FFF2-40B4-BE49-F238E27FC236}">
                <a16:creationId xmlns:a16="http://schemas.microsoft.com/office/drawing/2014/main" id="{1120FF83-C344-1368-81CA-6FAF0B429424}"/>
              </a:ext>
            </a:extLst>
          </p:cNvPr>
          <p:cNvSpPr/>
          <p:nvPr/>
        </p:nvSpPr>
        <p:spPr>
          <a:xfrm>
            <a:off x="3317477" y="4427559"/>
            <a:ext cx="2598921" cy="974384"/>
          </a:xfrm>
          <a:prstGeom prst="roundRect">
            <a:avLst/>
          </a:prstGeom>
          <a:solidFill>
            <a:srgbClr val="F2F7FC"/>
          </a:solidFill>
          <a:ln w="19050">
            <a:solidFill>
              <a:schemeClr val="accent6">
                <a:lumMod val="60000"/>
                <a:lumOff val="40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Titillium Web" panose="00000500000000000000" pitchFamily="2" charset="0"/>
              </a:rPr>
              <a:t>EU:n ja Afrikan välinen vapaakauppasopimus astuu voimaan lisäten merkittävästi taloudellista yhteistyötä ja investointeja.</a:t>
            </a:r>
          </a:p>
        </p:txBody>
      </p:sp>
      <p:sp>
        <p:nvSpPr>
          <p:cNvPr id="16" name="Suorakulmio: Pyöristetyt kulmat 66">
            <a:extLst>
              <a:ext uri="{FF2B5EF4-FFF2-40B4-BE49-F238E27FC236}">
                <a16:creationId xmlns:a16="http://schemas.microsoft.com/office/drawing/2014/main" id="{4D41B206-DCAE-9605-AD5B-426DF27EB74E}"/>
              </a:ext>
            </a:extLst>
          </p:cNvPr>
          <p:cNvSpPr/>
          <p:nvPr/>
        </p:nvSpPr>
        <p:spPr>
          <a:xfrm>
            <a:off x="3864899" y="5651391"/>
            <a:ext cx="2483069" cy="974384"/>
          </a:xfrm>
          <a:prstGeom prst="roundRect">
            <a:avLst/>
          </a:prstGeom>
          <a:solidFill>
            <a:srgbClr val="F2F7FC"/>
          </a:solidFill>
          <a:ln w="19050">
            <a:solidFill>
              <a:schemeClr val="accent6">
                <a:lumMod val="60000"/>
                <a:lumOff val="40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Titillium Web" panose="00000500000000000000" pitchFamily="2" charset="0"/>
              </a:rPr>
              <a:t>EU:n tekoälystrategia luo selkeät eettiset ja oikeudelliset puitteet tekoälyn kehitykselle ja käytölle.</a:t>
            </a:r>
          </a:p>
        </p:txBody>
      </p:sp>
      <p:sp>
        <p:nvSpPr>
          <p:cNvPr id="13" name="Suorakulmio: Pyöristetyt kulmat 10">
            <a:extLst>
              <a:ext uri="{FF2B5EF4-FFF2-40B4-BE49-F238E27FC236}">
                <a16:creationId xmlns:a16="http://schemas.microsoft.com/office/drawing/2014/main" id="{0D4C8FA5-C11B-48C9-01DB-3B05F3278E77}"/>
              </a:ext>
            </a:extLst>
          </p:cNvPr>
          <p:cNvSpPr/>
          <p:nvPr/>
        </p:nvSpPr>
        <p:spPr>
          <a:xfrm>
            <a:off x="7027465" y="5126226"/>
            <a:ext cx="2544463" cy="1012357"/>
          </a:xfrm>
          <a:prstGeom prst="roundRect">
            <a:avLst/>
          </a:prstGeom>
          <a:solidFill>
            <a:srgbClr val="F2F7FC"/>
          </a:solidFill>
          <a:ln w="19050">
            <a:solidFill>
              <a:schemeClr val="accent6">
                <a:lumMod val="60000"/>
                <a:lumOff val="40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Titillium Web" panose="00000500000000000000" pitchFamily="2" charset="0"/>
              </a:rPr>
              <a:t>EU:n perustuslaki uudistetaan 2049, mikä vahvistaa sen yhtenäisyyttä. EU:lla on käytössään yhteinen sosiaaliturvamalli.</a:t>
            </a:r>
          </a:p>
        </p:txBody>
      </p:sp>
      <p:sp>
        <p:nvSpPr>
          <p:cNvPr id="154" name="Suorakulmio: Pyöristetyt kulmat 7">
            <a:extLst>
              <a:ext uri="{FF2B5EF4-FFF2-40B4-BE49-F238E27FC236}">
                <a16:creationId xmlns:a16="http://schemas.microsoft.com/office/drawing/2014/main" id="{2058B8F1-57EF-0F06-01F4-3555222A34CC}"/>
              </a:ext>
            </a:extLst>
          </p:cNvPr>
          <p:cNvSpPr/>
          <p:nvPr/>
        </p:nvSpPr>
        <p:spPr>
          <a:xfrm>
            <a:off x="6960907" y="3785900"/>
            <a:ext cx="2658692" cy="970539"/>
          </a:xfrm>
          <a:prstGeom prst="roundRect">
            <a:avLst/>
          </a:prstGeom>
          <a:solidFill>
            <a:srgbClr val="F2F7FC"/>
          </a:solidFill>
          <a:ln w="19050">
            <a:solidFill>
              <a:schemeClr val="accent6">
                <a:lumMod val="60000"/>
                <a:lumOff val="40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Titillium Web" panose="00000500000000000000" pitchFamily="2" charset="0"/>
              </a:rPr>
              <a:t>Suomi nousee maailman johtavaksi kiertotalousosaajaksi innovatiivisten teknologiaratkaisujen ansiosta.</a:t>
            </a:r>
          </a:p>
        </p:txBody>
      </p:sp>
      <p:sp>
        <p:nvSpPr>
          <p:cNvPr id="325" name="Suorakulmio: Pyöristetyt kulmat 10">
            <a:extLst>
              <a:ext uri="{FF2B5EF4-FFF2-40B4-BE49-F238E27FC236}">
                <a16:creationId xmlns:a16="http://schemas.microsoft.com/office/drawing/2014/main" id="{86E9BCD5-6FBE-7AB4-CFE6-E62EDCB40253}"/>
              </a:ext>
            </a:extLst>
          </p:cNvPr>
          <p:cNvSpPr/>
          <p:nvPr/>
        </p:nvSpPr>
        <p:spPr>
          <a:xfrm>
            <a:off x="6397844" y="1293750"/>
            <a:ext cx="2692465" cy="1274241"/>
          </a:xfrm>
          <a:prstGeom prst="roundRect">
            <a:avLst/>
          </a:prstGeom>
          <a:solidFill>
            <a:srgbClr val="F2F7FC"/>
          </a:solidFill>
          <a:ln w="19050">
            <a:solidFill>
              <a:schemeClr val="accent6">
                <a:lumMod val="60000"/>
                <a:lumOff val="40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Titillium Web" panose="00000500000000000000" pitchFamily="2" charset="0"/>
              </a:rPr>
              <a:t>Suomen väkiluku kasvaa maahanmuuton seurauksena. Ilmastopakolaisten lisäksi Suomi ja EU houkuttelee työperäisiä maahanmuuttajia kilpailukyvyn kasvaessa. </a:t>
            </a:r>
          </a:p>
        </p:txBody>
      </p:sp>
      <p:sp>
        <p:nvSpPr>
          <p:cNvPr id="359" name="Suorakulmio: Pyöristetyt kulmat 7">
            <a:extLst>
              <a:ext uri="{FF2B5EF4-FFF2-40B4-BE49-F238E27FC236}">
                <a16:creationId xmlns:a16="http://schemas.microsoft.com/office/drawing/2014/main" id="{428C2EDE-6790-6EDF-0AD7-E90B4A317CC3}"/>
              </a:ext>
            </a:extLst>
          </p:cNvPr>
          <p:cNvSpPr/>
          <p:nvPr/>
        </p:nvSpPr>
        <p:spPr>
          <a:xfrm>
            <a:off x="7075302" y="2934771"/>
            <a:ext cx="2091647" cy="484348"/>
          </a:xfrm>
          <a:prstGeom prst="roundRect">
            <a:avLst/>
          </a:prstGeom>
          <a:solidFill>
            <a:srgbClr val="F2F7FC"/>
          </a:solidFill>
          <a:ln w="19050">
            <a:solidFill>
              <a:schemeClr val="accent6">
                <a:lumMod val="60000"/>
                <a:lumOff val="40000"/>
              </a:schemeClr>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Titillium Web" panose="00000500000000000000" pitchFamily="2" charset="0"/>
              </a:rPr>
              <a:t>Suomen talous kasvaa.</a:t>
            </a:r>
          </a:p>
        </p:txBody>
      </p:sp>
    </p:spTree>
    <p:extLst>
      <p:ext uri="{BB962C8B-B14F-4D97-AF65-F5344CB8AC3E}">
        <p14:creationId xmlns:p14="http://schemas.microsoft.com/office/powerpoint/2010/main" val="787895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3079A-C51D-B824-D077-0A04531C14C1}"/>
            </a:ext>
          </a:extLst>
        </p:cNvPr>
        <p:cNvGrpSpPr/>
        <p:nvPr/>
      </p:nvGrpSpPr>
      <p:grpSpPr>
        <a:xfrm>
          <a:off x="0" y="0"/>
          <a:ext cx="0" cy="0"/>
          <a:chOff x="0" y="0"/>
          <a:chExt cx="0" cy="0"/>
        </a:xfrm>
      </p:grpSpPr>
      <p:sp>
        <p:nvSpPr>
          <p:cNvPr id="3" name="Text Placeholder 21">
            <a:extLst>
              <a:ext uri="{FF2B5EF4-FFF2-40B4-BE49-F238E27FC236}">
                <a16:creationId xmlns:a16="http://schemas.microsoft.com/office/drawing/2014/main" id="{E138BA02-4C4C-64DB-7297-A02535B52167}"/>
              </a:ext>
            </a:extLst>
          </p:cNvPr>
          <p:cNvSpPr txBox="1">
            <a:spLocks/>
          </p:cNvSpPr>
          <p:nvPr/>
        </p:nvSpPr>
        <p:spPr>
          <a:xfrm>
            <a:off x="0" y="1134536"/>
            <a:ext cx="12192000" cy="5579533"/>
          </a:xfrm>
          <a:prstGeom prst="rect">
            <a:avLst/>
          </a:prstGeom>
          <a:solidFill>
            <a:srgbClr val="DEEAF7"/>
          </a:solidFill>
          <a:ln>
            <a:noFill/>
          </a:ln>
        </p:spPr>
        <p:txBody>
          <a:bodyPr lIns="96000" tIns="40765" rIns="40765" bIns="40765" anchor="ctr"/>
          <a:lstStyle>
            <a:lvl1pPr marL="0" indent="0" algn="l" defTabSz="776600" rtl="0" eaLnBrk="1" latinLnBrk="0" hangingPunct="1">
              <a:lnSpc>
                <a:spcPct val="90000"/>
              </a:lnSpc>
              <a:spcBef>
                <a:spcPts val="0"/>
              </a:spcBef>
              <a:spcAft>
                <a:spcPts val="511"/>
              </a:spcAft>
              <a:buFont typeface="Arial" pitchFamily="34" charset="0"/>
              <a:buNone/>
              <a:defRPr lang="fi-FI" sz="1050" b="1" kern="1200" spc="-17" baseline="0" dirty="0">
                <a:solidFill>
                  <a:srgbClr val="FFFFFF"/>
                </a:solidFill>
                <a:latin typeface="Calibri" panose="020F0502020204030204" pitchFamily="34" charset="0"/>
                <a:ea typeface="ＭＳ Ｐゴシック" charset="0"/>
                <a:cs typeface="ＭＳ Ｐゴシック" charset="0"/>
              </a:defRPr>
            </a:lvl1pPr>
            <a:lvl2pPr marL="304708" indent="-152355"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2pPr>
            <a:lvl3pPr marL="457063"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3pPr>
            <a:lvl4pPr marL="608069" indent="-151006"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4pPr>
            <a:lvl5pPr marL="760421"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5pPr>
            <a:lvl6pPr marL="2135643"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23936"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12238"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00541"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algn="ctr" defTabSz="1035441">
              <a:lnSpc>
                <a:spcPct val="100000"/>
              </a:lnSpc>
              <a:spcAft>
                <a:spcPts val="681"/>
              </a:spcAft>
              <a:defRPr/>
            </a:pPr>
            <a:endParaRPr lang="fi-FI" sz="1333" spc="400">
              <a:solidFill>
                <a:srgbClr val="000000">
                  <a:lumMod val="85000"/>
                  <a:lumOff val="15000"/>
                </a:srgbClr>
              </a:solidFill>
              <a:latin typeface="Arial"/>
            </a:endParaRPr>
          </a:p>
        </p:txBody>
      </p:sp>
      <p:sp>
        <p:nvSpPr>
          <p:cNvPr id="4" name="Text Placeholder 21">
            <a:extLst>
              <a:ext uri="{FF2B5EF4-FFF2-40B4-BE49-F238E27FC236}">
                <a16:creationId xmlns:a16="http://schemas.microsoft.com/office/drawing/2014/main" id="{BAFC2A66-620F-2B21-5D12-3BC9FEF86C8F}"/>
              </a:ext>
            </a:extLst>
          </p:cNvPr>
          <p:cNvSpPr txBox="1">
            <a:spLocks/>
          </p:cNvSpPr>
          <p:nvPr/>
        </p:nvSpPr>
        <p:spPr>
          <a:xfrm>
            <a:off x="2695039" y="1254226"/>
            <a:ext cx="9341923" cy="5349281"/>
          </a:xfrm>
          <a:prstGeom prst="rect">
            <a:avLst/>
          </a:prstGeom>
          <a:solidFill>
            <a:schemeClr val="bg1">
              <a:alpha val="95000"/>
            </a:schemeClr>
          </a:solidFill>
          <a:ln w="9525">
            <a:noFill/>
          </a:ln>
        </p:spPr>
        <p:txBody>
          <a:bodyPr lIns="0" tIns="96000" rIns="144000" bIns="144000" numCol="2" anchor="t"/>
          <a:lstStyle>
            <a:lvl1pPr marL="171450" indent="-171450" algn="l" defTabSz="776600" rtl="0" eaLnBrk="1" latinLnBrk="0" hangingPunct="1">
              <a:lnSpc>
                <a:spcPct val="90000"/>
              </a:lnSpc>
              <a:spcBef>
                <a:spcPts val="0"/>
              </a:spcBef>
              <a:spcAft>
                <a:spcPts val="511"/>
              </a:spcAft>
              <a:buFont typeface="Arial" panose="020B0604020202020204" pitchFamily="34" charset="0"/>
              <a:buChar char="•"/>
              <a:defRPr lang="fi-FI" sz="1050" b="0" kern="1200" spc="-17" baseline="0" dirty="0">
                <a:solidFill>
                  <a:schemeClr val="tx2"/>
                </a:solidFill>
                <a:latin typeface="Calibri" panose="020F0502020204030204" pitchFamily="34" charset="0"/>
                <a:ea typeface="ＭＳ Ｐゴシック" charset="0"/>
                <a:cs typeface="ＭＳ Ｐゴシック" charset="0"/>
              </a:defRPr>
            </a:lvl1pPr>
            <a:lvl2pPr marL="304708" indent="-152355"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2pPr>
            <a:lvl3pPr marL="457063"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3pPr>
            <a:lvl4pPr marL="608069" indent="-151006"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4pPr>
            <a:lvl5pPr marL="760421"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5pPr>
            <a:lvl6pPr marL="2135643"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23936"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12238"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00541"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marL="119997" indent="0" defTabSz="1035441">
              <a:lnSpc>
                <a:spcPct val="100000"/>
              </a:lnSpc>
              <a:spcBef>
                <a:spcPts val="267"/>
              </a:spcBef>
              <a:spcAft>
                <a:spcPts val="0"/>
              </a:spcAft>
              <a:buClr>
                <a:srgbClr val="4C7090"/>
              </a:buClr>
              <a:buNone/>
              <a:defRPr/>
            </a:pPr>
            <a:r>
              <a:rPr lang="fi-FI" sz="1170" b="1" spc="0">
                <a:solidFill>
                  <a:srgbClr val="000000"/>
                </a:solidFill>
                <a:latin typeface="Titillium Web Bold" panose="00000800000000000000" charset="0"/>
                <a:cs typeface="+mn-cs"/>
              </a:rPr>
              <a:t>Uusimaa skenaarion maailmassa</a:t>
            </a:r>
            <a:endParaRPr lang="fi-FI" sz="1170" b="1" spc="0">
              <a:solidFill>
                <a:srgbClr val="000000"/>
              </a:solidFill>
              <a:latin typeface="Titillium Web Bold" panose="00000800000000000000" charset="0"/>
            </a:endParaRPr>
          </a:p>
          <a:p>
            <a:pPr marL="241294" indent="-120648" defTabSz="1035441">
              <a:lnSpc>
                <a:spcPct val="100000"/>
              </a:lnSpc>
              <a:spcBef>
                <a:spcPts val="533"/>
              </a:spcBef>
              <a:spcAft>
                <a:spcPts val="0"/>
              </a:spcAft>
              <a:buClr>
                <a:srgbClr val="4C7090"/>
              </a:buClr>
              <a:buSzPct val="80000"/>
              <a:defRPr/>
            </a:pPr>
            <a:r>
              <a:rPr lang="fi-FI" sz="1170" spc="-23">
                <a:solidFill>
                  <a:srgbClr val="000000"/>
                </a:solidFill>
                <a:latin typeface="Source Sans Pro" panose="020B0503030403020204" pitchFamily="34" charset="0"/>
                <a:ea typeface="Source Sans Pro" panose="020B0503030403020204" pitchFamily="34" charset="0"/>
              </a:rPr>
              <a:t>Uusimaa tasapainoilee kaupungistumisen, teknologisen kehityksen ja ympäristöhaasteiden välillä. Pääkaupunkiseutu on laajentunut, mutta kohtaa haasteita ilmastonmuutoksen vuoksi. </a:t>
            </a:r>
          </a:p>
          <a:p>
            <a:pPr marL="241294" indent="-120648" defTabSz="1035441">
              <a:lnSpc>
                <a:spcPct val="100000"/>
              </a:lnSpc>
              <a:spcBef>
                <a:spcPts val="533"/>
              </a:spcBef>
              <a:spcAft>
                <a:spcPts val="0"/>
              </a:spcAft>
              <a:buClr>
                <a:srgbClr val="4C7090"/>
              </a:buClr>
              <a:buSzPct val="80000"/>
              <a:defRPr/>
            </a:pPr>
            <a:r>
              <a:rPr lang="fi-FI" sz="1170" spc="-23">
                <a:solidFill>
                  <a:srgbClr val="000000"/>
                </a:solidFill>
                <a:latin typeface="Source Sans Pro" panose="020B0503030403020204" pitchFamily="34" charset="0"/>
                <a:ea typeface="Source Sans Pro" panose="020B0503030403020204" pitchFamily="34" charset="0"/>
              </a:rPr>
              <a:t>Maakunnan väestönkasvu on maltillista ja hallittua. Yhä suurempi osuus maahanmuutosta kohdistuu muualle Suomeen. </a:t>
            </a:r>
          </a:p>
          <a:p>
            <a:pPr marL="241294" indent="-120648" defTabSz="1035441">
              <a:lnSpc>
                <a:spcPct val="100000"/>
              </a:lnSpc>
              <a:spcBef>
                <a:spcPts val="533"/>
              </a:spcBef>
              <a:spcAft>
                <a:spcPts val="0"/>
              </a:spcAft>
              <a:buClr>
                <a:srgbClr val="4C7090"/>
              </a:buClr>
              <a:buSzPct val="80000"/>
              <a:defRPr/>
            </a:pPr>
            <a:r>
              <a:rPr lang="fi-FI" sz="1170" spc="-23">
                <a:solidFill>
                  <a:srgbClr val="000000"/>
                </a:solidFill>
                <a:latin typeface="Source Sans Pro" panose="020B0503030403020204" pitchFamily="34" charset="0"/>
                <a:ea typeface="Source Sans Pro" panose="020B0503030403020204" pitchFamily="34" charset="0"/>
              </a:rPr>
              <a:t>Tasapainon löytäminen pääkaupunkiseudun ja muiden alueiden kehittämisen välillä helpottuu Uudellamaalla, kun aluekehitys tasaantuu.</a:t>
            </a:r>
            <a:endParaRPr lang="fi-FI" sz="1170" b="1" spc="0">
              <a:solidFill>
                <a:srgbClr val="000000"/>
              </a:solidFill>
              <a:latin typeface="Source Sans Pro" panose="020B0503030403020204" pitchFamily="34" charset="0"/>
              <a:ea typeface="Source Sans Pro" panose="020B0503030403020204" pitchFamily="34" charset="0"/>
            </a:endParaRPr>
          </a:p>
          <a:p>
            <a:pPr marL="119997" indent="0" defTabSz="1035441">
              <a:lnSpc>
                <a:spcPct val="100000"/>
              </a:lnSpc>
              <a:spcBef>
                <a:spcPts val="1067"/>
              </a:spcBef>
              <a:spcAft>
                <a:spcPts val="0"/>
              </a:spcAft>
              <a:buClr>
                <a:srgbClr val="4C7090"/>
              </a:buClr>
              <a:buNone/>
              <a:defRPr/>
            </a:pPr>
            <a:r>
              <a:rPr lang="fi-FI" sz="1170" b="1" spc="0">
                <a:solidFill>
                  <a:srgbClr val="000000"/>
                </a:solidFill>
                <a:latin typeface="Titillium Web Bold" panose="00000800000000000000" charset="0"/>
                <a:cs typeface="+mn-cs"/>
              </a:rPr>
              <a:t>Keskeisimmät haasteet Uudellamaalla</a:t>
            </a:r>
          </a:p>
          <a:p>
            <a:pPr marL="241294" indent="-120648" defTabSz="1035441">
              <a:lnSpc>
                <a:spcPct val="100000"/>
              </a:lnSpc>
              <a:spcBef>
                <a:spcPts val="533"/>
              </a:spcBef>
              <a:spcAft>
                <a:spcPts val="0"/>
              </a:spcAft>
              <a:buClr>
                <a:srgbClr val="4C7090"/>
              </a:buClr>
              <a:buSzPct val="80000"/>
              <a:defRPr/>
            </a:pPr>
            <a:r>
              <a:rPr lang="fi-FI" sz="1170" spc="-23">
                <a:solidFill>
                  <a:srgbClr val="000000"/>
                </a:solidFill>
                <a:latin typeface="Source Sans Pro" panose="020B0503030403020204" pitchFamily="34" charset="0"/>
                <a:ea typeface="Source Sans Pro" panose="020B0503030403020204" pitchFamily="34" charset="0"/>
              </a:rPr>
              <a:t>Suomen eri alueiden kehitys on tasaantunut maakuntien elinvoiman kasvaessa erityisesti vihreän siirtymän investointien myötä. Uusimaa kamppailee säilyttääkseen erityisesti Suomen sisäisen kilpailukykynsä. Kilpailu osaajista on kovaa.</a:t>
            </a:r>
          </a:p>
          <a:p>
            <a:pPr marL="241294" indent="-120648" defTabSz="1035441">
              <a:lnSpc>
                <a:spcPct val="100000"/>
              </a:lnSpc>
              <a:spcBef>
                <a:spcPts val="533"/>
              </a:spcBef>
              <a:spcAft>
                <a:spcPts val="0"/>
              </a:spcAft>
              <a:buClr>
                <a:srgbClr val="4C7090"/>
              </a:buClr>
              <a:buSzPct val="80000"/>
              <a:defRPr/>
            </a:pPr>
            <a:r>
              <a:rPr lang="fi-FI" sz="1170" spc="-23">
                <a:solidFill>
                  <a:srgbClr val="000000"/>
                </a:solidFill>
                <a:latin typeface="Source Sans Pro" panose="020B0503030403020204" pitchFamily="34" charset="0"/>
                <a:ea typeface="Source Sans Pro" panose="020B0503030403020204" pitchFamily="34" charset="0"/>
              </a:rPr>
              <a:t>Ilmastonmuutoksen aiheuttamat merenpinnan nousu ja sään ääri-ilmiöt vaativat jatkuvia, kalliita sopeutumistoimia ja infrastruktuurin uudistamista.</a:t>
            </a:r>
          </a:p>
          <a:p>
            <a:pPr marL="241294" indent="-120648" defTabSz="1035441">
              <a:lnSpc>
                <a:spcPct val="100000"/>
              </a:lnSpc>
              <a:spcBef>
                <a:spcPts val="533"/>
              </a:spcBef>
              <a:spcAft>
                <a:spcPts val="0"/>
              </a:spcAft>
              <a:buClr>
                <a:srgbClr val="4C7090"/>
              </a:buClr>
              <a:buSzPct val="80000"/>
              <a:defRPr/>
            </a:pPr>
            <a:r>
              <a:rPr lang="fi-FI" sz="1170" spc="-23">
                <a:solidFill>
                  <a:srgbClr val="000000"/>
                </a:solidFill>
                <a:latin typeface="Source Sans Pro" panose="020B0503030403020204" pitchFamily="34" charset="0"/>
                <a:ea typeface="Source Sans Pro" panose="020B0503030403020204" pitchFamily="34" charset="0"/>
              </a:rPr>
              <a:t>Väestön ikääntyminen ja </a:t>
            </a:r>
            <a:r>
              <a:rPr lang="fi-FI" sz="1170" spc="-23" err="1">
                <a:solidFill>
                  <a:srgbClr val="000000"/>
                </a:solidFill>
                <a:latin typeface="Source Sans Pro" panose="020B0503030403020204" pitchFamily="34" charset="0"/>
                <a:ea typeface="Source Sans Pro" panose="020B0503030403020204" pitchFamily="34" charset="0"/>
              </a:rPr>
              <a:t>monikulttuuristuminen</a:t>
            </a:r>
            <a:r>
              <a:rPr lang="fi-FI" sz="1170" spc="-23">
                <a:solidFill>
                  <a:srgbClr val="000000"/>
                </a:solidFill>
                <a:latin typeface="Source Sans Pro" panose="020B0503030403020204" pitchFamily="34" charset="0"/>
                <a:ea typeface="Source Sans Pro" panose="020B0503030403020204" pitchFamily="34" charset="0"/>
              </a:rPr>
              <a:t> aiheuttavat paineita sosiaali- ja terveyspalveluille sekä kotoutumiselle ja yhteiskuntaan integroitumiselle. </a:t>
            </a:r>
          </a:p>
          <a:p>
            <a:pPr marL="241294" indent="-120648" defTabSz="1035441">
              <a:lnSpc>
                <a:spcPct val="100000"/>
              </a:lnSpc>
              <a:spcBef>
                <a:spcPts val="533"/>
              </a:spcBef>
              <a:spcAft>
                <a:spcPts val="0"/>
              </a:spcAft>
              <a:buClr>
                <a:srgbClr val="4C7090"/>
              </a:buClr>
              <a:buSzPct val="80000"/>
              <a:defRPr/>
            </a:pPr>
            <a:r>
              <a:rPr lang="fi-FI" sz="1170" spc="-23">
                <a:solidFill>
                  <a:srgbClr val="000000"/>
                </a:solidFill>
                <a:latin typeface="Source Sans Pro" panose="020B0503030403020204" pitchFamily="34" charset="0"/>
                <a:ea typeface="Source Sans Pro" panose="020B0503030403020204" pitchFamily="34" charset="0"/>
              </a:rPr>
              <a:t>Erot asumisen kustannuksissa tasoittuvat maakunnan sisällä, kun aluekehitys muuttuu tasaisemmaksi.</a:t>
            </a:r>
          </a:p>
          <a:p>
            <a:pPr marL="241294" indent="-120648" defTabSz="1035441">
              <a:lnSpc>
                <a:spcPct val="100000"/>
              </a:lnSpc>
              <a:spcBef>
                <a:spcPts val="533"/>
              </a:spcBef>
              <a:spcAft>
                <a:spcPts val="0"/>
              </a:spcAft>
              <a:buClr>
                <a:srgbClr val="4C7090"/>
              </a:buClr>
              <a:buSzPct val="80000"/>
              <a:defRPr/>
            </a:pPr>
            <a:r>
              <a:rPr lang="fi-FI" sz="1170" spc="-23">
                <a:solidFill>
                  <a:srgbClr val="000000"/>
                </a:solidFill>
                <a:latin typeface="Source Sans Pro" panose="020B0503030403020204" pitchFamily="34" charset="0"/>
                <a:ea typeface="Source Sans Pro" panose="020B0503030403020204" pitchFamily="34" charset="0"/>
              </a:rPr>
              <a:t>Automaation ja tekoälyn kehitys aiheuttaa työmarkkinoiden polarisaatiota ja lisää uudelleenkoulutuksen tarvetta.</a:t>
            </a:r>
          </a:p>
          <a:p>
            <a:pPr marL="241294" indent="-120648" defTabSz="1035441">
              <a:lnSpc>
                <a:spcPct val="100000"/>
              </a:lnSpc>
              <a:spcBef>
                <a:spcPts val="533"/>
              </a:spcBef>
              <a:spcAft>
                <a:spcPts val="0"/>
              </a:spcAft>
              <a:buClr>
                <a:srgbClr val="4C7090"/>
              </a:buClr>
              <a:buSzPct val="80000"/>
              <a:defRPr/>
            </a:pPr>
            <a:endParaRPr lang="fi-FI" sz="1170" b="1" spc="0">
              <a:solidFill>
                <a:srgbClr val="000000"/>
              </a:solidFill>
              <a:latin typeface="Source Sans Pro" panose="020B0503030403020204" pitchFamily="34" charset="0"/>
              <a:ea typeface="Source Sans Pro" panose="020B0503030403020204" pitchFamily="34" charset="0"/>
            </a:endParaRPr>
          </a:p>
          <a:p>
            <a:pPr marL="241294" indent="-120648" defTabSz="1035441">
              <a:lnSpc>
                <a:spcPct val="100000"/>
              </a:lnSpc>
              <a:spcBef>
                <a:spcPts val="533"/>
              </a:spcBef>
              <a:spcAft>
                <a:spcPts val="0"/>
              </a:spcAft>
              <a:buClr>
                <a:srgbClr val="4C7090"/>
              </a:buClr>
              <a:buSzPct val="80000"/>
              <a:defRPr/>
            </a:pPr>
            <a:endParaRPr lang="fi-FI" sz="1170" b="1" spc="0">
              <a:solidFill>
                <a:srgbClr val="000000"/>
              </a:solidFill>
              <a:latin typeface="Source Sans Pro" panose="020B0503030403020204" pitchFamily="34" charset="0"/>
              <a:ea typeface="Source Sans Pro" panose="020B0503030403020204" pitchFamily="34" charset="0"/>
            </a:endParaRPr>
          </a:p>
          <a:p>
            <a:pPr marL="119997" indent="0" defTabSz="1035441">
              <a:lnSpc>
                <a:spcPct val="100000"/>
              </a:lnSpc>
              <a:spcBef>
                <a:spcPts val="1067"/>
              </a:spcBef>
              <a:spcAft>
                <a:spcPts val="0"/>
              </a:spcAft>
              <a:buClr>
                <a:srgbClr val="4C7090"/>
              </a:buClr>
              <a:buNone/>
              <a:defRPr/>
            </a:pPr>
            <a:r>
              <a:rPr lang="fi-FI" sz="1170" b="1" spc="0">
                <a:solidFill>
                  <a:srgbClr val="000000"/>
                </a:solidFill>
                <a:latin typeface="Titillium Web Bold" panose="00000800000000000000" charset="0"/>
                <a:cs typeface="+mn-cs"/>
              </a:rPr>
              <a:t>Talous ja elinkeinot Uudellamaalla</a:t>
            </a:r>
          </a:p>
          <a:p>
            <a:pPr marL="241294" indent="-120648" defTabSz="1035441">
              <a:lnSpc>
                <a:spcPct val="100000"/>
              </a:lnSpc>
              <a:spcBef>
                <a:spcPts val="533"/>
              </a:spcBef>
              <a:spcAft>
                <a:spcPts val="0"/>
              </a:spcAft>
              <a:buClr>
                <a:srgbClr val="4C7090"/>
              </a:buClr>
              <a:buSzPct val="80000"/>
              <a:defRPr/>
            </a:pPr>
            <a:r>
              <a:rPr lang="fi-FI" sz="1170" spc="-23">
                <a:solidFill>
                  <a:srgbClr val="000000"/>
                </a:solidFill>
                <a:latin typeface="Source Sans Pro" panose="020B0503030403020204" pitchFamily="34" charset="0"/>
                <a:ea typeface="Source Sans Pro" panose="020B0503030403020204" pitchFamily="34" charset="0"/>
              </a:rPr>
              <a:t>Muut maakunnat ovat ottaneet Uuttamaata kiinni ja sen rooli Suomen talouden veturina on heikentynyt. Tämä johtuu erityisesti muiden alueiden elin- ja vetovoiman kasvusta eikä niinkään Uudenmaan epäonnistumisesta. </a:t>
            </a:r>
          </a:p>
          <a:p>
            <a:pPr marL="241294" indent="-120648" defTabSz="1035441">
              <a:lnSpc>
                <a:spcPct val="100000"/>
              </a:lnSpc>
              <a:spcBef>
                <a:spcPts val="533"/>
              </a:spcBef>
              <a:spcAft>
                <a:spcPts val="0"/>
              </a:spcAft>
              <a:buClr>
                <a:srgbClr val="4C7090"/>
              </a:buClr>
              <a:buSzPct val="80000"/>
              <a:defRPr/>
            </a:pPr>
            <a:r>
              <a:rPr lang="fi-FI" sz="1170" spc="-23">
                <a:solidFill>
                  <a:srgbClr val="000000"/>
                </a:solidFill>
                <a:latin typeface="Source Sans Pro" panose="020B0503030403020204" pitchFamily="34" charset="0"/>
                <a:ea typeface="Source Sans Pro" panose="020B0503030403020204" pitchFamily="34" charset="0"/>
              </a:rPr>
              <a:t>Maakunnalla on vahva asema korkean teknologian, tekoälyn ja kvanttilaskennan keskuksena. Helsinki on Euroopan johtava vihreän rahoituksen keskus. Uusimaa on panostanut ympäristöteknologiaan, mutta kilpailu globaaleilla markkinoilla on kovaa. Maakunta on edelläkävijä jätteiden hyödyntämisessä ja materiaalien kierrätyksessä</a:t>
            </a:r>
            <a:r>
              <a:rPr lang="fi-FI" sz="1170" spc="-23">
                <a:solidFill>
                  <a:srgbClr val="000000"/>
                </a:solidFill>
                <a:latin typeface="Arial Nova Light"/>
              </a:rPr>
              <a:t>.</a:t>
            </a:r>
          </a:p>
          <a:p>
            <a:pPr marL="119997" indent="0" defTabSz="1035441">
              <a:lnSpc>
                <a:spcPct val="100000"/>
              </a:lnSpc>
              <a:spcBef>
                <a:spcPts val="1067"/>
              </a:spcBef>
              <a:spcAft>
                <a:spcPts val="0"/>
              </a:spcAft>
              <a:buClr>
                <a:srgbClr val="4C7090"/>
              </a:buClr>
              <a:buNone/>
              <a:defRPr/>
            </a:pPr>
            <a:r>
              <a:rPr lang="fi-FI" sz="1170" b="1" spc="0">
                <a:solidFill>
                  <a:srgbClr val="000000"/>
                </a:solidFill>
                <a:latin typeface="Titillium Web Bold" panose="00000800000000000000" charset="0"/>
                <a:cs typeface="+mn-cs"/>
              </a:rPr>
              <a:t>Yhteiskunnallinen kehitys Uudellamaalla</a:t>
            </a:r>
          </a:p>
          <a:p>
            <a:pPr marL="241294" indent="-120648" defTabSz="1035441">
              <a:lnSpc>
                <a:spcPct val="100000"/>
              </a:lnSpc>
              <a:spcBef>
                <a:spcPts val="533"/>
              </a:spcBef>
              <a:spcAft>
                <a:spcPts val="0"/>
              </a:spcAft>
              <a:buClr>
                <a:srgbClr val="4C7090"/>
              </a:buClr>
              <a:buSzPct val="80000"/>
              <a:defRPr/>
            </a:pPr>
            <a:r>
              <a:rPr lang="fi-FI" sz="1170" spc="-23">
                <a:solidFill>
                  <a:srgbClr val="000000"/>
                </a:solidFill>
                <a:latin typeface="Source Sans Pro" panose="020B0503030403020204" pitchFamily="34" charset="0"/>
                <a:ea typeface="Source Sans Pro" panose="020B0503030403020204" pitchFamily="34" charset="0"/>
              </a:rPr>
              <a:t>Helsingin yliopisto ja Aalto-yliopisto ovat nousseet maailman huippuyliopistojen joukkoon. Uudenmaan koulutusjärjestelmä painottaa elinikäistä oppimista, kriittistä ajattelua ja kestävän kehityksen arvoja.</a:t>
            </a:r>
          </a:p>
          <a:p>
            <a:pPr marL="241294" indent="-120648" defTabSz="1035441">
              <a:lnSpc>
                <a:spcPct val="100000"/>
              </a:lnSpc>
              <a:spcBef>
                <a:spcPts val="533"/>
              </a:spcBef>
              <a:spcAft>
                <a:spcPts val="0"/>
              </a:spcAft>
              <a:buClr>
                <a:srgbClr val="4C7090"/>
              </a:buClr>
              <a:buSzPct val="80000"/>
              <a:defRPr/>
            </a:pPr>
            <a:r>
              <a:rPr lang="fi-FI" sz="1170" spc="-23">
                <a:solidFill>
                  <a:srgbClr val="000000"/>
                </a:solidFill>
                <a:latin typeface="Source Sans Pro" panose="020B0503030403020204" pitchFamily="34" charset="0"/>
                <a:ea typeface="Source Sans Pro" panose="020B0503030403020204" pitchFamily="34" charset="0"/>
              </a:rPr>
              <a:t>Uusimaa on monikulttuurinen alue, jossa eri väestöryhmät elävät sopuisasti ja osallistuvat aktiivisesti yhteiskunnan kehittämiseen.</a:t>
            </a:r>
          </a:p>
          <a:p>
            <a:pPr marL="241294" indent="-120648" defTabSz="1035441">
              <a:lnSpc>
                <a:spcPct val="100000"/>
              </a:lnSpc>
              <a:spcBef>
                <a:spcPts val="533"/>
              </a:spcBef>
              <a:spcAft>
                <a:spcPts val="0"/>
              </a:spcAft>
              <a:buClr>
                <a:srgbClr val="4C7090"/>
              </a:buClr>
              <a:buSzPct val="80000"/>
              <a:defRPr/>
            </a:pPr>
            <a:r>
              <a:rPr lang="fi-FI" sz="1170" spc="-23">
                <a:solidFill>
                  <a:srgbClr val="000000"/>
                </a:solidFill>
                <a:latin typeface="Source Sans Pro" panose="020B0503030403020204" pitchFamily="34" charset="0"/>
                <a:ea typeface="Source Sans Pro" panose="020B0503030403020204" pitchFamily="34" charset="0"/>
              </a:rPr>
              <a:t>Ennaltaehkäisevä terveydenhuolto ja yhteisölliset hyvinvointipalvelut ovat parantaneet asukkaiden elämänlaatua. Väestön ikääntyminen ja elintapasairaudet kuormittavat järjestelmää.</a:t>
            </a:r>
          </a:p>
          <a:p>
            <a:pPr marL="119997" indent="0" defTabSz="1035441">
              <a:lnSpc>
                <a:spcPct val="100000"/>
              </a:lnSpc>
              <a:spcBef>
                <a:spcPts val="1067"/>
              </a:spcBef>
              <a:spcAft>
                <a:spcPts val="0"/>
              </a:spcAft>
              <a:buClr>
                <a:srgbClr val="4C7090"/>
              </a:buClr>
              <a:buNone/>
              <a:defRPr/>
            </a:pPr>
            <a:r>
              <a:rPr lang="fi-FI" sz="1170" b="1" spc="0">
                <a:solidFill>
                  <a:srgbClr val="000000"/>
                </a:solidFill>
                <a:latin typeface="Titillium Web Bold" panose="00000800000000000000" charset="0"/>
                <a:cs typeface="+mn-cs"/>
              </a:rPr>
              <a:t>Liikkuminen ja saavutettavuus</a:t>
            </a:r>
          </a:p>
          <a:p>
            <a:pPr marL="241294" indent="-120648" defTabSz="1035441">
              <a:lnSpc>
                <a:spcPct val="100000"/>
              </a:lnSpc>
              <a:spcBef>
                <a:spcPts val="533"/>
              </a:spcBef>
              <a:spcAft>
                <a:spcPts val="0"/>
              </a:spcAft>
              <a:buClr>
                <a:srgbClr val="4C7090"/>
              </a:buClr>
              <a:buSzPct val="80000"/>
              <a:defRPr/>
            </a:pPr>
            <a:r>
              <a:rPr lang="fi-FI" sz="1170" spc="-23">
                <a:solidFill>
                  <a:srgbClr val="000000"/>
                </a:solidFill>
                <a:latin typeface="Source Sans Pro" panose="020B0503030403020204" pitchFamily="34" charset="0"/>
                <a:ea typeface="Source Sans Pro" panose="020B0503030403020204" pitchFamily="34" charset="0"/>
              </a:rPr>
              <a:t>Uusimaa on kehittänyt kattavan, päästöttömän joukkoliikennejärjestelmän, joka yhdistää sujuvasti kaupungin ja maaseudun.</a:t>
            </a:r>
          </a:p>
          <a:p>
            <a:pPr marL="241294" indent="-120648" defTabSz="1035441">
              <a:lnSpc>
                <a:spcPct val="100000"/>
              </a:lnSpc>
              <a:spcBef>
                <a:spcPts val="533"/>
              </a:spcBef>
              <a:spcAft>
                <a:spcPts val="0"/>
              </a:spcAft>
              <a:buClr>
                <a:srgbClr val="4C7090"/>
              </a:buClr>
              <a:buSzPct val="80000"/>
              <a:defRPr/>
            </a:pPr>
            <a:r>
              <a:rPr lang="fi-FI" sz="1170" spc="-23">
                <a:solidFill>
                  <a:srgbClr val="000000"/>
                </a:solidFill>
                <a:latin typeface="Source Sans Pro" panose="020B0503030403020204" pitchFamily="34" charset="0"/>
                <a:ea typeface="Source Sans Pro" panose="020B0503030403020204" pitchFamily="34" charset="0"/>
              </a:rPr>
              <a:t>Parantuneet yhteydet Viroon sekä </a:t>
            </a:r>
            <a:r>
              <a:rPr lang="fi-FI" sz="1170" spc="-23" err="1">
                <a:solidFill>
                  <a:srgbClr val="000000"/>
                </a:solidFill>
                <a:latin typeface="Source Sans Pro" panose="020B0503030403020204" pitchFamily="34" charset="0"/>
                <a:ea typeface="Source Sans Pro" panose="020B0503030403020204" pitchFamily="34" charset="0"/>
              </a:rPr>
              <a:t>Rail</a:t>
            </a:r>
            <a:r>
              <a:rPr lang="fi-FI" sz="1170" spc="-23">
                <a:solidFill>
                  <a:srgbClr val="000000"/>
                </a:solidFill>
                <a:latin typeface="Source Sans Pro" panose="020B0503030403020204" pitchFamily="34" charset="0"/>
                <a:ea typeface="Source Sans Pro" panose="020B0503030403020204" pitchFamily="34" charset="0"/>
              </a:rPr>
              <a:t> </a:t>
            </a:r>
            <a:r>
              <a:rPr lang="fi-FI" sz="1170" spc="-23" err="1">
                <a:solidFill>
                  <a:srgbClr val="000000"/>
                </a:solidFill>
                <a:latin typeface="Source Sans Pro" panose="020B0503030403020204" pitchFamily="34" charset="0"/>
                <a:ea typeface="Source Sans Pro" panose="020B0503030403020204" pitchFamily="34" charset="0"/>
              </a:rPr>
              <a:t>Baltica</a:t>
            </a:r>
            <a:r>
              <a:rPr lang="fi-FI" sz="1170" spc="-23">
                <a:solidFill>
                  <a:srgbClr val="000000"/>
                </a:solidFill>
                <a:latin typeface="Source Sans Pro" panose="020B0503030403020204" pitchFamily="34" charset="0"/>
                <a:ea typeface="Source Sans Pro" panose="020B0503030403020204" pitchFamily="34" charset="0"/>
              </a:rPr>
              <a:t> ovat yhdistäneet alueen tiiviimmin Baltian ja Keski-Euroopan verkostoihin.</a:t>
            </a:r>
          </a:p>
        </p:txBody>
      </p:sp>
      <p:sp>
        <p:nvSpPr>
          <p:cNvPr id="13" name="TextBox 12">
            <a:extLst>
              <a:ext uri="{FF2B5EF4-FFF2-40B4-BE49-F238E27FC236}">
                <a16:creationId xmlns:a16="http://schemas.microsoft.com/office/drawing/2014/main" id="{3239A106-3458-C8CF-0539-7FC311950834}"/>
              </a:ext>
            </a:extLst>
          </p:cNvPr>
          <p:cNvSpPr txBox="1"/>
          <p:nvPr/>
        </p:nvSpPr>
        <p:spPr>
          <a:xfrm>
            <a:off x="606378" y="3306711"/>
            <a:ext cx="2140261" cy="830997"/>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Titillium Web Bold" panose="00000800000000000000" charset="0"/>
              </a:rPr>
              <a:t>Maakunnalla on vahva asema korkean teknologian, tekoälyn ja kvanttilaskennan keskuksena. </a:t>
            </a:r>
          </a:p>
        </p:txBody>
      </p:sp>
      <p:sp>
        <p:nvSpPr>
          <p:cNvPr id="14" name="TextBox 13">
            <a:extLst>
              <a:ext uri="{FF2B5EF4-FFF2-40B4-BE49-F238E27FC236}">
                <a16:creationId xmlns:a16="http://schemas.microsoft.com/office/drawing/2014/main" id="{0F298BDF-429E-3D9A-5D47-0A63BE5B4809}"/>
              </a:ext>
            </a:extLst>
          </p:cNvPr>
          <p:cNvSpPr txBox="1"/>
          <p:nvPr/>
        </p:nvSpPr>
        <p:spPr>
          <a:xfrm>
            <a:off x="606378" y="2254582"/>
            <a:ext cx="2095836" cy="1015663"/>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Titillium Web Bold" panose="00000800000000000000" charset="0"/>
              </a:rPr>
              <a:t>Myös muun Suomen menestyessä Uusimaa kamppailee säilyttääkseen erityisesti Suomen sisäisen kilpailukykynsä.</a:t>
            </a:r>
          </a:p>
        </p:txBody>
      </p:sp>
      <p:sp>
        <p:nvSpPr>
          <p:cNvPr id="15" name="TextBox 14">
            <a:extLst>
              <a:ext uri="{FF2B5EF4-FFF2-40B4-BE49-F238E27FC236}">
                <a16:creationId xmlns:a16="http://schemas.microsoft.com/office/drawing/2014/main" id="{58C3B636-6C38-D5C3-2109-845B11C23B90}"/>
              </a:ext>
            </a:extLst>
          </p:cNvPr>
          <p:cNvSpPr txBox="1"/>
          <p:nvPr/>
        </p:nvSpPr>
        <p:spPr>
          <a:xfrm>
            <a:off x="606378" y="1387119"/>
            <a:ext cx="2190615" cy="646331"/>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Titillium Web Bold" panose="00000800000000000000" charset="0"/>
              </a:rPr>
              <a:t>Uudellamaalla menee hyvin. Maakunnan väestönkasvu on maltillista ja hallittua. </a:t>
            </a:r>
          </a:p>
        </p:txBody>
      </p:sp>
      <p:sp>
        <p:nvSpPr>
          <p:cNvPr id="16" name="TextBox 15">
            <a:extLst>
              <a:ext uri="{FF2B5EF4-FFF2-40B4-BE49-F238E27FC236}">
                <a16:creationId xmlns:a16="http://schemas.microsoft.com/office/drawing/2014/main" id="{A0F32954-AD6F-D134-35A1-94CA5AF2E244}"/>
              </a:ext>
            </a:extLst>
          </p:cNvPr>
          <p:cNvSpPr txBox="1"/>
          <p:nvPr/>
        </p:nvSpPr>
        <p:spPr>
          <a:xfrm>
            <a:off x="606378" y="4358841"/>
            <a:ext cx="2193716" cy="830997"/>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Titillium Web Bold" panose="00000800000000000000" charset="0"/>
              </a:rPr>
              <a:t>Helsingin yliopisto ja Aalto-yliopisto ovat nousseet maailman huippuyliopistojen joukkoon. </a:t>
            </a:r>
          </a:p>
        </p:txBody>
      </p:sp>
      <p:sp>
        <p:nvSpPr>
          <p:cNvPr id="17" name="TextBox 16">
            <a:extLst>
              <a:ext uri="{FF2B5EF4-FFF2-40B4-BE49-F238E27FC236}">
                <a16:creationId xmlns:a16="http://schemas.microsoft.com/office/drawing/2014/main" id="{35D0486A-DC09-F904-CB53-B5081D902487}"/>
              </a:ext>
            </a:extLst>
          </p:cNvPr>
          <p:cNvSpPr txBox="1"/>
          <p:nvPr/>
        </p:nvSpPr>
        <p:spPr>
          <a:xfrm>
            <a:off x="606378" y="5410971"/>
            <a:ext cx="1993884" cy="1015663"/>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Titillium Web Bold" panose="00000800000000000000" charset="0"/>
              </a:rPr>
              <a:t>Parantuneet yhteydet Viroon sekä </a:t>
            </a:r>
            <a:r>
              <a:rPr lang="fi-FI" sz="1200" b="1" err="1">
                <a:solidFill>
                  <a:srgbClr val="000000"/>
                </a:solidFill>
                <a:latin typeface="Titillium Web Bold" panose="00000800000000000000" charset="0"/>
              </a:rPr>
              <a:t>Rail</a:t>
            </a:r>
            <a:r>
              <a:rPr lang="fi-FI" sz="1200" b="1">
                <a:solidFill>
                  <a:srgbClr val="000000"/>
                </a:solidFill>
                <a:latin typeface="Titillium Web Bold" panose="00000800000000000000" charset="0"/>
              </a:rPr>
              <a:t> </a:t>
            </a:r>
            <a:r>
              <a:rPr lang="fi-FI" sz="1200" b="1" err="1">
                <a:solidFill>
                  <a:srgbClr val="000000"/>
                </a:solidFill>
                <a:latin typeface="Titillium Web Bold" panose="00000800000000000000" charset="0"/>
              </a:rPr>
              <a:t>Baltica</a:t>
            </a:r>
            <a:r>
              <a:rPr lang="fi-FI" sz="1200" b="1">
                <a:solidFill>
                  <a:srgbClr val="000000"/>
                </a:solidFill>
                <a:latin typeface="Titillium Web Bold" panose="00000800000000000000" charset="0"/>
              </a:rPr>
              <a:t> yhdistävät Uudenmaan tiiviimmin Baltian ja Keski-Euroopan verkostoihin.</a:t>
            </a:r>
          </a:p>
        </p:txBody>
      </p:sp>
      <p:sp>
        <p:nvSpPr>
          <p:cNvPr id="5" name="Title 4">
            <a:extLst>
              <a:ext uri="{FF2B5EF4-FFF2-40B4-BE49-F238E27FC236}">
                <a16:creationId xmlns:a16="http://schemas.microsoft.com/office/drawing/2014/main" id="{1AA0FC21-9E07-6D4F-9AE3-268961FBCFF1}"/>
              </a:ext>
            </a:extLst>
          </p:cNvPr>
          <p:cNvSpPr>
            <a:spLocks noGrp="1"/>
          </p:cNvSpPr>
          <p:nvPr>
            <p:ph type="title"/>
          </p:nvPr>
        </p:nvSpPr>
        <p:spPr/>
        <p:txBody>
          <a:bodyPr/>
          <a:lstStyle/>
          <a:p>
            <a:r>
              <a:rPr kumimoji="0" lang="fi-FI" sz="1800" b="1" i="0" u="none" strike="noStrike" kern="1200" cap="none" spc="0" normalizeH="0" baseline="0" noProof="0">
                <a:ln>
                  <a:noFill/>
                </a:ln>
                <a:solidFill>
                  <a:srgbClr val="153557">
                    <a:lumMod val="60000"/>
                    <a:lumOff val="40000"/>
                  </a:srgbClr>
                </a:solidFill>
                <a:effectLst/>
                <a:uLnTx/>
                <a:uFillTx/>
                <a:latin typeface="Titillium Web" panose="00000500000000000000" pitchFamily="2" charset="0"/>
                <a:ea typeface="+mj-ea"/>
                <a:cs typeface="+mj-cs"/>
              </a:rPr>
              <a:t>Skenaario 2 – Euroopan renessanssi</a:t>
            </a:r>
            <a:br>
              <a:rPr kumimoji="0" lang="fi-FI" sz="2400" b="1" i="0" u="none" strike="noStrike" kern="1200" cap="none" spc="0" normalizeH="0" baseline="0" noProof="0">
                <a:ln>
                  <a:noFill/>
                </a:ln>
                <a:solidFill>
                  <a:srgbClr val="153557">
                    <a:lumMod val="60000"/>
                    <a:lumOff val="40000"/>
                  </a:srgbClr>
                </a:solidFill>
                <a:effectLst/>
                <a:uLnTx/>
                <a:uFillTx/>
                <a:latin typeface="Titillium Web" panose="00000500000000000000" pitchFamily="2" charset="0"/>
                <a:ea typeface="+mj-ea"/>
                <a:cs typeface="+mj-cs"/>
              </a:rPr>
            </a:br>
            <a:r>
              <a:rPr kumimoji="0" lang="fi-FI" sz="2100" b="1" i="0" u="none" strike="noStrike" kern="1200" cap="none" spc="0" normalizeH="0" baseline="0" noProof="0">
                <a:ln>
                  <a:noFill/>
                </a:ln>
                <a:solidFill>
                  <a:srgbClr val="153557">
                    <a:lumMod val="60000"/>
                    <a:lumOff val="40000"/>
                  </a:srgbClr>
                </a:solidFill>
                <a:effectLst/>
                <a:uLnTx/>
                <a:uFillTx/>
                <a:latin typeface="Titillium Web" panose="00000500000000000000" pitchFamily="2" charset="0"/>
                <a:ea typeface="+mj-ea"/>
                <a:cs typeface="+mj-cs"/>
              </a:rPr>
              <a:t>Uusimaa skenaariossa 2</a:t>
            </a:r>
            <a:endParaRPr lang="fi-FI"/>
          </a:p>
        </p:txBody>
      </p:sp>
      <p:pic>
        <p:nvPicPr>
          <p:cNvPr id="18" name="Kuva 23">
            <a:extLst>
              <a:ext uri="{FF2B5EF4-FFF2-40B4-BE49-F238E27FC236}">
                <a16:creationId xmlns:a16="http://schemas.microsoft.com/office/drawing/2014/main" id="{31A33A74-59B6-7FDC-E846-2A3EC65E51A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549" y="3478994"/>
            <a:ext cx="529167" cy="529167"/>
          </a:xfrm>
          <a:prstGeom prst="rect">
            <a:avLst/>
          </a:prstGeom>
        </p:spPr>
      </p:pic>
      <p:pic>
        <p:nvPicPr>
          <p:cNvPr id="20" name="Kuva 27">
            <a:extLst>
              <a:ext uri="{FF2B5EF4-FFF2-40B4-BE49-F238E27FC236}">
                <a16:creationId xmlns:a16="http://schemas.microsoft.com/office/drawing/2014/main" id="{77D61830-2D5D-EFCC-E358-03ADB5B38A3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8549" y="4547891"/>
            <a:ext cx="529167" cy="529167"/>
          </a:xfrm>
          <a:prstGeom prst="rect">
            <a:avLst/>
          </a:prstGeom>
        </p:spPr>
      </p:pic>
      <p:pic>
        <p:nvPicPr>
          <p:cNvPr id="22" name="Kuva 29">
            <a:extLst>
              <a:ext uri="{FF2B5EF4-FFF2-40B4-BE49-F238E27FC236}">
                <a16:creationId xmlns:a16="http://schemas.microsoft.com/office/drawing/2014/main" id="{790BB263-7502-09FA-D6DE-B96B53B32EF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8460" y="2508798"/>
            <a:ext cx="569345" cy="569345"/>
          </a:xfrm>
          <a:prstGeom prst="rect">
            <a:avLst/>
          </a:prstGeom>
        </p:spPr>
      </p:pic>
      <p:pic>
        <p:nvPicPr>
          <p:cNvPr id="25" name="Kuva 31">
            <a:extLst>
              <a:ext uri="{FF2B5EF4-FFF2-40B4-BE49-F238E27FC236}">
                <a16:creationId xmlns:a16="http://schemas.microsoft.com/office/drawing/2014/main" id="{E36ED8E9-3C30-DA6F-1AF0-1C3C038DBD0E}"/>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8460" y="1454677"/>
            <a:ext cx="569344" cy="569344"/>
          </a:xfrm>
          <a:prstGeom prst="rect">
            <a:avLst/>
          </a:prstGeom>
        </p:spPr>
      </p:pic>
      <p:pic>
        <p:nvPicPr>
          <p:cNvPr id="7" name="Graphic 6">
            <a:extLst>
              <a:ext uri="{FF2B5EF4-FFF2-40B4-BE49-F238E27FC236}">
                <a16:creationId xmlns:a16="http://schemas.microsoft.com/office/drawing/2014/main" id="{54FD94D8-5DD9-14A8-496F-8DD95AF7A7F4}"/>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550" y="5566163"/>
            <a:ext cx="529166" cy="529166"/>
          </a:xfrm>
          <a:prstGeom prst="rect">
            <a:avLst/>
          </a:prstGeom>
        </p:spPr>
      </p:pic>
    </p:spTree>
    <p:extLst>
      <p:ext uri="{BB962C8B-B14F-4D97-AF65-F5344CB8AC3E}">
        <p14:creationId xmlns:p14="http://schemas.microsoft.com/office/powerpoint/2010/main" val="3569708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AEF8C-3982-37B4-6553-94036D136BFC}"/>
            </a:ext>
          </a:extLst>
        </p:cNvPr>
        <p:cNvGrpSpPr/>
        <p:nvPr/>
      </p:nvGrpSpPr>
      <p:grpSpPr>
        <a:xfrm>
          <a:off x="0" y="0"/>
          <a:ext cx="0" cy="0"/>
          <a:chOff x="0" y="0"/>
          <a:chExt cx="0" cy="0"/>
        </a:xfrm>
      </p:grpSpPr>
      <p:sp>
        <p:nvSpPr>
          <p:cNvPr id="3" name="Text Placeholder 21">
            <a:extLst>
              <a:ext uri="{FF2B5EF4-FFF2-40B4-BE49-F238E27FC236}">
                <a16:creationId xmlns:a16="http://schemas.microsoft.com/office/drawing/2014/main" id="{1A131F1A-1591-EE5B-6980-88D288354D07}"/>
              </a:ext>
            </a:extLst>
          </p:cNvPr>
          <p:cNvSpPr txBox="1">
            <a:spLocks/>
          </p:cNvSpPr>
          <p:nvPr/>
        </p:nvSpPr>
        <p:spPr>
          <a:xfrm>
            <a:off x="0" y="1134536"/>
            <a:ext cx="12192000" cy="5579533"/>
          </a:xfrm>
          <a:prstGeom prst="rect">
            <a:avLst/>
          </a:prstGeom>
          <a:solidFill>
            <a:srgbClr val="DEEAF7"/>
          </a:solidFill>
          <a:ln>
            <a:noFill/>
          </a:ln>
        </p:spPr>
        <p:txBody>
          <a:bodyPr lIns="96000" tIns="40765" rIns="40765" bIns="40765" anchor="ctr"/>
          <a:lstStyle>
            <a:lvl1pPr marL="0" indent="0" algn="l" defTabSz="776600" rtl="0" eaLnBrk="1" latinLnBrk="0" hangingPunct="1">
              <a:lnSpc>
                <a:spcPct val="90000"/>
              </a:lnSpc>
              <a:spcBef>
                <a:spcPts val="0"/>
              </a:spcBef>
              <a:spcAft>
                <a:spcPts val="511"/>
              </a:spcAft>
              <a:buFont typeface="Arial" pitchFamily="34" charset="0"/>
              <a:buNone/>
              <a:defRPr lang="fi-FI" sz="1050" b="1" kern="1200" spc="-17" baseline="0" dirty="0">
                <a:solidFill>
                  <a:srgbClr val="FFFFFF"/>
                </a:solidFill>
                <a:latin typeface="Calibri" panose="020F0502020204030204" pitchFamily="34" charset="0"/>
                <a:ea typeface="ＭＳ Ｐゴシック" charset="0"/>
                <a:cs typeface="ＭＳ Ｐゴシック" charset="0"/>
              </a:defRPr>
            </a:lvl1pPr>
            <a:lvl2pPr marL="304708" indent="-152355"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2pPr>
            <a:lvl3pPr marL="457063"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3pPr>
            <a:lvl4pPr marL="608069" indent="-151006"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4pPr>
            <a:lvl5pPr marL="760421"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5pPr>
            <a:lvl6pPr marL="2135643"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23936"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12238"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00541"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algn="ctr" defTabSz="1035441">
              <a:lnSpc>
                <a:spcPct val="100000"/>
              </a:lnSpc>
              <a:spcAft>
                <a:spcPts val="681"/>
              </a:spcAft>
              <a:defRPr/>
            </a:pPr>
            <a:endParaRPr lang="fi-FI" sz="1333" spc="400">
              <a:solidFill>
                <a:srgbClr val="000000">
                  <a:lumMod val="85000"/>
                  <a:lumOff val="15000"/>
                </a:srgbClr>
              </a:solidFill>
              <a:latin typeface="Arial"/>
            </a:endParaRPr>
          </a:p>
        </p:txBody>
      </p:sp>
      <p:sp>
        <p:nvSpPr>
          <p:cNvPr id="4" name="Text Placeholder 21">
            <a:extLst>
              <a:ext uri="{FF2B5EF4-FFF2-40B4-BE49-F238E27FC236}">
                <a16:creationId xmlns:a16="http://schemas.microsoft.com/office/drawing/2014/main" id="{F8ADDAE2-0ECA-FC56-438D-50593F462BFB}"/>
              </a:ext>
            </a:extLst>
          </p:cNvPr>
          <p:cNvSpPr txBox="1">
            <a:spLocks/>
          </p:cNvSpPr>
          <p:nvPr/>
        </p:nvSpPr>
        <p:spPr>
          <a:xfrm>
            <a:off x="2695039" y="1254226"/>
            <a:ext cx="9341923" cy="5349281"/>
          </a:xfrm>
          <a:prstGeom prst="rect">
            <a:avLst/>
          </a:prstGeom>
          <a:solidFill>
            <a:schemeClr val="bg1">
              <a:alpha val="95000"/>
            </a:schemeClr>
          </a:solidFill>
          <a:ln w="9525">
            <a:noFill/>
          </a:ln>
        </p:spPr>
        <p:txBody>
          <a:bodyPr lIns="0" tIns="96000" rIns="144000" bIns="144000" numCol="2" anchor="t"/>
          <a:lstStyle>
            <a:lvl1pPr marL="171450" indent="-171450" algn="l" defTabSz="776600" rtl="0" eaLnBrk="1" latinLnBrk="0" hangingPunct="1">
              <a:lnSpc>
                <a:spcPct val="90000"/>
              </a:lnSpc>
              <a:spcBef>
                <a:spcPts val="0"/>
              </a:spcBef>
              <a:spcAft>
                <a:spcPts val="511"/>
              </a:spcAft>
              <a:buFont typeface="Arial" panose="020B0604020202020204" pitchFamily="34" charset="0"/>
              <a:buChar char="•"/>
              <a:defRPr lang="fi-FI" sz="1050" b="0" kern="1200" spc="-17" baseline="0" dirty="0">
                <a:solidFill>
                  <a:schemeClr val="tx2"/>
                </a:solidFill>
                <a:latin typeface="Calibri" panose="020F0502020204030204" pitchFamily="34" charset="0"/>
                <a:ea typeface="ＭＳ Ｐゴシック" charset="0"/>
                <a:cs typeface="ＭＳ Ｐゴシック" charset="0"/>
              </a:defRPr>
            </a:lvl1pPr>
            <a:lvl2pPr marL="304708" indent="-152355"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2pPr>
            <a:lvl3pPr marL="457063"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3pPr>
            <a:lvl4pPr marL="608069" indent="-151006"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4pPr>
            <a:lvl5pPr marL="760421"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5pPr>
            <a:lvl6pPr marL="2135643"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23936"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12238"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00541"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marL="119377" indent="0" defTabSz="1035441">
              <a:lnSpc>
                <a:spcPct val="100000"/>
              </a:lnSpc>
              <a:spcBef>
                <a:spcPts val="267"/>
              </a:spcBef>
              <a:spcAft>
                <a:spcPts val="0"/>
              </a:spcAft>
              <a:buClr>
                <a:srgbClr val="4C7090"/>
              </a:buClr>
              <a:buNone/>
              <a:defRPr/>
            </a:pPr>
            <a:r>
              <a:rPr lang="fi-FI" sz="1200" b="1" spc="0">
                <a:solidFill>
                  <a:srgbClr val="000000"/>
                </a:solidFill>
                <a:latin typeface="Titillium Web Bold" panose="00000800000000000000" charset="0"/>
                <a:ea typeface="Source Sans Pro" panose="020B0503030403020204" pitchFamily="34" charset="0"/>
                <a:cs typeface="+mn-cs"/>
              </a:rPr>
              <a:t>Pohjois-Pohjanmaa skenaarion maailmassa</a:t>
            </a:r>
            <a:endParaRPr lang="fi-FI" sz="1200" b="1" spc="0">
              <a:solidFill>
                <a:srgbClr val="000000"/>
              </a:solidFill>
              <a:latin typeface="Titillium Web Bold" panose="00000800000000000000" charset="0"/>
              <a:ea typeface="Source Sans Pro" panose="020B0503030403020204" pitchFamily="34" charset="0"/>
            </a:endParaRPr>
          </a:p>
          <a:p>
            <a:pPr marL="241294" indent="-120224" defTabSz="1035441">
              <a:lnSpc>
                <a:spcPct val="100000"/>
              </a:lnSpc>
              <a:spcBef>
                <a:spcPts val="533"/>
              </a:spcBef>
              <a:spcAft>
                <a:spcPts val="0"/>
              </a:spcAft>
              <a:buClr>
                <a:srgbClr val="4C7090"/>
              </a:buClr>
              <a:buSzPct val="80000"/>
              <a:defRPr/>
            </a:pPr>
            <a:r>
              <a:rPr lang="fi-FI" sz="1160" spc="-23">
                <a:solidFill>
                  <a:srgbClr val="000000"/>
                </a:solidFill>
                <a:latin typeface="Source Sans Pro" panose="020B0503030403020204" pitchFamily="34" charset="0"/>
                <a:ea typeface="Source Sans Pro" panose="020B0503030403020204" pitchFamily="34" charset="0"/>
              </a:rPr>
              <a:t>Pohjois-Pohjanmaa on merkittävä vihreän teknologian ja uusiutuvan energian keskittymä Suomessa. Oulu on kasvanut dynaamiseksi ja kansainväliseksi innovaatiokeskukseksi, joka houkuttelee osaajia. </a:t>
            </a:r>
          </a:p>
          <a:p>
            <a:pPr marL="241294" indent="-120224" defTabSz="1035441">
              <a:lnSpc>
                <a:spcPct val="100000"/>
              </a:lnSpc>
              <a:spcBef>
                <a:spcPts val="533"/>
              </a:spcBef>
              <a:spcAft>
                <a:spcPts val="0"/>
              </a:spcAft>
              <a:buClr>
                <a:srgbClr val="4C7090"/>
              </a:buClr>
              <a:buSzPct val="80000"/>
              <a:defRPr/>
            </a:pPr>
            <a:r>
              <a:rPr lang="fi-FI" sz="1160" spc="-23">
                <a:solidFill>
                  <a:srgbClr val="000000"/>
                </a:solidFill>
                <a:latin typeface="Source Sans Pro" panose="020B0503030403020204" pitchFamily="34" charset="0"/>
                <a:ea typeface="Source Sans Pro" panose="020B0503030403020204" pitchFamily="34" charset="0"/>
              </a:rPr>
              <a:t>Alue on onnistunut hyödyntämään luonnonvarojaan kestävästi ja kehittänyt vahvan osaamisen kiertotaloudessa. </a:t>
            </a:r>
          </a:p>
          <a:p>
            <a:pPr marL="241294" indent="-120224" defTabSz="1035441">
              <a:lnSpc>
                <a:spcPct val="100000"/>
              </a:lnSpc>
              <a:spcBef>
                <a:spcPts val="533"/>
              </a:spcBef>
              <a:spcAft>
                <a:spcPts val="0"/>
              </a:spcAft>
              <a:buClr>
                <a:srgbClr val="4C7090"/>
              </a:buClr>
              <a:buSzPct val="80000"/>
              <a:defRPr/>
            </a:pPr>
            <a:r>
              <a:rPr lang="fi-FI" sz="1160" spc="-23">
                <a:solidFill>
                  <a:srgbClr val="000000"/>
                </a:solidFill>
                <a:latin typeface="Source Sans Pro" panose="020B0503030403020204" pitchFamily="34" charset="0"/>
                <a:ea typeface="Source Sans Pro" panose="020B0503030403020204" pitchFamily="34" charset="0"/>
              </a:rPr>
              <a:t>Ilmastonmuutoksen myötä maatalous on monipuolistunut, ja alue on noussut merkittäväksi ruoantuottajaksi. </a:t>
            </a:r>
          </a:p>
          <a:p>
            <a:pPr marL="241294" indent="-120224" defTabSz="1035441">
              <a:lnSpc>
                <a:spcPct val="100000"/>
              </a:lnSpc>
              <a:spcBef>
                <a:spcPts val="533"/>
              </a:spcBef>
              <a:spcAft>
                <a:spcPts val="0"/>
              </a:spcAft>
              <a:buClr>
                <a:srgbClr val="4C7090"/>
              </a:buClr>
              <a:buSzPct val="80000"/>
              <a:defRPr/>
            </a:pPr>
            <a:r>
              <a:rPr lang="fi-FI" sz="1160" spc="-23">
                <a:solidFill>
                  <a:srgbClr val="000000"/>
                </a:solidFill>
                <a:latin typeface="Source Sans Pro" panose="020B0503030403020204" pitchFamily="34" charset="0"/>
                <a:ea typeface="Source Sans Pro" panose="020B0503030403020204" pitchFamily="34" charset="0"/>
              </a:rPr>
              <a:t>Maakunnan väestörakenne on tasapainottunut työ- ja koulutusperäisen maahanmuuton ansiosta.</a:t>
            </a:r>
            <a:endParaRPr lang="fi-FI" sz="1160" b="1" spc="0">
              <a:solidFill>
                <a:srgbClr val="000000"/>
              </a:solidFill>
              <a:latin typeface="Source Sans Pro" panose="020B0503030403020204" pitchFamily="34" charset="0"/>
              <a:ea typeface="Source Sans Pro" panose="020B0503030403020204" pitchFamily="34" charset="0"/>
            </a:endParaRPr>
          </a:p>
          <a:p>
            <a:pPr marL="241294" indent="-120224" defTabSz="1035441">
              <a:lnSpc>
                <a:spcPct val="100000"/>
              </a:lnSpc>
              <a:spcBef>
                <a:spcPts val="533"/>
              </a:spcBef>
              <a:spcAft>
                <a:spcPts val="0"/>
              </a:spcAft>
              <a:buClr>
                <a:srgbClr val="4C7090"/>
              </a:buClr>
              <a:buSzPct val="80000"/>
              <a:defRPr/>
            </a:pPr>
            <a:r>
              <a:rPr lang="fi-FI" sz="1160" spc="-23">
                <a:solidFill>
                  <a:srgbClr val="000000"/>
                </a:solidFill>
                <a:latin typeface="Source Sans Pro" panose="020B0503030403020204" pitchFamily="34" charset="0"/>
                <a:ea typeface="Source Sans Pro" panose="020B0503030403020204" pitchFamily="34" charset="0"/>
                <a:cs typeface="+mn-cs"/>
              </a:rPr>
              <a:t>Pohjoisuus on nostanut painoarvoaan.</a:t>
            </a:r>
          </a:p>
          <a:p>
            <a:pPr marL="119377" indent="0" defTabSz="1035441">
              <a:lnSpc>
                <a:spcPct val="100000"/>
              </a:lnSpc>
              <a:spcBef>
                <a:spcPts val="1067"/>
              </a:spcBef>
              <a:spcAft>
                <a:spcPts val="0"/>
              </a:spcAft>
              <a:buClr>
                <a:srgbClr val="4C7090"/>
              </a:buClr>
              <a:buNone/>
              <a:defRPr/>
            </a:pPr>
            <a:r>
              <a:rPr lang="fi-FI" sz="1200" b="1" spc="0">
                <a:solidFill>
                  <a:srgbClr val="000000"/>
                </a:solidFill>
                <a:latin typeface="Titillium Web Bold" panose="00000800000000000000" charset="0"/>
                <a:ea typeface="Source Sans Pro" panose="020B0503030403020204" pitchFamily="34" charset="0"/>
                <a:cs typeface="+mn-cs"/>
              </a:rPr>
              <a:t>Keskeisimmät haasteet Pohjois-Pohjanmaalla</a:t>
            </a:r>
          </a:p>
          <a:p>
            <a:pPr marL="241294" indent="-120224" defTabSz="1035441">
              <a:lnSpc>
                <a:spcPct val="100000"/>
              </a:lnSpc>
              <a:spcBef>
                <a:spcPts val="267"/>
              </a:spcBef>
              <a:spcAft>
                <a:spcPts val="0"/>
              </a:spcAft>
              <a:buClr>
                <a:srgbClr val="4C7090"/>
              </a:buClr>
              <a:buSzPct val="80000"/>
              <a:defRPr/>
            </a:pPr>
            <a:r>
              <a:rPr lang="fi-FI" sz="1160" spc="-23">
                <a:solidFill>
                  <a:srgbClr val="000000"/>
                </a:solidFill>
                <a:latin typeface="Source Sans Pro" panose="020B0503030403020204" pitchFamily="34" charset="0"/>
                <a:ea typeface="Source Sans Pro" panose="020B0503030403020204" pitchFamily="34" charset="0"/>
              </a:rPr>
              <a:t>Ilmastonmuutoksen aiheuttamat äärisääilmiöt, kuten tulvat ja myrskyt, vaativat jatkuvaa sopeutumista ja infrastruktuurin vahvistamista.</a:t>
            </a:r>
          </a:p>
          <a:p>
            <a:pPr marL="241294" indent="-120224" defTabSz="1035441">
              <a:lnSpc>
                <a:spcPct val="100000"/>
              </a:lnSpc>
              <a:spcBef>
                <a:spcPts val="267"/>
              </a:spcBef>
              <a:spcAft>
                <a:spcPts val="0"/>
              </a:spcAft>
              <a:buClr>
                <a:srgbClr val="4C7090"/>
              </a:buClr>
              <a:buSzPct val="80000"/>
              <a:defRPr/>
            </a:pPr>
            <a:r>
              <a:rPr lang="fi-FI" sz="1160" spc="-23">
                <a:solidFill>
                  <a:srgbClr val="000000"/>
                </a:solidFill>
                <a:latin typeface="Source Sans Pro" panose="020B0503030403020204" pitchFamily="34" charset="0"/>
                <a:ea typeface="Source Sans Pro" panose="020B0503030403020204" pitchFamily="34" charset="0"/>
              </a:rPr>
              <a:t>Väestön ikääntyminen aiheuttaa edelleen painetta terveydenhuolto- ja hoivapalveluille, vaikka tilanne on parantunut maahanmuuton myötä.</a:t>
            </a:r>
          </a:p>
          <a:p>
            <a:pPr marL="241294" indent="-120224" defTabSz="1035441">
              <a:lnSpc>
                <a:spcPct val="100000"/>
              </a:lnSpc>
              <a:spcBef>
                <a:spcPts val="267"/>
              </a:spcBef>
              <a:spcAft>
                <a:spcPts val="0"/>
              </a:spcAft>
              <a:buClr>
                <a:srgbClr val="4C7090"/>
              </a:buClr>
              <a:buSzPct val="80000"/>
              <a:defRPr/>
            </a:pPr>
            <a:r>
              <a:rPr lang="fi-FI" sz="1160" spc="-23">
                <a:solidFill>
                  <a:srgbClr val="000000"/>
                </a:solidFill>
                <a:latin typeface="Source Sans Pro" panose="020B0503030403020204" pitchFamily="34" charset="0"/>
                <a:ea typeface="Source Sans Pro" panose="020B0503030403020204" pitchFamily="34" charset="0"/>
              </a:rPr>
              <a:t>Alueellisten erojen tasapainottaminen maakunnan sisällä on haastavaa, kun Oulun seutu kasvaa voimakkaasti.</a:t>
            </a:r>
          </a:p>
          <a:p>
            <a:pPr marL="119377" indent="0" defTabSz="1035441">
              <a:lnSpc>
                <a:spcPct val="100000"/>
              </a:lnSpc>
              <a:spcBef>
                <a:spcPts val="1067"/>
              </a:spcBef>
              <a:spcAft>
                <a:spcPts val="0"/>
              </a:spcAft>
              <a:buClr>
                <a:srgbClr val="4C7090"/>
              </a:buClr>
              <a:buNone/>
              <a:defRPr/>
            </a:pPr>
            <a:r>
              <a:rPr lang="fi-FI" sz="1200" b="1" spc="0">
                <a:solidFill>
                  <a:srgbClr val="000000"/>
                </a:solidFill>
                <a:latin typeface="Titillium Web Bold" panose="00000800000000000000" charset="0"/>
                <a:ea typeface="Source Sans Pro" panose="020B0503030403020204" pitchFamily="34" charset="0"/>
                <a:cs typeface="+mn-cs"/>
              </a:rPr>
              <a:t>Talous ja elinkeinot Pohjois-Pohjanmaalla </a:t>
            </a:r>
          </a:p>
          <a:p>
            <a:pPr marL="241294" indent="-120224" defTabSz="1035441">
              <a:lnSpc>
                <a:spcPct val="100000"/>
              </a:lnSpc>
              <a:spcBef>
                <a:spcPts val="533"/>
              </a:spcBef>
              <a:spcAft>
                <a:spcPts val="0"/>
              </a:spcAft>
              <a:buClr>
                <a:srgbClr val="4C7090"/>
              </a:buClr>
              <a:buSzPct val="80000"/>
              <a:defRPr/>
            </a:pPr>
            <a:r>
              <a:rPr lang="fi-FI" sz="1160" spc="-23">
                <a:solidFill>
                  <a:srgbClr val="000000"/>
                </a:solidFill>
                <a:latin typeface="Source Sans Pro" panose="020B0503030403020204" pitchFamily="34" charset="0"/>
                <a:ea typeface="Source Sans Pro" panose="020B0503030403020204" pitchFamily="34" charset="0"/>
              </a:rPr>
              <a:t>Pohjois-Pohjanmaa muodostaa ”Pohjoisen innovaatiovyöhykkeen” muiden pohjoisten maakuntien kanssa. </a:t>
            </a:r>
          </a:p>
          <a:p>
            <a:pPr marL="241294" indent="-120224" defTabSz="1035441">
              <a:lnSpc>
                <a:spcPct val="100000"/>
              </a:lnSpc>
              <a:spcBef>
                <a:spcPts val="533"/>
              </a:spcBef>
              <a:spcAft>
                <a:spcPts val="0"/>
              </a:spcAft>
              <a:buClr>
                <a:srgbClr val="4C7090"/>
              </a:buClr>
              <a:buSzPct val="80000"/>
              <a:defRPr/>
            </a:pPr>
            <a:r>
              <a:rPr lang="fi-FI" sz="1160" spc="-23">
                <a:solidFill>
                  <a:srgbClr val="000000"/>
                </a:solidFill>
                <a:latin typeface="Source Sans Pro" panose="020B0503030403020204" pitchFamily="34" charset="0"/>
                <a:ea typeface="Source Sans Pro" panose="020B0503030403020204" pitchFamily="34" charset="0"/>
              </a:rPr>
              <a:t>Pohjois-Pohjanmaasta on merkittävä tuuli- ja aurinkovoiman tuottaja. Alueella on myös kehittynyt vetytalouden osaamiskeskittymä.</a:t>
            </a:r>
          </a:p>
          <a:p>
            <a:pPr marL="241294" indent="-120224" defTabSz="1035441">
              <a:lnSpc>
                <a:spcPct val="100000"/>
              </a:lnSpc>
              <a:spcBef>
                <a:spcPts val="533"/>
              </a:spcBef>
              <a:spcAft>
                <a:spcPts val="0"/>
              </a:spcAft>
              <a:buClr>
                <a:srgbClr val="4C7090"/>
              </a:buClr>
              <a:buSzPct val="80000"/>
              <a:defRPr/>
            </a:pPr>
            <a:r>
              <a:rPr lang="fi-FI" sz="1160" spc="-23">
                <a:solidFill>
                  <a:srgbClr val="000000"/>
                </a:solidFill>
                <a:latin typeface="Source Sans Pro" panose="020B0503030403020204" pitchFamily="34" charset="0"/>
                <a:ea typeface="Source Sans Pro" panose="020B0503030403020204" pitchFamily="34" charset="0"/>
              </a:rPr>
              <a:t>Oulu on vahvistanut asemaansa merkittävänä ICT-alan keskuksena ja laajentanut osaamistaan tekoälyn ja kvanttiteknologian aloille.</a:t>
            </a:r>
          </a:p>
          <a:p>
            <a:pPr marL="241294" indent="-120224" defTabSz="1035441">
              <a:lnSpc>
                <a:spcPct val="100000"/>
              </a:lnSpc>
              <a:spcBef>
                <a:spcPts val="533"/>
              </a:spcBef>
              <a:spcAft>
                <a:spcPts val="0"/>
              </a:spcAft>
              <a:buClr>
                <a:srgbClr val="4C7090"/>
              </a:buClr>
              <a:buSzPct val="80000"/>
              <a:defRPr/>
            </a:pPr>
            <a:r>
              <a:rPr lang="fi-FI" sz="1160" spc="-23">
                <a:solidFill>
                  <a:srgbClr val="000000"/>
                </a:solidFill>
                <a:latin typeface="Source Sans Pro" panose="020B0503030403020204" pitchFamily="34" charset="0"/>
                <a:ea typeface="Source Sans Pro" panose="020B0503030403020204" pitchFamily="34" charset="0"/>
              </a:rPr>
              <a:t>Maakunnassa toimii useita kierrätysmateriaalien jatkojalostukseen erikoistuneita yrityksiä.</a:t>
            </a:r>
          </a:p>
          <a:p>
            <a:pPr marL="241294" indent="-120224" defTabSz="1035441">
              <a:lnSpc>
                <a:spcPct val="100000"/>
              </a:lnSpc>
              <a:spcBef>
                <a:spcPts val="533"/>
              </a:spcBef>
              <a:spcAft>
                <a:spcPts val="0"/>
              </a:spcAft>
              <a:buClr>
                <a:srgbClr val="4C7090"/>
              </a:buClr>
              <a:buSzPct val="80000"/>
              <a:defRPr/>
            </a:pPr>
            <a:r>
              <a:rPr lang="fi-FI" sz="1160" spc="-23">
                <a:solidFill>
                  <a:srgbClr val="000000"/>
                </a:solidFill>
                <a:latin typeface="Source Sans Pro" panose="020B0503030403020204" pitchFamily="34" charset="0"/>
                <a:ea typeface="Source Sans Pro" panose="020B0503030403020204" pitchFamily="34" charset="0"/>
              </a:rPr>
              <a:t>Ilmaston lämpenemisen myötä maataloustuotanto on monipuolistunut ja tehostunut.</a:t>
            </a:r>
          </a:p>
          <a:p>
            <a:pPr marL="241294" indent="-120224" defTabSz="1035441">
              <a:lnSpc>
                <a:spcPct val="100000"/>
              </a:lnSpc>
              <a:spcBef>
                <a:spcPts val="533"/>
              </a:spcBef>
              <a:spcAft>
                <a:spcPts val="0"/>
              </a:spcAft>
              <a:buClr>
                <a:srgbClr val="4C7090"/>
              </a:buClr>
              <a:buSzPct val="80000"/>
              <a:defRPr/>
            </a:pPr>
            <a:r>
              <a:rPr lang="fi-FI" sz="1160" spc="-23">
                <a:solidFill>
                  <a:srgbClr val="000000"/>
                </a:solidFill>
                <a:latin typeface="Source Sans Pro" panose="020B0503030403020204" pitchFamily="34" charset="0"/>
                <a:ea typeface="Source Sans Pro" panose="020B0503030403020204" pitchFamily="34" charset="0"/>
              </a:rPr>
              <a:t>Kestävä luontomatkailu on noussut merkittäväksi elinkeinoksi, kun Etelä-Eurooppaa leudompi ilmasto houkuttelee matkailijoita.</a:t>
            </a:r>
          </a:p>
          <a:p>
            <a:pPr marL="119377" indent="0" defTabSz="1035441">
              <a:lnSpc>
                <a:spcPct val="100000"/>
              </a:lnSpc>
              <a:spcBef>
                <a:spcPts val="1067"/>
              </a:spcBef>
              <a:spcAft>
                <a:spcPts val="0"/>
              </a:spcAft>
              <a:buClr>
                <a:srgbClr val="4C7090"/>
              </a:buClr>
              <a:buNone/>
              <a:defRPr/>
            </a:pPr>
            <a:r>
              <a:rPr lang="fi-FI" sz="1200" b="1" spc="0">
                <a:solidFill>
                  <a:srgbClr val="000000"/>
                </a:solidFill>
                <a:latin typeface="Titillium Web Bold" panose="00000800000000000000" charset="0"/>
                <a:ea typeface="Source Sans Pro" panose="020B0503030403020204" pitchFamily="34" charset="0"/>
                <a:cs typeface="+mn-cs"/>
              </a:rPr>
              <a:t>Yhteiskunnallinen kehitys Pohjois-Pohjanmaalla </a:t>
            </a:r>
          </a:p>
          <a:p>
            <a:pPr marL="241294" indent="-120224" defTabSz="1035441">
              <a:lnSpc>
                <a:spcPct val="100000"/>
              </a:lnSpc>
              <a:spcBef>
                <a:spcPts val="533"/>
              </a:spcBef>
              <a:spcAft>
                <a:spcPts val="0"/>
              </a:spcAft>
              <a:buClr>
                <a:srgbClr val="4C7090"/>
              </a:buClr>
              <a:buSzPct val="80000"/>
              <a:defRPr/>
            </a:pPr>
            <a:r>
              <a:rPr lang="fi-FI" sz="1160" spc="-23">
                <a:solidFill>
                  <a:srgbClr val="000000"/>
                </a:solidFill>
                <a:latin typeface="Source Sans Pro" panose="020B0503030403020204" pitchFamily="34" charset="0"/>
                <a:ea typeface="Source Sans Pro" panose="020B0503030403020204" pitchFamily="34" charset="0"/>
              </a:rPr>
              <a:t>Oulun yliopisto on vahvistanut asemaansa maailman johtavien monitieteisten yliopistojen joukossa. Ammatillinen koulutus on integroitu tiiviisti työelämään jatkuvan oppimisen periaatteella.</a:t>
            </a:r>
          </a:p>
          <a:p>
            <a:pPr marL="241294" indent="-120224" defTabSz="1035441">
              <a:lnSpc>
                <a:spcPct val="100000"/>
              </a:lnSpc>
              <a:spcBef>
                <a:spcPts val="533"/>
              </a:spcBef>
              <a:spcAft>
                <a:spcPts val="0"/>
              </a:spcAft>
              <a:buClr>
                <a:srgbClr val="4C7090"/>
              </a:buClr>
              <a:buSzPct val="80000"/>
              <a:defRPr/>
            </a:pPr>
            <a:r>
              <a:rPr lang="fi-FI" sz="1160" spc="-23">
                <a:solidFill>
                  <a:srgbClr val="000000"/>
                </a:solidFill>
                <a:latin typeface="Source Sans Pro" panose="020B0503030403020204" pitchFamily="34" charset="0"/>
                <a:ea typeface="Source Sans Pro" panose="020B0503030403020204" pitchFamily="34" charset="0"/>
              </a:rPr>
              <a:t>Työperäisen maahanmuuton myötä maakunnasta on tullut kansainvälisempi ja monikulttuurisempi.</a:t>
            </a:r>
          </a:p>
          <a:p>
            <a:pPr marL="241294" indent="-120224" defTabSz="1035441">
              <a:lnSpc>
                <a:spcPct val="100000"/>
              </a:lnSpc>
              <a:spcBef>
                <a:spcPts val="533"/>
              </a:spcBef>
              <a:spcAft>
                <a:spcPts val="0"/>
              </a:spcAft>
              <a:buClr>
                <a:srgbClr val="4C7090"/>
              </a:buClr>
              <a:buSzPct val="80000"/>
              <a:defRPr/>
            </a:pPr>
            <a:r>
              <a:rPr lang="fi-FI" sz="1160" spc="-23">
                <a:solidFill>
                  <a:srgbClr val="000000"/>
                </a:solidFill>
                <a:latin typeface="Source Sans Pro" panose="020B0503030403020204" pitchFamily="34" charset="0"/>
                <a:ea typeface="Source Sans Pro" panose="020B0503030403020204" pitchFamily="34" charset="0"/>
              </a:rPr>
              <a:t>Ennaltaehkäisevä hyvinvointityö ja yhteisöllisyyttä tukevat palvelut ovat parantaneet asukkaiden elämänlaatua.</a:t>
            </a:r>
          </a:p>
          <a:p>
            <a:pPr marL="241294" indent="-120224" defTabSz="1035441">
              <a:lnSpc>
                <a:spcPct val="100000"/>
              </a:lnSpc>
              <a:spcBef>
                <a:spcPts val="533"/>
              </a:spcBef>
              <a:spcAft>
                <a:spcPts val="0"/>
              </a:spcAft>
              <a:buClr>
                <a:srgbClr val="4C7090"/>
              </a:buClr>
              <a:buSzPct val="80000"/>
              <a:defRPr/>
            </a:pPr>
            <a:r>
              <a:rPr lang="fi-FI" sz="1160" spc="-23">
                <a:solidFill>
                  <a:srgbClr val="000000"/>
                </a:solidFill>
                <a:latin typeface="Source Sans Pro" panose="020B0503030403020204" pitchFamily="34" charset="0"/>
                <a:ea typeface="Source Sans Pro" panose="020B0503030403020204" pitchFamily="34" charset="0"/>
              </a:rPr>
              <a:t>Digitaaliset alustat ovat lisänneet kansalaisten osallistumismahdollisuuksia päätöksentekoon ja yhteiskunnalliseen vaikuttamiseen.</a:t>
            </a:r>
          </a:p>
          <a:p>
            <a:pPr marL="119377" indent="0" defTabSz="1035441">
              <a:lnSpc>
                <a:spcPct val="100000"/>
              </a:lnSpc>
              <a:spcBef>
                <a:spcPts val="1067"/>
              </a:spcBef>
              <a:spcAft>
                <a:spcPts val="0"/>
              </a:spcAft>
              <a:buClr>
                <a:srgbClr val="4C7090"/>
              </a:buClr>
              <a:buNone/>
              <a:defRPr/>
            </a:pPr>
            <a:r>
              <a:rPr lang="fi-FI" sz="1200" b="1" spc="0">
                <a:solidFill>
                  <a:srgbClr val="000000"/>
                </a:solidFill>
                <a:latin typeface="Titillium Web Bold" panose="00000800000000000000" charset="0"/>
                <a:ea typeface="Source Sans Pro" panose="020B0503030403020204" pitchFamily="34" charset="0"/>
                <a:cs typeface="+mn-cs"/>
              </a:rPr>
              <a:t>Liikkuminen ja saavutettavuus</a:t>
            </a:r>
          </a:p>
          <a:p>
            <a:pPr marL="241294" indent="-120224" defTabSz="1035441">
              <a:lnSpc>
                <a:spcPct val="100000"/>
              </a:lnSpc>
              <a:spcBef>
                <a:spcPts val="533"/>
              </a:spcBef>
              <a:spcAft>
                <a:spcPts val="0"/>
              </a:spcAft>
              <a:buClr>
                <a:srgbClr val="4C7090"/>
              </a:buClr>
              <a:buSzPct val="80000"/>
              <a:defRPr/>
            </a:pPr>
            <a:r>
              <a:rPr lang="fi-FI" sz="1160" spc="-23">
                <a:solidFill>
                  <a:srgbClr val="000000"/>
                </a:solidFill>
                <a:latin typeface="Source Sans Pro" panose="020B0503030403020204" pitchFamily="34" charset="0"/>
                <a:ea typeface="Source Sans Pro" panose="020B0503030403020204" pitchFamily="34" charset="0"/>
              </a:rPr>
              <a:t>Kestävät liikenneyhteydet, kuten nopeat raideyhteydet, ovat parantaneet maakunnan saavutettavuutta. </a:t>
            </a:r>
            <a:r>
              <a:rPr lang="fi-FI" sz="1160" spc="-23" err="1">
                <a:solidFill>
                  <a:srgbClr val="000000"/>
                </a:solidFill>
                <a:latin typeface="Source Sans Pro" panose="020B0503030403020204" pitchFamily="34" charset="0"/>
                <a:ea typeface="Source Sans Pro" panose="020B0503030403020204" pitchFamily="34" charset="0"/>
              </a:rPr>
              <a:t>Rail</a:t>
            </a:r>
            <a:r>
              <a:rPr lang="fi-FI" sz="1160" spc="-23">
                <a:solidFill>
                  <a:srgbClr val="000000"/>
                </a:solidFill>
                <a:latin typeface="Source Sans Pro" panose="020B0503030403020204" pitchFamily="34" charset="0"/>
                <a:ea typeface="Source Sans Pro" panose="020B0503030403020204" pitchFamily="34" charset="0"/>
              </a:rPr>
              <a:t> </a:t>
            </a:r>
            <a:r>
              <a:rPr lang="fi-FI" sz="1160" spc="-23" err="1">
                <a:solidFill>
                  <a:srgbClr val="000000"/>
                </a:solidFill>
                <a:latin typeface="Source Sans Pro" panose="020B0503030403020204" pitchFamily="34" charset="0"/>
                <a:ea typeface="Source Sans Pro" panose="020B0503030403020204" pitchFamily="34" charset="0"/>
              </a:rPr>
              <a:t>Baltica</a:t>
            </a:r>
            <a:r>
              <a:rPr lang="fi-FI" sz="1160" spc="-23">
                <a:solidFill>
                  <a:srgbClr val="000000"/>
                </a:solidFill>
                <a:latin typeface="Source Sans Pro" panose="020B0503030403020204" pitchFamily="34" charset="0"/>
                <a:ea typeface="Source Sans Pro" panose="020B0503030403020204" pitchFamily="34" charset="0"/>
              </a:rPr>
              <a:t> -yhteyden jatke yhdistää Oulun suoraan Keski-Eurooppaan.</a:t>
            </a:r>
          </a:p>
          <a:p>
            <a:pPr marL="241294" indent="-120224" defTabSz="1035441">
              <a:lnSpc>
                <a:spcPct val="100000"/>
              </a:lnSpc>
              <a:spcBef>
                <a:spcPts val="533"/>
              </a:spcBef>
              <a:spcAft>
                <a:spcPts val="0"/>
              </a:spcAft>
              <a:buClr>
                <a:srgbClr val="4C7090"/>
              </a:buClr>
              <a:buSzPct val="80000"/>
              <a:defRPr/>
            </a:pPr>
            <a:r>
              <a:rPr lang="fi-FI" sz="1160" spc="-23">
                <a:solidFill>
                  <a:srgbClr val="000000"/>
                </a:solidFill>
                <a:latin typeface="Source Sans Pro" panose="020B0503030403020204" pitchFamily="34" charset="0"/>
                <a:ea typeface="Source Sans Pro" panose="020B0503030403020204" pitchFamily="34" charset="0"/>
              </a:rPr>
              <a:t>Perämeren satamat ovat uudistuneet vihreän teknologian keskuksiksi, ja laivaliikenne toimii pääosin uusiutuvilla polttoaineilla kuten vedyllä.</a:t>
            </a:r>
          </a:p>
        </p:txBody>
      </p:sp>
      <p:sp>
        <p:nvSpPr>
          <p:cNvPr id="5" name="TextBox 4">
            <a:extLst>
              <a:ext uri="{FF2B5EF4-FFF2-40B4-BE49-F238E27FC236}">
                <a16:creationId xmlns:a16="http://schemas.microsoft.com/office/drawing/2014/main" id="{F06037A2-49B9-06D7-7AE0-763EEAC8A41E}"/>
              </a:ext>
            </a:extLst>
          </p:cNvPr>
          <p:cNvSpPr txBox="1"/>
          <p:nvPr/>
        </p:nvSpPr>
        <p:spPr>
          <a:xfrm>
            <a:off x="584784" y="3481740"/>
            <a:ext cx="2034449" cy="1015663"/>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Titillium Web Bold" panose="00000800000000000000" charset="0"/>
              </a:rPr>
              <a:t>Pohjois-Pohjanmaa muodostaa ”Pohjoisen innovaatiovyöhykkeen” muiden pohjoisten maakuntien kanssa. </a:t>
            </a:r>
          </a:p>
        </p:txBody>
      </p:sp>
      <p:sp>
        <p:nvSpPr>
          <p:cNvPr id="6" name="TextBox 5">
            <a:extLst>
              <a:ext uri="{FF2B5EF4-FFF2-40B4-BE49-F238E27FC236}">
                <a16:creationId xmlns:a16="http://schemas.microsoft.com/office/drawing/2014/main" id="{5CF1D4DE-178E-5ED0-C8D7-E8E7C5C598C0}"/>
              </a:ext>
            </a:extLst>
          </p:cNvPr>
          <p:cNvSpPr txBox="1"/>
          <p:nvPr/>
        </p:nvSpPr>
        <p:spPr>
          <a:xfrm>
            <a:off x="584784" y="2404522"/>
            <a:ext cx="2195745" cy="830997"/>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Titillium Web Bold" panose="00000800000000000000" charset="0"/>
              </a:rPr>
              <a:t>Haasteita aiheuttaa sään ääri-ilmiöt, väestön ikääntyminen ja maakunnan sisäiset alueelliset erot. </a:t>
            </a:r>
          </a:p>
        </p:txBody>
      </p:sp>
      <p:sp>
        <p:nvSpPr>
          <p:cNvPr id="7" name="TextBox 6">
            <a:extLst>
              <a:ext uri="{FF2B5EF4-FFF2-40B4-BE49-F238E27FC236}">
                <a16:creationId xmlns:a16="http://schemas.microsoft.com/office/drawing/2014/main" id="{B3C03506-B45C-5864-D31D-C1E77FD3243F}"/>
              </a:ext>
            </a:extLst>
          </p:cNvPr>
          <p:cNvSpPr txBox="1"/>
          <p:nvPr/>
        </p:nvSpPr>
        <p:spPr>
          <a:xfrm>
            <a:off x="584784" y="1232896"/>
            <a:ext cx="2195745" cy="1015663"/>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Titillium Web Bold" panose="00000800000000000000" charset="0"/>
              </a:rPr>
              <a:t>Pohjois-Pohjanmaa on onnistunut hyödyntämään EU:n liittovaltiokehityksen ja Suomen vihreän siirtymän tuomat mahdollisuudet. </a:t>
            </a:r>
          </a:p>
        </p:txBody>
      </p:sp>
      <p:sp>
        <p:nvSpPr>
          <p:cNvPr id="8" name="TextBox 7">
            <a:extLst>
              <a:ext uri="{FF2B5EF4-FFF2-40B4-BE49-F238E27FC236}">
                <a16:creationId xmlns:a16="http://schemas.microsoft.com/office/drawing/2014/main" id="{9D48D2E7-C3CF-9621-A42A-C0C616DB02B0}"/>
              </a:ext>
            </a:extLst>
          </p:cNvPr>
          <p:cNvSpPr txBox="1"/>
          <p:nvPr/>
        </p:nvSpPr>
        <p:spPr>
          <a:xfrm>
            <a:off x="584783" y="4530536"/>
            <a:ext cx="2150572" cy="830997"/>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Titillium Web Bold" panose="00000800000000000000" charset="0"/>
              </a:rPr>
              <a:t>Työperäisen maahanmuuton myötä maakunnasta on tullut kansainvälisempi ja monikulttuurisempi.</a:t>
            </a:r>
          </a:p>
        </p:txBody>
      </p:sp>
      <p:sp>
        <p:nvSpPr>
          <p:cNvPr id="9" name="TextBox 8">
            <a:extLst>
              <a:ext uri="{FF2B5EF4-FFF2-40B4-BE49-F238E27FC236}">
                <a16:creationId xmlns:a16="http://schemas.microsoft.com/office/drawing/2014/main" id="{72C83BB3-6B9C-130A-C3F2-27E133C8B7D2}"/>
              </a:ext>
            </a:extLst>
          </p:cNvPr>
          <p:cNvSpPr txBox="1"/>
          <p:nvPr/>
        </p:nvSpPr>
        <p:spPr>
          <a:xfrm>
            <a:off x="584784" y="5607755"/>
            <a:ext cx="1955217" cy="830997"/>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Titillium Web Bold" panose="00000800000000000000" charset="0"/>
              </a:rPr>
              <a:t>Kestävät liikenneyhteydet, ovat parantaneet maakunnan saavutettavuutta. </a:t>
            </a:r>
          </a:p>
        </p:txBody>
      </p:sp>
      <p:pic>
        <p:nvPicPr>
          <p:cNvPr id="10" name="Kuva 23">
            <a:extLst>
              <a:ext uri="{FF2B5EF4-FFF2-40B4-BE49-F238E27FC236}">
                <a16:creationId xmlns:a16="http://schemas.microsoft.com/office/drawing/2014/main" id="{A6A833E1-EC04-5A86-A085-5A1585FE0C9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627" y="3561239"/>
            <a:ext cx="529167" cy="529167"/>
          </a:xfrm>
          <a:prstGeom prst="rect">
            <a:avLst/>
          </a:prstGeom>
        </p:spPr>
      </p:pic>
      <p:pic>
        <p:nvPicPr>
          <p:cNvPr id="21" name="Kuva 27">
            <a:extLst>
              <a:ext uri="{FF2B5EF4-FFF2-40B4-BE49-F238E27FC236}">
                <a16:creationId xmlns:a16="http://schemas.microsoft.com/office/drawing/2014/main" id="{FF085BAC-7FA9-596B-790F-738C05B9100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9618" y="4592603"/>
            <a:ext cx="529167" cy="529167"/>
          </a:xfrm>
          <a:prstGeom prst="rect">
            <a:avLst/>
          </a:prstGeom>
        </p:spPr>
      </p:pic>
      <p:pic>
        <p:nvPicPr>
          <p:cNvPr id="23" name="Kuva 29">
            <a:extLst>
              <a:ext uri="{FF2B5EF4-FFF2-40B4-BE49-F238E27FC236}">
                <a16:creationId xmlns:a16="http://schemas.microsoft.com/office/drawing/2014/main" id="{EDCAA551-B5C1-82BD-CE58-74658D431B0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1392" y="2489697"/>
            <a:ext cx="569345" cy="569345"/>
          </a:xfrm>
          <a:prstGeom prst="rect">
            <a:avLst/>
          </a:prstGeom>
        </p:spPr>
      </p:pic>
      <p:pic>
        <p:nvPicPr>
          <p:cNvPr id="24" name="Kuva 31">
            <a:extLst>
              <a:ext uri="{FF2B5EF4-FFF2-40B4-BE49-F238E27FC236}">
                <a16:creationId xmlns:a16="http://schemas.microsoft.com/office/drawing/2014/main" id="{EE6B2B09-C0EB-6350-9694-A58F2C55D026}"/>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5397" y="1418154"/>
            <a:ext cx="569344" cy="569344"/>
          </a:xfrm>
          <a:prstGeom prst="rect">
            <a:avLst/>
          </a:prstGeom>
        </p:spPr>
      </p:pic>
      <p:sp>
        <p:nvSpPr>
          <p:cNvPr id="14" name="Title 13">
            <a:extLst>
              <a:ext uri="{FF2B5EF4-FFF2-40B4-BE49-F238E27FC236}">
                <a16:creationId xmlns:a16="http://schemas.microsoft.com/office/drawing/2014/main" id="{ECDCFD48-7E3A-E53D-E916-53F8B43A2902}"/>
              </a:ext>
            </a:extLst>
          </p:cNvPr>
          <p:cNvSpPr>
            <a:spLocks noGrp="1"/>
          </p:cNvSpPr>
          <p:nvPr>
            <p:ph type="title"/>
          </p:nvPr>
        </p:nvSpPr>
        <p:spPr/>
        <p:txBody>
          <a:bodyPr/>
          <a:lstStyle/>
          <a:p>
            <a:r>
              <a:rPr kumimoji="0" lang="fi-FI" sz="1800" b="1" i="0" u="none" strike="noStrike" kern="1200" cap="none" spc="0" normalizeH="0" baseline="0" noProof="0">
                <a:ln>
                  <a:noFill/>
                </a:ln>
                <a:solidFill>
                  <a:srgbClr val="153557">
                    <a:lumMod val="60000"/>
                    <a:lumOff val="40000"/>
                  </a:srgbClr>
                </a:solidFill>
                <a:effectLst/>
                <a:uLnTx/>
                <a:uFillTx/>
                <a:latin typeface="Titillium Web" panose="00000500000000000000" pitchFamily="2" charset="0"/>
                <a:ea typeface="+mj-ea"/>
                <a:cs typeface="+mj-cs"/>
              </a:rPr>
              <a:t>Skenaario 2 – Euroopan renessanssi</a:t>
            </a:r>
            <a:br>
              <a:rPr kumimoji="0" lang="fi-FI" sz="2400" b="1" i="0" u="none" strike="noStrike" kern="1200" cap="none" spc="0" normalizeH="0" baseline="0" noProof="0">
                <a:ln>
                  <a:noFill/>
                </a:ln>
                <a:solidFill>
                  <a:srgbClr val="153557">
                    <a:lumMod val="60000"/>
                    <a:lumOff val="40000"/>
                  </a:srgbClr>
                </a:solidFill>
                <a:effectLst/>
                <a:uLnTx/>
                <a:uFillTx/>
                <a:latin typeface="Titillium Web" panose="00000500000000000000" pitchFamily="2" charset="0"/>
                <a:ea typeface="+mj-ea"/>
                <a:cs typeface="+mj-cs"/>
              </a:rPr>
            </a:br>
            <a:r>
              <a:rPr kumimoji="0" lang="fi-FI" sz="2100" b="1" i="0" u="none" strike="noStrike" kern="1200" cap="none" spc="0" normalizeH="0" baseline="0" noProof="0">
                <a:ln>
                  <a:noFill/>
                </a:ln>
                <a:solidFill>
                  <a:srgbClr val="153557">
                    <a:lumMod val="60000"/>
                    <a:lumOff val="40000"/>
                  </a:srgbClr>
                </a:solidFill>
                <a:effectLst/>
                <a:uLnTx/>
                <a:uFillTx/>
                <a:latin typeface="Titillium Web" panose="00000500000000000000" pitchFamily="2" charset="0"/>
                <a:ea typeface="+mj-ea"/>
                <a:cs typeface="+mj-cs"/>
              </a:rPr>
              <a:t>Pohjois-Pohjanmaa skenaariossa 2</a:t>
            </a:r>
            <a:endParaRPr lang="fi-FI"/>
          </a:p>
        </p:txBody>
      </p:sp>
      <p:pic>
        <p:nvPicPr>
          <p:cNvPr id="15" name="Graphic 14">
            <a:extLst>
              <a:ext uri="{FF2B5EF4-FFF2-40B4-BE49-F238E27FC236}">
                <a16:creationId xmlns:a16="http://schemas.microsoft.com/office/drawing/2014/main" id="{F3B8C8DD-FE02-CFE8-8E1D-DA961E016937}"/>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619" y="5714547"/>
            <a:ext cx="547028" cy="547028"/>
          </a:xfrm>
          <a:prstGeom prst="rect">
            <a:avLst/>
          </a:prstGeom>
        </p:spPr>
      </p:pic>
    </p:spTree>
    <p:extLst>
      <p:ext uri="{BB962C8B-B14F-4D97-AF65-F5344CB8AC3E}">
        <p14:creationId xmlns:p14="http://schemas.microsoft.com/office/powerpoint/2010/main" val="1104460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AD70A-42A4-8162-4C3F-C62036549C2B}"/>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5CA4C69-45D5-BDF2-4E9F-7839152B94FC}"/>
              </a:ext>
            </a:extLst>
          </p:cNvPr>
          <p:cNvSpPr txBox="1">
            <a:spLocks/>
          </p:cNvSpPr>
          <p:nvPr/>
        </p:nvSpPr>
        <p:spPr>
          <a:xfrm>
            <a:off x="11609900" y="6656833"/>
            <a:ext cx="643797" cy="192000"/>
          </a:xfrm>
          <a:prstGeom prst="rect">
            <a:avLst/>
          </a:prstGeom>
        </p:spPr>
        <p:txBody>
          <a:bodyPr vert="horz" lIns="121920" tIns="60960" rIns="121920" bIns="60960" rtlCol="0" anchor="ctr"/>
          <a:lstStyle>
            <a:defPPr>
              <a:defRPr lang="fi-FI"/>
            </a:defPPr>
            <a:lvl1pPr marL="0" algn="r" defTabSz="914400" rtl="0" eaLnBrk="1" latinLnBrk="0" hangingPunct="1">
              <a:defRPr sz="700" kern="1200">
                <a:solidFill>
                  <a:schemeClr val="bg1">
                    <a:lumMod val="6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B77C6B-83F3-4633-B409-7A3851B229A1}" type="slidenum">
              <a:rPr kumimoji="0" lang="fi-FI" sz="933"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i-FI" sz="933" b="0" i="0" u="none" strike="noStrike" kern="1200" cap="none" spc="0" normalizeH="0" baseline="0" noProof="0">
              <a:ln>
                <a:noFill/>
              </a:ln>
              <a:solidFill>
                <a:srgbClr val="3F3F3F"/>
              </a:solidFill>
              <a:effectLst/>
              <a:uLnTx/>
              <a:uFillTx/>
              <a:latin typeface="Arial Nova" panose="020B0504020202020204" pitchFamily="34" charset="0"/>
              <a:ea typeface="+mn-ea"/>
              <a:cs typeface="+mn-cs"/>
            </a:endParaRPr>
          </a:p>
        </p:txBody>
      </p:sp>
      <p:pic>
        <p:nvPicPr>
          <p:cNvPr id="28" name="Picture 1">
            <a:extLst>
              <a:ext uri="{FF2B5EF4-FFF2-40B4-BE49-F238E27FC236}">
                <a16:creationId xmlns:a16="http://schemas.microsoft.com/office/drawing/2014/main" id="{7D0D65F7-D72A-FE9E-6DFE-50B6043899A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03705" y="109245"/>
            <a:ext cx="877555" cy="365217"/>
          </a:xfrm>
          <a:prstGeom prst="rect">
            <a:avLst/>
          </a:prstGeom>
        </p:spPr>
      </p:pic>
      <p:graphicFrame>
        <p:nvGraphicFramePr>
          <p:cNvPr id="7" name="Taulukko 6">
            <a:extLst>
              <a:ext uri="{FF2B5EF4-FFF2-40B4-BE49-F238E27FC236}">
                <a16:creationId xmlns:a16="http://schemas.microsoft.com/office/drawing/2014/main" id="{B6F1BC2D-746D-EC87-C353-3816BEF7C47F}"/>
              </a:ext>
            </a:extLst>
          </p:cNvPr>
          <p:cNvGraphicFramePr>
            <a:graphicFrameLocks/>
          </p:cNvGraphicFramePr>
          <p:nvPr>
            <p:extLst>
              <p:ext uri="{D42A27DB-BD31-4B8C-83A1-F6EECF244321}">
                <p14:modId xmlns:p14="http://schemas.microsoft.com/office/powerpoint/2010/main" val="1777694849"/>
              </p:ext>
            </p:extLst>
          </p:nvPr>
        </p:nvGraphicFramePr>
        <p:xfrm>
          <a:off x="383091" y="1045140"/>
          <a:ext cx="10033416" cy="5582920"/>
        </p:xfrm>
        <a:graphic>
          <a:graphicData uri="http://schemas.openxmlformats.org/drawingml/2006/table">
            <a:tbl>
              <a:tblPr firstRow="1" bandRow="1">
                <a:tableStyleId>{5C22544A-7EE6-4342-B048-85BDC9FD1C3A}</a:tableStyleId>
              </a:tblPr>
              <a:tblGrid>
                <a:gridCol w="5016708">
                  <a:extLst>
                    <a:ext uri="{9D8B030D-6E8A-4147-A177-3AD203B41FA5}">
                      <a16:colId xmlns:a16="http://schemas.microsoft.com/office/drawing/2014/main" val="190174525"/>
                    </a:ext>
                  </a:extLst>
                </a:gridCol>
                <a:gridCol w="5016708">
                  <a:extLst>
                    <a:ext uri="{9D8B030D-6E8A-4147-A177-3AD203B41FA5}">
                      <a16:colId xmlns:a16="http://schemas.microsoft.com/office/drawing/2014/main" val="362140095"/>
                    </a:ext>
                  </a:extLst>
                </a:gridCol>
              </a:tblGrid>
              <a:tr h="568960">
                <a:tc>
                  <a:txBody>
                    <a:bodyPr/>
                    <a:lstStyle/>
                    <a:p>
                      <a:pPr marL="118745" indent="0" algn="l" defTabSz="1035441" rtl="0" eaLnBrk="1" latinLnBrk="0" hangingPunct="1">
                        <a:lnSpc>
                          <a:spcPct val="100000"/>
                        </a:lnSpc>
                        <a:spcBef>
                          <a:spcPts val="267"/>
                        </a:spcBef>
                        <a:spcAft>
                          <a:spcPts val="0"/>
                        </a:spcAft>
                        <a:buClr>
                          <a:srgbClr val="4C7090"/>
                        </a:buClr>
                        <a:buFont typeface="Arial" panose="020B0604020202020204" pitchFamily="34" charset="0"/>
                        <a:buNone/>
                        <a:defRPr/>
                      </a:pPr>
                      <a:r>
                        <a:rPr lang="fi-FI" sz="1200" b="1" kern="1200" spc="0" baseline="0">
                          <a:solidFill>
                            <a:srgbClr val="000000"/>
                          </a:solidFill>
                          <a:latin typeface="+mn-lt"/>
                          <a:ea typeface="Source Sans Pro"/>
                          <a:cs typeface="+mn-cs"/>
                        </a:rPr>
                        <a:t>TÄRKEIMMÄT MAHDOLLISUUDET JA NIIDEN HYÖDYNTÄMISEEN LIITTYVÄT TOIMENPITEET:</a:t>
                      </a:r>
                    </a:p>
                  </a:txBody>
                  <a:tcPr marL="121920" marR="121920" marT="60960" marB="60960" anchor="b">
                    <a:lnR w="12700" cap="flat" cmpd="sng" algn="ctr">
                      <a:solidFill>
                        <a:schemeClr val="tx1"/>
                      </a:solidFill>
                      <a:prstDash val="solid"/>
                      <a:round/>
                      <a:headEnd type="none" w="med" len="med"/>
                      <a:tailEnd type="none" w="med" len="med"/>
                    </a:lnR>
                    <a:solidFill>
                      <a:schemeClr val="bg1"/>
                    </a:solidFill>
                  </a:tcPr>
                </a:tc>
                <a:tc>
                  <a:txBody>
                    <a:bodyPr/>
                    <a:lstStyle/>
                    <a:p>
                      <a:pPr marL="118745" indent="0" algn="l" defTabSz="1035441" rtl="0" eaLnBrk="1" latinLnBrk="0" hangingPunct="1">
                        <a:lnSpc>
                          <a:spcPct val="100000"/>
                        </a:lnSpc>
                        <a:spcBef>
                          <a:spcPts val="267"/>
                        </a:spcBef>
                        <a:spcAft>
                          <a:spcPts val="0"/>
                        </a:spcAft>
                        <a:buClr>
                          <a:srgbClr val="4C7090"/>
                        </a:buClr>
                        <a:buFont typeface="Arial" panose="020B0604020202020204" pitchFamily="34" charset="0"/>
                        <a:buNone/>
                        <a:defRPr/>
                      </a:pPr>
                      <a:r>
                        <a:rPr lang="fi-FI" sz="1200" b="1" kern="1200" spc="0" baseline="0">
                          <a:solidFill>
                            <a:srgbClr val="000000"/>
                          </a:solidFill>
                          <a:latin typeface="+mn-lt"/>
                          <a:ea typeface="Source Sans Pro"/>
                          <a:cs typeface="+mn-cs"/>
                        </a:rPr>
                        <a:t>TÄRKEIMMÄT UHAT JA NIIDEN EHKÄISEMISEEN TAI NIIHIN SOPEUTUMISEEN LIITTYVÄT TOIMENPITEET:</a:t>
                      </a:r>
                    </a:p>
                  </a:txBody>
                  <a:tcPr marL="121920" marR="121920" marT="60960" marB="60960" anchor="b">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503687544"/>
                  </a:ext>
                </a:extLst>
              </a:tr>
              <a:tr h="151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Uudenmaan saavutettavuus parantuu ja liikenneyhteyksien kehittäminen mahdollistaa paremman kilpailukyvyn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Ympäristöystävällisten liikenneyhteyksien kehittäminen ja skaalaaminen alueelle.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Eurooppalaisen yhteistyön kehittäminen hyvien yhteyksien myötä (esim. Tallinna-tunneli).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Reuna-alueiden  elinvoiman tukeminen ohjaamalla vihreän siirtymän investointeja alueille.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Mahdollistaa myös asuinpaikan vapaamman valinnan.</a:t>
                      </a:r>
                    </a:p>
                  </a:txBody>
                  <a:tcPr marL="121920" marR="121920" marT="60960" marB="60960">
                    <a:lnR w="12700" cap="flat" cmpd="sng" algn="ctr">
                      <a:solidFill>
                        <a:schemeClr val="tx1"/>
                      </a:solidFill>
                      <a:prstDash val="solid"/>
                      <a:round/>
                      <a:headEnd type="none" w="med" len="med"/>
                      <a:tailEnd type="none" w="med" len="med"/>
                    </a:lnR>
                    <a:solidFill>
                      <a:srgbClr val="C7DCF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Ilmastokriisin eskaloituminen näkyy Uudellamaalla merkittävinä uhkina ja erilaisten vahinkojen lisääntymisenä</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fi-FI" sz="9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endParaRPr>
                    </a:p>
                    <a:p>
                      <a:pPr marL="171450" indent="-171450" algn="l" defTabSz="914400" rtl="0" eaLnBrk="1" latinLnBrk="0" hangingPunct="1">
                        <a:buFont typeface="Wingdings" panose="05000000000000000000" pitchFamily="2" charset="2"/>
                        <a:buChar char="ü"/>
                      </a:pPr>
                      <a:r>
                        <a:rPr lang="fi-FI" sz="1000" kern="1200">
                          <a:solidFill>
                            <a:schemeClr val="tx1">
                              <a:lumMod val="50000"/>
                            </a:schemeClr>
                          </a:solidFill>
                          <a:latin typeface="Source Sans Pro"/>
                          <a:ea typeface="Source Sans Pro"/>
                          <a:cs typeface="+mn-cs"/>
                        </a:rPr>
                        <a:t>Ilmastonmuutoksen hillinnän ja sopeutumisen toimenpiteiden kehittäminen monialaisesti.</a:t>
                      </a:r>
                    </a:p>
                    <a:p>
                      <a:pPr marL="171450" indent="-171450" algn="l" defTabSz="914400" rtl="0" eaLnBrk="1" latinLnBrk="0" hangingPunct="1">
                        <a:buFont typeface="Wingdings" panose="05000000000000000000" pitchFamily="2" charset="2"/>
                        <a:buChar char="ü"/>
                      </a:pPr>
                      <a:r>
                        <a:rPr lang="fi-FI" sz="1000" kern="1200">
                          <a:solidFill>
                            <a:schemeClr val="tx1">
                              <a:lumMod val="50000"/>
                            </a:schemeClr>
                          </a:solidFill>
                          <a:latin typeface="Source Sans Pro"/>
                          <a:ea typeface="Source Sans Pro"/>
                          <a:cs typeface="+mn-cs"/>
                        </a:rPr>
                        <a:t>Kriittisen infran ylläpitämiseen panostaminen ja varautuminen ilmastonmuutoksen luomiin uhkiin.</a:t>
                      </a:r>
                    </a:p>
                    <a:p>
                      <a:pPr marL="171450" indent="-171450" algn="l" defTabSz="914400" rtl="0" eaLnBrk="1" latinLnBrk="0" hangingPunct="1">
                        <a:buFont typeface="Wingdings" panose="05000000000000000000" pitchFamily="2" charset="2"/>
                        <a:buChar char="ü"/>
                      </a:pPr>
                      <a:r>
                        <a:rPr lang="fi-FI" sz="1000" kern="1200">
                          <a:solidFill>
                            <a:schemeClr val="tx1">
                              <a:lumMod val="50000"/>
                            </a:schemeClr>
                          </a:solidFill>
                          <a:latin typeface="Source Sans Pro"/>
                          <a:ea typeface="Source Sans Pro"/>
                          <a:cs typeface="+mn-cs"/>
                        </a:rPr>
                        <a:t>Euroopasta Suomeen viileämmän ilmaston perässä muuttaneiden integroiminen ja heidän osaamisensa hyödyntäminen.</a:t>
                      </a:r>
                    </a:p>
                  </a:txBody>
                  <a:tcPr marL="121920" marR="121920" marT="60960" marB="60960">
                    <a:lnL w="12700" cap="flat" cmpd="sng" algn="ctr">
                      <a:solidFill>
                        <a:schemeClr val="tx1"/>
                      </a:solidFill>
                      <a:prstDash val="solid"/>
                      <a:round/>
                      <a:headEnd type="none" w="med" len="med"/>
                      <a:tailEnd type="none" w="med" len="med"/>
                    </a:lnL>
                    <a:solidFill>
                      <a:srgbClr val="C7DCF1"/>
                    </a:solidFill>
                  </a:tcPr>
                </a:tc>
                <a:extLst>
                  <a:ext uri="{0D108BD9-81ED-4DB2-BD59-A6C34878D82A}">
                    <a16:rowId xmlns:a16="http://schemas.microsoft.com/office/drawing/2014/main" val="2805554467"/>
                  </a:ext>
                </a:extLst>
              </a:tr>
              <a:tr h="147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Alueella kehitetään ja tuotetaan korkeatasoisia tuotteita ja palveluja mm. kiertotalouden ja ympäristöteknologian alalla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900" i="0" u="none" strike="noStrike" kern="1200" cap="none" normalizeH="0" baseline="0" noProof="0">
                        <a:ln>
                          <a:noFill/>
                        </a:ln>
                        <a:solidFill>
                          <a:schemeClr val="tx1">
                            <a:lumMod val="50000"/>
                          </a:schemeClr>
                        </a:solidFill>
                        <a:effectLst/>
                        <a:latin typeface="+mn-lt"/>
                        <a:ea typeface="Source Sans Pro" panose="020B050303040302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Kokeiluja mahdollistavien rahoitusinstrumenttien rakentaminen.</a:t>
                      </a:r>
                    </a:p>
                    <a:p>
                      <a:pPr marL="171450" marR="0" lvl="0" indent="-171450" algn="l" rtl="0" eaLnBrk="1" fontAlgn="auto" latinLnBrk="0" hangingPunct="1">
                        <a:lnSpc>
                          <a:spcPct val="100000"/>
                        </a:lnSpc>
                        <a:spcBef>
                          <a:spcPts val="0"/>
                        </a:spcBef>
                        <a:spcAft>
                          <a:spcPts val="0"/>
                        </a:spcAft>
                        <a:buClrTx/>
                        <a:buSzTx/>
                        <a:buFont typeface="Wingdings" panose="05000000000000000000" pitchFamily="2" charset="2"/>
                        <a:buChar char="ü"/>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Vahva investoiminen TKI-toimintaan sekä panostaminen </a:t>
                      </a:r>
                      <a:r>
                        <a:rPr lang="fi-FI" sz="1000" b="0" i="0" u="none" strike="noStrike" kern="1200" cap="none" spc="0" normalizeH="0" baseline="0" noProof="0">
                          <a:ln>
                            <a:noFill/>
                          </a:ln>
                          <a:solidFill>
                            <a:schemeClr val="tx1">
                              <a:lumMod val="50000"/>
                            </a:schemeClr>
                          </a:solidFill>
                          <a:effectLst/>
                          <a:uLnTx/>
                          <a:uFillTx/>
                          <a:latin typeface="+mn-lt"/>
                          <a:ea typeface="+mn-ea"/>
                          <a:cs typeface="+mn-cs"/>
                        </a:rPr>
                        <a:t>hankerahoitukseen.</a:t>
                      </a:r>
                    </a:p>
                    <a:p>
                      <a:pPr marL="171450" marR="0" lvl="0" indent="-171450" algn="l" defTabSz="914400">
                        <a:lnSpc>
                          <a:spcPct val="100000"/>
                        </a:lnSpc>
                        <a:spcBef>
                          <a:spcPts val="0"/>
                        </a:spcBef>
                        <a:spcAft>
                          <a:spcPts val="0"/>
                        </a:spcAft>
                        <a:buClrTx/>
                        <a:buSzTx/>
                        <a:buFont typeface="Wingdings" panose="05000000000000000000" pitchFamily="2" charset="2"/>
                        <a:buChar char="ü"/>
                        <a:tabLst/>
                        <a:defRPr/>
                      </a:pPr>
                      <a:r>
                        <a:rPr lang="fi-FI" sz="1000" b="0" i="0" u="none" strike="noStrike" kern="1200" cap="none" spc="0" normalizeH="0" baseline="0" noProof="0">
                          <a:ln>
                            <a:noFill/>
                          </a:ln>
                          <a:solidFill>
                            <a:schemeClr val="tx1">
                              <a:lumMod val="50000"/>
                            </a:schemeClr>
                          </a:solidFill>
                          <a:effectLst/>
                          <a:uLnTx/>
                          <a:uFillTx/>
                          <a:latin typeface="+mn-lt"/>
                          <a:ea typeface="+mn-ea"/>
                          <a:cs typeface="+mn-cs"/>
                        </a:rPr>
                        <a:t>Vihreän</a:t>
                      </a: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 siirtymän investointien mahdollistaminen kaavoituksella ja vihreän energian tuotannon mahdollisuuksien etsiminen. </a:t>
                      </a:r>
                      <a:endParaRPr kumimoji="0" lang="fi-FI">
                        <a:solidFill>
                          <a:schemeClr val="tx1">
                            <a:lumMod val="50000"/>
                          </a:schemeClr>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a:ln>
                            <a:noFill/>
                          </a:ln>
                          <a:solidFill>
                            <a:schemeClr val="tx1">
                              <a:lumMod val="50000"/>
                            </a:schemeClr>
                          </a:solidFill>
                          <a:effectLst/>
                          <a:uLnTx/>
                          <a:uFillTx/>
                          <a:latin typeface="+mn-lt"/>
                          <a:ea typeface="+mn-ea"/>
                          <a:cs typeface="+mn-cs"/>
                        </a:rPr>
                        <a:t>Vaikuttaminen (yhteistyössä eri toimijoiden kanssa) investointien saamiseen mm. edunvalvonnan, kaavoituksen, infran ja osaavan henkilöstön houkuttelulla.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EU:n työohjelmiin vaikuttaminen ja aktiivinen lobbaus.</a:t>
                      </a:r>
                    </a:p>
                  </a:txBody>
                  <a:tcPr marL="121920" marR="121920" marT="60960" marB="60960">
                    <a:lnR w="12700" cap="flat" cmpd="sng" algn="ctr">
                      <a:solidFill>
                        <a:schemeClr val="tx1"/>
                      </a:solidFill>
                      <a:prstDash val="solid"/>
                      <a:round/>
                      <a:headEnd type="none" w="med" len="med"/>
                      <a:tailEnd type="none" w="med" len="med"/>
                    </a:lnR>
                    <a:solidFill>
                      <a:srgbClr val="F2F7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Aluekehityksen tasaantuessa Uudenmaan suhteellinen kilpailukyky Suomen muihin alueisiin verrattuna heikkenee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Maakunnan kilpailukyvyn säilyttäminen ja kehittäminen suhteessa muuhun Suomeen.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Saavutettavien palvelujen turvaaminen.</a:t>
                      </a:r>
                      <a:endParaRPr kumimoji="0" lang="fi-FI" sz="1000" b="0" i="0" u="none" strike="noStrike" kern="1200" cap="none" spc="0" normalizeH="0" baseline="0" noProof="0">
                        <a:ln>
                          <a:noFill/>
                        </a:ln>
                        <a:solidFill>
                          <a:schemeClr val="tx1">
                            <a:lumMod val="50000"/>
                          </a:schemeClr>
                        </a:solidFill>
                        <a:effectLst/>
                        <a:uLnTx/>
                        <a:uFillTx/>
                        <a:latin typeface="Source Sans Pro" panose="020B0503030403020204" pitchFamily="34" charset="0"/>
                        <a:ea typeface="Source Sans Pro" panose="020B050303040302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Source Sans Pro"/>
                          <a:ea typeface="Source Sans Pro"/>
                          <a:cs typeface="+mn-cs"/>
                        </a:rPr>
                        <a:t>Aktiivisempi ja vaikuttavampi alueen lobbaaminen liittyen osaajiin ja investointeihin.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txBody>
                  <a:tcPr marL="121920" marR="121920" marT="60960" marB="60960">
                    <a:lnL w="12700" cap="flat" cmpd="sng" algn="ctr">
                      <a:solidFill>
                        <a:schemeClr val="tx1"/>
                      </a:solidFill>
                      <a:prstDash val="solid"/>
                      <a:round/>
                      <a:headEnd type="none" w="med" len="med"/>
                      <a:tailEnd type="none" w="med" len="med"/>
                    </a:lnL>
                    <a:solidFill>
                      <a:srgbClr val="F2F7FC"/>
                    </a:solidFill>
                  </a:tcPr>
                </a:tc>
                <a:extLst>
                  <a:ext uri="{0D108BD9-81ED-4DB2-BD59-A6C34878D82A}">
                    <a16:rowId xmlns:a16="http://schemas.microsoft.com/office/drawing/2014/main" val="3268113008"/>
                  </a:ext>
                </a:extLst>
              </a:tr>
              <a:tr h="154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Uudellamaalla on tarjolla kansainvälistä huipputason TKI-toimintaa. Uusimaa on maailman paras paikka oppia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mn-lt"/>
                          <a:ea typeface="Source Sans Pro"/>
                          <a:cs typeface="+mn-cs"/>
                        </a:rPr>
                        <a:t>Uusien asukkaiden ja yritysten houkutteleminen huippukorkeakoulujen sekä innovaatio- ja kiertotalousosaamisen ja -keskittymien avulla.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mn-lt"/>
                          <a:ea typeface="Source Sans Pro"/>
                          <a:cs typeface="+mn-cs"/>
                        </a:rPr>
                        <a:t>Syvempi työelämäyhteistyö koulutuksen ja elinkeinoelämän välillä, jotta huippuosaajat saadaan työelämään suoraan koulusta.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mn-lt"/>
                          <a:ea typeface="Source Sans Pro"/>
                          <a:cs typeface="+mn-cs"/>
                        </a:rPr>
                        <a:t>Työikäisen väestön jatkuvaan/elinikäiseen oppimiseen panostaminen sekä vahvempi panostus oppimiseen jo peruskoulusta alkaen.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mn-lt"/>
                          <a:ea typeface="Source Sans Pro"/>
                          <a:cs typeface="+mn-cs"/>
                        </a:rPr>
                        <a:t>Alueen koulutustoimijoiden yhteistyön kehittäminen</a:t>
                      </a:r>
                    </a:p>
                  </a:txBody>
                  <a:tcPr marL="121920" marR="121920" marT="60960" marB="60960">
                    <a:lnR w="12700" cap="flat" cmpd="sng" algn="ctr">
                      <a:solidFill>
                        <a:schemeClr val="tx1"/>
                      </a:solidFill>
                      <a:prstDash val="solid"/>
                      <a:round/>
                      <a:headEnd type="none" w="med" len="med"/>
                      <a:tailEnd type="none" w="med" len="med"/>
                    </a:lnR>
                    <a:solidFill>
                      <a:srgbClr val="C7DCF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Osa Uudenmaan kunnista tippuu kasvun kelkasta ja alueelliset erot maakunnan sisällä kärjistyvät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a:ln>
                            <a:noFill/>
                          </a:ln>
                          <a:solidFill>
                            <a:schemeClr val="tx1">
                              <a:lumMod val="50000"/>
                            </a:schemeClr>
                          </a:solidFill>
                          <a:effectLst/>
                          <a:uLnTx/>
                          <a:uFillTx/>
                          <a:latin typeface="+mn-lt"/>
                          <a:ea typeface="+mn-ea"/>
                          <a:cs typeface="+mn-cs"/>
                        </a:rPr>
                        <a:t>Saavutettavien palvelujen turvaaminen., ml. kuntien tukeminen, jotta maakunnan sisällä voidaan taata palvelut kaikille maakunnan asukkaille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Pienten kuntien elinvoiman tukeminen ohjaamalla esimerkiksi vihreän siirtymän investointeja alueille.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1200" b="1" i="0" u="none" strike="noStrike" kern="1200" cap="none" spc="0" normalizeH="0" baseline="0" noProof="0">
                        <a:ln>
                          <a:noFill/>
                        </a:ln>
                        <a:solidFill>
                          <a:schemeClr val="tx1">
                            <a:lumMod val="50000"/>
                          </a:schemeClr>
                        </a:solidFill>
                        <a:effectLst/>
                        <a:uLnTx/>
                        <a:uFillTx/>
                        <a:latin typeface="+mn-lt"/>
                        <a:ea typeface="+mn-ea"/>
                        <a:cs typeface="+mn-cs"/>
                      </a:endParaRPr>
                    </a:p>
                  </a:txBody>
                  <a:tcPr marL="121920" marR="121920" marT="60960" marB="60960">
                    <a:lnL w="12700" cap="flat" cmpd="sng" algn="ctr">
                      <a:solidFill>
                        <a:schemeClr val="tx1"/>
                      </a:solidFill>
                      <a:prstDash val="solid"/>
                      <a:round/>
                      <a:headEnd type="none" w="med" len="med"/>
                      <a:tailEnd type="none" w="med" len="med"/>
                    </a:lnL>
                    <a:solidFill>
                      <a:srgbClr val="C7DCF1"/>
                    </a:solidFill>
                  </a:tcPr>
                </a:tc>
                <a:extLst>
                  <a:ext uri="{0D108BD9-81ED-4DB2-BD59-A6C34878D82A}">
                    <a16:rowId xmlns:a16="http://schemas.microsoft.com/office/drawing/2014/main" val="2173889065"/>
                  </a:ext>
                </a:extLst>
              </a:tr>
            </a:tbl>
          </a:graphicData>
        </a:graphic>
      </p:graphicFrame>
      <p:sp>
        <p:nvSpPr>
          <p:cNvPr id="2" name="Rectangle 21">
            <a:extLst>
              <a:ext uri="{FF2B5EF4-FFF2-40B4-BE49-F238E27FC236}">
                <a16:creationId xmlns:a16="http://schemas.microsoft.com/office/drawing/2014/main" id="{D1977A38-FBB3-51DC-A1FD-4BCCEA294133}"/>
              </a:ext>
            </a:extLst>
          </p:cNvPr>
          <p:cNvSpPr/>
          <p:nvPr/>
        </p:nvSpPr>
        <p:spPr>
          <a:xfrm rot="16200000">
            <a:off x="7543796" y="3274362"/>
            <a:ext cx="6858008" cy="309283"/>
          </a:xfrm>
          <a:prstGeom prst="rect">
            <a:avLst/>
          </a:prstGeom>
          <a:solidFill>
            <a:srgbClr val="7DADE0"/>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marL="119377" marR="0" lvl="0" algn="r" defTabSz="1035441" fontAlgn="auto">
              <a:spcBef>
                <a:spcPts val="267"/>
              </a:spcBef>
              <a:buClr>
                <a:srgbClr val="4C7090"/>
              </a:buClr>
              <a:buSzTx/>
              <a:tabLst/>
              <a:defRPr/>
            </a:pPr>
            <a:endParaRPr lang="fi-FI" sz="1200" b="1">
              <a:solidFill>
                <a:schemeClr val="bg1"/>
              </a:solidFill>
              <a:ea typeface="Source Sans Pro" panose="020B0503030403020204" pitchFamily="34" charset="0"/>
            </a:endParaRPr>
          </a:p>
        </p:txBody>
      </p:sp>
      <p:pic>
        <p:nvPicPr>
          <p:cNvPr id="4" name="Picture 11">
            <a:extLst>
              <a:ext uri="{FF2B5EF4-FFF2-40B4-BE49-F238E27FC236}">
                <a16:creationId xmlns:a16="http://schemas.microsoft.com/office/drawing/2014/main" id="{80FAFDC6-EDC9-462A-EC6A-E5EA63468B9D}"/>
              </a:ext>
            </a:extLst>
          </p:cNvPr>
          <p:cNvPicPr>
            <a:picLocks noChangeAspect="1"/>
          </p:cNvPicPr>
          <p:nvPr/>
        </p:nvPicPr>
        <p:blipFill>
          <a:blip r:embed="rId4">
            <a:duotone>
              <a:prstClr val="black"/>
              <a:schemeClr val="accent4">
                <a:lumMod val="20000"/>
                <a:lumOff val="80000"/>
                <a:tint val="45000"/>
                <a:satMod val="400000"/>
              </a:schemeClr>
            </a:duotone>
            <a:extLst>
              <a:ext uri="{28A0092B-C50C-407E-A947-70E740481C1C}">
                <a14:useLocalDpi xmlns:a14="http://schemas.microsoft.com/office/drawing/2010/main" val="0"/>
              </a:ext>
            </a:extLst>
          </a:blip>
          <a:srcRect l="53709" r="26424"/>
          <a:stretch/>
        </p:blipFill>
        <p:spPr>
          <a:xfrm>
            <a:off x="11127441" y="0"/>
            <a:ext cx="1074569" cy="6858000"/>
          </a:xfrm>
          <a:prstGeom prst="rect">
            <a:avLst/>
          </a:prstGeom>
          <a:solidFill>
            <a:srgbClr val="6471E4"/>
          </a:solidFill>
          <a:ln>
            <a:noFill/>
          </a:ln>
        </p:spPr>
      </p:pic>
      <p:pic>
        <p:nvPicPr>
          <p:cNvPr id="5" name="Picture 11">
            <a:extLst>
              <a:ext uri="{FF2B5EF4-FFF2-40B4-BE49-F238E27FC236}">
                <a16:creationId xmlns:a16="http://schemas.microsoft.com/office/drawing/2014/main" id="{FA807BA7-DAD0-AF1C-A288-40B7C9B0856F}"/>
              </a:ext>
              <a:ext uri="{C183D7F6-B498-43B3-948B-1728B52AA6E4}">
                <adec:decorative xmlns:adec="http://schemas.microsoft.com/office/drawing/2017/decorative" val="1"/>
              </a:ext>
            </a:extLst>
          </p:cNvPr>
          <p:cNvPicPr>
            <a:picLocks noChangeAspect="1"/>
          </p:cNvPicPr>
          <p:nvPr/>
        </p:nvPicPr>
        <p:blipFill>
          <a:blip r:embed="rId5">
            <a:duotone>
              <a:prstClr val="black"/>
              <a:schemeClr val="accent6">
                <a:lumMod val="20000"/>
                <a:lumOff val="80000"/>
                <a:tint val="45000"/>
                <a:satMod val="400000"/>
              </a:schemeClr>
            </a:duotone>
            <a:extLst>
              <a:ext uri="{28A0092B-C50C-407E-A947-70E740481C1C}">
                <a14:useLocalDpi xmlns:a14="http://schemas.microsoft.com/office/drawing/2010/main" val="0"/>
              </a:ext>
            </a:extLst>
          </a:blip>
          <a:srcRect l="29173" r="29173"/>
          <a:stretch/>
        </p:blipFill>
        <p:spPr>
          <a:xfrm>
            <a:off x="11127440" y="0"/>
            <a:ext cx="1074570" cy="6858000"/>
          </a:xfrm>
          <a:prstGeom prst="rect">
            <a:avLst/>
          </a:prstGeom>
          <a:solidFill>
            <a:srgbClr val="6471E4"/>
          </a:solidFill>
          <a:ln>
            <a:noFill/>
          </a:ln>
        </p:spPr>
      </p:pic>
      <p:sp>
        <p:nvSpPr>
          <p:cNvPr id="3" name="Title 2">
            <a:extLst>
              <a:ext uri="{FF2B5EF4-FFF2-40B4-BE49-F238E27FC236}">
                <a16:creationId xmlns:a16="http://schemas.microsoft.com/office/drawing/2014/main" id="{2F8C7728-4512-30BC-B16A-19280F85FC78}"/>
              </a:ext>
            </a:extLst>
          </p:cNvPr>
          <p:cNvSpPr>
            <a:spLocks noGrp="1"/>
          </p:cNvSpPr>
          <p:nvPr>
            <p:ph type="title"/>
          </p:nvPr>
        </p:nvSpPr>
        <p:spPr/>
        <p:txBody>
          <a:bodyPr>
            <a:normAutofit/>
          </a:bodyPr>
          <a:lstStyle/>
          <a:p>
            <a:r>
              <a:rPr lang="en-US" sz="1800" noProof="1">
                <a:solidFill>
                  <a:schemeClr val="accent6">
                    <a:lumMod val="60000"/>
                    <a:lumOff val="40000"/>
                  </a:schemeClr>
                </a:solidFill>
                <a:latin typeface="Titillium Web" panose="00000500000000000000" pitchFamily="2" charset="0"/>
              </a:rPr>
              <a:t>Skenaario 2 – Euroopan renessanssi – Vaikutukset</a:t>
            </a:r>
            <a:br>
              <a:rPr lang="en-US" sz="2800" noProof="1">
                <a:solidFill>
                  <a:schemeClr val="accent6">
                    <a:lumMod val="60000"/>
                    <a:lumOff val="40000"/>
                  </a:schemeClr>
                </a:solidFill>
                <a:latin typeface="Titillium Web" panose="00000500000000000000" pitchFamily="2" charset="0"/>
              </a:rPr>
            </a:br>
            <a:r>
              <a:rPr lang="fi-FI" sz="2400" noProof="1">
                <a:solidFill>
                  <a:schemeClr val="accent6">
                    <a:lumMod val="60000"/>
                    <a:lumOff val="40000"/>
                  </a:schemeClr>
                </a:solidFill>
                <a:latin typeface="Titillium Web" panose="00000500000000000000" pitchFamily="2" charset="0"/>
              </a:rPr>
              <a:t>Uudenmaan varautumissuunnitelma skenaarion toteutumiseen</a:t>
            </a:r>
            <a:endParaRPr lang="fi-FI"/>
          </a:p>
        </p:txBody>
      </p:sp>
    </p:spTree>
    <p:extLst>
      <p:ext uri="{BB962C8B-B14F-4D97-AF65-F5344CB8AC3E}">
        <p14:creationId xmlns:p14="http://schemas.microsoft.com/office/powerpoint/2010/main" val="3496273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E3F3E-1A8B-6432-157A-3A7B14B8E4D8}"/>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98E762B-FACD-DB2A-5595-B9E7FAA46657}"/>
              </a:ext>
            </a:extLst>
          </p:cNvPr>
          <p:cNvSpPr txBox="1">
            <a:spLocks/>
          </p:cNvSpPr>
          <p:nvPr/>
        </p:nvSpPr>
        <p:spPr>
          <a:xfrm>
            <a:off x="11609900" y="6656833"/>
            <a:ext cx="643797" cy="192000"/>
          </a:xfrm>
          <a:prstGeom prst="rect">
            <a:avLst/>
          </a:prstGeom>
        </p:spPr>
        <p:txBody>
          <a:bodyPr vert="horz" lIns="121920" tIns="60960" rIns="121920" bIns="60960" rtlCol="0" anchor="ctr"/>
          <a:lstStyle>
            <a:defPPr>
              <a:defRPr lang="fi-FI"/>
            </a:defPPr>
            <a:lvl1pPr marL="0" algn="r" defTabSz="914400" rtl="0" eaLnBrk="1" latinLnBrk="0" hangingPunct="1">
              <a:defRPr sz="700" kern="1200">
                <a:solidFill>
                  <a:schemeClr val="bg1">
                    <a:lumMod val="6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B77C6B-83F3-4633-B409-7A3851B229A1}" type="slidenum">
              <a:rPr kumimoji="0" lang="fi-FI" sz="933"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i-FI" sz="933" b="0" i="0" u="none" strike="noStrike" kern="1200" cap="none" spc="0" normalizeH="0" baseline="0" noProof="0">
              <a:ln>
                <a:noFill/>
              </a:ln>
              <a:solidFill>
                <a:srgbClr val="3F3F3F"/>
              </a:solidFill>
              <a:effectLst/>
              <a:uLnTx/>
              <a:uFillTx/>
              <a:latin typeface="Arial Nova" panose="020B0504020202020204" pitchFamily="34" charset="0"/>
              <a:ea typeface="+mn-ea"/>
              <a:cs typeface="+mn-cs"/>
            </a:endParaRPr>
          </a:p>
        </p:txBody>
      </p:sp>
      <p:pic>
        <p:nvPicPr>
          <p:cNvPr id="28" name="Picture 1">
            <a:extLst>
              <a:ext uri="{FF2B5EF4-FFF2-40B4-BE49-F238E27FC236}">
                <a16:creationId xmlns:a16="http://schemas.microsoft.com/office/drawing/2014/main" id="{41B87393-CF33-0216-C977-F404F67D9A1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03705" y="109245"/>
            <a:ext cx="877555" cy="365217"/>
          </a:xfrm>
          <a:prstGeom prst="rect">
            <a:avLst/>
          </a:prstGeom>
        </p:spPr>
      </p:pic>
      <p:graphicFrame>
        <p:nvGraphicFramePr>
          <p:cNvPr id="7" name="Taulukko 6">
            <a:extLst>
              <a:ext uri="{FF2B5EF4-FFF2-40B4-BE49-F238E27FC236}">
                <a16:creationId xmlns:a16="http://schemas.microsoft.com/office/drawing/2014/main" id="{E5DC77C1-2E3E-7400-4501-14852863054E}"/>
              </a:ext>
            </a:extLst>
          </p:cNvPr>
          <p:cNvGraphicFramePr>
            <a:graphicFrameLocks/>
          </p:cNvGraphicFramePr>
          <p:nvPr>
            <p:extLst>
              <p:ext uri="{D42A27DB-BD31-4B8C-83A1-F6EECF244321}">
                <p14:modId xmlns:p14="http://schemas.microsoft.com/office/powerpoint/2010/main" val="1962018507"/>
              </p:ext>
            </p:extLst>
          </p:nvPr>
        </p:nvGraphicFramePr>
        <p:xfrm>
          <a:off x="383091" y="995980"/>
          <a:ext cx="10033416" cy="4904560"/>
        </p:xfrm>
        <a:graphic>
          <a:graphicData uri="http://schemas.openxmlformats.org/drawingml/2006/table">
            <a:tbl>
              <a:tblPr firstRow="1" bandRow="1">
                <a:tableStyleId>{5C22544A-7EE6-4342-B048-85BDC9FD1C3A}</a:tableStyleId>
              </a:tblPr>
              <a:tblGrid>
                <a:gridCol w="5016708">
                  <a:extLst>
                    <a:ext uri="{9D8B030D-6E8A-4147-A177-3AD203B41FA5}">
                      <a16:colId xmlns:a16="http://schemas.microsoft.com/office/drawing/2014/main" val="190174525"/>
                    </a:ext>
                  </a:extLst>
                </a:gridCol>
                <a:gridCol w="5016708">
                  <a:extLst>
                    <a:ext uri="{9D8B030D-6E8A-4147-A177-3AD203B41FA5}">
                      <a16:colId xmlns:a16="http://schemas.microsoft.com/office/drawing/2014/main" val="362140095"/>
                    </a:ext>
                  </a:extLst>
                </a:gridCol>
              </a:tblGrid>
              <a:tr h="568960">
                <a:tc>
                  <a:txBody>
                    <a:bodyPr/>
                    <a:lstStyle/>
                    <a:p>
                      <a:pPr marL="119377" indent="0" algn="l" defTabSz="1035441" rtl="0" eaLnBrk="1" latinLnBrk="0" hangingPunct="1">
                        <a:lnSpc>
                          <a:spcPct val="100000"/>
                        </a:lnSpc>
                        <a:spcBef>
                          <a:spcPts val="267"/>
                        </a:spcBef>
                        <a:spcAft>
                          <a:spcPts val="0"/>
                        </a:spcAft>
                        <a:buClr>
                          <a:srgbClr val="4C7090"/>
                        </a:buClr>
                        <a:buFont typeface="Arial" panose="020B0604020202020204" pitchFamily="34" charset="0"/>
                        <a:buNone/>
                        <a:defRPr/>
                      </a:pPr>
                      <a:r>
                        <a:rPr lang="fi-FI" sz="1200" b="1" kern="1200" spc="0" baseline="0">
                          <a:solidFill>
                            <a:srgbClr val="000000"/>
                          </a:solidFill>
                          <a:latin typeface="+mn-lt"/>
                          <a:ea typeface="Source Sans Pro" panose="020B0503030403020204" pitchFamily="34" charset="0"/>
                          <a:cs typeface="+mn-cs"/>
                        </a:rPr>
                        <a:t>TÄRKEIMMÄT MAHDOLLISUUDET JA NIIDEN HYÖDYNTÄMISEEN LIITTYVÄT TOIMENPITEET:</a:t>
                      </a:r>
                    </a:p>
                  </a:txBody>
                  <a:tcPr marL="121920" marR="121920" marT="60960" marB="60960" anchor="b">
                    <a:lnR w="12700" cap="flat" cmpd="sng" algn="ctr">
                      <a:solidFill>
                        <a:schemeClr val="tx1"/>
                      </a:solidFill>
                      <a:prstDash val="solid"/>
                      <a:round/>
                      <a:headEnd type="none" w="med" len="med"/>
                      <a:tailEnd type="none" w="med" len="med"/>
                    </a:lnR>
                    <a:solidFill>
                      <a:schemeClr val="bg1"/>
                    </a:solidFill>
                  </a:tcPr>
                </a:tc>
                <a:tc>
                  <a:txBody>
                    <a:bodyPr/>
                    <a:lstStyle/>
                    <a:p>
                      <a:pPr marL="119377" indent="0" algn="l" defTabSz="1035441" rtl="0" eaLnBrk="1" latinLnBrk="0" hangingPunct="1">
                        <a:lnSpc>
                          <a:spcPct val="100000"/>
                        </a:lnSpc>
                        <a:spcBef>
                          <a:spcPts val="267"/>
                        </a:spcBef>
                        <a:spcAft>
                          <a:spcPts val="0"/>
                        </a:spcAft>
                        <a:buClr>
                          <a:srgbClr val="4C7090"/>
                        </a:buClr>
                        <a:buFont typeface="Arial" panose="020B0604020202020204" pitchFamily="34" charset="0"/>
                        <a:buNone/>
                        <a:defRPr/>
                      </a:pPr>
                      <a:r>
                        <a:rPr lang="fi-FI" sz="1200" b="1" kern="1200" spc="0" baseline="0">
                          <a:solidFill>
                            <a:srgbClr val="000000"/>
                          </a:solidFill>
                          <a:latin typeface="+mn-lt"/>
                          <a:ea typeface="Source Sans Pro" panose="020B0503030403020204" pitchFamily="34" charset="0"/>
                          <a:cs typeface="+mn-cs"/>
                        </a:rPr>
                        <a:t>TÄRKEIMMÄT UHAT JA NIIDEN EHKÄISEMISEEN TAI NIIHIN SOPEUTUMISEEN LIITTYVÄT TOIMENPITEET:</a:t>
                      </a:r>
                    </a:p>
                  </a:txBody>
                  <a:tcPr marL="121920" marR="121920" marT="60960" marB="60960" anchor="b">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503687544"/>
                  </a:ext>
                </a:extLst>
              </a:tr>
              <a:tr h="129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Vihreä teknologia ja uusiutuva energia lisäävät alueen houkuttelevuutta yritysten ja asukkaiden osalta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Yhteistyön lisääminen maakuntien ja muiden pohjoisten alueiden kanssa vauhdittamaan uusien ratkaisujen kehittämistä.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Vihreän talouden ja vetytalouden läpimurtojen hyödyntäminen elinvoiman rakentamisessa reuna-alueille.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txBody>
                  <a:tcPr marL="121920" marR="121920" marT="60960" marB="60960">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Muuttuva ilmasto ja investointien puuttuminen vaikuttavat infrastruktuurin heikkenemiseen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9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Maakunnan sisäisen liikenneinfran kehittäminen.</a:t>
                      </a:r>
                    </a:p>
                    <a:p>
                      <a:pPr marL="171450" indent="-171450" algn="l" defTabSz="914400" rtl="0" eaLnBrk="1" latinLnBrk="0" hangingPunct="1">
                        <a:buFont typeface="Wingdings" panose="05000000000000000000" pitchFamily="2" charset="2"/>
                        <a:buChar char="ü"/>
                      </a:pPr>
                      <a:r>
                        <a:rPr lang="fi-FI" sz="1000" kern="1200">
                          <a:solidFill>
                            <a:schemeClr val="tx1">
                              <a:lumMod val="50000"/>
                            </a:schemeClr>
                          </a:solidFill>
                          <a:latin typeface="Source Sans Pro" panose="020B0503030403020204" pitchFamily="34" charset="0"/>
                          <a:ea typeface="Source Sans Pro" panose="020B0503030403020204" pitchFamily="34" charset="0"/>
                          <a:cs typeface="+mn-cs"/>
                        </a:rPr>
                        <a:t>Teknologian hyödyntäminen asuinympäristön kehittämisessä ja ääri-ilmiöissä suojaamisessa.</a:t>
                      </a:r>
                    </a:p>
                    <a:p>
                      <a:pPr marL="171450" indent="-171450" algn="l" defTabSz="914400" rtl="0" eaLnBrk="1" latinLnBrk="0" hangingPunct="1">
                        <a:buFont typeface="Wingdings" panose="05000000000000000000" pitchFamily="2" charset="2"/>
                        <a:buChar char="ü"/>
                      </a:pPr>
                      <a:r>
                        <a:rPr lang="fi-FI" sz="1000" kern="1200">
                          <a:solidFill>
                            <a:schemeClr val="tx1">
                              <a:lumMod val="50000"/>
                            </a:schemeClr>
                          </a:solidFill>
                          <a:latin typeface="Source Sans Pro" panose="020B0503030403020204" pitchFamily="34" charset="0"/>
                          <a:ea typeface="Source Sans Pro" panose="020B0503030403020204" pitchFamily="34" charset="0"/>
                          <a:cs typeface="+mn-cs"/>
                        </a:rPr>
                        <a:t>Osaamisen kehittäminen rakentamisessa, mm. rakennusten suojaaminen sään ääri-ilmiöiltä.</a:t>
                      </a:r>
                    </a:p>
                  </a:txBody>
                  <a:tcPr marL="121920" marR="121920" marT="60960" marB="60960">
                    <a:lnL w="12700" cap="flat" cmpd="sng" algn="ctr">
                      <a:solidFill>
                        <a:schemeClr val="tx1"/>
                      </a:solidFill>
                      <a:prstDash val="solid"/>
                      <a:round/>
                      <a:headEnd type="none" w="med" len="med"/>
                      <a:tailEnd type="none" w="med" len="med"/>
                    </a:lnL>
                    <a:solidFill>
                      <a:schemeClr val="accent6">
                        <a:lumMod val="20000"/>
                        <a:lumOff val="80000"/>
                      </a:schemeClr>
                    </a:solidFill>
                  </a:tcPr>
                </a:tc>
                <a:extLst>
                  <a:ext uri="{0D108BD9-81ED-4DB2-BD59-A6C34878D82A}">
                    <a16:rowId xmlns:a16="http://schemas.microsoft.com/office/drawing/2014/main" val="2805554467"/>
                  </a:ext>
                </a:extLst>
              </a:tr>
              <a:tr h="144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Vetovoimainen koulutusjärjestelmä ja alueen osaaminen lisäävät elinvoimiasuutta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Vetovoimaisen koulutusjärjestelmän kehittäminen ja uusien koulutuskokonaisuuksien tarjoaminen, jotka tukevat muuttuvan toimintaympäristön osaamisen vaatimuksia.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Yrittäjyyskasvatuksen ja yrittäjyystoiminnan oleellinen vahvistaminen.</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txBody>
                  <a:tcPr marL="121920" marR="121920" marT="60960" marB="60960">
                    <a:lnR w="12700" cap="flat" cmpd="sng" algn="ctr">
                      <a:solidFill>
                        <a:schemeClr val="tx1"/>
                      </a:solidFill>
                      <a:prstDash val="solid"/>
                      <a:round/>
                      <a:headEnd type="none" w="med" len="med"/>
                      <a:tailEnd type="none" w="med" len="med"/>
                    </a:lnR>
                    <a:solidFill>
                      <a:srgbClr val="F2F7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Alueen epätasa-arvoinen kehitys jatkuu. Eriytyminen kuntien ja toimijoiden esim. koulujen välillä lisääntyy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fi-FI" sz="900" kern="1200">
                        <a:solidFill>
                          <a:schemeClr val="tx1">
                            <a:lumMod val="50000"/>
                          </a:schemeClr>
                        </a:solidFill>
                        <a:latin typeface="Source Sans Pro" panose="020B0503030403020204" pitchFamily="34" charset="0"/>
                        <a:ea typeface="Source Sans Pro" panose="020B050303040302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i-FI" sz="1000" kern="1200">
                          <a:solidFill>
                            <a:schemeClr val="tx1">
                              <a:lumMod val="50000"/>
                            </a:schemeClr>
                          </a:solidFill>
                          <a:latin typeface="Source Sans Pro" panose="020B0503030403020204" pitchFamily="34" charset="0"/>
                          <a:ea typeface="Source Sans Pro" panose="020B0503030403020204" pitchFamily="34" charset="0"/>
                          <a:cs typeface="+mn-cs"/>
                        </a:rPr>
                        <a:t>Uhkakuvana on sisäisen turvallisuuden puute ja sosiaalisen segregaation lisääntyminen.</a:t>
                      </a:r>
                      <a:endPar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endParaRPr>
                    </a:p>
                    <a:p>
                      <a:pPr marL="171450" indent="-171450">
                        <a:buFont typeface="Wingdings" panose="05000000000000000000" pitchFamily="2" charset="2"/>
                        <a:buChar char="ü"/>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Ennaltaehkäisevään hyvinvointityöhön ja eriytymisen hidastamiseen panostaminen.</a:t>
                      </a:r>
                    </a:p>
                    <a:p>
                      <a:pPr marL="171450" indent="-171450">
                        <a:buFont typeface="Wingdings" panose="05000000000000000000" pitchFamily="2" charset="2"/>
                        <a:buChar char="ü"/>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Eriytymisen ehkäiseminen koulutuksen, erityisesti peruskoulujen välillä.</a:t>
                      </a:r>
                    </a:p>
                  </a:txBody>
                  <a:tcPr marL="121920" marR="121920" marT="60960" marB="60960">
                    <a:lnL w="12700" cap="flat" cmpd="sng" algn="ctr">
                      <a:solidFill>
                        <a:schemeClr val="tx1"/>
                      </a:solidFill>
                      <a:prstDash val="solid"/>
                      <a:round/>
                      <a:headEnd type="none" w="med" len="med"/>
                      <a:tailEnd type="none" w="med" len="med"/>
                    </a:lnL>
                    <a:solidFill>
                      <a:srgbClr val="F2F7FC"/>
                    </a:solidFill>
                  </a:tcPr>
                </a:tc>
                <a:extLst>
                  <a:ext uri="{0D108BD9-81ED-4DB2-BD59-A6C34878D82A}">
                    <a16:rowId xmlns:a16="http://schemas.microsoft.com/office/drawing/2014/main" val="3268113008"/>
                  </a:ext>
                </a:extLst>
              </a:tr>
              <a:tr h="147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Työ- ja koulutusperäinen maahanmuutto tasapainottaa väestörakennetta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9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mn-lt"/>
                          <a:ea typeface="Source Sans Pro" panose="020B0503030403020204" pitchFamily="34" charset="0"/>
                          <a:cs typeface="+mn-cs"/>
                        </a:rPr>
                        <a:t>Yritysten ja julkisen sektorin kyvykkyyksien kehittäminen vastaanottaa monikulttuurisia osaajia.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mn-lt"/>
                          <a:ea typeface="Source Sans Pro" panose="020B0503030403020204" pitchFamily="34" charset="0"/>
                          <a:cs typeface="+mn-cs"/>
                        </a:rPr>
                        <a:t> Median valjastaminen asenneilmapiirin muokkaamiseen.</a:t>
                      </a:r>
                      <a:endParaRPr kumimoji="0" lang="fi-FI" sz="1000" b="0"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Huippuosaajien ja opiskelijoiden pitovoiman kehittäminen.</a:t>
                      </a:r>
                      <a:endParaRPr kumimoji="0" lang="fi-FI" sz="1000" i="0" u="none" strike="noStrike" kern="1200" cap="none" normalizeH="0" baseline="0" noProof="0">
                        <a:ln>
                          <a:noFill/>
                        </a:ln>
                        <a:solidFill>
                          <a:schemeClr val="tx1">
                            <a:lumMod val="50000"/>
                          </a:schemeClr>
                        </a:solidFill>
                        <a:effectLst/>
                        <a:latin typeface="+mn-lt"/>
                        <a:ea typeface="Source Sans Pro" panose="020B0503030403020204" pitchFamily="34" charset="0"/>
                        <a:cs typeface="+mn-cs"/>
                      </a:endParaRPr>
                    </a:p>
                  </a:txBody>
                  <a:tcPr marL="121920" marR="121920" marT="60960" marB="60960">
                    <a:lnR w="12700" cap="flat" cmpd="sng" algn="ctr">
                      <a:solidFill>
                        <a:schemeClr val="tx1"/>
                      </a:solidFill>
                      <a:prstDash val="solid"/>
                      <a:round/>
                      <a:headEnd type="none" w="med" len="med"/>
                      <a:tailEnd type="none" w="med" len="med"/>
                    </a:ln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Väestön ikääntyminen aiheuttaa haasteita, vaikka tilanne kohentuu maahanmuuton myötä</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Kehittyvän teknologian, kuten digitaalisten alustojen hyödyntäminen hoivatyössä edistämään kohtaamisia ja asuinturvallisuutta.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Liikkuvien hyvinvointipalvelujen kehittäminen takaamaan hoivatyön tason edistäminen.</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txBody>
                  <a:tcPr marL="121920" marR="121920" marT="60960" marB="60960">
                    <a:lnL w="12700" cap="flat" cmpd="sng" algn="ctr">
                      <a:solidFill>
                        <a:schemeClr val="tx1"/>
                      </a:solidFill>
                      <a:prstDash val="solid"/>
                      <a:round/>
                      <a:headEnd type="none" w="med" len="med"/>
                      <a:tailEnd type="none" w="med" len="med"/>
                    </a:lnL>
                    <a:solidFill>
                      <a:schemeClr val="accent6">
                        <a:lumMod val="20000"/>
                        <a:lumOff val="80000"/>
                      </a:schemeClr>
                    </a:solidFill>
                  </a:tcPr>
                </a:tc>
                <a:extLst>
                  <a:ext uri="{0D108BD9-81ED-4DB2-BD59-A6C34878D82A}">
                    <a16:rowId xmlns:a16="http://schemas.microsoft.com/office/drawing/2014/main" val="2173889065"/>
                  </a:ext>
                </a:extLst>
              </a:tr>
            </a:tbl>
          </a:graphicData>
        </a:graphic>
      </p:graphicFrame>
      <p:sp>
        <p:nvSpPr>
          <p:cNvPr id="2" name="Rectangle 21">
            <a:extLst>
              <a:ext uri="{FF2B5EF4-FFF2-40B4-BE49-F238E27FC236}">
                <a16:creationId xmlns:a16="http://schemas.microsoft.com/office/drawing/2014/main" id="{D9C5B670-70A5-1ABC-7E18-052BC7CDD904}"/>
              </a:ext>
            </a:extLst>
          </p:cNvPr>
          <p:cNvSpPr/>
          <p:nvPr/>
        </p:nvSpPr>
        <p:spPr>
          <a:xfrm rot="16200000">
            <a:off x="7543796" y="3274362"/>
            <a:ext cx="6858008" cy="309283"/>
          </a:xfrm>
          <a:prstGeom prst="rect">
            <a:avLst/>
          </a:prstGeom>
          <a:solidFill>
            <a:srgbClr val="7DADE0"/>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marL="119377" marR="0" lvl="0" algn="r" defTabSz="1035441" fontAlgn="auto">
              <a:spcBef>
                <a:spcPts val="267"/>
              </a:spcBef>
              <a:buClr>
                <a:srgbClr val="4C7090"/>
              </a:buClr>
              <a:buSzTx/>
              <a:tabLst/>
              <a:defRPr/>
            </a:pPr>
            <a:endParaRPr lang="fi-FI" sz="1200" b="1">
              <a:solidFill>
                <a:schemeClr val="bg1"/>
              </a:solidFill>
              <a:ea typeface="Source Sans Pro" panose="020B0503030403020204" pitchFamily="34" charset="0"/>
            </a:endParaRPr>
          </a:p>
        </p:txBody>
      </p:sp>
      <p:pic>
        <p:nvPicPr>
          <p:cNvPr id="4" name="Picture 11">
            <a:extLst>
              <a:ext uri="{FF2B5EF4-FFF2-40B4-BE49-F238E27FC236}">
                <a16:creationId xmlns:a16="http://schemas.microsoft.com/office/drawing/2014/main" id="{DBCCAC03-619C-990B-8006-7E35C90A5711}"/>
              </a:ext>
            </a:extLst>
          </p:cNvPr>
          <p:cNvPicPr>
            <a:picLocks noChangeAspect="1"/>
          </p:cNvPicPr>
          <p:nvPr/>
        </p:nvPicPr>
        <p:blipFill>
          <a:blip r:embed="rId4">
            <a:duotone>
              <a:prstClr val="black"/>
              <a:schemeClr val="accent4">
                <a:lumMod val="20000"/>
                <a:lumOff val="80000"/>
                <a:tint val="45000"/>
                <a:satMod val="400000"/>
              </a:schemeClr>
            </a:duotone>
            <a:extLst>
              <a:ext uri="{28A0092B-C50C-407E-A947-70E740481C1C}">
                <a14:useLocalDpi xmlns:a14="http://schemas.microsoft.com/office/drawing/2010/main" val="0"/>
              </a:ext>
            </a:extLst>
          </a:blip>
          <a:srcRect l="53709" r="26424"/>
          <a:stretch/>
        </p:blipFill>
        <p:spPr>
          <a:xfrm>
            <a:off x="11127441" y="0"/>
            <a:ext cx="1074569" cy="6858000"/>
          </a:xfrm>
          <a:prstGeom prst="rect">
            <a:avLst/>
          </a:prstGeom>
          <a:solidFill>
            <a:srgbClr val="6471E4"/>
          </a:solidFill>
          <a:ln>
            <a:noFill/>
          </a:ln>
        </p:spPr>
      </p:pic>
      <p:pic>
        <p:nvPicPr>
          <p:cNvPr id="5" name="Picture 11">
            <a:extLst>
              <a:ext uri="{FF2B5EF4-FFF2-40B4-BE49-F238E27FC236}">
                <a16:creationId xmlns:a16="http://schemas.microsoft.com/office/drawing/2014/main" id="{C03532D9-F963-4D0B-6B80-E3A363D3D804}"/>
              </a:ext>
              <a:ext uri="{C183D7F6-B498-43B3-948B-1728B52AA6E4}">
                <adec:decorative xmlns:adec="http://schemas.microsoft.com/office/drawing/2017/decorative" val="1"/>
              </a:ext>
            </a:extLst>
          </p:cNvPr>
          <p:cNvPicPr>
            <a:picLocks noChangeAspect="1"/>
          </p:cNvPicPr>
          <p:nvPr/>
        </p:nvPicPr>
        <p:blipFill>
          <a:blip r:embed="rId5">
            <a:duotone>
              <a:prstClr val="black"/>
              <a:schemeClr val="accent6">
                <a:lumMod val="20000"/>
                <a:lumOff val="80000"/>
                <a:tint val="45000"/>
                <a:satMod val="400000"/>
              </a:schemeClr>
            </a:duotone>
            <a:extLst>
              <a:ext uri="{28A0092B-C50C-407E-A947-70E740481C1C}">
                <a14:useLocalDpi xmlns:a14="http://schemas.microsoft.com/office/drawing/2010/main" val="0"/>
              </a:ext>
            </a:extLst>
          </a:blip>
          <a:srcRect l="29173" r="29173"/>
          <a:stretch/>
        </p:blipFill>
        <p:spPr>
          <a:xfrm>
            <a:off x="11127440" y="0"/>
            <a:ext cx="1074570" cy="6858000"/>
          </a:xfrm>
          <a:prstGeom prst="rect">
            <a:avLst/>
          </a:prstGeom>
          <a:solidFill>
            <a:srgbClr val="6471E4"/>
          </a:solidFill>
          <a:ln>
            <a:noFill/>
          </a:ln>
        </p:spPr>
      </p:pic>
      <p:sp>
        <p:nvSpPr>
          <p:cNvPr id="3" name="Title 2">
            <a:extLst>
              <a:ext uri="{FF2B5EF4-FFF2-40B4-BE49-F238E27FC236}">
                <a16:creationId xmlns:a16="http://schemas.microsoft.com/office/drawing/2014/main" id="{C9DED6E3-FF2F-2A96-19DA-FD8C2ECE5F95}"/>
              </a:ext>
            </a:extLst>
          </p:cNvPr>
          <p:cNvSpPr>
            <a:spLocks noGrp="1"/>
          </p:cNvSpPr>
          <p:nvPr>
            <p:ph type="title"/>
          </p:nvPr>
        </p:nvSpPr>
        <p:spPr>
          <a:xfrm>
            <a:off x="120467" y="143931"/>
            <a:ext cx="10033416" cy="1080120"/>
          </a:xfrm>
        </p:spPr>
        <p:txBody>
          <a:bodyPr>
            <a:normAutofit fontScale="90000"/>
          </a:bodyPr>
          <a:lstStyle/>
          <a:p>
            <a:r>
              <a:rPr kumimoji="0" lang="en-US" sz="2000" b="1" i="0" u="none" strike="noStrike" kern="1200" cap="none" spc="0" normalizeH="0" baseline="0" noProof="1">
                <a:ln>
                  <a:noFill/>
                </a:ln>
                <a:solidFill>
                  <a:srgbClr val="153557">
                    <a:lumMod val="60000"/>
                    <a:lumOff val="40000"/>
                  </a:srgbClr>
                </a:solidFill>
                <a:effectLst/>
                <a:uLnTx/>
                <a:uFillTx/>
                <a:latin typeface="Titillium Web" panose="00000500000000000000" pitchFamily="2" charset="0"/>
                <a:ea typeface="+mj-ea"/>
                <a:cs typeface="+mj-cs"/>
              </a:rPr>
              <a:t>Skenaario 2 – Euroopan renessanssi – Vaikutukset</a:t>
            </a:r>
            <a:br>
              <a:rPr kumimoji="0" lang="en-US" sz="2133" b="1" i="0" u="none" strike="noStrike" kern="1200" cap="none" spc="0" normalizeH="0" baseline="0" noProof="1">
                <a:ln>
                  <a:noFill/>
                </a:ln>
                <a:solidFill>
                  <a:srgbClr val="153557">
                    <a:lumMod val="60000"/>
                    <a:lumOff val="40000"/>
                  </a:srgbClr>
                </a:solidFill>
                <a:effectLst/>
                <a:uLnTx/>
                <a:uFillTx/>
                <a:latin typeface="Titillium Web" panose="00000500000000000000" pitchFamily="2" charset="0"/>
                <a:ea typeface="+mj-ea"/>
                <a:cs typeface="+mj-cs"/>
              </a:rPr>
            </a:br>
            <a:r>
              <a:rPr kumimoji="0" lang="fi-FI" sz="2700" b="1" i="0" u="none" strike="noStrike" kern="1200" cap="none" spc="0" normalizeH="0" baseline="0" noProof="1">
                <a:ln>
                  <a:noFill/>
                </a:ln>
                <a:solidFill>
                  <a:srgbClr val="153557">
                    <a:lumMod val="60000"/>
                    <a:lumOff val="40000"/>
                  </a:srgbClr>
                </a:solidFill>
                <a:effectLst/>
                <a:uLnTx/>
                <a:uFillTx/>
                <a:latin typeface="Titillium Web" panose="00000500000000000000" pitchFamily="2" charset="0"/>
                <a:ea typeface="+mj-ea"/>
                <a:cs typeface="+mj-cs"/>
              </a:rPr>
              <a:t>Pohjois-Pohjanmaan varautumissuunnitelma skenaarion toteutumiseen</a:t>
            </a:r>
            <a:endParaRPr lang="fi-FI"/>
          </a:p>
        </p:txBody>
      </p:sp>
    </p:spTree>
    <p:extLst>
      <p:ext uri="{BB962C8B-B14F-4D97-AF65-F5344CB8AC3E}">
        <p14:creationId xmlns:p14="http://schemas.microsoft.com/office/powerpoint/2010/main" val="3338367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714C0-746B-0F32-F26B-E17DB5374144}"/>
            </a:ext>
          </a:extLst>
        </p:cNvPr>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B72F59C-454D-3C86-B535-5B060D70AE52}"/>
              </a:ext>
              <a:ext uri="{C183D7F6-B498-43B3-948B-1728B52AA6E4}">
                <adec:decorative xmlns:adec="http://schemas.microsoft.com/office/drawing/2017/decorative" val="1"/>
              </a:ext>
            </a:extLst>
          </p:cNvPr>
          <p:cNvPicPr>
            <a:picLocks noGrp="1" noChangeAspect="1"/>
          </p:cNvPicPr>
          <p:nvPr>
            <p:ph type="pic" sz="quarter" idx="12"/>
          </p:nvPr>
        </p:nvPicPr>
        <p:blipFill>
          <a:blip r:embed="rId2">
            <a:duotone>
              <a:prstClr val="black"/>
              <a:schemeClr val="accent3">
                <a:lumMod val="20000"/>
                <a:lumOff val="80000"/>
                <a:tint val="45000"/>
                <a:satMod val="400000"/>
              </a:schemeClr>
            </a:duotone>
            <a:extLst>
              <a:ext uri="{28A0092B-C50C-407E-A947-70E740481C1C}">
                <a14:useLocalDpi xmlns:a14="http://schemas.microsoft.com/office/drawing/2010/main" val="0"/>
              </a:ext>
            </a:extLst>
          </a:blip>
          <a:srcRect t="31250" b="31250"/>
          <a:stretch>
            <a:fillRect/>
          </a:stretch>
        </p:blipFill>
        <p:spPr/>
      </p:pic>
      <p:sp>
        <p:nvSpPr>
          <p:cNvPr id="3" name="Title 2">
            <a:extLst>
              <a:ext uri="{FF2B5EF4-FFF2-40B4-BE49-F238E27FC236}">
                <a16:creationId xmlns:a16="http://schemas.microsoft.com/office/drawing/2014/main" id="{C4C210D4-0D3A-6CDD-3A46-C5A7A39AB036}"/>
              </a:ext>
            </a:extLst>
          </p:cNvPr>
          <p:cNvSpPr>
            <a:spLocks noGrp="1"/>
          </p:cNvSpPr>
          <p:nvPr>
            <p:ph type="title"/>
          </p:nvPr>
        </p:nvSpPr>
        <p:spPr/>
        <p:txBody>
          <a:bodyPr>
            <a:normAutofit fontScale="90000"/>
          </a:bodyPr>
          <a:lstStyle/>
          <a:p>
            <a:r>
              <a:rPr lang="fi-FI" sz="3600"/>
              <a:t>Skenaario 3:</a:t>
            </a:r>
            <a:br>
              <a:rPr lang="fi-FI"/>
            </a:br>
            <a:r>
              <a:rPr lang="fi-FI"/>
              <a:t>Näivettymisestä hyvinvointitalouteen</a:t>
            </a:r>
          </a:p>
        </p:txBody>
      </p:sp>
      <p:sp>
        <p:nvSpPr>
          <p:cNvPr id="5" name="Slide Number Placeholder 4">
            <a:extLst>
              <a:ext uri="{FF2B5EF4-FFF2-40B4-BE49-F238E27FC236}">
                <a16:creationId xmlns:a16="http://schemas.microsoft.com/office/drawing/2014/main" id="{F085A1A6-E19B-7A54-907D-3A027F0F6F17}"/>
              </a:ext>
            </a:extLst>
          </p:cNvPr>
          <p:cNvSpPr>
            <a:spLocks noGrp="1"/>
          </p:cNvSpPr>
          <p:nvPr>
            <p:ph type="sldNum" sz="quarter" idx="11"/>
          </p:nvPr>
        </p:nvSpPr>
        <p:spPr/>
        <p:txBody>
          <a:bodyPr/>
          <a:lstStyle/>
          <a:p>
            <a:fld id="{A807F21D-6A63-4E75-89AA-A3F521749085}" type="slidenum">
              <a:rPr lang="fi-FI" smtClean="0"/>
              <a:pPr/>
              <a:t>28</a:t>
            </a:fld>
            <a:endParaRPr lang="fi-FI"/>
          </a:p>
        </p:txBody>
      </p:sp>
      <p:pic>
        <p:nvPicPr>
          <p:cNvPr id="6" name="Picture 5" descr="A black and white sign with white text&#10;&#10;AI-generated content may be incorrect.">
            <a:extLst>
              <a:ext uri="{FF2B5EF4-FFF2-40B4-BE49-F238E27FC236}">
                <a16:creationId xmlns:a16="http://schemas.microsoft.com/office/drawing/2014/main" id="{C07F3346-DFCE-7A56-017B-E1E497C2785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00607" y="6573791"/>
            <a:ext cx="1080000" cy="248172"/>
          </a:xfrm>
          <a:prstGeom prst="rect">
            <a:avLst/>
          </a:prstGeom>
        </p:spPr>
      </p:pic>
    </p:spTree>
    <p:extLst>
      <p:ext uri="{BB962C8B-B14F-4D97-AF65-F5344CB8AC3E}">
        <p14:creationId xmlns:p14="http://schemas.microsoft.com/office/powerpoint/2010/main" val="42776170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5A811-9F33-DA48-08AD-610D9CB6F474}"/>
            </a:ext>
          </a:extLst>
        </p:cNvPr>
        <p:cNvGrpSpPr/>
        <p:nvPr/>
      </p:nvGrpSpPr>
      <p:grpSpPr>
        <a:xfrm>
          <a:off x="0" y="0"/>
          <a:ext cx="0" cy="0"/>
          <a:chOff x="0" y="0"/>
          <a:chExt cx="0" cy="0"/>
        </a:xfrm>
      </p:grpSpPr>
      <p:sp>
        <p:nvSpPr>
          <p:cNvPr id="33" name="TextBox 59">
            <a:extLst>
              <a:ext uri="{FF2B5EF4-FFF2-40B4-BE49-F238E27FC236}">
                <a16:creationId xmlns:a16="http://schemas.microsoft.com/office/drawing/2014/main" id="{ACA624C9-FA24-68EA-355D-F1F00CD851F8}"/>
              </a:ext>
            </a:extLst>
          </p:cNvPr>
          <p:cNvSpPr txBox="1"/>
          <p:nvPr/>
        </p:nvSpPr>
        <p:spPr>
          <a:xfrm>
            <a:off x="-1099177" y="3140678"/>
            <a:ext cx="3128677" cy="513417"/>
          </a:xfrm>
          <a:prstGeom prst="rect">
            <a:avLst/>
          </a:prstGeom>
          <a:noFill/>
          <a:ln>
            <a:noFill/>
          </a:ln>
        </p:spPr>
        <p:txBody>
          <a:bodyPr wrap="square" rtlCol="0" anchor="ctr">
            <a:noAutofit/>
          </a:bodyPr>
          <a:lstStyle/>
          <a:p>
            <a:pPr algn="r" defTabSz="1625478" eaLnBrk="0" fontAlgn="base" hangingPunct="0">
              <a:spcBef>
                <a:spcPct val="0"/>
              </a:spcBef>
              <a:spcAft>
                <a:spcPct val="0"/>
              </a:spcAft>
              <a:defRPr/>
            </a:pPr>
            <a:endParaRPr lang="fi-FI" sz="1200" kern="0">
              <a:solidFill>
                <a:srgbClr val="000000"/>
              </a:solidFill>
              <a:latin typeface="Arial Nova Light"/>
            </a:endParaRPr>
          </a:p>
        </p:txBody>
      </p:sp>
      <p:pic>
        <p:nvPicPr>
          <p:cNvPr id="3" name="Sisällön paikkamerkki 11">
            <a:extLst>
              <a:ext uri="{FF2B5EF4-FFF2-40B4-BE49-F238E27FC236}">
                <a16:creationId xmlns:a16="http://schemas.microsoft.com/office/drawing/2014/main" id="{676038CE-70C6-F69F-F666-C79D56016DF8}"/>
              </a:ext>
              <a:ext uri="{C183D7F6-B498-43B3-948B-1728B52AA6E4}">
                <adec:decorative xmlns:adec="http://schemas.microsoft.com/office/drawing/2017/decorative" val="1"/>
              </a:ext>
            </a:extLst>
          </p:cNvPr>
          <p:cNvPicPr>
            <a:picLocks noChangeAspect="1"/>
          </p:cNvPicPr>
          <p:nvPr/>
        </p:nvPicPr>
        <p:blipFill rotWithShape="1">
          <a:blip r:embed="rId3">
            <a:duotone>
              <a:prstClr val="black"/>
              <a:schemeClr val="accent3">
                <a:lumMod val="20000"/>
                <a:lumOff val="80000"/>
                <a:tint val="45000"/>
                <a:satMod val="400000"/>
              </a:schemeClr>
            </a:duotone>
            <a:extLst>
              <a:ext uri="{28A0092B-C50C-407E-A947-70E740481C1C}">
                <a14:useLocalDpi xmlns:a14="http://schemas.microsoft.com/office/drawing/2010/main" val="0"/>
              </a:ext>
            </a:extLst>
          </a:blip>
          <a:srcRect t="3878" b="3878"/>
          <a:stretch/>
        </p:blipFill>
        <p:spPr>
          <a:xfrm>
            <a:off x="6924339" y="-8"/>
            <a:ext cx="5267663" cy="6858008"/>
          </a:xfrm>
          <a:prstGeom prst="rect">
            <a:avLst/>
          </a:prstGeom>
        </p:spPr>
      </p:pic>
      <p:sp>
        <p:nvSpPr>
          <p:cNvPr id="29" name="Rectangle 21">
            <a:extLst>
              <a:ext uri="{FF2B5EF4-FFF2-40B4-BE49-F238E27FC236}">
                <a16:creationId xmlns:a16="http://schemas.microsoft.com/office/drawing/2014/main" id="{6351964F-3763-569E-6332-1067D1B486E5}"/>
              </a:ext>
            </a:extLst>
          </p:cNvPr>
          <p:cNvSpPr/>
          <p:nvPr/>
        </p:nvSpPr>
        <p:spPr>
          <a:xfrm rot="16200000">
            <a:off x="3354785" y="3274356"/>
            <a:ext cx="6858008" cy="309283"/>
          </a:xfrm>
          <a:prstGeom prst="rect">
            <a:avLst/>
          </a:prstGeom>
          <a:solidFill>
            <a:srgbClr val="F191D3"/>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r" defTabSz="1219140">
              <a:spcBef>
                <a:spcPct val="20000"/>
              </a:spcBef>
              <a:buClr>
                <a:srgbClr val="FFB200"/>
              </a:buClr>
              <a:buSzPct val="80000"/>
              <a:defRPr/>
            </a:pPr>
            <a:endParaRPr lang="fi-FI" sz="1600" b="1">
              <a:solidFill>
                <a:srgbClr val="FFFFFF"/>
              </a:solidFill>
              <a:latin typeface="Arial Nova" panose="020B0504020202020204" pitchFamily="34" charset="0"/>
            </a:endParaRPr>
          </a:p>
        </p:txBody>
      </p:sp>
      <p:pic>
        <p:nvPicPr>
          <p:cNvPr id="30" name="Picture 1">
            <a:extLst>
              <a:ext uri="{FF2B5EF4-FFF2-40B4-BE49-F238E27FC236}">
                <a16:creationId xmlns:a16="http://schemas.microsoft.com/office/drawing/2014/main" id="{96D29B53-3413-28AC-26E3-119E75AEC7F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03705" y="109245"/>
            <a:ext cx="877555" cy="365217"/>
          </a:xfrm>
          <a:prstGeom prst="rect">
            <a:avLst/>
          </a:prstGeom>
        </p:spPr>
      </p:pic>
      <p:sp>
        <p:nvSpPr>
          <p:cNvPr id="31" name="TextBox 9">
            <a:extLst>
              <a:ext uri="{FF2B5EF4-FFF2-40B4-BE49-F238E27FC236}">
                <a16:creationId xmlns:a16="http://schemas.microsoft.com/office/drawing/2014/main" id="{C9A0CDD8-ED04-49B8-9EF7-7756BCA16E86}"/>
              </a:ext>
            </a:extLst>
          </p:cNvPr>
          <p:cNvSpPr txBox="1"/>
          <p:nvPr/>
        </p:nvSpPr>
        <p:spPr>
          <a:xfrm>
            <a:off x="10090196" y="6613095"/>
            <a:ext cx="1761073" cy="235898"/>
          </a:xfrm>
          <a:prstGeom prst="rect">
            <a:avLst/>
          </a:prstGeom>
          <a:noFill/>
        </p:spPr>
        <p:txBody>
          <a:bodyPr wrap="square" rtlCol="0">
            <a:spAutoFit/>
          </a:bodyPr>
          <a:lstStyle/>
          <a:p>
            <a:pPr algn="r" defTabSz="1219140">
              <a:defRPr/>
            </a:pPr>
            <a:r>
              <a:rPr lang="fi-FI" sz="933" spc="67">
                <a:solidFill>
                  <a:srgbClr val="FFFFFF">
                    <a:lumMod val="65000"/>
                  </a:srgbClr>
                </a:solidFill>
                <a:latin typeface="Titillium Web" panose="00000500000000000000" pitchFamily="2" charset="0"/>
              </a:rPr>
              <a:t>© </a:t>
            </a:r>
            <a:r>
              <a:rPr lang="fi-FI" sz="933" cap="all" spc="67">
                <a:solidFill>
                  <a:srgbClr val="FFFFFF">
                    <a:lumMod val="65000"/>
                  </a:srgbClr>
                </a:solidFill>
                <a:latin typeface="Titillium Web" panose="00000500000000000000" pitchFamily="2" charset="0"/>
              </a:rPr>
              <a:t>Copyright </a:t>
            </a:r>
            <a:r>
              <a:rPr lang="fi-FI" sz="933" cap="all" spc="67" err="1">
                <a:solidFill>
                  <a:srgbClr val="FFFFFF">
                    <a:lumMod val="65000"/>
                  </a:srgbClr>
                </a:solidFill>
                <a:latin typeface="Titillium Web" panose="00000500000000000000" pitchFamily="2" charset="0"/>
              </a:rPr>
              <a:t>capful</a:t>
            </a:r>
            <a:endParaRPr lang="fi-FI" sz="933" cap="all" spc="67">
              <a:solidFill>
                <a:srgbClr val="FFFFFF">
                  <a:lumMod val="65000"/>
                </a:srgbClr>
              </a:solidFill>
              <a:latin typeface="Titillium Web" panose="00000500000000000000" pitchFamily="2" charset="0"/>
            </a:endParaRPr>
          </a:p>
        </p:txBody>
      </p:sp>
      <p:sp>
        <p:nvSpPr>
          <p:cNvPr id="32" name="Slide Number Placeholder 5">
            <a:extLst>
              <a:ext uri="{FF2B5EF4-FFF2-40B4-BE49-F238E27FC236}">
                <a16:creationId xmlns:a16="http://schemas.microsoft.com/office/drawing/2014/main" id="{5D406FDF-748D-4016-A8C3-C81721511F84}"/>
              </a:ext>
            </a:extLst>
          </p:cNvPr>
          <p:cNvSpPr txBox="1">
            <a:spLocks/>
          </p:cNvSpPr>
          <p:nvPr/>
        </p:nvSpPr>
        <p:spPr>
          <a:xfrm>
            <a:off x="9566076" y="6563576"/>
            <a:ext cx="643797" cy="365125"/>
          </a:xfrm>
          <a:prstGeom prst="rect">
            <a:avLst/>
          </a:prstGeom>
        </p:spPr>
        <p:txBody>
          <a:bodyPr vert="horz" lIns="121920" tIns="60960" rIns="121920" bIns="60960" rtlCol="0" anchor="ctr"/>
          <a:lstStyle>
            <a:defPPr>
              <a:defRPr lang="fi-FI"/>
            </a:defPPr>
            <a:lvl1pPr marL="0" algn="r" defTabSz="914400" rtl="0" eaLnBrk="1" latinLnBrk="0" hangingPunct="1">
              <a:defRPr sz="700" kern="1200">
                <a:solidFill>
                  <a:schemeClr val="bg1">
                    <a:lumMod val="6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40">
              <a:defRPr/>
            </a:pPr>
            <a:fld id="{48B77C6B-83F3-4633-B409-7A3851B229A1}" type="slidenum">
              <a:rPr lang="fi-FI" sz="933">
                <a:solidFill>
                  <a:srgbClr val="FFFFFF">
                    <a:lumMod val="65000"/>
                  </a:srgbClr>
                </a:solidFill>
                <a:latin typeface="Arial"/>
              </a:rPr>
              <a:pPr defTabSz="1219140">
                <a:defRPr/>
              </a:pPr>
              <a:t>29</a:t>
            </a:fld>
            <a:endParaRPr lang="fi-FI" sz="933">
              <a:solidFill>
                <a:srgbClr val="FFFFFF">
                  <a:lumMod val="65000"/>
                </a:srgbClr>
              </a:solidFill>
              <a:latin typeface="Arial"/>
            </a:endParaRPr>
          </a:p>
        </p:txBody>
      </p:sp>
      <p:sp>
        <p:nvSpPr>
          <p:cNvPr id="34" name="Content Placeholder 6">
            <a:extLst>
              <a:ext uri="{FF2B5EF4-FFF2-40B4-BE49-F238E27FC236}">
                <a16:creationId xmlns:a16="http://schemas.microsoft.com/office/drawing/2014/main" id="{3401B513-2A84-143B-009B-DEBE69FA1328}"/>
              </a:ext>
            </a:extLst>
          </p:cNvPr>
          <p:cNvSpPr txBox="1">
            <a:spLocks/>
          </p:cNvSpPr>
          <p:nvPr/>
        </p:nvSpPr>
        <p:spPr>
          <a:xfrm>
            <a:off x="7615316" y="790944"/>
            <a:ext cx="3887089" cy="5584677"/>
          </a:xfrm>
          <a:prstGeom prst="rect">
            <a:avLst/>
          </a:prstGeom>
          <a:solidFill>
            <a:schemeClr val="accent3">
              <a:lumMod val="20000"/>
              <a:lumOff val="80000"/>
              <a:alpha val="90000"/>
            </a:schemeClr>
          </a:solidFill>
        </p:spPr>
        <p:txBody>
          <a:bodyPr vert="horz" lIns="128000" tIns="128000" rIns="128000" bIns="128000" rtlCol="0" anchor="ctr">
            <a:noAutofit/>
          </a:bodyPr>
          <a:lstStyle>
            <a:lvl1pPr marL="0" indent="0" algn="l" defTabSz="914400" rtl="0" eaLnBrk="1" latinLnBrk="0" hangingPunct="1">
              <a:spcBef>
                <a:spcPts val="1200"/>
              </a:spcBef>
              <a:buClr>
                <a:schemeClr val="accent2"/>
              </a:buClr>
              <a:buSzPct val="80000"/>
              <a:buFont typeface="Arial" panose="020B0604020202020204" pitchFamily="34" charset="0"/>
              <a:buNone/>
              <a:defRPr sz="8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80000"/>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accent2"/>
              </a:buClr>
              <a:buSzPct val="80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accent2"/>
              </a:buClr>
              <a:buSzPct val="8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SzPct val="8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gn="ctr" defTabSz="1219110">
              <a:spcBef>
                <a:spcPts val="0"/>
              </a:spcBef>
              <a:buClr>
                <a:srgbClr val="FFFFFF"/>
              </a:buClr>
              <a:defRPr/>
            </a:pPr>
            <a:r>
              <a:rPr lang="fi-FI" sz="1867" b="1" spc="400">
                <a:solidFill>
                  <a:sysClr val="windowText" lastClr="000000"/>
                </a:solidFill>
                <a:latin typeface="Titillium Web" panose="00000500000000000000" pitchFamily="2" charset="0"/>
              </a:rPr>
              <a:t>LYHYESTI</a:t>
            </a:r>
          </a:p>
          <a:p>
            <a:pPr marL="228589" indent="-228589" defTabSz="1219110">
              <a:spcBef>
                <a:spcPts val="267"/>
              </a:spcBef>
              <a:buClr>
                <a:srgbClr val="FFFFFF"/>
              </a:buClr>
              <a:buFont typeface="Arial" panose="020B0604020202020204" pitchFamily="34" charset="0"/>
              <a:buChar char="•"/>
              <a:defRPr/>
            </a:pPr>
            <a:r>
              <a:rPr lang="fi-FI" sz="1467" b="1">
                <a:solidFill>
                  <a:sysClr val="windowText" lastClr="000000"/>
                </a:solidFill>
                <a:latin typeface="Titillium Web" panose="00000500000000000000" pitchFamily="2" charset="0"/>
              </a:rPr>
              <a:t>Maailma jakautuu kilpaileviin valtablokkeihin, mutta Yhdysvallat ja Kiina porskuttavat valovuosia Euroopan edellä. </a:t>
            </a:r>
          </a:p>
          <a:p>
            <a:pPr marL="228589" indent="-228589" defTabSz="1219110">
              <a:spcBef>
                <a:spcPts val="267"/>
              </a:spcBef>
              <a:buClr>
                <a:srgbClr val="FFFFFF"/>
              </a:buClr>
              <a:buFont typeface="Arial" panose="020B0604020202020204" pitchFamily="34" charset="0"/>
              <a:buChar char="•"/>
              <a:defRPr/>
            </a:pPr>
            <a:r>
              <a:rPr lang="fi-FI" sz="1467" b="1">
                <a:solidFill>
                  <a:sysClr val="windowText" lastClr="000000"/>
                </a:solidFill>
                <a:latin typeface="Titillium Web" panose="00000500000000000000" pitchFamily="2" charset="0"/>
              </a:rPr>
              <a:t>EU on ajautunut pysähtyneisyyden tilaan. Isoilta kriiseiltä on vältytty, mutta merkittävää kehitystä ei ole tapahtunut ja dynaaminen kasvu on jäänyt toteutumatta. </a:t>
            </a:r>
          </a:p>
          <a:p>
            <a:pPr marL="228589" indent="-228589" defTabSz="1219110">
              <a:spcBef>
                <a:spcPts val="267"/>
              </a:spcBef>
              <a:buClr>
                <a:srgbClr val="FFFFFF"/>
              </a:buClr>
              <a:buFont typeface="Arial" panose="020B0604020202020204" pitchFamily="34" charset="0"/>
              <a:buChar char="•"/>
              <a:defRPr/>
            </a:pPr>
            <a:r>
              <a:rPr lang="fi-FI" sz="1467" b="1">
                <a:solidFill>
                  <a:sysClr val="windowText" lastClr="000000"/>
                </a:solidFill>
                <a:latin typeface="Titillium Web" panose="00000500000000000000" pitchFamily="2" charset="0"/>
              </a:rPr>
              <a:t>Suomessa aletaan tavoitella talouskasvun ohella hyvinvointitaloutta, jossa ihmisten ja yhteiskunnan hyvinvointia kehitetään myös kasvusta riippumattomilla, ei-materiaalisilla tavoilla. </a:t>
            </a:r>
          </a:p>
          <a:p>
            <a:pPr marL="228589" indent="-228589" defTabSz="1219110">
              <a:spcBef>
                <a:spcPts val="267"/>
              </a:spcBef>
              <a:buClr>
                <a:srgbClr val="FFFFFF"/>
              </a:buClr>
              <a:buFont typeface="Arial" panose="020B0604020202020204" pitchFamily="34" charset="0"/>
              <a:buChar char="•"/>
              <a:defRPr/>
            </a:pPr>
            <a:r>
              <a:rPr lang="fi-FI" sz="1467" b="1">
                <a:solidFill>
                  <a:sysClr val="windowText" lastClr="000000"/>
                </a:solidFill>
                <a:latin typeface="Titillium Web" panose="00000500000000000000" pitchFamily="2" charset="0"/>
              </a:rPr>
              <a:t>Hyvinvointitalousajattelu muuttaa yhteiskunta aiempaa sopuisammaksi ja polarisaatio vähenee. </a:t>
            </a:r>
          </a:p>
          <a:p>
            <a:pPr marL="228589" indent="-228589" defTabSz="1219110">
              <a:spcBef>
                <a:spcPts val="267"/>
              </a:spcBef>
              <a:buClr>
                <a:srgbClr val="FFFFFF"/>
              </a:buClr>
              <a:buFont typeface="Arial" panose="020B0604020202020204" pitchFamily="34" charset="0"/>
              <a:buChar char="•"/>
              <a:defRPr/>
            </a:pPr>
            <a:r>
              <a:rPr lang="fi-FI" sz="1467" b="1">
                <a:solidFill>
                  <a:sysClr val="windowText" lastClr="000000"/>
                </a:solidFill>
                <a:latin typeface="Titillium Web" panose="00000500000000000000" pitchFamily="2" charset="0"/>
              </a:rPr>
              <a:t>Väestön ikääntyminen, heikko huoltosuhde ja matala talouskasvu pysyvät kuitenkin merkittävinä haasteina.</a:t>
            </a:r>
          </a:p>
        </p:txBody>
      </p:sp>
      <p:grpSp>
        <p:nvGrpSpPr>
          <p:cNvPr id="2" name="Group 1" descr="Kuva, jossa visualisoidaan eri ilmiöiden näkymistä skenaariossa 3. Samat tiedot on esitetty skenaariotarinassa.">
            <a:extLst>
              <a:ext uri="{FF2B5EF4-FFF2-40B4-BE49-F238E27FC236}">
                <a16:creationId xmlns:a16="http://schemas.microsoft.com/office/drawing/2014/main" id="{9AFD96A8-D8E4-7273-7DE8-C6ADE0F1A955}"/>
              </a:ext>
            </a:extLst>
          </p:cNvPr>
          <p:cNvGrpSpPr/>
          <p:nvPr/>
        </p:nvGrpSpPr>
        <p:grpSpPr>
          <a:xfrm>
            <a:off x="885579" y="1545960"/>
            <a:ext cx="4648810" cy="4329397"/>
            <a:chOff x="885579" y="1545960"/>
            <a:chExt cx="4648810" cy="4329397"/>
          </a:xfrm>
        </p:grpSpPr>
        <p:sp>
          <p:nvSpPr>
            <p:cNvPr id="6" name="Oval 69">
              <a:extLst>
                <a:ext uri="{FF2B5EF4-FFF2-40B4-BE49-F238E27FC236}">
                  <a16:creationId xmlns:a16="http://schemas.microsoft.com/office/drawing/2014/main" id="{1111F198-C1D5-B8BF-C7ED-F39B39BFDB9C}"/>
                </a:ext>
              </a:extLst>
            </p:cNvPr>
            <p:cNvSpPr/>
            <p:nvPr/>
          </p:nvSpPr>
          <p:spPr bwMode="auto">
            <a:xfrm>
              <a:off x="3972025" y="1666896"/>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FCA4AA"/>
                </a:solidFill>
                <a:latin typeface="Titillium Web" panose="00000500000000000000" pitchFamily="2" charset="0"/>
              </a:endParaRPr>
            </a:p>
          </p:txBody>
        </p:sp>
        <p:sp>
          <p:nvSpPr>
            <p:cNvPr id="14" name="TextBox 95">
              <a:extLst>
                <a:ext uri="{FF2B5EF4-FFF2-40B4-BE49-F238E27FC236}">
                  <a16:creationId xmlns:a16="http://schemas.microsoft.com/office/drawing/2014/main" id="{8789294C-B9C6-0950-188C-F66C136FA472}"/>
                </a:ext>
              </a:extLst>
            </p:cNvPr>
            <p:cNvSpPr txBox="1"/>
            <p:nvPr/>
          </p:nvSpPr>
          <p:spPr>
            <a:xfrm>
              <a:off x="1033819" y="1545960"/>
              <a:ext cx="2741445" cy="449872"/>
            </a:xfrm>
            <a:prstGeom prst="rect">
              <a:avLst/>
            </a:prstGeom>
            <a:noFill/>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latin typeface="Titillium Web" panose="00000500000000000000" pitchFamily="2" charset="0"/>
                </a:rPr>
                <a:t>GEOPOLIITTISET JÄNNITTEET</a:t>
              </a:r>
            </a:p>
          </p:txBody>
        </p:sp>
        <p:sp>
          <p:nvSpPr>
            <p:cNvPr id="17" name="Oval 72">
              <a:extLst>
                <a:ext uri="{FF2B5EF4-FFF2-40B4-BE49-F238E27FC236}">
                  <a16:creationId xmlns:a16="http://schemas.microsoft.com/office/drawing/2014/main" id="{90857BAE-E4F9-CD30-C85E-88BD918C792D}"/>
                </a:ext>
              </a:extLst>
            </p:cNvPr>
            <p:cNvSpPr/>
            <p:nvPr/>
          </p:nvSpPr>
          <p:spPr bwMode="auto">
            <a:xfrm>
              <a:off x="4277864" y="1666896"/>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FCA4AA"/>
                </a:solidFill>
                <a:latin typeface="Titillium Web" panose="00000500000000000000" pitchFamily="2" charset="0"/>
              </a:endParaRPr>
            </a:p>
          </p:txBody>
        </p:sp>
        <p:sp>
          <p:nvSpPr>
            <p:cNvPr id="36" name="Oval 72">
              <a:extLst>
                <a:ext uri="{FF2B5EF4-FFF2-40B4-BE49-F238E27FC236}">
                  <a16:creationId xmlns:a16="http://schemas.microsoft.com/office/drawing/2014/main" id="{56530C1D-1619-33BA-8B05-F9A2EA9DBCC8}"/>
                </a:ext>
              </a:extLst>
            </p:cNvPr>
            <p:cNvSpPr/>
            <p:nvPr/>
          </p:nvSpPr>
          <p:spPr bwMode="auto">
            <a:xfrm>
              <a:off x="4583244" y="1666896"/>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FCA4AA"/>
                </a:solidFill>
                <a:latin typeface="Titillium Web" panose="00000500000000000000" pitchFamily="2" charset="0"/>
              </a:endParaRPr>
            </a:p>
          </p:txBody>
        </p:sp>
        <p:sp>
          <p:nvSpPr>
            <p:cNvPr id="37" name="Oval 72">
              <a:extLst>
                <a:ext uri="{FF2B5EF4-FFF2-40B4-BE49-F238E27FC236}">
                  <a16:creationId xmlns:a16="http://schemas.microsoft.com/office/drawing/2014/main" id="{C86B200C-8CD8-6032-C4D5-576CA600959D}"/>
                </a:ext>
              </a:extLst>
            </p:cNvPr>
            <p:cNvSpPr/>
            <p:nvPr/>
          </p:nvSpPr>
          <p:spPr bwMode="auto">
            <a:xfrm>
              <a:off x="4888624" y="1666896"/>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FCA4AA"/>
                </a:solidFill>
                <a:latin typeface="Titillium Web" panose="00000500000000000000" pitchFamily="2" charset="0"/>
              </a:endParaRPr>
            </a:p>
          </p:txBody>
        </p:sp>
        <p:sp>
          <p:nvSpPr>
            <p:cNvPr id="135" name="Oval 72">
              <a:extLst>
                <a:ext uri="{FF2B5EF4-FFF2-40B4-BE49-F238E27FC236}">
                  <a16:creationId xmlns:a16="http://schemas.microsoft.com/office/drawing/2014/main" id="{046100A8-A3DB-047C-63CB-FF6973C41F10}"/>
                </a:ext>
              </a:extLst>
            </p:cNvPr>
            <p:cNvSpPr/>
            <p:nvPr/>
          </p:nvSpPr>
          <p:spPr bwMode="auto">
            <a:xfrm>
              <a:off x="5194004" y="1666896"/>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36" name="TextBox 59">
              <a:extLst>
                <a:ext uri="{FF2B5EF4-FFF2-40B4-BE49-F238E27FC236}">
                  <a16:creationId xmlns:a16="http://schemas.microsoft.com/office/drawing/2014/main" id="{CD69BEA6-BF3A-503C-AA23-0149438D3BDA}"/>
                </a:ext>
              </a:extLst>
            </p:cNvPr>
            <p:cNvSpPr txBox="1"/>
            <p:nvPr/>
          </p:nvSpPr>
          <p:spPr>
            <a:xfrm>
              <a:off x="1033819" y="2100285"/>
              <a:ext cx="2741445" cy="449872"/>
            </a:xfrm>
            <a:prstGeom prst="rect">
              <a:avLst/>
            </a:prstGeom>
            <a:noFill/>
            <a:ln>
              <a:noFill/>
            </a:ln>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latin typeface="Titillium Web" panose="00000500000000000000" pitchFamily="2" charset="0"/>
                </a:rPr>
                <a:t>EUROOPAN YHTENÄISYYS</a:t>
              </a:r>
            </a:p>
          </p:txBody>
        </p:sp>
        <p:sp>
          <p:nvSpPr>
            <p:cNvPr id="137" name="Oval 69">
              <a:extLst>
                <a:ext uri="{FF2B5EF4-FFF2-40B4-BE49-F238E27FC236}">
                  <a16:creationId xmlns:a16="http://schemas.microsoft.com/office/drawing/2014/main" id="{EEE73AAA-9874-3822-ED3B-04F70EBB2057}"/>
                </a:ext>
              </a:extLst>
            </p:cNvPr>
            <p:cNvSpPr/>
            <p:nvPr/>
          </p:nvSpPr>
          <p:spPr bwMode="auto">
            <a:xfrm>
              <a:off x="3972025" y="2221221"/>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Titillium Web" panose="00000500000000000000" pitchFamily="2" charset="0"/>
              </a:endParaRPr>
            </a:p>
          </p:txBody>
        </p:sp>
        <p:sp>
          <p:nvSpPr>
            <p:cNvPr id="138" name="Oval 72">
              <a:extLst>
                <a:ext uri="{FF2B5EF4-FFF2-40B4-BE49-F238E27FC236}">
                  <a16:creationId xmlns:a16="http://schemas.microsoft.com/office/drawing/2014/main" id="{11EF4551-8F7C-B0CE-D377-1AB97D1C5B24}"/>
                </a:ext>
              </a:extLst>
            </p:cNvPr>
            <p:cNvSpPr/>
            <p:nvPr/>
          </p:nvSpPr>
          <p:spPr bwMode="auto">
            <a:xfrm>
              <a:off x="4277864" y="2221221"/>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39" name="Oval 72">
              <a:extLst>
                <a:ext uri="{FF2B5EF4-FFF2-40B4-BE49-F238E27FC236}">
                  <a16:creationId xmlns:a16="http://schemas.microsoft.com/office/drawing/2014/main" id="{1D2E54EC-7BC9-102F-47A1-1E7EA0D1175F}"/>
                </a:ext>
              </a:extLst>
            </p:cNvPr>
            <p:cNvSpPr/>
            <p:nvPr/>
          </p:nvSpPr>
          <p:spPr bwMode="auto">
            <a:xfrm>
              <a:off x="4583244" y="2221221"/>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40" name="Oval 72">
              <a:extLst>
                <a:ext uri="{FF2B5EF4-FFF2-40B4-BE49-F238E27FC236}">
                  <a16:creationId xmlns:a16="http://schemas.microsoft.com/office/drawing/2014/main" id="{DC423C6E-887E-187A-CCD5-4DDC7869236C}"/>
                </a:ext>
              </a:extLst>
            </p:cNvPr>
            <p:cNvSpPr/>
            <p:nvPr/>
          </p:nvSpPr>
          <p:spPr bwMode="auto">
            <a:xfrm>
              <a:off x="4888624" y="2221221"/>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41" name="Oval 72">
              <a:extLst>
                <a:ext uri="{FF2B5EF4-FFF2-40B4-BE49-F238E27FC236}">
                  <a16:creationId xmlns:a16="http://schemas.microsoft.com/office/drawing/2014/main" id="{06ABB921-741C-A052-F538-3E402A2121D8}"/>
                </a:ext>
              </a:extLst>
            </p:cNvPr>
            <p:cNvSpPr/>
            <p:nvPr/>
          </p:nvSpPr>
          <p:spPr bwMode="auto">
            <a:xfrm>
              <a:off x="5194004" y="2221221"/>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42" name="TextBox 59">
              <a:extLst>
                <a:ext uri="{FF2B5EF4-FFF2-40B4-BE49-F238E27FC236}">
                  <a16:creationId xmlns:a16="http://schemas.microsoft.com/office/drawing/2014/main" id="{611172E7-BB9B-8C3B-6202-61B54396D555}"/>
                </a:ext>
              </a:extLst>
            </p:cNvPr>
            <p:cNvSpPr txBox="1"/>
            <p:nvPr/>
          </p:nvSpPr>
          <p:spPr>
            <a:xfrm>
              <a:off x="885579" y="2654611"/>
              <a:ext cx="2889685" cy="449872"/>
            </a:xfrm>
            <a:prstGeom prst="rect">
              <a:avLst/>
            </a:prstGeom>
            <a:noFill/>
            <a:ln>
              <a:noFill/>
            </a:ln>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latin typeface="Titillium Web" panose="00000500000000000000" pitchFamily="2" charset="0"/>
                </a:rPr>
                <a:t>EKOLOGISEN KRIISIN VAIKUTUKSET</a:t>
              </a:r>
            </a:p>
          </p:txBody>
        </p:sp>
        <p:sp>
          <p:nvSpPr>
            <p:cNvPr id="143" name="Oval 69">
              <a:extLst>
                <a:ext uri="{FF2B5EF4-FFF2-40B4-BE49-F238E27FC236}">
                  <a16:creationId xmlns:a16="http://schemas.microsoft.com/office/drawing/2014/main" id="{BA760684-5185-36F6-984F-1AA2E5C3FFCC}"/>
                </a:ext>
              </a:extLst>
            </p:cNvPr>
            <p:cNvSpPr/>
            <p:nvPr/>
          </p:nvSpPr>
          <p:spPr bwMode="auto">
            <a:xfrm>
              <a:off x="3972025" y="2775547"/>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Titillium Web" panose="00000500000000000000" pitchFamily="2" charset="0"/>
              </a:endParaRPr>
            </a:p>
          </p:txBody>
        </p:sp>
        <p:sp>
          <p:nvSpPr>
            <p:cNvPr id="144" name="Oval 72">
              <a:extLst>
                <a:ext uri="{FF2B5EF4-FFF2-40B4-BE49-F238E27FC236}">
                  <a16:creationId xmlns:a16="http://schemas.microsoft.com/office/drawing/2014/main" id="{6ABE40C7-28BB-E329-7743-C0CA99738EA8}"/>
                </a:ext>
              </a:extLst>
            </p:cNvPr>
            <p:cNvSpPr/>
            <p:nvPr/>
          </p:nvSpPr>
          <p:spPr bwMode="auto">
            <a:xfrm>
              <a:off x="4277864" y="2775547"/>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45" name="Oval 72">
              <a:extLst>
                <a:ext uri="{FF2B5EF4-FFF2-40B4-BE49-F238E27FC236}">
                  <a16:creationId xmlns:a16="http://schemas.microsoft.com/office/drawing/2014/main" id="{EAB2D86F-E7D4-3178-9E4D-FAE71E579267}"/>
                </a:ext>
              </a:extLst>
            </p:cNvPr>
            <p:cNvSpPr/>
            <p:nvPr/>
          </p:nvSpPr>
          <p:spPr bwMode="auto">
            <a:xfrm>
              <a:off x="4583244" y="2775547"/>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46" name="Oval 72">
              <a:extLst>
                <a:ext uri="{FF2B5EF4-FFF2-40B4-BE49-F238E27FC236}">
                  <a16:creationId xmlns:a16="http://schemas.microsoft.com/office/drawing/2014/main" id="{C0C38F94-961B-BC00-6F81-D5D7D11D48F7}"/>
                </a:ext>
              </a:extLst>
            </p:cNvPr>
            <p:cNvSpPr/>
            <p:nvPr/>
          </p:nvSpPr>
          <p:spPr bwMode="auto">
            <a:xfrm>
              <a:off x="4888624" y="2775547"/>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47" name="Oval 72">
              <a:extLst>
                <a:ext uri="{FF2B5EF4-FFF2-40B4-BE49-F238E27FC236}">
                  <a16:creationId xmlns:a16="http://schemas.microsoft.com/office/drawing/2014/main" id="{6635E47B-A5AA-5CDF-7B00-6C382DC259DF}"/>
                </a:ext>
              </a:extLst>
            </p:cNvPr>
            <p:cNvSpPr/>
            <p:nvPr/>
          </p:nvSpPr>
          <p:spPr bwMode="auto">
            <a:xfrm>
              <a:off x="5194004" y="2775547"/>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48" name="TextBox 59">
              <a:extLst>
                <a:ext uri="{FF2B5EF4-FFF2-40B4-BE49-F238E27FC236}">
                  <a16:creationId xmlns:a16="http://schemas.microsoft.com/office/drawing/2014/main" id="{0974356F-1DB9-A8AD-5F58-85BE7946B44E}"/>
                </a:ext>
              </a:extLst>
            </p:cNvPr>
            <p:cNvSpPr txBox="1"/>
            <p:nvPr/>
          </p:nvSpPr>
          <p:spPr>
            <a:xfrm>
              <a:off x="1063635" y="4317587"/>
              <a:ext cx="2741445" cy="449872"/>
            </a:xfrm>
            <a:prstGeom prst="rect">
              <a:avLst/>
            </a:prstGeom>
            <a:noFill/>
            <a:ln>
              <a:noFill/>
            </a:ln>
          </p:spPr>
          <p:txBody>
            <a:bodyPr wrap="square" rtlCol="0" anchor="ctr">
              <a:noAutofit/>
            </a:bodyPr>
            <a:lstStyle/>
            <a:p>
              <a:pPr algn="r" defTabSz="1219140" eaLnBrk="0" fontAlgn="base" hangingPunct="0">
                <a:spcBef>
                  <a:spcPct val="0"/>
                </a:spcBef>
                <a:spcAft>
                  <a:spcPct val="0"/>
                </a:spcAft>
                <a:defRPr/>
              </a:pPr>
              <a:r>
                <a:rPr lang="fi-FI" sz="1200" b="1" kern="0">
                  <a:solidFill>
                    <a:srgbClr val="000000"/>
                  </a:solidFill>
                  <a:latin typeface="Titillium Web" panose="00000500000000000000" pitchFamily="2" charset="0"/>
                </a:rPr>
                <a:t>VÄESTÖNKASVU</a:t>
              </a:r>
            </a:p>
          </p:txBody>
        </p:sp>
        <p:sp>
          <p:nvSpPr>
            <p:cNvPr id="149" name="Oval 69">
              <a:extLst>
                <a:ext uri="{FF2B5EF4-FFF2-40B4-BE49-F238E27FC236}">
                  <a16:creationId xmlns:a16="http://schemas.microsoft.com/office/drawing/2014/main" id="{A04FE856-E6F4-F8C3-A767-09EFEF2CC529}"/>
                </a:ext>
              </a:extLst>
            </p:cNvPr>
            <p:cNvSpPr/>
            <p:nvPr/>
          </p:nvSpPr>
          <p:spPr bwMode="auto">
            <a:xfrm>
              <a:off x="3991523" y="4438523"/>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Titillium Web" panose="00000500000000000000" pitchFamily="2" charset="0"/>
              </a:endParaRPr>
            </a:p>
          </p:txBody>
        </p:sp>
        <p:sp>
          <p:nvSpPr>
            <p:cNvPr id="150" name="Oval 72">
              <a:extLst>
                <a:ext uri="{FF2B5EF4-FFF2-40B4-BE49-F238E27FC236}">
                  <a16:creationId xmlns:a16="http://schemas.microsoft.com/office/drawing/2014/main" id="{13D9CD54-1768-24FF-43F2-67FBF9D7C979}"/>
                </a:ext>
              </a:extLst>
            </p:cNvPr>
            <p:cNvSpPr/>
            <p:nvPr/>
          </p:nvSpPr>
          <p:spPr bwMode="auto">
            <a:xfrm>
              <a:off x="4297361" y="4438523"/>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51" name="Oval 72">
              <a:extLst>
                <a:ext uri="{FF2B5EF4-FFF2-40B4-BE49-F238E27FC236}">
                  <a16:creationId xmlns:a16="http://schemas.microsoft.com/office/drawing/2014/main" id="{94734DF4-1D9A-2B3F-757F-38B0BDD09986}"/>
                </a:ext>
              </a:extLst>
            </p:cNvPr>
            <p:cNvSpPr/>
            <p:nvPr/>
          </p:nvSpPr>
          <p:spPr bwMode="auto">
            <a:xfrm>
              <a:off x="4602741" y="4438523"/>
              <a:ext cx="208000" cy="208000"/>
            </a:xfrm>
            <a:prstGeom prst="ellipse">
              <a:avLst/>
            </a:prstGeom>
            <a:solidFill>
              <a:schemeClr val="bg1"/>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52" name="Oval 72">
              <a:extLst>
                <a:ext uri="{FF2B5EF4-FFF2-40B4-BE49-F238E27FC236}">
                  <a16:creationId xmlns:a16="http://schemas.microsoft.com/office/drawing/2014/main" id="{D85E30F8-AC64-DFBA-4A06-D934E0DF3BC7}"/>
                </a:ext>
              </a:extLst>
            </p:cNvPr>
            <p:cNvSpPr/>
            <p:nvPr/>
          </p:nvSpPr>
          <p:spPr bwMode="auto">
            <a:xfrm>
              <a:off x="4908121" y="4438523"/>
              <a:ext cx="208000" cy="208000"/>
            </a:xfrm>
            <a:prstGeom prst="ellipse">
              <a:avLst/>
            </a:prstGeom>
            <a:solidFill>
              <a:schemeClr val="bg1"/>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53" name="Oval 72">
              <a:extLst>
                <a:ext uri="{FF2B5EF4-FFF2-40B4-BE49-F238E27FC236}">
                  <a16:creationId xmlns:a16="http://schemas.microsoft.com/office/drawing/2014/main" id="{30DBC4DE-B154-701F-BF9A-6363A6AEB171}"/>
                </a:ext>
              </a:extLst>
            </p:cNvPr>
            <p:cNvSpPr/>
            <p:nvPr/>
          </p:nvSpPr>
          <p:spPr bwMode="auto">
            <a:xfrm>
              <a:off x="5213501" y="4438523"/>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54" name="TextBox 97">
              <a:extLst>
                <a:ext uri="{FF2B5EF4-FFF2-40B4-BE49-F238E27FC236}">
                  <a16:creationId xmlns:a16="http://schemas.microsoft.com/office/drawing/2014/main" id="{5FC5E98F-15BE-254D-09E6-BC72129A47AB}"/>
                </a:ext>
              </a:extLst>
            </p:cNvPr>
            <p:cNvSpPr txBox="1"/>
            <p:nvPr/>
          </p:nvSpPr>
          <p:spPr>
            <a:xfrm>
              <a:off x="1063635" y="4871916"/>
              <a:ext cx="2741445" cy="449872"/>
            </a:xfrm>
            <a:prstGeom prst="rect">
              <a:avLst/>
            </a:prstGeom>
            <a:noFill/>
          </p:spPr>
          <p:txBody>
            <a:bodyPr wrap="square" rtlCol="0" anchor="ctr">
              <a:noAutofit/>
            </a:bodyPr>
            <a:lstStyle/>
            <a:p>
              <a:pPr algn="r" defTabSz="1320662" eaLnBrk="0" fontAlgn="base" hangingPunct="0">
                <a:spcBef>
                  <a:spcPct val="0"/>
                </a:spcBef>
                <a:spcAft>
                  <a:spcPct val="0"/>
                </a:spcAft>
                <a:defRPr/>
              </a:pPr>
              <a:r>
                <a:rPr lang="fi-FI" sz="1200" b="1" kern="0">
                  <a:solidFill>
                    <a:srgbClr val="000000"/>
                  </a:solidFill>
                  <a:latin typeface="Titillium Web" panose="00000500000000000000" pitchFamily="2" charset="0"/>
                </a:rPr>
                <a:t>KAUPUNGISTUMISEN ASTE</a:t>
              </a:r>
            </a:p>
          </p:txBody>
        </p:sp>
        <p:sp>
          <p:nvSpPr>
            <p:cNvPr id="155" name="Oval 69">
              <a:extLst>
                <a:ext uri="{FF2B5EF4-FFF2-40B4-BE49-F238E27FC236}">
                  <a16:creationId xmlns:a16="http://schemas.microsoft.com/office/drawing/2014/main" id="{3CBA2E7D-F612-9F51-7C72-EB4C3553F629}"/>
                </a:ext>
              </a:extLst>
            </p:cNvPr>
            <p:cNvSpPr/>
            <p:nvPr/>
          </p:nvSpPr>
          <p:spPr bwMode="auto">
            <a:xfrm>
              <a:off x="3991523" y="4992852"/>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Titillium Web" panose="00000500000000000000" pitchFamily="2" charset="0"/>
              </a:endParaRPr>
            </a:p>
          </p:txBody>
        </p:sp>
        <p:sp>
          <p:nvSpPr>
            <p:cNvPr id="156" name="Oval 72">
              <a:extLst>
                <a:ext uri="{FF2B5EF4-FFF2-40B4-BE49-F238E27FC236}">
                  <a16:creationId xmlns:a16="http://schemas.microsoft.com/office/drawing/2014/main" id="{FD3E311A-29BF-8A80-A1B7-1A9E0F530372}"/>
                </a:ext>
              </a:extLst>
            </p:cNvPr>
            <p:cNvSpPr/>
            <p:nvPr/>
          </p:nvSpPr>
          <p:spPr bwMode="auto">
            <a:xfrm>
              <a:off x="4297361" y="4992852"/>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57" name="Oval 72">
              <a:extLst>
                <a:ext uri="{FF2B5EF4-FFF2-40B4-BE49-F238E27FC236}">
                  <a16:creationId xmlns:a16="http://schemas.microsoft.com/office/drawing/2014/main" id="{F6A5F9C7-923B-F072-072C-FCFEDBCD1284}"/>
                </a:ext>
              </a:extLst>
            </p:cNvPr>
            <p:cNvSpPr/>
            <p:nvPr/>
          </p:nvSpPr>
          <p:spPr bwMode="auto">
            <a:xfrm>
              <a:off x="4602741" y="4992852"/>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58" name="Oval 72">
              <a:extLst>
                <a:ext uri="{FF2B5EF4-FFF2-40B4-BE49-F238E27FC236}">
                  <a16:creationId xmlns:a16="http://schemas.microsoft.com/office/drawing/2014/main" id="{B8DB6D33-2A42-1A6A-5AC9-308759545DEC}"/>
                </a:ext>
              </a:extLst>
            </p:cNvPr>
            <p:cNvSpPr/>
            <p:nvPr/>
          </p:nvSpPr>
          <p:spPr bwMode="auto">
            <a:xfrm>
              <a:off x="4908121" y="4992852"/>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59" name="Oval 72">
              <a:extLst>
                <a:ext uri="{FF2B5EF4-FFF2-40B4-BE49-F238E27FC236}">
                  <a16:creationId xmlns:a16="http://schemas.microsoft.com/office/drawing/2014/main" id="{806B32DE-B0C1-4C7C-F74F-F1DF46275EED}"/>
                </a:ext>
              </a:extLst>
            </p:cNvPr>
            <p:cNvSpPr/>
            <p:nvPr/>
          </p:nvSpPr>
          <p:spPr bwMode="auto">
            <a:xfrm>
              <a:off x="5213501" y="4992852"/>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60" name="TextBox 98">
              <a:extLst>
                <a:ext uri="{FF2B5EF4-FFF2-40B4-BE49-F238E27FC236}">
                  <a16:creationId xmlns:a16="http://schemas.microsoft.com/office/drawing/2014/main" id="{DA7B57B4-061F-2246-A78C-64BCB59DDD49}"/>
                </a:ext>
              </a:extLst>
            </p:cNvPr>
            <p:cNvSpPr txBox="1"/>
            <p:nvPr/>
          </p:nvSpPr>
          <p:spPr>
            <a:xfrm>
              <a:off x="1033819" y="3208936"/>
              <a:ext cx="2741445" cy="449872"/>
            </a:xfrm>
            <a:prstGeom prst="rect">
              <a:avLst/>
            </a:prstGeom>
            <a:noFill/>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latin typeface="Titillium Web" panose="00000500000000000000" pitchFamily="2" charset="0"/>
                </a:rPr>
                <a:t>TEKNOLOGIAKEHITYKSEN NOPEUS</a:t>
              </a:r>
            </a:p>
          </p:txBody>
        </p:sp>
        <p:sp>
          <p:nvSpPr>
            <p:cNvPr id="161" name="Oval 69">
              <a:extLst>
                <a:ext uri="{FF2B5EF4-FFF2-40B4-BE49-F238E27FC236}">
                  <a16:creationId xmlns:a16="http://schemas.microsoft.com/office/drawing/2014/main" id="{55E44397-6073-6EAB-093D-BD27F736A329}"/>
                </a:ext>
              </a:extLst>
            </p:cNvPr>
            <p:cNvSpPr/>
            <p:nvPr/>
          </p:nvSpPr>
          <p:spPr bwMode="auto">
            <a:xfrm>
              <a:off x="3972025" y="3329872"/>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Titillium Web" panose="00000500000000000000" pitchFamily="2" charset="0"/>
              </a:endParaRPr>
            </a:p>
          </p:txBody>
        </p:sp>
        <p:sp>
          <p:nvSpPr>
            <p:cNvPr id="162" name="Oval 72">
              <a:extLst>
                <a:ext uri="{FF2B5EF4-FFF2-40B4-BE49-F238E27FC236}">
                  <a16:creationId xmlns:a16="http://schemas.microsoft.com/office/drawing/2014/main" id="{4AE79161-C758-601B-3E3D-26014EE8C79E}"/>
                </a:ext>
              </a:extLst>
            </p:cNvPr>
            <p:cNvSpPr/>
            <p:nvPr/>
          </p:nvSpPr>
          <p:spPr bwMode="auto">
            <a:xfrm>
              <a:off x="4277864" y="3329872"/>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63" name="Oval 72">
              <a:extLst>
                <a:ext uri="{FF2B5EF4-FFF2-40B4-BE49-F238E27FC236}">
                  <a16:creationId xmlns:a16="http://schemas.microsoft.com/office/drawing/2014/main" id="{90EB6FDA-C65A-BFBD-E758-6092EE216825}"/>
                </a:ext>
              </a:extLst>
            </p:cNvPr>
            <p:cNvSpPr/>
            <p:nvPr/>
          </p:nvSpPr>
          <p:spPr bwMode="auto">
            <a:xfrm>
              <a:off x="4583244" y="3329872"/>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64" name="Oval 72">
              <a:extLst>
                <a:ext uri="{FF2B5EF4-FFF2-40B4-BE49-F238E27FC236}">
                  <a16:creationId xmlns:a16="http://schemas.microsoft.com/office/drawing/2014/main" id="{F0A6BD35-14F0-D0D0-80A4-E683E2E5F7FD}"/>
                </a:ext>
              </a:extLst>
            </p:cNvPr>
            <p:cNvSpPr/>
            <p:nvPr/>
          </p:nvSpPr>
          <p:spPr bwMode="auto">
            <a:xfrm>
              <a:off x="4888624" y="3329872"/>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65" name="Oval 72">
              <a:extLst>
                <a:ext uri="{FF2B5EF4-FFF2-40B4-BE49-F238E27FC236}">
                  <a16:creationId xmlns:a16="http://schemas.microsoft.com/office/drawing/2014/main" id="{8C5951C1-43B2-8788-E926-33CA3F02A6F2}"/>
                </a:ext>
              </a:extLst>
            </p:cNvPr>
            <p:cNvSpPr/>
            <p:nvPr/>
          </p:nvSpPr>
          <p:spPr bwMode="auto">
            <a:xfrm>
              <a:off x="5194004" y="3329872"/>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66" name="TextBox 59">
              <a:extLst>
                <a:ext uri="{FF2B5EF4-FFF2-40B4-BE49-F238E27FC236}">
                  <a16:creationId xmlns:a16="http://schemas.microsoft.com/office/drawing/2014/main" id="{F2C0481E-7310-5813-AD53-9FF72D5A660A}"/>
                </a:ext>
              </a:extLst>
            </p:cNvPr>
            <p:cNvSpPr txBox="1"/>
            <p:nvPr/>
          </p:nvSpPr>
          <p:spPr>
            <a:xfrm>
              <a:off x="1044008" y="3763261"/>
              <a:ext cx="2741445" cy="449872"/>
            </a:xfrm>
            <a:prstGeom prst="rect">
              <a:avLst/>
            </a:prstGeom>
            <a:noFill/>
            <a:ln>
              <a:noFill/>
            </a:ln>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latin typeface="Titillium Web" panose="00000500000000000000" pitchFamily="2" charset="0"/>
                </a:rPr>
                <a:t>SUOMEN TALOUSKASVU</a:t>
              </a:r>
            </a:p>
          </p:txBody>
        </p:sp>
        <p:sp>
          <p:nvSpPr>
            <p:cNvPr id="167" name="Oval 69">
              <a:extLst>
                <a:ext uri="{FF2B5EF4-FFF2-40B4-BE49-F238E27FC236}">
                  <a16:creationId xmlns:a16="http://schemas.microsoft.com/office/drawing/2014/main" id="{9C46D2AA-5450-39D4-A424-569A50AC27BF}"/>
                </a:ext>
              </a:extLst>
            </p:cNvPr>
            <p:cNvSpPr/>
            <p:nvPr/>
          </p:nvSpPr>
          <p:spPr bwMode="auto">
            <a:xfrm>
              <a:off x="3982216" y="3884197"/>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Titillium Web" panose="00000500000000000000" pitchFamily="2" charset="0"/>
              </a:endParaRPr>
            </a:p>
          </p:txBody>
        </p:sp>
        <p:sp>
          <p:nvSpPr>
            <p:cNvPr id="168" name="Oval 72">
              <a:extLst>
                <a:ext uri="{FF2B5EF4-FFF2-40B4-BE49-F238E27FC236}">
                  <a16:creationId xmlns:a16="http://schemas.microsoft.com/office/drawing/2014/main" id="{728D5011-AEC5-73BA-A7BA-0E65579233C6}"/>
                </a:ext>
              </a:extLst>
            </p:cNvPr>
            <p:cNvSpPr/>
            <p:nvPr/>
          </p:nvSpPr>
          <p:spPr bwMode="auto">
            <a:xfrm>
              <a:off x="4288055" y="3884197"/>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69" name="Oval 72">
              <a:extLst>
                <a:ext uri="{FF2B5EF4-FFF2-40B4-BE49-F238E27FC236}">
                  <a16:creationId xmlns:a16="http://schemas.microsoft.com/office/drawing/2014/main" id="{B5F02BFF-F461-1294-D47F-27A2D97680CF}"/>
                </a:ext>
              </a:extLst>
            </p:cNvPr>
            <p:cNvSpPr/>
            <p:nvPr/>
          </p:nvSpPr>
          <p:spPr bwMode="auto">
            <a:xfrm>
              <a:off x="4593435" y="3884197"/>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70" name="Oval 72">
              <a:extLst>
                <a:ext uri="{FF2B5EF4-FFF2-40B4-BE49-F238E27FC236}">
                  <a16:creationId xmlns:a16="http://schemas.microsoft.com/office/drawing/2014/main" id="{2A3DFE11-53D8-7258-F3BC-6E9A444DB8A4}"/>
                </a:ext>
              </a:extLst>
            </p:cNvPr>
            <p:cNvSpPr/>
            <p:nvPr/>
          </p:nvSpPr>
          <p:spPr bwMode="auto">
            <a:xfrm>
              <a:off x="4898815" y="3884197"/>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71" name="Oval 72">
              <a:extLst>
                <a:ext uri="{FF2B5EF4-FFF2-40B4-BE49-F238E27FC236}">
                  <a16:creationId xmlns:a16="http://schemas.microsoft.com/office/drawing/2014/main" id="{A302900A-8A9B-11FA-62C2-055C94D48B7D}"/>
                </a:ext>
              </a:extLst>
            </p:cNvPr>
            <p:cNvSpPr/>
            <p:nvPr/>
          </p:nvSpPr>
          <p:spPr bwMode="auto">
            <a:xfrm>
              <a:off x="5204195" y="3884197"/>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cxnSp>
          <p:nvCxnSpPr>
            <p:cNvPr id="172" name="Straight Connector 69">
              <a:extLst>
                <a:ext uri="{FF2B5EF4-FFF2-40B4-BE49-F238E27FC236}">
                  <a16:creationId xmlns:a16="http://schemas.microsoft.com/office/drawing/2014/main" id="{47EA4FC1-D7B7-EDD7-A439-181862AEE101}"/>
                </a:ext>
              </a:extLst>
            </p:cNvPr>
            <p:cNvCxnSpPr>
              <a:cxnSpLocks/>
            </p:cNvCxnSpPr>
            <p:nvPr/>
          </p:nvCxnSpPr>
          <p:spPr>
            <a:xfrm>
              <a:off x="1070389" y="2027438"/>
              <a:ext cx="4464000" cy="1"/>
            </a:xfrm>
            <a:prstGeom prst="line">
              <a:avLst/>
            </a:prstGeom>
            <a:noFill/>
            <a:ln w="3175" cap="flat" cmpd="sng" algn="ctr">
              <a:solidFill>
                <a:srgbClr val="A6A6A6"/>
              </a:solidFill>
              <a:prstDash val="solid"/>
            </a:ln>
            <a:effectLst/>
          </p:spPr>
        </p:cxnSp>
        <p:cxnSp>
          <p:nvCxnSpPr>
            <p:cNvPr id="173" name="Straight Connector 69">
              <a:extLst>
                <a:ext uri="{FF2B5EF4-FFF2-40B4-BE49-F238E27FC236}">
                  <a16:creationId xmlns:a16="http://schemas.microsoft.com/office/drawing/2014/main" id="{4DA273CC-C5B0-D7E6-F269-98EF1C3DBC1F}"/>
                </a:ext>
              </a:extLst>
            </p:cNvPr>
            <p:cNvCxnSpPr>
              <a:cxnSpLocks/>
            </p:cNvCxnSpPr>
            <p:nvPr/>
          </p:nvCxnSpPr>
          <p:spPr>
            <a:xfrm>
              <a:off x="1070389" y="2585965"/>
              <a:ext cx="4464000" cy="1"/>
            </a:xfrm>
            <a:prstGeom prst="line">
              <a:avLst/>
            </a:prstGeom>
            <a:noFill/>
            <a:ln w="3175" cap="flat" cmpd="sng" algn="ctr">
              <a:solidFill>
                <a:srgbClr val="A6A6A6"/>
              </a:solidFill>
              <a:prstDash val="solid"/>
            </a:ln>
            <a:effectLst/>
          </p:spPr>
        </p:cxnSp>
        <p:cxnSp>
          <p:nvCxnSpPr>
            <p:cNvPr id="174" name="Straight Connector 69">
              <a:extLst>
                <a:ext uri="{FF2B5EF4-FFF2-40B4-BE49-F238E27FC236}">
                  <a16:creationId xmlns:a16="http://schemas.microsoft.com/office/drawing/2014/main" id="{BB250FF8-A6A1-2BDD-4A34-6EB85FB7F9AA}"/>
                </a:ext>
              </a:extLst>
            </p:cNvPr>
            <p:cNvCxnSpPr>
              <a:cxnSpLocks/>
            </p:cNvCxnSpPr>
            <p:nvPr/>
          </p:nvCxnSpPr>
          <p:spPr>
            <a:xfrm>
              <a:off x="1070389" y="3144492"/>
              <a:ext cx="4464000" cy="1"/>
            </a:xfrm>
            <a:prstGeom prst="line">
              <a:avLst/>
            </a:prstGeom>
            <a:noFill/>
            <a:ln w="3175" cap="flat" cmpd="sng" algn="ctr">
              <a:solidFill>
                <a:srgbClr val="A6A6A6"/>
              </a:solidFill>
              <a:prstDash val="solid"/>
            </a:ln>
            <a:effectLst/>
          </p:spPr>
        </p:cxnSp>
        <p:cxnSp>
          <p:nvCxnSpPr>
            <p:cNvPr id="175" name="Straight Connector 69">
              <a:extLst>
                <a:ext uri="{FF2B5EF4-FFF2-40B4-BE49-F238E27FC236}">
                  <a16:creationId xmlns:a16="http://schemas.microsoft.com/office/drawing/2014/main" id="{60705B7C-D485-C853-64C6-371301E9A52D}"/>
                </a:ext>
              </a:extLst>
            </p:cNvPr>
            <p:cNvCxnSpPr>
              <a:cxnSpLocks/>
            </p:cNvCxnSpPr>
            <p:nvPr/>
          </p:nvCxnSpPr>
          <p:spPr>
            <a:xfrm>
              <a:off x="1070389" y="3703018"/>
              <a:ext cx="4464000" cy="1"/>
            </a:xfrm>
            <a:prstGeom prst="line">
              <a:avLst/>
            </a:prstGeom>
            <a:noFill/>
            <a:ln w="3175" cap="flat" cmpd="sng" algn="ctr">
              <a:solidFill>
                <a:srgbClr val="A6A6A6"/>
              </a:solidFill>
              <a:prstDash val="solid"/>
            </a:ln>
            <a:effectLst/>
          </p:spPr>
        </p:cxnSp>
        <p:cxnSp>
          <p:nvCxnSpPr>
            <p:cNvPr id="176" name="Straight Connector 69">
              <a:extLst>
                <a:ext uri="{FF2B5EF4-FFF2-40B4-BE49-F238E27FC236}">
                  <a16:creationId xmlns:a16="http://schemas.microsoft.com/office/drawing/2014/main" id="{2988E767-3D90-5885-76FA-D7B989FBE04A}"/>
                </a:ext>
              </a:extLst>
            </p:cNvPr>
            <p:cNvCxnSpPr>
              <a:cxnSpLocks/>
            </p:cNvCxnSpPr>
            <p:nvPr/>
          </p:nvCxnSpPr>
          <p:spPr>
            <a:xfrm>
              <a:off x="1070389" y="4820069"/>
              <a:ext cx="4464000" cy="1"/>
            </a:xfrm>
            <a:prstGeom prst="line">
              <a:avLst/>
            </a:prstGeom>
            <a:noFill/>
            <a:ln w="3175" cap="flat" cmpd="sng" algn="ctr">
              <a:solidFill>
                <a:srgbClr val="A6A6A6"/>
              </a:solidFill>
              <a:prstDash val="solid"/>
            </a:ln>
            <a:effectLst/>
          </p:spPr>
        </p:cxnSp>
        <p:cxnSp>
          <p:nvCxnSpPr>
            <p:cNvPr id="177" name="Straight Connector 69">
              <a:extLst>
                <a:ext uri="{FF2B5EF4-FFF2-40B4-BE49-F238E27FC236}">
                  <a16:creationId xmlns:a16="http://schemas.microsoft.com/office/drawing/2014/main" id="{3469016C-1322-F7F4-6E00-E54C8697E4E4}"/>
                </a:ext>
              </a:extLst>
            </p:cNvPr>
            <p:cNvCxnSpPr>
              <a:cxnSpLocks/>
            </p:cNvCxnSpPr>
            <p:nvPr/>
          </p:nvCxnSpPr>
          <p:spPr>
            <a:xfrm>
              <a:off x="1070389" y="4261545"/>
              <a:ext cx="4464000" cy="1"/>
            </a:xfrm>
            <a:prstGeom prst="line">
              <a:avLst/>
            </a:prstGeom>
            <a:noFill/>
            <a:ln w="3175" cap="flat" cmpd="sng" algn="ctr">
              <a:solidFill>
                <a:srgbClr val="A6A6A6"/>
              </a:solidFill>
              <a:prstDash val="solid"/>
            </a:ln>
            <a:effectLst/>
          </p:spPr>
        </p:cxnSp>
        <p:sp>
          <p:nvSpPr>
            <p:cNvPr id="178" name="TextBox 97">
              <a:extLst>
                <a:ext uri="{FF2B5EF4-FFF2-40B4-BE49-F238E27FC236}">
                  <a16:creationId xmlns:a16="http://schemas.microsoft.com/office/drawing/2014/main" id="{355880A3-1A05-2AF8-D70C-DF121AD5C37D}"/>
                </a:ext>
              </a:extLst>
            </p:cNvPr>
            <p:cNvSpPr txBox="1"/>
            <p:nvPr/>
          </p:nvSpPr>
          <p:spPr>
            <a:xfrm>
              <a:off x="1063635" y="5425485"/>
              <a:ext cx="2741445" cy="449872"/>
            </a:xfrm>
            <a:prstGeom prst="rect">
              <a:avLst/>
            </a:prstGeom>
            <a:noFill/>
          </p:spPr>
          <p:txBody>
            <a:bodyPr wrap="square" rtlCol="0" anchor="ctr">
              <a:noAutofit/>
            </a:bodyPr>
            <a:lstStyle/>
            <a:p>
              <a:pPr algn="r" defTabSz="1320662" eaLnBrk="0" fontAlgn="base" hangingPunct="0">
                <a:spcBef>
                  <a:spcPct val="0"/>
                </a:spcBef>
                <a:spcAft>
                  <a:spcPct val="0"/>
                </a:spcAft>
                <a:defRPr/>
              </a:pPr>
              <a:r>
                <a:rPr lang="fi-FI" sz="1200" b="1" kern="0">
                  <a:solidFill>
                    <a:srgbClr val="000000"/>
                  </a:solidFill>
                  <a:latin typeface="Titillium Web" panose="00000500000000000000" pitchFamily="2" charset="0"/>
                </a:rPr>
                <a:t>YHTEISKUNNAN POLARISAATIO</a:t>
              </a:r>
            </a:p>
          </p:txBody>
        </p:sp>
        <p:sp>
          <p:nvSpPr>
            <p:cNvPr id="179" name="Oval 69">
              <a:extLst>
                <a:ext uri="{FF2B5EF4-FFF2-40B4-BE49-F238E27FC236}">
                  <a16:creationId xmlns:a16="http://schemas.microsoft.com/office/drawing/2014/main" id="{0A02ECBC-14EA-A04E-D01D-8618ABBAEF16}"/>
                </a:ext>
              </a:extLst>
            </p:cNvPr>
            <p:cNvSpPr/>
            <p:nvPr/>
          </p:nvSpPr>
          <p:spPr bwMode="auto">
            <a:xfrm>
              <a:off x="3991523" y="5546421"/>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Titillium Web" panose="00000500000000000000" pitchFamily="2" charset="0"/>
              </a:endParaRPr>
            </a:p>
          </p:txBody>
        </p:sp>
        <p:sp>
          <p:nvSpPr>
            <p:cNvPr id="180" name="Oval 72">
              <a:extLst>
                <a:ext uri="{FF2B5EF4-FFF2-40B4-BE49-F238E27FC236}">
                  <a16:creationId xmlns:a16="http://schemas.microsoft.com/office/drawing/2014/main" id="{611715D7-6CC6-AFAE-CDA3-E91B4CB16D47}"/>
                </a:ext>
              </a:extLst>
            </p:cNvPr>
            <p:cNvSpPr/>
            <p:nvPr/>
          </p:nvSpPr>
          <p:spPr bwMode="auto">
            <a:xfrm>
              <a:off x="4297361" y="5546421"/>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81" name="Oval 72">
              <a:extLst>
                <a:ext uri="{FF2B5EF4-FFF2-40B4-BE49-F238E27FC236}">
                  <a16:creationId xmlns:a16="http://schemas.microsoft.com/office/drawing/2014/main" id="{8472055D-8FE0-304E-AB13-EAF5563AD768}"/>
                </a:ext>
              </a:extLst>
            </p:cNvPr>
            <p:cNvSpPr/>
            <p:nvPr/>
          </p:nvSpPr>
          <p:spPr bwMode="auto">
            <a:xfrm>
              <a:off x="4602741" y="5546421"/>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82" name="Oval 72">
              <a:extLst>
                <a:ext uri="{FF2B5EF4-FFF2-40B4-BE49-F238E27FC236}">
                  <a16:creationId xmlns:a16="http://schemas.microsoft.com/office/drawing/2014/main" id="{690DF45F-1022-65A1-579E-8BCEB1BAE42F}"/>
                </a:ext>
              </a:extLst>
            </p:cNvPr>
            <p:cNvSpPr/>
            <p:nvPr/>
          </p:nvSpPr>
          <p:spPr bwMode="auto">
            <a:xfrm>
              <a:off x="4908121" y="5546421"/>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sp>
          <p:nvSpPr>
            <p:cNvPr id="183" name="Oval 72">
              <a:extLst>
                <a:ext uri="{FF2B5EF4-FFF2-40B4-BE49-F238E27FC236}">
                  <a16:creationId xmlns:a16="http://schemas.microsoft.com/office/drawing/2014/main" id="{40920E56-3372-0DEA-CDB5-B7565FBACFCC}"/>
                </a:ext>
              </a:extLst>
            </p:cNvPr>
            <p:cNvSpPr/>
            <p:nvPr/>
          </p:nvSpPr>
          <p:spPr bwMode="auto">
            <a:xfrm>
              <a:off x="5213501" y="5546421"/>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Titillium Web" panose="00000500000000000000" pitchFamily="2" charset="0"/>
              </a:endParaRPr>
            </a:p>
          </p:txBody>
        </p:sp>
        <p:cxnSp>
          <p:nvCxnSpPr>
            <p:cNvPr id="184" name="Straight Connector 69">
              <a:extLst>
                <a:ext uri="{FF2B5EF4-FFF2-40B4-BE49-F238E27FC236}">
                  <a16:creationId xmlns:a16="http://schemas.microsoft.com/office/drawing/2014/main" id="{34F8F5A2-7D35-B76D-DFAC-E7DB5E68CBC7}"/>
                </a:ext>
              </a:extLst>
            </p:cNvPr>
            <p:cNvCxnSpPr>
              <a:cxnSpLocks/>
            </p:cNvCxnSpPr>
            <p:nvPr/>
          </p:nvCxnSpPr>
          <p:spPr>
            <a:xfrm>
              <a:off x="1070389" y="5373638"/>
              <a:ext cx="4464000" cy="1"/>
            </a:xfrm>
            <a:prstGeom prst="line">
              <a:avLst/>
            </a:prstGeom>
            <a:noFill/>
            <a:ln w="3175" cap="flat" cmpd="sng" algn="ctr">
              <a:solidFill>
                <a:srgbClr val="A6A6A6"/>
              </a:solidFill>
              <a:prstDash val="solid"/>
            </a:ln>
            <a:effectLst/>
          </p:spPr>
        </p:cxnSp>
      </p:grpSp>
      <p:sp>
        <p:nvSpPr>
          <p:cNvPr id="4" name="Title 3">
            <a:extLst>
              <a:ext uri="{FF2B5EF4-FFF2-40B4-BE49-F238E27FC236}">
                <a16:creationId xmlns:a16="http://schemas.microsoft.com/office/drawing/2014/main" id="{1D6DC0A2-FCEF-3EAA-B130-54B16287B912}"/>
              </a:ext>
            </a:extLst>
          </p:cNvPr>
          <p:cNvSpPr>
            <a:spLocks noGrp="1"/>
          </p:cNvSpPr>
          <p:nvPr>
            <p:ph type="title"/>
          </p:nvPr>
        </p:nvSpPr>
        <p:spPr/>
        <p:txBody>
          <a:bodyPr>
            <a:normAutofit/>
          </a:bodyPr>
          <a:lstStyle/>
          <a:p>
            <a:r>
              <a:rPr lang="fi-FI" sz="1800" b="1">
                <a:solidFill>
                  <a:srgbClr val="851060"/>
                </a:solidFill>
                <a:latin typeface="Titillium Web" panose="00000500000000000000" pitchFamily="2" charset="0"/>
              </a:rPr>
              <a:t>Skenaario 3</a:t>
            </a:r>
            <a:r>
              <a:rPr lang="fi-FI" sz="1800">
                <a:solidFill>
                  <a:srgbClr val="851060"/>
                </a:solidFill>
                <a:latin typeface="Titillium Web" panose="00000500000000000000" pitchFamily="2" charset="0"/>
              </a:rPr>
              <a:t> – </a:t>
            </a:r>
            <a:r>
              <a:rPr lang="fi-FI" sz="1800" b="1">
                <a:solidFill>
                  <a:srgbClr val="851060"/>
                </a:solidFill>
                <a:latin typeface="Titillium Web" panose="00000500000000000000" pitchFamily="2" charset="0"/>
              </a:rPr>
              <a:t>Näivettymisestä hyvinvointitalouteen</a:t>
            </a:r>
            <a:br>
              <a:rPr lang="fi-FI" sz="1800" b="1">
                <a:solidFill>
                  <a:srgbClr val="851060"/>
                </a:solidFill>
                <a:latin typeface="Titillium Web" panose="00000500000000000000" pitchFamily="2" charset="0"/>
              </a:rPr>
            </a:br>
            <a:r>
              <a:rPr lang="fi-FI" sz="2400" b="1">
                <a:solidFill>
                  <a:srgbClr val="851060"/>
                </a:solidFill>
                <a:latin typeface="Titillium Web" panose="00000500000000000000" pitchFamily="2" charset="0"/>
              </a:rPr>
              <a:t>Tiivistelmä</a:t>
            </a:r>
            <a:endParaRPr lang="fi-FI" sz="1800"/>
          </a:p>
        </p:txBody>
      </p:sp>
    </p:spTree>
    <p:extLst>
      <p:ext uri="{BB962C8B-B14F-4D97-AF65-F5344CB8AC3E}">
        <p14:creationId xmlns:p14="http://schemas.microsoft.com/office/powerpoint/2010/main" val="265164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5B5A6-0486-C2B4-7208-2EF7606E5130}"/>
              </a:ext>
            </a:extLst>
          </p:cNvPr>
          <p:cNvSpPr>
            <a:spLocks noGrp="1"/>
          </p:cNvSpPr>
          <p:nvPr>
            <p:ph type="title"/>
          </p:nvPr>
        </p:nvSpPr>
        <p:spPr/>
        <p:txBody>
          <a:bodyPr/>
          <a:lstStyle/>
          <a:p>
            <a:r>
              <a:rPr lang="fi-FI"/>
              <a:t>Johdanto ja lukuohje</a:t>
            </a:r>
          </a:p>
        </p:txBody>
      </p:sp>
      <p:sp>
        <p:nvSpPr>
          <p:cNvPr id="4" name="Slide Number Placeholder 3">
            <a:extLst>
              <a:ext uri="{FF2B5EF4-FFF2-40B4-BE49-F238E27FC236}">
                <a16:creationId xmlns:a16="http://schemas.microsoft.com/office/drawing/2014/main" id="{BD946FD3-776D-6CD8-0546-3A0DCF84C002}"/>
              </a:ext>
            </a:extLst>
          </p:cNvPr>
          <p:cNvSpPr>
            <a:spLocks noGrp="1"/>
          </p:cNvSpPr>
          <p:nvPr>
            <p:ph type="sldNum" sz="quarter" idx="11"/>
          </p:nvPr>
        </p:nvSpPr>
        <p:spPr/>
        <p:txBody>
          <a:bodyPr/>
          <a:lstStyle/>
          <a:p>
            <a:fld id="{A807F21D-6A63-4E75-89AA-A3F521749085}" type="slidenum">
              <a:rPr lang="fi-FI" smtClean="0"/>
              <a:pPr/>
              <a:t>3</a:t>
            </a:fld>
            <a:endParaRPr lang="fi-FI"/>
          </a:p>
        </p:txBody>
      </p:sp>
      <p:sp>
        <p:nvSpPr>
          <p:cNvPr id="5" name="Text Placeholder 4">
            <a:extLst>
              <a:ext uri="{FF2B5EF4-FFF2-40B4-BE49-F238E27FC236}">
                <a16:creationId xmlns:a16="http://schemas.microsoft.com/office/drawing/2014/main" id="{E69F5D58-74F0-2D4D-DEEA-061B4C49BB8C}"/>
              </a:ext>
            </a:extLst>
          </p:cNvPr>
          <p:cNvSpPr>
            <a:spLocks noGrp="1"/>
          </p:cNvSpPr>
          <p:nvPr>
            <p:ph type="body" sz="quarter" idx="12"/>
          </p:nvPr>
        </p:nvSpPr>
        <p:spPr>
          <a:xfrm>
            <a:off x="695401" y="1423329"/>
            <a:ext cx="7488832" cy="4824437"/>
          </a:xfrm>
        </p:spPr>
        <p:txBody>
          <a:bodyPr>
            <a:noAutofit/>
          </a:bodyPr>
          <a:lstStyle/>
          <a:p>
            <a:pPr marL="0" indent="0">
              <a:buNone/>
            </a:pPr>
            <a:r>
              <a:rPr lang="fi-FI" sz="1300" dirty="0">
                <a:solidFill>
                  <a:schemeClr val="tx1">
                    <a:lumMod val="50000"/>
                  </a:schemeClr>
                </a:solidFill>
              </a:rPr>
              <a:t>Uudenmaan liitto ja Pohjois-Pohjanmaan liitto toteuttivat yhdessä skenaario-, ennakointi- ja strategiatyöhön erikoistuneen </a:t>
            </a:r>
            <a:r>
              <a:rPr lang="fi-FI" sz="1300" dirty="0" err="1">
                <a:solidFill>
                  <a:schemeClr val="tx1">
                    <a:lumMod val="50000"/>
                  </a:schemeClr>
                </a:solidFill>
              </a:rPr>
              <a:t>Capfulin</a:t>
            </a:r>
            <a:r>
              <a:rPr lang="fi-FI" sz="1300" dirty="0">
                <a:solidFill>
                  <a:schemeClr val="tx1">
                    <a:lumMod val="50000"/>
                  </a:schemeClr>
                </a:solidFill>
              </a:rPr>
              <a:t> tukemana yhteisen skenaariotarkastelun syksyn 2024 ja talven 2025 aikana. Työhön osallistui maakuntien liittojen ja </a:t>
            </a:r>
            <a:r>
              <a:rPr lang="fi-FI" sz="1300" dirty="0" err="1">
                <a:solidFill>
                  <a:schemeClr val="tx1">
                    <a:lumMod val="50000"/>
                  </a:schemeClr>
                </a:solidFill>
              </a:rPr>
              <a:t>Capfulin</a:t>
            </a:r>
            <a:r>
              <a:rPr lang="fi-FI" sz="1300" dirty="0">
                <a:solidFill>
                  <a:schemeClr val="tx1">
                    <a:lumMod val="50000"/>
                  </a:schemeClr>
                </a:solidFill>
              </a:rPr>
              <a:t> lisäksi kymmeniä edustajia kummankin maakunnan sidosryhmistä. Kiitämme kaikkia työhön osallistuneita arvokkaasta panoksesta.</a:t>
            </a:r>
          </a:p>
          <a:p>
            <a:pPr marL="0" indent="0">
              <a:buNone/>
            </a:pPr>
            <a:r>
              <a:rPr lang="fi-FI" sz="1300" dirty="0">
                <a:solidFill>
                  <a:schemeClr val="tx1">
                    <a:lumMod val="50000"/>
                  </a:schemeClr>
                </a:solidFill>
              </a:rPr>
              <a:t>Skenaariotarkastelun tavoitteena oli 1) </a:t>
            </a:r>
            <a:r>
              <a:rPr lang="fi-FI" sz="1300" noProof="1">
                <a:solidFill>
                  <a:schemeClr val="tx1">
                    <a:lumMod val="50000"/>
                  </a:schemeClr>
                </a:solidFill>
              </a:rPr>
              <a:t>muodostaa näkemys Pohjois-Pohjanmaan ja Uudenmaan mahdollisista tulevaisuuksista pitkällä aikavälillä rakentamalla loogiset ja ajattelua haastavat skenaariot vuoteen 2050</a:t>
            </a:r>
            <a:r>
              <a:rPr lang="fi-FI" sz="1300" dirty="0">
                <a:solidFill>
                  <a:schemeClr val="tx1">
                    <a:lumMod val="50000"/>
                  </a:schemeClr>
                </a:solidFill>
              </a:rPr>
              <a:t> ja 2) näiden avulla ennakoida </a:t>
            </a:r>
            <a:r>
              <a:rPr lang="fi-FI" sz="1300" noProof="1">
                <a:solidFill>
                  <a:schemeClr val="tx1">
                    <a:lumMod val="50000"/>
                  </a:schemeClr>
                </a:solidFill>
              </a:rPr>
              <a:t>alueiden tulevaa toimintaympäristöä, analysoida vaihtoehtoisten tulevaisuuksien vaikutuksia ja niistä kumpuavia mahdollisia toimenpiteitä maakunnille ja niiden eri toimijoille.</a:t>
            </a:r>
            <a:endParaRPr lang="fi-FI" sz="1300" dirty="0">
              <a:solidFill>
                <a:schemeClr val="tx1">
                  <a:lumMod val="50000"/>
                </a:schemeClr>
              </a:solidFill>
            </a:endParaRPr>
          </a:p>
          <a:p>
            <a:pPr marL="0" indent="0">
              <a:buNone/>
            </a:pPr>
            <a:r>
              <a:rPr lang="fi-FI" sz="1300" dirty="0">
                <a:solidFill>
                  <a:schemeClr val="tx1">
                    <a:lumMod val="50000"/>
                  </a:schemeClr>
                </a:solidFill>
              </a:rPr>
              <a:t>Tämä skenaariotarkastelun loppuraportti sisältää kolme osaa. Osassa 1 kuvataan neljä skenaariota vaikutuksineen. Yhteenvetojen ja erilaisten vertailujen lisäksi osiosta löytyy kunkin skenaarion yksityiskohtaiset kuvaukset sekä niiden vaikutukset Uudellemaalle ja Pohjois-Pohjanmaalle. Osa 2 tiivistää skenaarioiden erot maakunnille ja osa 3 työn johtopäätöksinä ne toimenpiteet, joihin maakunnissa tulisi panostaa riippumatta toteutuvasta tulevaisuudesta.</a:t>
            </a:r>
          </a:p>
          <a:p>
            <a:pPr marL="0" indent="0">
              <a:buNone/>
            </a:pPr>
            <a:r>
              <a:rPr lang="fi-FI" sz="1300" dirty="0">
                <a:solidFill>
                  <a:schemeClr val="tx1">
                    <a:lumMod val="50000"/>
                  </a:schemeClr>
                </a:solidFill>
              </a:rPr>
              <a:t>Skenaariot kuvaavat vaihtoehtoisia, mahdollisia tulevaisuuden maailmoja vuoteen 2050 asti sekä näiden vaikutuksia Uudellamaalla ja Pohjois-Pohjanmaalla. Ne eivät ole ennusteita ja on hyvä huomata, ettei yksikään skenaario todennäköisesti toteudu sellaisenaan, vaan tulevaisuus sisältää aina piirteitä erilaisista skenaarioista. Kaikki skenaariot sisältävät – lukijan näkökulmasta riippuen – enemmän tai vähemmän sekä toivottavia että ei-toivottavia kehityskulkuja; erilaisia tulevaisuuteen liittyviä mahdollisuuksia ja haasteita. Skenaariot ovat myös tarkoituksellisesti kärjistäviä, eli niissä on pyritty korostamaan keskenään erilaisten tulevaisuuden merkittävien kehityskulkujen vahvistumista voimakkaasti. Näin ne toimivat parhaiten strategiatyön, kehittämistyön ja muiden tulevaisuuden suunnitelmien pohjana.</a:t>
            </a:r>
          </a:p>
        </p:txBody>
      </p:sp>
      <p:pic>
        <p:nvPicPr>
          <p:cNvPr id="7" name="Picture Placeholder 12">
            <a:extLst>
              <a:ext uri="{FF2B5EF4-FFF2-40B4-BE49-F238E27FC236}">
                <a16:creationId xmlns:a16="http://schemas.microsoft.com/office/drawing/2014/main" id="{A38F483D-7109-141A-6BB5-05017F4DD29D}"/>
              </a:ext>
              <a:ext uri="{C183D7F6-B498-43B3-948B-1728B52AA6E4}">
                <adec:decorative xmlns:adec="http://schemas.microsoft.com/office/drawing/2017/decorative" val="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val="0"/>
              </a:ext>
            </a:extLst>
          </a:blip>
          <a:srcRect l="7334" r="7334"/>
          <a:stretch/>
        </p:blipFill>
        <p:spPr>
          <a:xfrm>
            <a:off x="8721725" y="765175"/>
            <a:ext cx="3470275" cy="6092825"/>
          </a:xfrm>
        </p:spPr>
      </p:pic>
      <p:pic>
        <p:nvPicPr>
          <p:cNvPr id="12" name="Picture 11" descr="A black background with a black square&#10;&#10;AI-generated content may be incorrect.">
            <a:extLst>
              <a:ext uri="{FF2B5EF4-FFF2-40B4-BE49-F238E27FC236}">
                <a16:creationId xmlns:a16="http://schemas.microsoft.com/office/drawing/2014/main" id="{20DF7533-6181-6A0B-C242-D644BFF558E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01285" y="6583401"/>
            <a:ext cx="1079322" cy="248016"/>
          </a:xfrm>
          <a:prstGeom prst="rect">
            <a:avLst/>
          </a:prstGeom>
        </p:spPr>
      </p:pic>
    </p:spTree>
    <p:extLst>
      <p:ext uri="{BB962C8B-B14F-4D97-AF65-F5344CB8AC3E}">
        <p14:creationId xmlns:p14="http://schemas.microsoft.com/office/powerpoint/2010/main" val="1218031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942BD-8C47-27C7-85D6-D9EB380597A3}"/>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6A096EE-E5D2-54EC-1771-EE6355BAF830}"/>
              </a:ext>
            </a:extLst>
          </p:cNvPr>
          <p:cNvSpPr txBox="1">
            <a:spLocks/>
          </p:cNvSpPr>
          <p:nvPr/>
        </p:nvSpPr>
        <p:spPr>
          <a:xfrm>
            <a:off x="120467" y="1110343"/>
            <a:ext cx="9656373" cy="5643202"/>
          </a:xfrm>
          <a:prstGeom prst="rect">
            <a:avLst/>
          </a:prstGeom>
        </p:spPr>
        <p:txBody>
          <a:bodyPr lIns="121920" tIns="60960" rIns="121920" bIns="60960" numCol="2" spcCol="180000" anchor="t">
            <a:noAutofit/>
          </a:bodyPr>
          <a:lstStyle>
            <a:lvl1pPr marL="342900" indent="-342900" algn="l" defTabSz="914400" rtl="0" eaLnBrk="1" latinLnBrk="0" hangingPunct="1">
              <a:spcBef>
                <a:spcPct val="20000"/>
              </a:spcBef>
              <a:buClr>
                <a:schemeClr val="accent2"/>
              </a:buClr>
              <a:buSzPct val="80000"/>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80000"/>
              <a:buFont typeface="Courier New" panose="02070309020205020404" pitchFamily="49" charset="0"/>
              <a:buChar char="o"/>
              <a:defRPr sz="1400" kern="1200">
                <a:solidFill>
                  <a:schemeClr val="tx1"/>
                </a:solidFill>
                <a:latin typeface="+mn-lt"/>
                <a:ea typeface="+mn-ea"/>
                <a:cs typeface="+mn-cs"/>
              </a:defRPr>
            </a:lvl2pPr>
            <a:lvl3pPr marL="1143000" indent="-228600" algn="l" defTabSz="914400" rtl="0" eaLnBrk="1" latinLnBrk="0" hangingPunct="1">
              <a:spcBef>
                <a:spcPct val="20000"/>
              </a:spcBef>
              <a:buClr>
                <a:schemeClr val="accent2"/>
              </a:buClr>
              <a:buSzPct val="80000"/>
              <a:buFont typeface="Wingdings" panose="05000000000000000000" pitchFamily="2" charset="2"/>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Clr>
                <a:schemeClr val="accent2"/>
              </a:buClr>
              <a:buSzPct val="80000"/>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SzPct val="80000"/>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fontAlgn="auto">
              <a:lnSpc>
                <a:spcPct val="100000"/>
              </a:lnSpc>
              <a:spcBef>
                <a:spcPts val="800"/>
              </a:spcBef>
              <a:spcAft>
                <a:spcPts val="0"/>
              </a:spcAft>
              <a:buClrTx/>
              <a:buSzTx/>
              <a:buNone/>
              <a:tabLst/>
              <a:defRPr/>
            </a:pPr>
            <a:r>
              <a:rPr lang="fi-FI" sz="1200" b="1">
                <a:solidFill>
                  <a:schemeClr val="accent3">
                    <a:lumMod val="75000"/>
                  </a:schemeClr>
                </a:solidFill>
              </a:rPr>
              <a:t>Jakautuminen valtablokkeihin jatkuu ja EU:n toimintakyky heikkenee</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2010-luvulla alkanut jakautuminen valtablokkeihin jatkuu. Alueelliset liittoumat korostuvat globaalin yhteistyön kustannuksella. Yhdysvaltojen, Euroopan ja Kiinan johtamat blokit kilpailevat vaikutusvallasta, teknologiasta ja resursseista. Venäjä pysyy tiukasti Kiinan johtamassa autoritääristen valtioiden blokissa, ja se koettelee jatkuvasti Euroopan ja Suomen turvallisuutta. Eurooppa on tiiviisti Yhdysvaltojen blokissa. Avointa sotaa ei synny, mutta hybridioperaatiot ja erilaiset vahingonteot ovat arkipäivää. Kilpailu arktisista alueista on kiihtynyt ja niin Naton kuin Venäjän läsnäolo pohjoisessa on lisääntynyt. </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Eurooppa ei pärjää globaalissa kilpailussa – EU:n toimintakyky heikkenee, kun yhä useampi jäsenmaista alkaa kyseenalaistaa unionia. EU:ssa joudutaan hyväksymään yhteistyön eritahtisuus – jotkut tekevät tiivistä yhteistyötä keskenään, toiset ovat mukana vähemmän aktiivisesti tai ovat vastarannan kiiskiä. EU hajoaa tiiviimmän yhteistyön pohjoiseen ja hidastahtisempaan etelään. EU:n sisämarkkina kuitenkin pysyy.</a:t>
            </a:r>
          </a:p>
          <a:p>
            <a:pPr marL="0" indent="0" algn="just">
              <a:spcBef>
                <a:spcPts val="800"/>
              </a:spcBef>
              <a:buClrTx/>
              <a:buSzTx/>
              <a:buNone/>
              <a:defRPr/>
            </a:pPr>
            <a:r>
              <a:rPr lang="fi-FI" sz="1200" b="1">
                <a:solidFill>
                  <a:schemeClr val="accent3">
                    <a:lumMod val="75000"/>
                  </a:schemeClr>
                </a:solidFill>
              </a:rPr>
              <a:t>Paheneva ilmastonmuutos luo painetta Euroopan rajoille mutta EU sulkee rajansa ilmastopakolaisilta</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Blokkiutumisen takia ilmasto- ja kestävyystoimet vaihtelevat alueellisesti. Valtiot ja toimijat osaoptimoivat omia ilmasto- ja varautumistoimiaan priorisoiden niitä omien erityispiirteiden perusteella. Ilmastotoimiin tartutaan opportunistisesti siinä vaiheessa, kun se on liiketaloudellisesti järkevää. Tämä ei johda toimivimpaan lopputulokseen, ja voimakas ilmaston lämpeneminen näkyy suoraan myös Suomessa mm. sään ääri-ilmiöinä ja niistä aiheutuvina terveysriskeinä, luonnon monimuotoisuuden vähentymisenä ja uusien tuholaisten ja tautien lisääntymisenä. Voimakkaan ilmaston lämpenemisen takia resursseja joudutaan kohdistamaan myös sopeutumistoimiin.</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Paheneva ilmastonmuutos luo painetta Euroopan rajoille, mutta yhteiskunnallisten levottomuuksien pelossa EU sulkee tiukasti rajansa pakolaisilta. Euroopassa ja Suomessa hyväksytään heikompi talous- ja väestökehitys hintana sille, että maahanmuuttajien määrä saadaan pidettyä alhaisena. </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Heikon kilpailukyvyn ja tiukentuneen maahanmuuttopolitiikan takia Eurooppaan tulee aiempaa vähemmän myös työperäistä maahanmuuttoa. Seurauksena Suomen väestö ikääntyy ja alkaa kääntyä hitaaseen laskuun. Vuonna 2050 Suomen väestö on noin 5,5 miljoonaa. </a:t>
            </a:r>
          </a:p>
          <a:p>
            <a:pPr marL="0" marR="0" lvl="0" indent="0" algn="just" fontAlgn="auto">
              <a:lnSpc>
                <a:spcPct val="100000"/>
              </a:lnSpc>
              <a:spcBef>
                <a:spcPts val="800"/>
              </a:spcBef>
              <a:spcAft>
                <a:spcPts val="0"/>
              </a:spcAft>
              <a:buClrTx/>
              <a:buSzTx/>
              <a:buNone/>
              <a:tabLst/>
              <a:defRPr/>
            </a:pPr>
            <a:r>
              <a:rPr lang="fi-FI" sz="1200" b="1">
                <a:solidFill>
                  <a:schemeClr val="accent3">
                    <a:lumMod val="75000"/>
                  </a:schemeClr>
                </a:solidFill>
              </a:rPr>
              <a:t>Hyvinvointitalousajattelu vahvistuu</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Talouskasvun ollessa pitkään matala Suomessa aletaan tavoitella talouskasvun rinnalla myös hyvinvoinnin lisäämistä ei-materiaalisilla tavoilla niin poliitikkojen, elinkeinoelämän kuin kansalaisten toimesta. Talouskasvua ei unohdeta, mutta hyvinvointitaloudessa panostetaan myös muihin onnellisuutta lisääviin tekijöihin kuten yhteisöllisyyteen, turvallisuuteen, toimivaan arkeen ja vapaa-aikaan. Myös yhteiskunnallinen yrittäjyys lisääntyy, jossa pyritään tekemään yhteiskunnallista hyvää liiketoiminnan keinoin. </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Hyvinvointitalousajattelu ja maahanmuuton vähentyminen muuttaa yhteiskunta aiempaa sopuisammaksi ja kulttuurinen polarisaatio vähenee. Väestön ikääntyminen ja huoltosuhde pysyvät kuitenkin merkittävinä haasteina. Suomessa yhteiskunnan arvopohja pysyy kutakuinkin samanlaisena kuin 2020-luvun alussa, mutta yhteisöllisyyden merkitys kasvaa.</a:t>
            </a:r>
          </a:p>
        </p:txBody>
      </p:sp>
      <p:sp>
        <p:nvSpPr>
          <p:cNvPr id="2" name="Rectangle 21">
            <a:extLst>
              <a:ext uri="{FF2B5EF4-FFF2-40B4-BE49-F238E27FC236}">
                <a16:creationId xmlns:a16="http://schemas.microsoft.com/office/drawing/2014/main" id="{26031EA5-B8D5-924F-A00F-1EA936D2C743}"/>
              </a:ext>
            </a:extLst>
          </p:cNvPr>
          <p:cNvSpPr/>
          <p:nvPr/>
        </p:nvSpPr>
        <p:spPr>
          <a:xfrm rot="16200000">
            <a:off x="6593815" y="3274355"/>
            <a:ext cx="6858008" cy="309283"/>
          </a:xfrm>
          <a:prstGeom prst="rect">
            <a:avLst/>
          </a:prstGeom>
          <a:solidFill>
            <a:srgbClr val="F191D3"/>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r" defTabSz="1219140">
              <a:spcBef>
                <a:spcPct val="20000"/>
              </a:spcBef>
              <a:buClr>
                <a:srgbClr val="FFB200"/>
              </a:buClr>
              <a:buSzPct val="80000"/>
              <a:defRPr/>
            </a:pPr>
            <a:endParaRPr lang="fi-FI" sz="1600" b="1">
              <a:solidFill>
                <a:srgbClr val="FFFFFF"/>
              </a:solidFill>
              <a:latin typeface="Arial Nova" panose="020B0504020202020204" pitchFamily="34" charset="0"/>
            </a:endParaRPr>
          </a:p>
        </p:txBody>
      </p:sp>
      <p:pic>
        <p:nvPicPr>
          <p:cNvPr id="3" name="Picture 11">
            <a:extLst>
              <a:ext uri="{FF2B5EF4-FFF2-40B4-BE49-F238E27FC236}">
                <a16:creationId xmlns:a16="http://schemas.microsoft.com/office/drawing/2014/main" id="{33675742-261A-23FB-9221-6CBA2ABD4A68}"/>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3">
                <a:lumMod val="20000"/>
                <a:lumOff val="80000"/>
                <a:tint val="45000"/>
                <a:satMod val="400000"/>
              </a:schemeClr>
            </a:duotone>
            <a:extLst>
              <a:ext uri="{28A0092B-C50C-407E-A947-70E740481C1C}">
                <a14:useLocalDpi xmlns:a14="http://schemas.microsoft.com/office/drawing/2010/main" val="0"/>
              </a:ext>
            </a:extLst>
          </a:blip>
          <a:srcRect l="22098" r="22098"/>
          <a:stretch/>
        </p:blipFill>
        <p:spPr>
          <a:xfrm>
            <a:off x="10177961" y="0"/>
            <a:ext cx="2024049" cy="6858000"/>
          </a:xfrm>
          <a:prstGeom prst="rect">
            <a:avLst/>
          </a:prstGeom>
          <a:solidFill>
            <a:srgbClr val="6471E4"/>
          </a:solidFill>
          <a:ln>
            <a:noFill/>
          </a:ln>
        </p:spPr>
      </p:pic>
      <p:sp>
        <p:nvSpPr>
          <p:cNvPr id="4" name="Title 3">
            <a:extLst>
              <a:ext uri="{FF2B5EF4-FFF2-40B4-BE49-F238E27FC236}">
                <a16:creationId xmlns:a16="http://schemas.microsoft.com/office/drawing/2014/main" id="{8D563432-F4F0-F0EF-8681-11E06B1D5691}"/>
              </a:ext>
            </a:extLst>
          </p:cNvPr>
          <p:cNvSpPr>
            <a:spLocks noGrp="1"/>
          </p:cNvSpPr>
          <p:nvPr>
            <p:ph type="title"/>
          </p:nvPr>
        </p:nvSpPr>
        <p:spPr/>
        <p:txBody>
          <a:bodyPr>
            <a:normAutofit/>
          </a:bodyPr>
          <a:lstStyle/>
          <a:p>
            <a:r>
              <a:rPr kumimoji="0" lang="fi-FI" sz="1800" b="1" i="0" u="none" strike="noStrike" kern="1200" cap="none" spc="0" normalizeH="0" baseline="0" noProof="0">
                <a:ln>
                  <a:noFill/>
                </a:ln>
                <a:solidFill>
                  <a:schemeClr val="accent3">
                    <a:lumMod val="75000"/>
                  </a:schemeClr>
                </a:solidFill>
                <a:effectLst/>
                <a:uLnTx/>
                <a:uFillTx/>
                <a:latin typeface="Titillium Web Bold"/>
                <a:ea typeface="+mj-ea"/>
                <a:cs typeface="+mj-cs"/>
              </a:rPr>
              <a:t>Skenaario 3 – Näivettymisestä hyvinvointitalouteen</a:t>
            </a:r>
            <a:br>
              <a:rPr kumimoji="0" lang="fi-FI" sz="2400" b="1" i="0" u="none" strike="noStrike" kern="1200" cap="none" spc="0" normalizeH="0" baseline="0" noProof="0">
                <a:ln>
                  <a:noFill/>
                </a:ln>
                <a:solidFill>
                  <a:schemeClr val="accent3">
                    <a:lumMod val="75000"/>
                  </a:schemeClr>
                </a:solidFill>
                <a:effectLst/>
                <a:uLnTx/>
                <a:uFillTx/>
                <a:latin typeface="Titillium Web Bold"/>
                <a:ea typeface="+mj-ea"/>
                <a:cs typeface="+mj-cs"/>
              </a:rPr>
            </a:br>
            <a:r>
              <a:rPr kumimoji="0" lang="fi-FI" sz="2400" b="1" i="0" u="none" strike="noStrike" kern="1200" cap="none" spc="0" normalizeH="0" baseline="0" noProof="0">
                <a:ln>
                  <a:noFill/>
                </a:ln>
                <a:solidFill>
                  <a:schemeClr val="accent3">
                    <a:lumMod val="75000"/>
                  </a:schemeClr>
                </a:solidFill>
                <a:effectLst/>
                <a:uLnTx/>
                <a:uFillTx/>
                <a:latin typeface="Titillium Web Bold"/>
                <a:ea typeface="+mj-ea"/>
                <a:cs typeface="+mj-cs"/>
              </a:rPr>
              <a:t>Tarina 1/2</a:t>
            </a:r>
            <a:endParaRPr lang="fi-FI">
              <a:solidFill>
                <a:schemeClr val="accent3">
                  <a:lumMod val="75000"/>
                </a:schemeClr>
              </a:solidFill>
            </a:endParaRPr>
          </a:p>
        </p:txBody>
      </p:sp>
    </p:spTree>
    <p:extLst>
      <p:ext uri="{BB962C8B-B14F-4D97-AF65-F5344CB8AC3E}">
        <p14:creationId xmlns:p14="http://schemas.microsoft.com/office/powerpoint/2010/main" val="1826792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CB1DF-EA65-B0A9-517A-E596BFAAF93D}"/>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2AAA62C-EF9E-ADDB-DBC8-39DD86611244}"/>
              </a:ext>
            </a:extLst>
          </p:cNvPr>
          <p:cNvSpPr txBox="1">
            <a:spLocks/>
          </p:cNvSpPr>
          <p:nvPr/>
        </p:nvSpPr>
        <p:spPr>
          <a:xfrm>
            <a:off x="120467" y="1110343"/>
            <a:ext cx="9656373" cy="5643202"/>
          </a:xfrm>
          <a:prstGeom prst="rect">
            <a:avLst/>
          </a:prstGeom>
        </p:spPr>
        <p:txBody>
          <a:bodyPr lIns="121920" tIns="60960" rIns="121920" bIns="60960" numCol="2" spcCol="180000" anchor="t">
            <a:noAutofit/>
          </a:bodyPr>
          <a:lstStyle>
            <a:lvl1pPr marL="342900" indent="-342900" algn="l" defTabSz="914400" rtl="0" eaLnBrk="1" latinLnBrk="0" hangingPunct="1">
              <a:spcBef>
                <a:spcPct val="20000"/>
              </a:spcBef>
              <a:buClr>
                <a:schemeClr val="accent2"/>
              </a:buClr>
              <a:buSzPct val="80000"/>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80000"/>
              <a:buFont typeface="Courier New" panose="02070309020205020404" pitchFamily="49" charset="0"/>
              <a:buChar char="o"/>
              <a:defRPr sz="1400" kern="1200">
                <a:solidFill>
                  <a:schemeClr val="tx1"/>
                </a:solidFill>
                <a:latin typeface="+mn-lt"/>
                <a:ea typeface="+mn-ea"/>
                <a:cs typeface="+mn-cs"/>
              </a:defRPr>
            </a:lvl2pPr>
            <a:lvl3pPr marL="1143000" indent="-228600" algn="l" defTabSz="914400" rtl="0" eaLnBrk="1" latinLnBrk="0" hangingPunct="1">
              <a:spcBef>
                <a:spcPct val="20000"/>
              </a:spcBef>
              <a:buClr>
                <a:schemeClr val="accent2"/>
              </a:buClr>
              <a:buSzPct val="80000"/>
              <a:buFont typeface="Wingdings" panose="05000000000000000000" pitchFamily="2" charset="2"/>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Clr>
                <a:schemeClr val="accent2"/>
              </a:buClr>
              <a:buSzPct val="80000"/>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SzPct val="80000"/>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fontAlgn="auto">
              <a:lnSpc>
                <a:spcPct val="100000"/>
              </a:lnSpc>
              <a:spcBef>
                <a:spcPts val="800"/>
              </a:spcBef>
              <a:spcAft>
                <a:spcPts val="0"/>
              </a:spcAft>
              <a:buClrTx/>
              <a:buSzTx/>
              <a:buNone/>
              <a:tabLst/>
              <a:defRPr/>
            </a:pPr>
            <a:r>
              <a:rPr lang="fi-FI" sz="1200" b="1">
                <a:solidFill>
                  <a:schemeClr val="accent3">
                    <a:lumMod val="75000"/>
                  </a:schemeClr>
                </a:solidFill>
              </a:rPr>
              <a:t>Suomessa kehitetyt uusiutuvat energiamuodot eivät saa aikaan toivottua kasvua</a:t>
            </a:r>
          </a:p>
          <a:p>
            <a:pPr marL="0" indent="0" algn="just">
              <a:spcBef>
                <a:spcPts val="800"/>
              </a:spcBef>
              <a:buClrTx/>
              <a:buSzTx/>
              <a:buNone/>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Elinkeinorakenteen osalta nykykehitys jatkuu: valmistavan teollisuuden työpaikkojen määrä vähenee ja palvelusektorin työpaikkojen osuus kasvaa. Suomessa kehitetään voimakkaasti uusiutuvia energiamuotoja, mikä johtaa vety- ja kiertotalouden läpimurtoihin. </a:t>
            </a:r>
            <a:r>
              <a:rPr lang="fi-FI" sz="1200" spc="-23">
                <a:solidFill>
                  <a:srgbClr val="000000"/>
                </a:solidFill>
                <a:latin typeface="Source Sans Pro" panose="020B0503030403020204" pitchFamily="34" charset="0"/>
                <a:ea typeface="Source Sans Pro" panose="020B0503030403020204" pitchFamily="34" charset="0"/>
                <a:cs typeface="+mn-cs"/>
              </a:rPr>
              <a:t>Vetyautot ja sähköinen joukkoliikenne ovat arkipäivää. </a:t>
            </a:r>
            <a:r>
              <a:rPr kumimoji="0" lang="fi-FI" sz="1200" b="0" i="0" u="none" strike="noStrike" kern="1200" cap="none" spc="0" normalizeH="0" baseline="0" noProof="0">
                <a:ln>
                  <a:noFill/>
                </a:ln>
                <a:solidFill>
                  <a:srgbClr val="000000"/>
                </a:solidFill>
                <a:effectLst/>
                <a:uLnTx/>
                <a:uFillTx/>
                <a:latin typeface="Source Sans Pro"/>
                <a:ea typeface="+mn-ea"/>
                <a:cs typeface="+mn-cs"/>
              </a:rPr>
              <a:t>Ylijäämäenergiaa viedään sekä bulkkina että jalostettuna myös Eurooppaan. Puhdas energia ei kuitenkaan houkuttele siinä määrin sitä hyödyntäviä teollisuusinvestointeja kuin Suomessa toivottaisiin.</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Teknologia ja tekoäly kehittyvät, mutta vauhti pysyy kohtuullisena ja yhteiskunta kykenee pääosin sopeutumaan muutoksiin. Euroopassa ja Suomessa on sääntelyllä pyritty siihen, ettei tekoäly syrjäytä ihmisiä. Kyvykkäät tekoälyt yleistyvät, mutta tekoäly toimii pääosin ihmisten assistenttina ja ihmiskykyjen parantajana. Ihmiskontakti säilyy, ja robotiikka ja tekoäly hoitaa ”tylsempiä” tehtäviä. </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Blokkiutumisen ja globaalin epävakauden takia Suomi pyrkii lisäämään ruoantuotannon omavaraisuutta. Sään ääri-ilmiöt, uudet tuholaiset ja taudit vaikeuttavat maataloutta, mutta toisaalta pidempi kasvukausi mahdollistaa uusien lajikkeiden viljelyn. Tekoälyä ja robotiikkaa hyödynnetään maataloudessa tehostamaan tuotantoa ja sopeutumaan muuttuviin olosuhteisiin.</a:t>
            </a:r>
          </a:p>
          <a:p>
            <a:pPr marL="0" indent="0" algn="just">
              <a:spcBef>
                <a:spcPts val="800"/>
              </a:spcBef>
              <a:buClrTx/>
              <a:buSzTx/>
              <a:buNone/>
              <a:defRPr/>
            </a:pPr>
            <a:r>
              <a:rPr lang="fi-FI" sz="1200" b="1">
                <a:solidFill>
                  <a:schemeClr val="accent3">
                    <a:lumMod val="75000"/>
                  </a:schemeClr>
                </a:solidFill>
              </a:rPr>
              <a:t>Julkisten resurssien puute leimaa palveluiden kehittämistä</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Alueellisen kehityksen osalta keskittyminen kasvukolmioon jatkuu, ja julkisten resurssien puute vauhdittaa palveluiden keskittämistä. Toisaalta myös suuriin kaupunkeihin syntyy aiempaa enemmän erilaisia pienyhteisöjä, ja niiden rooli ja merkitys korostuu yksilöiden elämässä.</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Hyvinvointipalveluita uudistetaan, mutta epätasa-arvoisuus pysyy. Julkista sotea kehitetään ja palvelut taataan jokaiselle keskittämällä ja priorisoimalla palveluita voimakkaasti, mutta rahoituksen puute on ongelma. Työssäkäyvät hyödyntävät edelleen työterveyspalveluita tai yksityisiä vakuutuksia. Yksityinen sektori ottaa roolia myös erikoissairaanhoidossa, ja erilaisten kalliiden yksityissairaaloiden ja -klinikoiden määrä kasvaa. </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Myös koulutusta priorisoidaan aiempaa enemmän. Panostuksia ohjataan talouden kannalta keskeisille aloille kuten energia-alaan ja teknologiakehitykseen, mutta resurssien puutteen takia koko väestön koulutustason nostamisesta on luovuttu, ja esimerkiksi pelkän alemman korkeakoulututkinnon suorittaminen on arkipäivää myös yliopistoissa.</a:t>
            </a:r>
          </a:p>
        </p:txBody>
      </p:sp>
      <p:sp>
        <p:nvSpPr>
          <p:cNvPr id="2" name="Rectangle 21">
            <a:extLst>
              <a:ext uri="{FF2B5EF4-FFF2-40B4-BE49-F238E27FC236}">
                <a16:creationId xmlns:a16="http://schemas.microsoft.com/office/drawing/2014/main" id="{884FEE65-F2FD-B309-E264-D58D0CD64413}"/>
              </a:ext>
            </a:extLst>
          </p:cNvPr>
          <p:cNvSpPr/>
          <p:nvPr/>
        </p:nvSpPr>
        <p:spPr>
          <a:xfrm rot="16200000">
            <a:off x="6593815" y="3274355"/>
            <a:ext cx="6858008" cy="309283"/>
          </a:xfrm>
          <a:prstGeom prst="rect">
            <a:avLst/>
          </a:prstGeom>
          <a:solidFill>
            <a:srgbClr val="F191D3"/>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r" defTabSz="1219140">
              <a:spcBef>
                <a:spcPct val="20000"/>
              </a:spcBef>
              <a:buClr>
                <a:srgbClr val="FFB200"/>
              </a:buClr>
              <a:buSzPct val="80000"/>
              <a:defRPr/>
            </a:pPr>
            <a:endParaRPr lang="fi-FI" sz="1600" b="1">
              <a:solidFill>
                <a:srgbClr val="FFFFFF"/>
              </a:solidFill>
              <a:latin typeface="Arial Nova" panose="020B0504020202020204" pitchFamily="34" charset="0"/>
            </a:endParaRPr>
          </a:p>
        </p:txBody>
      </p:sp>
      <p:pic>
        <p:nvPicPr>
          <p:cNvPr id="3" name="Picture 11">
            <a:extLst>
              <a:ext uri="{FF2B5EF4-FFF2-40B4-BE49-F238E27FC236}">
                <a16:creationId xmlns:a16="http://schemas.microsoft.com/office/drawing/2014/main" id="{298DA367-79D2-44F6-66B5-E1E5963C00EE}"/>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3">
                <a:lumMod val="20000"/>
                <a:lumOff val="80000"/>
                <a:tint val="45000"/>
                <a:satMod val="400000"/>
              </a:schemeClr>
            </a:duotone>
            <a:extLst>
              <a:ext uri="{28A0092B-C50C-407E-A947-70E740481C1C}">
                <a14:useLocalDpi xmlns:a14="http://schemas.microsoft.com/office/drawing/2010/main" val="0"/>
              </a:ext>
            </a:extLst>
          </a:blip>
          <a:srcRect l="22098" r="22098"/>
          <a:stretch/>
        </p:blipFill>
        <p:spPr>
          <a:xfrm>
            <a:off x="10177961" y="0"/>
            <a:ext cx="2024049" cy="6858000"/>
          </a:xfrm>
          <a:prstGeom prst="rect">
            <a:avLst/>
          </a:prstGeom>
          <a:solidFill>
            <a:srgbClr val="6471E4"/>
          </a:solidFill>
          <a:ln>
            <a:noFill/>
          </a:ln>
        </p:spPr>
      </p:pic>
      <p:sp>
        <p:nvSpPr>
          <p:cNvPr id="4" name="Title 3">
            <a:extLst>
              <a:ext uri="{FF2B5EF4-FFF2-40B4-BE49-F238E27FC236}">
                <a16:creationId xmlns:a16="http://schemas.microsoft.com/office/drawing/2014/main" id="{C24BC513-8C65-31AE-CB23-82DB777D7926}"/>
              </a:ext>
            </a:extLst>
          </p:cNvPr>
          <p:cNvSpPr>
            <a:spLocks noGrp="1"/>
          </p:cNvSpPr>
          <p:nvPr>
            <p:ph type="title"/>
          </p:nvPr>
        </p:nvSpPr>
        <p:spPr/>
        <p:txBody>
          <a:bodyPr/>
          <a:lstStyle/>
          <a:p>
            <a:r>
              <a:rPr kumimoji="0" lang="fi-FI" sz="1800" b="1" i="0" u="none" strike="noStrike" kern="1200" cap="none" spc="0" normalizeH="0" baseline="0" noProof="0">
                <a:ln>
                  <a:noFill/>
                </a:ln>
                <a:solidFill>
                  <a:srgbClr val="B31681">
                    <a:lumMod val="75000"/>
                  </a:srgbClr>
                </a:solidFill>
                <a:effectLst/>
                <a:uLnTx/>
                <a:uFillTx/>
                <a:latin typeface="Titillium Web Bold"/>
                <a:ea typeface="+mj-ea"/>
                <a:cs typeface="+mj-cs"/>
              </a:rPr>
              <a:t>Skenaario 3 – Näivettymisestä hyvinvointitalouteen</a:t>
            </a:r>
            <a:br>
              <a:rPr kumimoji="0" lang="fi-FI" sz="2400" b="1" i="0" u="none" strike="noStrike" kern="1200" cap="none" spc="0" normalizeH="0" baseline="0" noProof="0">
                <a:ln>
                  <a:noFill/>
                </a:ln>
                <a:solidFill>
                  <a:srgbClr val="B31681">
                    <a:lumMod val="75000"/>
                  </a:srgbClr>
                </a:solidFill>
                <a:effectLst/>
                <a:uLnTx/>
                <a:uFillTx/>
                <a:latin typeface="Titillium Web Bold"/>
                <a:ea typeface="+mj-ea"/>
                <a:cs typeface="+mj-cs"/>
              </a:rPr>
            </a:br>
            <a:r>
              <a:rPr kumimoji="0" lang="fi-FI" sz="2400" b="1" i="0" u="none" strike="noStrike" kern="1200" cap="none" spc="0" normalizeH="0" baseline="0" noProof="0">
                <a:ln>
                  <a:noFill/>
                </a:ln>
                <a:solidFill>
                  <a:srgbClr val="B31681">
                    <a:lumMod val="75000"/>
                  </a:srgbClr>
                </a:solidFill>
                <a:effectLst/>
                <a:uLnTx/>
                <a:uFillTx/>
                <a:latin typeface="Titillium Web Bold"/>
                <a:ea typeface="+mj-ea"/>
                <a:cs typeface="+mj-cs"/>
              </a:rPr>
              <a:t>Tarina 2/2</a:t>
            </a:r>
            <a:endParaRPr lang="fi-FI"/>
          </a:p>
        </p:txBody>
      </p:sp>
    </p:spTree>
    <p:extLst>
      <p:ext uri="{BB962C8B-B14F-4D97-AF65-F5344CB8AC3E}">
        <p14:creationId xmlns:p14="http://schemas.microsoft.com/office/powerpoint/2010/main" val="377093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C90B4-349B-8D5E-4BBD-4BAD5C4AF834}"/>
            </a:ext>
          </a:extLst>
        </p:cNvPr>
        <p:cNvGrpSpPr/>
        <p:nvPr/>
      </p:nvGrpSpPr>
      <p:grpSpPr>
        <a:xfrm>
          <a:off x="0" y="0"/>
          <a:ext cx="0" cy="0"/>
          <a:chOff x="0" y="0"/>
          <a:chExt cx="0" cy="0"/>
        </a:xfrm>
      </p:grpSpPr>
      <p:pic>
        <p:nvPicPr>
          <p:cNvPr id="8" name="Picture 11">
            <a:extLst>
              <a:ext uri="{FF2B5EF4-FFF2-40B4-BE49-F238E27FC236}">
                <a16:creationId xmlns:a16="http://schemas.microsoft.com/office/drawing/2014/main" id="{E5F900ED-354F-0596-0439-E47566031637}"/>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3">
                <a:lumMod val="20000"/>
                <a:lumOff val="80000"/>
                <a:tint val="45000"/>
                <a:satMod val="400000"/>
              </a:schemeClr>
            </a:duotone>
            <a:extLst>
              <a:ext uri="{28A0092B-C50C-407E-A947-70E740481C1C}">
                <a14:useLocalDpi xmlns:a14="http://schemas.microsoft.com/office/drawing/2010/main" val="0"/>
              </a:ext>
            </a:extLst>
          </a:blip>
          <a:srcRect l="22098" r="22098"/>
          <a:stretch/>
        </p:blipFill>
        <p:spPr>
          <a:xfrm>
            <a:off x="10177105" y="0"/>
            <a:ext cx="2024905" cy="6858000"/>
          </a:xfrm>
          <a:prstGeom prst="rect">
            <a:avLst/>
          </a:prstGeom>
          <a:solidFill>
            <a:srgbClr val="6471E4"/>
          </a:solidFill>
          <a:ln>
            <a:noFill/>
          </a:ln>
        </p:spPr>
      </p:pic>
      <p:sp>
        <p:nvSpPr>
          <p:cNvPr id="115" name="Rectangle 21">
            <a:extLst>
              <a:ext uri="{FF2B5EF4-FFF2-40B4-BE49-F238E27FC236}">
                <a16:creationId xmlns:a16="http://schemas.microsoft.com/office/drawing/2014/main" id="{DA94FCB2-762F-C69F-C7E7-8D379E041A35}"/>
              </a:ext>
              <a:ext uri="{C183D7F6-B498-43B3-948B-1728B52AA6E4}">
                <adec:decorative xmlns:adec="http://schemas.microsoft.com/office/drawing/2017/decorative" val="1"/>
              </a:ext>
            </a:extLst>
          </p:cNvPr>
          <p:cNvSpPr/>
          <p:nvPr/>
        </p:nvSpPr>
        <p:spPr>
          <a:xfrm rot="16200000">
            <a:off x="6593815" y="3274355"/>
            <a:ext cx="6858008" cy="309283"/>
          </a:xfrm>
          <a:prstGeom prst="rect">
            <a:avLst/>
          </a:prstGeom>
          <a:solidFill>
            <a:srgbClr val="F191D3"/>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r" defTabSz="1219140">
              <a:spcBef>
                <a:spcPct val="20000"/>
              </a:spcBef>
              <a:buClr>
                <a:srgbClr val="FFB200"/>
              </a:buClr>
              <a:buSzPct val="80000"/>
              <a:defRPr/>
            </a:pPr>
            <a:endParaRPr lang="fi-FI" sz="1600" b="1">
              <a:solidFill>
                <a:srgbClr val="FFFFFF"/>
              </a:solidFill>
              <a:latin typeface="Arial Nova" panose="020B0504020202020204" pitchFamily="34" charset="0"/>
            </a:endParaRPr>
          </a:p>
        </p:txBody>
      </p:sp>
      <p:sp>
        <p:nvSpPr>
          <p:cNvPr id="4" name="Sisällön paikkamerkki 14">
            <a:extLst>
              <a:ext uri="{FF2B5EF4-FFF2-40B4-BE49-F238E27FC236}">
                <a16:creationId xmlns:a16="http://schemas.microsoft.com/office/drawing/2014/main" id="{89181717-E1F7-B26C-253A-8D09AB8E1BA0}"/>
              </a:ext>
              <a:ext uri="{C183D7F6-B498-43B3-948B-1728B52AA6E4}">
                <adec:decorative xmlns:adec="http://schemas.microsoft.com/office/drawing/2017/decorative" val="1"/>
              </a:ext>
            </a:extLst>
          </p:cNvPr>
          <p:cNvSpPr txBox="1">
            <a:spLocks/>
          </p:cNvSpPr>
          <p:nvPr/>
        </p:nvSpPr>
        <p:spPr>
          <a:xfrm>
            <a:off x="241865" y="1249395"/>
            <a:ext cx="9350073" cy="5400607"/>
          </a:xfrm>
          <a:prstGeom prst="rect">
            <a:avLst/>
          </a:prstGeom>
          <a:ln>
            <a:noFill/>
          </a:ln>
        </p:spPr>
        <p:txBody>
          <a:bodyPr lIns="144000">
            <a:noAutofit/>
          </a:bodyPr>
          <a:lstStyle>
            <a:lvl1pPr marL="342900" indent="-342900" algn="l" defTabSz="914400" rtl="0" eaLnBrk="1" latinLnBrk="0" hangingPunct="1">
              <a:spcBef>
                <a:spcPct val="20000"/>
              </a:spcBef>
              <a:buClr>
                <a:schemeClr val="accent2"/>
              </a:buClr>
              <a:buSzPct val="80000"/>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80000"/>
              <a:buFont typeface="Courier New" panose="02070309020205020404" pitchFamily="49" charset="0"/>
              <a:buChar char="o"/>
              <a:defRPr sz="1400" kern="1200">
                <a:solidFill>
                  <a:schemeClr val="tx1"/>
                </a:solidFill>
                <a:latin typeface="+mn-lt"/>
                <a:ea typeface="+mn-ea"/>
                <a:cs typeface="+mn-cs"/>
              </a:defRPr>
            </a:lvl2pPr>
            <a:lvl3pPr marL="1143000" indent="-228600" algn="l" defTabSz="914400" rtl="0" eaLnBrk="1" latinLnBrk="0" hangingPunct="1">
              <a:spcBef>
                <a:spcPct val="20000"/>
              </a:spcBef>
              <a:buClr>
                <a:schemeClr val="accent2"/>
              </a:buClr>
              <a:buSzPct val="80000"/>
              <a:buFont typeface="Wingdings" panose="05000000000000000000" pitchFamily="2" charset="2"/>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Clr>
                <a:schemeClr val="accent2"/>
              </a:buClr>
              <a:buSzPct val="80000"/>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SzPct val="80000"/>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309" eaLnBrk="0" fontAlgn="base" hangingPunct="0">
              <a:spcBef>
                <a:spcPts val="800"/>
              </a:spcBef>
              <a:spcAft>
                <a:spcPts val="1200"/>
              </a:spcAft>
              <a:buClrTx/>
              <a:buSzTx/>
              <a:buNone/>
              <a:defRPr/>
            </a:pPr>
            <a:endParaRPr lang="fi-FI" sz="1300">
              <a:solidFill>
                <a:srgbClr val="000000"/>
              </a:solidFill>
              <a:latin typeface="Titillium Web" panose="00000500000000000000" pitchFamily="2" charset="0"/>
            </a:endParaRPr>
          </a:p>
        </p:txBody>
      </p:sp>
      <p:cxnSp>
        <p:nvCxnSpPr>
          <p:cNvPr id="20" name="Yhdistin: Kaareva 20">
            <a:extLst>
              <a:ext uri="{FF2B5EF4-FFF2-40B4-BE49-F238E27FC236}">
                <a16:creationId xmlns:a16="http://schemas.microsoft.com/office/drawing/2014/main" id="{04CF58D6-B464-87CF-743D-F185C4DCBD37}"/>
              </a:ext>
              <a:ext uri="{C183D7F6-B498-43B3-948B-1728B52AA6E4}">
                <adec:decorative xmlns:adec="http://schemas.microsoft.com/office/drawing/2017/decorative" val="1"/>
              </a:ext>
            </a:extLst>
          </p:cNvPr>
          <p:cNvCxnSpPr>
            <a:cxnSpLocks/>
            <a:stCxn id="16" idx="0"/>
            <a:endCxn id="14" idx="2"/>
          </p:cNvCxnSpPr>
          <p:nvPr/>
        </p:nvCxnSpPr>
        <p:spPr>
          <a:xfrm rot="5400000" flipH="1" flipV="1">
            <a:off x="7871425" y="2889266"/>
            <a:ext cx="413047" cy="10608"/>
          </a:xfrm>
          <a:prstGeom prst="curvedConnector3">
            <a:avLst>
              <a:gd name="adj1" fmla="val 50000"/>
            </a:avLst>
          </a:prstGeom>
          <a:ln w="19050">
            <a:solidFill>
              <a:srgbClr val="F191D3"/>
            </a:solidFill>
            <a:tailEnd type="triangle"/>
          </a:ln>
        </p:spPr>
        <p:style>
          <a:lnRef idx="1">
            <a:schemeClr val="accent1"/>
          </a:lnRef>
          <a:fillRef idx="0">
            <a:schemeClr val="accent1"/>
          </a:fillRef>
          <a:effectRef idx="0">
            <a:schemeClr val="accent1"/>
          </a:effectRef>
          <a:fontRef idx="minor">
            <a:schemeClr val="tx1"/>
          </a:fontRef>
        </p:style>
      </p:cxnSp>
      <p:cxnSp>
        <p:nvCxnSpPr>
          <p:cNvPr id="21" name="Yhdistin: Kaareva 26">
            <a:extLst>
              <a:ext uri="{FF2B5EF4-FFF2-40B4-BE49-F238E27FC236}">
                <a16:creationId xmlns:a16="http://schemas.microsoft.com/office/drawing/2014/main" id="{DABBA941-ADF6-210F-4652-4F9AB76F11A7}"/>
              </a:ext>
              <a:ext uri="{C183D7F6-B498-43B3-948B-1728B52AA6E4}">
                <adec:decorative xmlns:adec="http://schemas.microsoft.com/office/drawing/2017/decorative" val="1"/>
              </a:ext>
            </a:extLst>
          </p:cNvPr>
          <p:cNvCxnSpPr>
            <a:cxnSpLocks/>
            <a:stCxn id="17" idx="0"/>
            <a:endCxn id="16" idx="2"/>
          </p:cNvCxnSpPr>
          <p:nvPr/>
        </p:nvCxnSpPr>
        <p:spPr>
          <a:xfrm rot="16200000" flipV="1">
            <a:off x="7993202" y="4186617"/>
            <a:ext cx="374981" cy="216099"/>
          </a:xfrm>
          <a:prstGeom prst="curvedConnector3">
            <a:avLst>
              <a:gd name="adj1" fmla="val 50000"/>
            </a:avLst>
          </a:prstGeom>
          <a:ln w="19050">
            <a:solidFill>
              <a:srgbClr val="F191D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Yhdistin: Kaareva 110">
            <a:extLst>
              <a:ext uri="{FF2B5EF4-FFF2-40B4-BE49-F238E27FC236}">
                <a16:creationId xmlns:a16="http://schemas.microsoft.com/office/drawing/2014/main" id="{493F4332-948B-AC0D-871A-CFD01BEB35AD}"/>
              </a:ext>
              <a:ext uri="{C183D7F6-B498-43B3-948B-1728B52AA6E4}">
                <adec:decorative xmlns:adec="http://schemas.microsoft.com/office/drawing/2017/decorative" val="1"/>
              </a:ext>
            </a:extLst>
          </p:cNvPr>
          <p:cNvCxnSpPr>
            <a:cxnSpLocks/>
            <a:stCxn id="5" idx="3"/>
            <a:endCxn id="18" idx="1"/>
          </p:cNvCxnSpPr>
          <p:nvPr/>
        </p:nvCxnSpPr>
        <p:spPr>
          <a:xfrm>
            <a:off x="2927268" y="5787828"/>
            <a:ext cx="1265464" cy="399624"/>
          </a:xfrm>
          <a:prstGeom prst="curvedConnector3">
            <a:avLst>
              <a:gd name="adj1" fmla="val 50000"/>
            </a:avLst>
          </a:prstGeom>
          <a:ln w="19050">
            <a:solidFill>
              <a:srgbClr val="F191D3"/>
            </a:solidFill>
            <a:tailEnd type="triangle"/>
          </a:ln>
        </p:spPr>
        <p:style>
          <a:lnRef idx="1">
            <a:schemeClr val="accent1"/>
          </a:lnRef>
          <a:fillRef idx="0">
            <a:schemeClr val="accent1"/>
          </a:fillRef>
          <a:effectRef idx="0">
            <a:schemeClr val="accent1"/>
          </a:effectRef>
          <a:fontRef idx="minor">
            <a:schemeClr val="tx1"/>
          </a:fontRef>
        </p:style>
      </p:cxnSp>
      <p:cxnSp>
        <p:nvCxnSpPr>
          <p:cNvPr id="26" name="Yhdistin: Kaareva 82">
            <a:extLst>
              <a:ext uri="{FF2B5EF4-FFF2-40B4-BE49-F238E27FC236}">
                <a16:creationId xmlns:a16="http://schemas.microsoft.com/office/drawing/2014/main" id="{2537B5F9-4DA7-5FD4-7D5D-783EE8674C19}"/>
              </a:ext>
              <a:ext uri="{C183D7F6-B498-43B3-948B-1728B52AA6E4}">
                <adec:decorative xmlns:adec="http://schemas.microsoft.com/office/drawing/2017/decorative" val="1"/>
              </a:ext>
            </a:extLst>
          </p:cNvPr>
          <p:cNvCxnSpPr>
            <a:cxnSpLocks/>
            <a:stCxn id="18" idx="3"/>
            <a:endCxn id="17" idx="2"/>
          </p:cNvCxnSpPr>
          <p:nvPr/>
        </p:nvCxnSpPr>
        <p:spPr>
          <a:xfrm flipV="1">
            <a:off x="7123075" y="5557391"/>
            <a:ext cx="1165667" cy="630061"/>
          </a:xfrm>
          <a:prstGeom prst="curvedConnector2">
            <a:avLst/>
          </a:prstGeom>
          <a:ln w="19050">
            <a:solidFill>
              <a:srgbClr val="F191D3"/>
            </a:solidFill>
            <a:tailEnd type="triangle"/>
          </a:ln>
        </p:spPr>
        <p:style>
          <a:lnRef idx="1">
            <a:schemeClr val="accent1"/>
          </a:lnRef>
          <a:fillRef idx="0">
            <a:schemeClr val="accent1"/>
          </a:fillRef>
          <a:effectRef idx="0">
            <a:schemeClr val="accent1"/>
          </a:effectRef>
          <a:fontRef idx="minor">
            <a:schemeClr val="tx1"/>
          </a:fontRef>
        </p:style>
      </p:cxnSp>
      <p:cxnSp>
        <p:nvCxnSpPr>
          <p:cNvPr id="27" name="Yhdistin: Kaareva 148">
            <a:extLst>
              <a:ext uri="{FF2B5EF4-FFF2-40B4-BE49-F238E27FC236}">
                <a16:creationId xmlns:a16="http://schemas.microsoft.com/office/drawing/2014/main" id="{AF4106EE-4657-4FF2-8911-AB80312904E4}"/>
              </a:ext>
              <a:ext uri="{C183D7F6-B498-43B3-948B-1728B52AA6E4}">
                <adec:decorative xmlns:adec="http://schemas.microsoft.com/office/drawing/2017/decorative" val="1"/>
              </a:ext>
            </a:extLst>
          </p:cNvPr>
          <p:cNvCxnSpPr>
            <a:cxnSpLocks/>
            <a:stCxn id="5" idx="3"/>
            <a:endCxn id="17" idx="1"/>
          </p:cNvCxnSpPr>
          <p:nvPr/>
        </p:nvCxnSpPr>
        <p:spPr>
          <a:xfrm flipV="1">
            <a:off x="2927268" y="5019775"/>
            <a:ext cx="4262299" cy="768053"/>
          </a:xfrm>
          <a:prstGeom prst="curvedConnector3">
            <a:avLst>
              <a:gd name="adj1" fmla="val 50000"/>
            </a:avLst>
          </a:prstGeom>
          <a:ln w="19050">
            <a:solidFill>
              <a:srgbClr val="F191D3"/>
            </a:solidFill>
            <a:tailEnd type="triangle"/>
          </a:ln>
        </p:spPr>
        <p:style>
          <a:lnRef idx="1">
            <a:schemeClr val="accent1"/>
          </a:lnRef>
          <a:fillRef idx="0">
            <a:schemeClr val="accent1"/>
          </a:fillRef>
          <a:effectRef idx="0">
            <a:schemeClr val="accent1"/>
          </a:effectRef>
          <a:fontRef idx="minor">
            <a:schemeClr val="tx1"/>
          </a:fontRef>
        </p:style>
      </p:cxnSp>
      <p:cxnSp>
        <p:nvCxnSpPr>
          <p:cNvPr id="28" name="Yhdistin: Kaareva 158">
            <a:extLst>
              <a:ext uri="{FF2B5EF4-FFF2-40B4-BE49-F238E27FC236}">
                <a16:creationId xmlns:a16="http://schemas.microsoft.com/office/drawing/2014/main" id="{652EEB5B-F218-E2A2-1348-E7653BE2AC3F}"/>
              </a:ext>
              <a:ext uri="{C183D7F6-B498-43B3-948B-1728B52AA6E4}">
                <adec:decorative xmlns:adec="http://schemas.microsoft.com/office/drawing/2017/decorative" val="1"/>
              </a:ext>
            </a:extLst>
          </p:cNvPr>
          <p:cNvCxnSpPr>
            <a:cxnSpLocks/>
            <a:stCxn id="9" idx="3"/>
            <a:endCxn id="12" idx="2"/>
          </p:cNvCxnSpPr>
          <p:nvPr/>
        </p:nvCxnSpPr>
        <p:spPr>
          <a:xfrm>
            <a:off x="3322905" y="4529547"/>
            <a:ext cx="1937825" cy="493631"/>
          </a:xfrm>
          <a:prstGeom prst="curvedConnector4">
            <a:avLst>
              <a:gd name="adj1" fmla="val 21639"/>
              <a:gd name="adj2" fmla="val 161747"/>
            </a:avLst>
          </a:prstGeom>
          <a:ln w="19050">
            <a:solidFill>
              <a:srgbClr val="F191D3"/>
            </a:solidFill>
            <a:tailEnd type="triangle"/>
          </a:ln>
        </p:spPr>
        <p:style>
          <a:lnRef idx="1">
            <a:schemeClr val="accent1"/>
          </a:lnRef>
          <a:fillRef idx="0">
            <a:schemeClr val="accent1"/>
          </a:fillRef>
          <a:effectRef idx="0">
            <a:schemeClr val="accent1"/>
          </a:effectRef>
          <a:fontRef idx="minor">
            <a:schemeClr val="tx1"/>
          </a:fontRef>
        </p:style>
      </p:cxnSp>
      <p:cxnSp>
        <p:nvCxnSpPr>
          <p:cNvPr id="31" name="Käyrä yhdysviiva 127">
            <a:extLst>
              <a:ext uri="{FF2B5EF4-FFF2-40B4-BE49-F238E27FC236}">
                <a16:creationId xmlns:a16="http://schemas.microsoft.com/office/drawing/2014/main" id="{5CE6B120-80D3-F322-E85A-88C4B6A3760A}"/>
              </a:ext>
              <a:ext uri="{C183D7F6-B498-43B3-948B-1728B52AA6E4}">
                <adec:decorative xmlns:adec="http://schemas.microsoft.com/office/drawing/2017/decorative" val="1"/>
              </a:ext>
            </a:extLst>
          </p:cNvPr>
          <p:cNvCxnSpPr>
            <a:cxnSpLocks/>
            <a:endCxn id="5" idx="1"/>
          </p:cNvCxnSpPr>
          <p:nvPr/>
        </p:nvCxnSpPr>
        <p:spPr>
          <a:xfrm rot="16200000" flipH="1">
            <a:off x="-1529868" y="3529041"/>
            <a:ext cx="4089093" cy="428480"/>
          </a:xfrm>
          <a:prstGeom prst="curvedConnector2">
            <a:avLst/>
          </a:prstGeom>
          <a:ln w="19050">
            <a:solidFill>
              <a:srgbClr val="F191D3"/>
            </a:solidFill>
            <a:tailEnd type="triangle"/>
          </a:ln>
        </p:spPr>
        <p:style>
          <a:lnRef idx="1">
            <a:schemeClr val="accent1"/>
          </a:lnRef>
          <a:fillRef idx="0">
            <a:schemeClr val="accent1"/>
          </a:fillRef>
          <a:effectRef idx="0">
            <a:schemeClr val="accent1"/>
          </a:effectRef>
          <a:fontRef idx="minor">
            <a:schemeClr val="tx1"/>
          </a:fontRef>
        </p:style>
      </p:cxnSp>
      <p:cxnSp>
        <p:nvCxnSpPr>
          <p:cNvPr id="32" name="Käyrä yhdysviiva 172">
            <a:extLst>
              <a:ext uri="{FF2B5EF4-FFF2-40B4-BE49-F238E27FC236}">
                <a16:creationId xmlns:a16="http://schemas.microsoft.com/office/drawing/2014/main" id="{8EA962A2-BD61-B795-1550-3B5712EE53AF}"/>
              </a:ext>
              <a:ext uri="{C183D7F6-B498-43B3-948B-1728B52AA6E4}">
                <adec:decorative xmlns:adec="http://schemas.microsoft.com/office/drawing/2017/decorative" val="1"/>
              </a:ext>
            </a:extLst>
          </p:cNvPr>
          <p:cNvCxnSpPr>
            <a:cxnSpLocks/>
            <a:stCxn id="12" idx="3"/>
            <a:endCxn id="14" idx="1"/>
          </p:cNvCxnSpPr>
          <p:nvPr/>
        </p:nvCxnSpPr>
        <p:spPr>
          <a:xfrm flipV="1">
            <a:off x="6359905" y="1990511"/>
            <a:ext cx="624172" cy="2680220"/>
          </a:xfrm>
          <a:prstGeom prst="curvedConnector3">
            <a:avLst>
              <a:gd name="adj1" fmla="val 50000"/>
            </a:avLst>
          </a:prstGeom>
          <a:ln w="19050">
            <a:solidFill>
              <a:srgbClr val="F191D3"/>
            </a:solidFill>
            <a:tailEnd type="triangle"/>
          </a:ln>
        </p:spPr>
        <p:style>
          <a:lnRef idx="1">
            <a:schemeClr val="accent1"/>
          </a:lnRef>
          <a:fillRef idx="0">
            <a:schemeClr val="accent1"/>
          </a:fillRef>
          <a:effectRef idx="0">
            <a:schemeClr val="accent1"/>
          </a:effectRef>
          <a:fontRef idx="minor">
            <a:schemeClr val="tx1"/>
          </a:fontRef>
        </p:style>
      </p:cxnSp>
      <p:cxnSp>
        <p:nvCxnSpPr>
          <p:cNvPr id="33" name="Käyrä yhdysviiva 174">
            <a:extLst>
              <a:ext uri="{FF2B5EF4-FFF2-40B4-BE49-F238E27FC236}">
                <a16:creationId xmlns:a16="http://schemas.microsoft.com/office/drawing/2014/main" id="{80795F13-5AAE-5D1B-17C3-40F6E9F1699B}"/>
              </a:ext>
              <a:ext uri="{C183D7F6-B498-43B3-948B-1728B52AA6E4}">
                <adec:decorative xmlns:adec="http://schemas.microsoft.com/office/drawing/2017/decorative" val="1"/>
              </a:ext>
            </a:extLst>
          </p:cNvPr>
          <p:cNvCxnSpPr>
            <a:stCxn id="11" idx="3"/>
            <a:endCxn id="12" idx="1"/>
          </p:cNvCxnSpPr>
          <p:nvPr/>
        </p:nvCxnSpPr>
        <p:spPr>
          <a:xfrm>
            <a:off x="2861909" y="3472461"/>
            <a:ext cx="1299647" cy="1198269"/>
          </a:xfrm>
          <a:prstGeom prst="curvedConnector3">
            <a:avLst/>
          </a:prstGeom>
          <a:ln w="19050">
            <a:solidFill>
              <a:srgbClr val="F191D3"/>
            </a:solidFill>
            <a:tailEnd type="triangle"/>
          </a:ln>
        </p:spPr>
        <p:style>
          <a:lnRef idx="1">
            <a:schemeClr val="accent1"/>
          </a:lnRef>
          <a:fillRef idx="0">
            <a:schemeClr val="accent1"/>
          </a:fillRef>
          <a:effectRef idx="0">
            <a:schemeClr val="accent1"/>
          </a:effectRef>
          <a:fontRef idx="minor">
            <a:schemeClr val="tx1"/>
          </a:fontRef>
        </p:style>
      </p:cxnSp>
      <p:cxnSp>
        <p:nvCxnSpPr>
          <p:cNvPr id="38" name="Käyrä yhdysviiva 174">
            <a:extLst>
              <a:ext uri="{FF2B5EF4-FFF2-40B4-BE49-F238E27FC236}">
                <a16:creationId xmlns:a16="http://schemas.microsoft.com/office/drawing/2014/main" id="{4E986266-A9D6-F96F-BC4E-65635D4D9D5E}"/>
              </a:ext>
              <a:ext uri="{C183D7F6-B498-43B3-948B-1728B52AA6E4}">
                <adec:decorative xmlns:adec="http://schemas.microsoft.com/office/drawing/2017/decorative" val="1"/>
              </a:ext>
            </a:extLst>
          </p:cNvPr>
          <p:cNvCxnSpPr>
            <a:cxnSpLocks/>
            <a:stCxn id="2" idx="2"/>
            <a:endCxn id="11" idx="0"/>
          </p:cNvCxnSpPr>
          <p:nvPr/>
        </p:nvCxnSpPr>
        <p:spPr>
          <a:xfrm rot="16200000" flipH="1">
            <a:off x="1072292" y="2429570"/>
            <a:ext cx="1017769" cy="363116"/>
          </a:xfrm>
          <a:prstGeom prst="curvedConnector3">
            <a:avLst>
              <a:gd name="adj1" fmla="val 50000"/>
            </a:avLst>
          </a:prstGeom>
          <a:ln w="19050">
            <a:solidFill>
              <a:srgbClr val="F191D3"/>
            </a:solidFill>
            <a:tailEnd type="triangle"/>
          </a:ln>
        </p:spPr>
        <p:style>
          <a:lnRef idx="1">
            <a:schemeClr val="accent1"/>
          </a:lnRef>
          <a:fillRef idx="0">
            <a:schemeClr val="accent1"/>
          </a:fillRef>
          <a:effectRef idx="0">
            <a:schemeClr val="accent1"/>
          </a:effectRef>
          <a:fontRef idx="minor">
            <a:schemeClr val="tx1"/>
          </a:fontRef>
        </p:style>
      </p:cxnSp>
      <p:cxnSp>
        <p:nvCxnSpPr>
          <p:cNvPr id="42" name="Käyrä yhdysviiva 174">
            <a:extLst>
              <a:ext uri="{FF2B5EF4-FFF2-40B4-BE49-F238E27FC236}">
                <a16:creationId xmlns:a16="http://schemas.microsoft.com/office/drawing/2014/main" id="{CC58ED87-36C1-E313-D4D6-7B8EE19DDE01}"/>
              </a:ext>
              <a:ext uri="{C183D7F6-B498-43B3-948B-1728B52AA6E4}">
                <adec:decorative xmlns:adec="http://schemas.microsoft.com/office/drawing/2017/decorative" val="1"/>
              </a:ext>
            </a:extLst>
          </p:cNvPr>
          <p:cNvCxnSpPr>
            <a:cxnSpLocks/>
            <a:stCxn id="13" idx="2"/>
            <a:endCxn id="11" idx="0"/>
          </p:cNvCxnSpPr>
          <p:nvPr/>
        </p:nvCxnSpPr>
        <p:spPr>
          <a:xfrm rot="5400000">
            <a:off x="2816606" y="1659656"/>
            <a:ext cx="406485" cy="2514229"/>
          </a:xfrm>
          <a:prstGeom prst="curvedConnector3">
            <a:avLst>
              <a:gd name="adj1" fmla="val 50000"/>
            </a:avLst>
          </a:prstGeom>
          <a:ln w="19050">
            <a:solidFill>
              <a:srgbClr val="F191D3"/>
            </a:solidFill>
            <a:tailEnd type="triangle"/>
          </a:ln>
        </p:spPr>
        <p:style>
          <a:lnRef idx="1">
            <a:schemeClr val="accent1"/>
          </a:lnRef>
          <a:fillRef idx="0">
            <a:schemeClr val="accent1"/>
          </a:fillRef>
          <a:effectRef idx="0">
            <a:schemeClr val="accent1"/>
          </a:effectRef>
          <a:fontRef idx="minor">
            <a:schemeClr val="tx1"/>
          </a:fontRef>
        </p:style>
      </p:cxnSp>
      <p:cxnSp>
        <p:nvCxnSpPr>
          <p:cNvPr id="58" name="Käyrä yhdysviiva 174">
            <a:extLst>
              <a:ext uri="{FF2B5EF4-FFF2-40B4-BE49-F238E27FC236}">
                <a16:creationId xmlns:a16="http://schemas.microsoft.com/office/drawing/2014/main" id="{70915CFB-B614-DB2F-E126-3C73625B76B9}"/>
              </a:ext>
              <a:ext uri="{C183D7F6-B498-43B3-948B-1728B52AA6E4}">
                <adec:decorative xmlns:adec="http://schemas.microsoft.com/office/drawing/2017/decorative" val="1"/>
              </a:ext>
            </a:extLst>
          </p:cNvPr>
          <p:cNvCxnSpPr>
            <a:cxnSpLocks/>
            <a:stCxn id="13" idx="2"/>
            <a:endCxn id="61" idx="0"/>
          </p:cNvCxnSpPr>
          <p:nvPr/>
        </p:nvCxnSpPr>
        <p:spPr>
          <a:xfrm rot="16200000" flipH="1">
            <a:off x="4449416" y="2541075"/>
            <a:ext cx="347419" cy="692325"/>
          </a:xfrm>
          <a:prstGeom prst="curvedConnector3">
            <a:avLst>
              <a:gd name="adj1" fmla="val 50000"/>
            </a:avLst>
          </a:prstGeom>
          <a:ln w="19050">
            <a:solidFill>
              <a:srgbClr val="F191D3"/>
            </a:solidFill>
            <a:tailEnd type="triangle"/>
          </a:ln>
        </p:spPr>
        <p:style>
          <a:lnRef idx="1">
            <a:schemeClr val="accent1"/>
          </a:lnRef>
          <a:fillRef idx="0">
            <a:schemeClr val="accent1"/>
          </a:fillRef>
          <a:effectRef idx="0">
            <a:schemeClr val="accent1"/>
          </a:effectRef>
          <a:fontRef idx="minor">
            <a:schemeClr val="tx1"/>
          </a:fontRef>
        </p:style>
      </p:cxnSp>
      <p:cxnSp>
        <p:nvCxnSpPr>
          <p:cNvPr id="68" name="Käyrä yhdysviiva 174">
            <a:extLst>
              <a:ext uri="{FF2B5EF4-FFF2-40B4-BE49-F238E27FC236}">
                <a16:creationId xmlns:a16="http://schemas.microsoft.com/office/drawing/2014/main" id="{86A040F2-BF9A-4FAB-D8F4-AB6DD1B44C73}"/>
              </a:ext>
              <a:ext uri="{C183D7F6-B498-43B3-948B-1728B52AA6E4}">
                <adec:decorative xmlns:adec="http://schemas.microsoft.com/office/drawing/2017/decorative" val="1"/>
              </a:ext>
            </a:extLst>
          </p:cNvPr>
          <p:cNvCxnSpPr>
            <a:cxnSpLocks/>
            <a:stCxn id="61" idx="2"/>
            <a:endCxn id="12" idx="0"/>
          </p:cNvCxnSpPr>
          <p:nvPr/>
        </p:nvCxnSpPr>
        <p:spPr>
          <a:xfrm rot="16200000" flipH="1">
            <a:off x="4968256" y="4025810"/>
            <a:ext cx="293504" cy="291441"/>
          </a:xfrm>
          <a:prstGeom prst="curvedConnector3">
            <a:avLst>
              <a:gd name="adj1" fmla="val 50000"/>
            </a:avLst>
          </a:prstGeom>
          <a:ln w="19050">
            <a:solidFill>
              <a:srgbClr val="F191D3"/>
            </a:solidFill>
            <a:tailEnd type="triangle"/>
          </a:ln>
        </p:spPr>
        <p:style>
          <a:lnRef idx="1">
            <a:schemeClr val="accent1"/>
          </a:lnRef>
          <a:fillRef idx="0">
            <a:schemeClr val="accent1"/>
          </a:fillRef>
          <a:effectRef idx="0">
            <a:schemeClr val="accent1"/>
          </a:effectRef>
          <a:fontRef idx="minor">
            <a:schemeClr val="tx1"/>
          </a:fontRef>
        </p:style>
      </p:cxnSp>
      <p:cxnSp>
        <p:nvCxnSpPr>
          <p:cNvPr id="71" name="Käyrä yhdysviiva 174">
            <a:extLst>
              <a:ext uri="{FF2B5EF4-FFF2-40B4-BE49-F238E27FC236}">
                <a16:creationId xmlns:a16="http://schemas.microsoft.com/office/drawing/2014/main" id="{77808ADE-EA4B-D6DF-CFCF-D4AC021CDA6D}"/>
              </a:ext>
              <a:ext uri="{C183D7F6-B498-43B3-948B-1728B52AA6E4}">
                <adec:decorative xmlns:adec="http://schemas.microsoft.com/office/drawing/2017/decorative" val="1"/>
              </a:ext>
            </a:extLst>
          </p:cNvPr>
          <p:cNvCxnSpPr>
            <a:cxnSpLocks/>
            <a:stCxn id="61" idx="1"/>
            <a:endCxn id="9" idx="3"/>
          </p:cNvCxnSpPr>
          <p:nvPr/>
        </p:nvCxnSpPr>
        <p:spPr>
          <a:xfrm rot="10800000" flipV="1">
            <a:off x="3322906" y="3542862"/>
            <a:ext cx="547209" cy="986684"/>
          </a:xfrm>
          <a:prstGeom prst="curvedConnector3">
            <a:avLst>
              <a:gd name="adj1" fmla="val 50000"/>
            </a:avLst>
          </a:prstGeom>
          <a:ln w="19050">
            <a:solidFill>
              <a:srgbClr val="F191D3"/>
            </a:solidFill>
            <a:tailEnd type="triangle"/>
          </a:ln>
        </p:spPr>
        <p:style>
          <a:lnRef idx="1">
            <a:schemeClr val="accent1"/>
          </a:lnRef>
          <a:fillRef idx="0">
            <a:schemeClr val="accent1"/>
          </a:fillRef>
          <a:effectRef idx="0">
            <a:schemeClr val="accent1"/>
          </a:effectRef>
          <a:fontRef idx="minor">
            <a:schemeClr val="tx1"/>
          </a:fontRef>
        </p:style>
      </p:cxnSp>
      <p:cxnSp>
        <p:nvCxnSpPr>
          <p:cNvPr id="79" name="Käyrä yhdysviiva 172">
            <a:extLst>
              <a:ext uri="{FF2B5EF4-FFF2-40B4-BE49-F238E27FC236}">
                <a16:creationId xmlns:a16="http://schemas.microsoft.com/office/drawing/2014/main" id="{F7EAD57F-78B2-4276-21EC-6994B15EB883}"/>
              </a:ext>
              <a:ext uri="{C183D7F6-B498-43B3-948B-1728B52AA6E4}">
                <adec:decorative xmlns:adec="http://schemas.microsoft.com/office/drawing/2017/decorative" val="1"/>
              </a:ext>
            </a:extLst>
          </p:cNvPr>
          <p:cNvCxnSpPr>
            <a:cxnSpLocks/>
            <a:stCxn id="12" idx="3"/>
            <a:endCxn id="17" idx="1"/>
          </p:cNvCxnSpPr>
          <p:nvPr/>
        </p:nvCxnSpPr>
        <p:spPr>
          <a:xfrm>
            <a:off x="6359905" y="4670731"/>
            <a:ext cx="829663" cy="349044"/>
          </a:xfrm>
          <a:prstGeom prst="curvedConnector3">
            <a:avLst>
              <a:gd name="adj1" fmla="val 50000"/>
            </a:avLst>
          </a:prstGeom>
          <a:ln w="19050">
            <a:solidFill>
              <a:srgbClr val="F191D3"/>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Käyrä yhdysviiva 172">
            <a:extLst>
              <a:ext uri="{FF2B5EF4-FFF2-40B4-BE49-F238E27FC236}">
                <a16:creationId xmlns:a16="http://schemas.microsoft.com/office/drawing/2014/main" id="{C711A9C9-6B40-2DCF-3255-FA7FE72525A4}"/>
              </a:ext>
              <a:ext uri="{C183D7F6-B498-43B3-948B-1728B52AA6E4}">
                <adec:decorative xmlns:adec="http://schemas.microsoft.com/office/drawing/2017/decorative" val="1"/>
              </a:ext>
            </a:extLst>
          </p:cNvPr>
          <p:cNvCxnSpPr>
            <a:cxnSpLocks/>
            <a:stCxn id="13" idx="3"/>
            <a:endCxn id="17" idx="1"/>
          </p:cNvCxnSpPr>
          <p:nvPr/>
        </p:nvCxnSpPr>
        <p:spPr>
          <a:xfrm>
            <a:off x="5453012" y="2018040"/>
            <a:ext cx="1736555" cy="3001735"/>
          </a:xfrm>
          <a:prstGeom prst="curvedConnector3">
            <a:avLst>
              <a:gd name="adj1" fmla="val 79867"/>
            </a:avLst>
          </a:prstGeom>
          <a:ln w="19050">
            <a:solidFill>
              <a:srgbClr val="F191D3"/>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Yhdistin: Kaareva 82">
            <a:extLst>
              <a:ext uri="{FF2B5EF4-FFF2-40B4-BE49-F238E27FC236}">
                <a16:creationId xmlns:a16="http://schemas.microsoft.com/office/drawing/2014/main" id="{C3EB4105-2CC3-4F14-6E35-FFC428C21848}"/>
              </a:ext>
              <a:ext uri="{C183D7F6-B498-43B3-948B-1728B52AA6E4}">
                <adec:decorative xmlns:adec="http://schemas.microsoft.com/office/drawing/2017/decorative" val="1"/>
              </a:ext>
            </a:extLst>
          </p:cNvPr>
          <p:cNvCxnSpPr>
            <a:cxnSpLocks/>
            <a:stCxn id="17" idx="3"/>
            <a:endCxn id="14" idx="3"/>
          </p:cNvCxnSpPr>
          <p:nvPr/>
        </p:nvCxnSpPr>
        <p:spPr>
          <a:xfrm flipH="1" flipV="1">
            <a:off x="9182425" y="1990510"/>
            <a:ext cx="205491" cy="3029264"/>
          </a:xfrm>
          <a:prstGeom prst="curvedConnector3">
            <a:avLst>
              <a:gd name="adj1" fmla="val -148328"/>
            </a:avLst>
          </a:prstGeom>
          <a:ln w="19050">
            <a:solidFill>
              <a:srgbClr val="F191D3"/>
            </a:solidFill>
            <a:tailEnd type="triangle"/>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64196C34-4AD3-85D1-0BCC-E03DEA455188}"/>
              </a:ext>
            </a:extLst>
          </p:cNvPr>
          <p:cNvSpPr>
            <a:spLocks noGrp="1"/>
          </p:cNvSpPr>
          <p:nvPr>
            <p:ph type="title"/>
          </p:nvPr>
        </p:nvSpPr>
        <p:spPr/>
        <p:txBody>
          <a:bodyPr>
            <a:normAutofit/>
          </a:bodyPr>
          <a:lstStyle/>
          <a:p>
            <a:r>
              <a:rPr kumimoji="0" lang="fi-FI" sz="1800" b="1" i="0" u="none" strike="noStrike" kern="1200" cap="none" spc="0" normalizeH="0" baseline="0" noProof="0">
                <a:ln>
                  <a:noFill/>
                </a:ln>
                <a:solidFill>
                  <a:srgbClr val="B31681">
                    <a:lumMod val="75000"/>
                  </a:srgbClr>
                </a:solidFill>
                <a:effectLst/>
                <a:uLnTx/>
                <a:uFillTx/>
                <a:latin typeface="Titillium Web Bold"/>
                <a:ea typeface="+mj-ea"/>
                <a:cs typeface="+mj-cs"/>
              </a:rPr>
              <a:t>Skenaario 3 – Näivettymisestä hyvinvointitalouteen</a:t>
            </a:r>
            <a:br>
              <a:rPr lang="fi-FI" sz="2800" b="1">
                <a:solidFill>
                  <a:srgbClr val="851060"/>
                </a:solidFill>
                <a:latin typeface="Titillium Web" panose="00000500000000000000" pitchFamily="2" charset="0"/>
              </a:rPr>
            </a:br>
            <a:r>
              <a:rPr lang="fi-FI" sz="2400" b="1">
                <a:solidFill>
                  <a:srgbClr val="851060"/>
                </a:solidFill>
                <a:latin typeface="Titillium Web" panose="00000500000000000000" pitchFamily="2" charset="0"/>
              </a:rPr>
              <a:t>Skenaarion toteutuminen ja keskeiset ajurit</a:t>
            </a:r>
            <a:endParaRPr lang="fi-FI"/>
          </a:p>
        </p:txBody>
      </p:sp>
      <p:sp>
        <p:nvSpPr>
          <p:cNvPr id="2" name="Suorakulmio: Pyöristetyt kulmat 87">
            <a:extLst>
              <a:ext uri="{FF2B5EF4-FFF2-40B4-BE49-F238E27FC236}">
                <a16:creationId xmlns:a16="http://schemas.microsoft.com/office/drawing/2014/main" id="{6BE78C34-960D-F271-0FD2-2D665B0389A5}"/>
              </a:ext>
            </a:extLst>
          </p:cNvPr>
          <p:cNvSpPr/>
          <p:nvPr/>
        </p:nvSpPr>
        <p:spPr>
          <a:xfrm>
            <a:off x="300443" y="1295225"/>
            <a:ext cx="2198349" cy="807019"/>
          </a:xfrm>
          <a:prstGeom prst="roundRect">
            <a:avLst/>
          </a:prstGeom>
          <a:solidFill>
            <a:srgbClr val="FDEDF8"/>
          </a:solidFill>
          <a:ln w="19050">
            <a:solidFill>
              <a:srgbClr val="F191D3"/>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Titillium Web" panose="00000500000000000000" pitchFamily="2" charset="0"/>
              </a:rPr>
              <a:t>Maailma jakautuu kilpaileviin valtablokkeihin</a:t>
            </a:r>
          </a:p>
        </p:txBody>
      </p:sp>
      <p:sp>
        <p:nvSpPr>
          <p:cNvPr id="5" name="Suorakulmio: Pyöristetyt kulmat 85">
            <a:extLst>
              <a:ext uri="{FF2B5EF4-FFF2-40B4-BE49-F238E27FC236}">
                <a16:creationId xmlns:a16="http://schemas.microsoft.com/office/drawing/2014/main" id="{45D547AB-1942-4369-3D9F-2C3DD4968FA6}"/>
              </a:ext>
            </a:extLst>
          </p:cNvPr>
          <p:cNvSpPr/>
          <p:nvPr/>
        </p:nvSpPr>
        <p:spPr>
          <a:xfrm>
            <a:off x="728919" y="5300636"/>
            <a:ext cx="2198349" cy="974384"/>
          </a:xfrm>
          <a:prstGeom prst="roundRect">
            <a:avLst/>
          </a:prstGeom>
          <a:solidFill>
            <a:srgbClr val="FDEDF8"/>
          </a:solidFill>
          <a:ln w="19050">
            <a:solidFill>
              <a:srgbClr val="F191D3"/>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Titillium Web" panose="00000500000000000000" pitchFamily="2" charset="0"/>
              </a:rPr>
              <a:t>Blokit tekevät ilmastotoimia omista lähtökohdistaan käsin eikä yhteistyön kautta.</a:t>
            </a:r>
          </a:p>
        </p:txBody>
      </p:sp>
      <p:sp>
        <p:nvSpPr>
          <p:cNvPr id="13" name="Suorakulmio: Pyöristetyt kulmat 9">
            <a:extLst>
              <a:ext uri="{FF2B5EF4-FFF2-40B4-BE49-F238E27FC236}">
                <a16:creationId xmlns:a16="http://schemas.microsoft.com/office/drawing/2014/main" id="{BD08F720-7675-551A-9D88-E2FBB2B81F53}"/>
              </a:ext>
            </a:extLst>
          </p:cNvPr>
          <p:cNvSpPr/>
          <p:nvPr/>
        </p:nvSpPr>
        <p:spPr>
          <a:xfrm>
            <a:off x="3100913" y="1322552"/>
            <a:ext cx="2352100" cy="1390976"/>
          </a:xfrm>
          <a:prstGeom prst="roundRect">
            <a:avLst/>
          </a:prstGeom>
          <a:solidFill>
            <a:srgbClr val="FDEDF8"/>
          </a:solidFill>
          <a:ln w="19050">
            <a:solidFill>
              <a:srgbClr val="F191D3"/>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Titillium Web" panose="00000500000000000000" pitchFamily="2" charset="0"/>
              </a:rPr>
              <a:t>EU-tasolla ei päästä yhteiseen näkemykseen Euroopan tulevaisuudesta. Pelko ääriliikkeiden vahvistumisesta saa Euroopan sulkemaan rajat.</a:t>
            </a:r>
          </a:p>
        </p:txBody>
      </p:sp>
      <p:sp>
        <p:nvSpPr>
          <p:cNvPr id="11" name="Suorakulmio: Pyöristetyt kulmat 87">
            <a:extLst>
              <a:ext uri="{FF2B5EF4-FFF2-40B4-BE49-F238E27FC236}">
                <a16:creationId xmlns:a16="http://schemas.microsoft.com/office/drawing/2014/main" id="{9A10F642-7C9A-5CC4-69BC-5FE6DDBCDF1E}"/>
              </a:ext>
            </a:extLst>
          </p:cNvPr>
          <p:cNvSpPr/>
          <p:nvPr/>
        </p:nvSpPr>
        <p:spPr>
          <a:xfrm>
            <a:off x="663559" y="3120014"/>
            <a:ext cx="2198349" cy="704895"/>
          </a:xfrm>
          <a:prstGeom prst="roundRect">
            <a:avLst/>
          </a:prstGeom>
          <a:solidFill>
            <a:srgbClr val="FDEDF8"/>
          </a:solidFill>
          <a:ln w="19050">
            <a:solidFill>
              <a:srgbClr val="F191D3"/>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Titillium Web" panose="00000500000000000000" pitchFamily="2" charset="0"/>
              </a:rPr>
              <a:t>EU jää jälkeen Yhdysvalloista ja Kiinasta.</a:t>
            </a:r>
          </a:p>
        </p:txBody>
      </p:sp>
      <p:sp>
        <p:nvSpPr>
          <p:cNvPr id="9" name="Suorakulmio: Pyöristetyt kulmat 6">
            <a:extLst>
              <a:ext uri="{FF2B5EF4-FFF2-40B4-BE49-F238E27FC236}">
                <a16:creationId xmlns:a16="http://schemas.microsoft.com/office/drawing/2014/main" id="{FF591C16-CCBC-A60C-F250-B5A8DA4DD9D9}"/>
              </a:ext>
            </a:extLst>
          </p:cNvPr>
          <p:cNvSpPr/>
          <p:nvPr/>
        </p:nvSpPr>
        <p:spPr>
          <a:xfrm>
            <a:off x="1124555" y="4126036"/>
            <a:ext cx="2198349" cy="807020"/>
          </a:xfrm>
          <a:prstGeom prst="roundRect">
            <a:avLst/>
          </a:prstGeom>
          <a:solidFill>
            <a:srgbClr val="FDEDF8"/>
          </a:solidFill>
          <a:ln w="19050">
            <a:solidFill>
              <a:srgbClr val="F191D3"/>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Titillium Web" panose="00000500000000000000" pitchFamily="2" charset="0"/>
              </a:rPr>
              <a:t>Teknologiakehitys pysyy maltillisena – tekoäly ei korvaa ihmistä.</a:t>
            </a:r>
          </a:p>
        </p:txBody>
      </p:sp>
      <p:sp>
        <p:nvSpPr>
          <p:cNvPr id="61" name="Suorakulmio: Pyöristetyt kulmat 87">
            <a:extLst>
              <a:ext uri="{FF2B5EF4-FFF2-40B4-BE49-F238E27FC236}">
                <a16:creationId xmlns:a16="http://schemas.microsoft.com/office/drawing/2014/main" id="{3121FB28-989E-6EC4-89A3-DDDA0144306A}"/>
              </a:ext>
            </a:extLst>
          </p:cNvPr>
          <p:cNvSpPr/>
          <p:nvPr/>
        </p:nvSpPr>
        <p:spPr>
          <a:xfrm>
            <a:off x="3870114" y="3060946"/>
            <a:ext cx="2198349" cy="963832"/>
          </a:xfrm>
          <a:prstGeom prst="roundRect">
            <a:avLst/>
          </a:prstGeom>
          <a:solidFill>
            <a:srgbClr val="FDEDF8"/>
          </a:solidFill>
          <a:ln w="19050">
            <a:solidFill>
              <a:srgbClr val="F191D3"/>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Titillium Web" panose="00000500000000000000" pitchFamily="2" charset="0"/>
              </a:rPr>
              <a:t>Innovaatiot jäävät syntymättä ja elinkeinorakenteessa ei tapahdu merkittäviä muutoksia.</a:t>
            </a:r>
          </a:p>
        </p:txBody>
      </p:sp>
      <p:sp>
        <p:nvSpPr>
          <p:cNvPr id="12" name="Suorakulmio: Pyöristetyt kulmat 87">
            <a:extLst>
              <a:ext uri="{FF2B5EF4-FFF2-40B4-BE49-F238E27FC236}">
                <a16:creationId xmlns:a16="http://schemas.microsoft.com/office/drawing/2014/main" id="{0FA4CC2C-3698-77B7-DEC3-8E201166F882}"/>
              </a:ext>
            </a:extLst>
          </p:cNvPr>
          <p:cNvSpPr/>
          <p:nvPr/>
        </p:nvSpPr>
        <p:spPr>
          <a:xfrm>
            <a:off x="4161555" y="4318283"/>
            <a:ext cx="2198349" cy="704895"/>
          </a:xfrm>
          <a:prstGeom prst="roundRect">
            <a:avLst/>
          </a:prstGeom>
          <a:solidFill>
            <a:srgbClr val="FDEDF8"/>
          </a:solidFill>
          <a:ln w="19050">
            <a:solidFill>
              <a:srgbClr val="F191D3"/>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Titillium Web" panose="00000500000000000000" pitchFamily="2" charset="0"/>
              </a:rPr>
              <a:t>Talouskasvu jää matalaksi Euroopassa ja Suomessa.</a:t>
            </a:r>
          </a:p>
        </p:txBody>
      </p:sp>
      <p:sp>
        <p:nvSpPr>
          <p:cNvPr id="18" name="Suorakulmio: Pyöristetyt kulmat 66">
            <a:extLst>
              <a:ext uri="{FF2B5EF4-FFF2-40B4-BE49-F238E27FC236}">
                <a16:creationId xmlns:a16="http://schemas.microsoft.com/office/drawing/2014/main" id="{043C3053-3B17-DBBB-A4B9-B780DA8FAF1B}"/>
              </a:ext>
            </a:extLst>
          </p:cNvPr>
          <p:cNvSpPr/>
          <p:nvPr/>
        </p:nvSpPr>
        <p:spPr>
          <a:xfrm>
            <a:off x="4192733" y="5700260"/>
            <a:ext cx="2930343" cy="974384"/>
          </a:xfrm>
          <a:prstGeom prst="roundRect">
            <a:avLst/>
          </a:prstGeom>
          <a:solidFill>
            <a:srgbClr val="FDEDF8"/>
          </a:solidFill>
          <a:ln w="19050">
            <a:solidFill>
              <a:srgbClr val="F191D3"/>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Titillium Web" panose="00000500000000000000" pitchFamily="2" charset="0"/>
              </a:rPr>
              <a:t>Päästöjä ja ekologista kriisiä ei saada kuriin, sillä osaoptimoidut ilmastotoimet eivät tuota parasta mahdollista tulosta.</a:t>
            </a:r>
          </a:p>
        </p:txBody>
      </p:sp>
      <p:sp>
        <p:nvSpPr>
          <p:cNvPr id="17" name="Suorakulmio: Pyöristetyt kulmat 12">
            <a:extLst>
              <a:ext uri="{FF2B5EF4-FFF2-40B4-BE49-F238E27FC236}">
                <a16:creationId xmlns:a16="http://schemas.microsoft.com/office/drawing/2014/main" id="{5F7519FD-20AA-2E7E-266C-0A2D38DF10D7}"/>
              </a:ext>
            </a:extLst>
          </p:cNvPr>
          <p:cNvSpPr/>
          <p:nvPr/>
        </p:nvSpPr>
        <p:spPr>
          <a:xfrm>
            <a:off x="7189567" y="4482158"/>
            <a:ext cx="2198349" cy="1075233"/>
          </a:xfrm>
          <a:prstGeom prst="roundRect">
            <a:avLst/>
          </a:prstGeom>
          <a:solidFill>
            <a:srgbClr val="FDEDF8"/>
          </a:solidFill>
          <a:ln w="19050">
            <a:solidFill>
              <a:srgbClr val="F191D3"/>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Titillium Web" panose="00000500000000000000" pitchFamily="2" charset="0"/>
              </a:rPr>
              <a:t>Paine globaaleille muuttoliikkeille kasvaa, mutta tulijoiden määrä Eurooppaan ja Suomeen pysyy pienenä.</a:t>
            </a:r>
          </a:p>
        </p:txBody>
      </p:sp>
      <p:sp>
        <p:nvSpPr>
          <p:cNvPr id="16" name="Suorakulmio: Pyöristetyt kulmat 10">
            <a:extLst>
              <a:ext uri="{FF2B5EF4-FFF2-40B4-BE49-F238E27FC236}">
                <a16:creationId xmlns:a16="http://schemas.microsoft.com/office/drawing/2014/main" id="{9E8552BB-0DB3-DE12-CDEB-3FA26BFDC968}"/>
              </a:ext>
            </a:extLst>
          </p:cNvPr>
          <p:cNvSpPr/>
          <p:nvPr/>
        </p:nvSpPr>
        <p:spPr>
          <a:xfrm>
            <a:off x="6973468" y="3101093"/>
            <a:ext cx="2198349" cy="1006083"/>
          </a:xfrm>
          <a:prstGeom prst="roundRect">
            <a:avLst/>
          </a:prstGeom>
          <a:solidFill>
            <a:srgbClr val="FDEDF8"/>
          </a:solidFill>
          <a:ln w="19050">
            <a:solidFill>
              <a:srgbClr val="F191D3"/>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Titillium Web" panose="00000500000000000000" pitchFamily="2" charset="0"/>
              </a:rPr>
              <a:t>Suomen väestö ikääntyy, huoltosuhde ja työvoiman saatavuus heikentyy.</a:t>
            </a:r>
          </a:p>
        </p:txBody>
      </p:sp>
      <p:sp>
        <p:nvSpPr>
          <p:cNvPr id="14" name="Suorakulmio: Pyöristetyt kulmat 7">
            <a:extLst>
              <a:ext uri="{FF2B5EF4-FFF2-40B4-BE49-F238E27FC236}">
                <a16:creationId xmlns:a16="http://schemas.microsoft.com/office/drawing/2014/main" id="{797D66BA-CD05-8F05-ABDE-6EA2F8975D1D}"/>
              </a:ext>
            </a:extLst>
          </p:cNvPr>
          <p:cNvSpPr/>
          <p:nvPr/>
        </p:nvSpPr>
        <p:spPr>
          <a:xfrm>
            <a:off x="6984076" y="1292974"/>
            <a:ext cx="2198349" cy="1395073"/>
          </a:xfrm>
          <a:prstGeom prst="roundRect">
            <a:avLst/>
          </a:prstGeom>
          <a:solidFill>
            <a:srgbClr val="FDEDF8"/>
          </a:solidFill>
          <a:ln w="19050">
            <a:solidFill>
              <a:srgbClr val="F191D3"/>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latin typeface="Titillium Web" panose="00000500000000000000" pitchFamily="2" charset="0"/>
              </a:rPr>
              <a:t>Suomessa aletaan tavoitella pelkän talouskasvun sijasta väestön hyvinvointia ja onnellisuutta. Yhteisöllisyys lisääntyy ja polarisaatio vähenee.</a:t>
            </a:r>
          </a:p>
        </p:txBody>
      </p:sp>
    </p:spTree>
    <p:extLst>
      <p:ext uri="{BB962C8B-B14F-4D97-AF65-F5344CB8AC3E}">
        <p14:creationId xmlns:p14="http://schemas.microsoft.com/office/powerpoint/2010/main" val="1482443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806D6-ECBF-DBAC-77A6-BAF008E350C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6F44D8A-4726-B108-3802-7E3E87305C4E}"/>
              </a:ext>
            </a:extLst>
          </p:cNvPr>
          <p:cNvSpPr>
            <a:spLocks noGrp="1"/>
          </p:cNvSpPr>
          <p:nvPr>
            <p:ph type="title"/>
          </p:nvPr>
        </p:nvSpPr>
        <p:spPr/>
        <p:txBody>
          <a:bodyPr>
            <a:normAutofit/>
          </a:bodyPr>
          <a:lstStyle/>
          <a:p>
            <a:r>
              <a:rPr kumimoji="0" lang="fi-FI" sz="1800" b="1" i="0" u="none" strike="noStrike" kern="1200" cap="none" spc="0" normalizeH="0" baseline="0" noProof="0">
                <a:ln>
                  <a:noFill/>
                </a:ln>
                <a:solidFill>
                  <a:srgbClr val="B31681">
                    <a:lumMod val="75000"/>
                  </a:srgbClr>
                </a:solidFill>
                <a:effectLst/>
                <a:uLnTx/>
                <a:uFillTx/>
                <a:latin typeface="Titillium Web Bold"/>
                <a:ea typeface="+mj-ea"/>
                <a:cs typeface="+mj-cs"/>
              </a:rPr>
              <a:t>Skenaario 3 – Näivettymisestä hyvinvointitalouteen</a:t>
            </a:r>
            <a:br>
              <a:rPr kumimoji="0" lang="fi-FI" sz="1800" b="1" i="0" u="none" strike="noStrike" kern="1200" cap="none" spc="0" normalizeH="0" baseline="0" noProof="0">
                <a:ln>
                  <a:noFill/>
                </a:ln>
                <a:solidFill>
                  <a:srgbClr val="851060"/>
                </a:solidFill>
                <a:effectLst/>
                <a:uLnTx/>
                <a:uFillTx/>
                <a:latin typeface="Titillium Web" panose="00000500000000000000" pitchFamily="2" charset="0"/>
                <a:ea typeface="+mj-ea"/>
                <a:cs typeface="+mj-cs"/>
              </a:rPr>
            </a:br>
            <a:r>
              <a:rPr kumimoji="0" lang="fi-FI" sz="2700" b="1" i="0" u="none" strike="noStrike" kern="1200" cap="none" spc="0" normalizeH="0" baseline="0" noProof="0">
                <a:ln>
                  <a:noFill/>
                </a:ln>
                <a:solidFill>
                  <a:srgbClr val="851060"/>
                </a:solidFill>
                <a:effectLst/>
                <a:uLnTx/>
                <a:uFillTx/>
                <a:latin typeface="Titillium Web" panose="00000500000000000000" pitchFamily="2" charset="0"/>
                <a:ea typeface="+mj-ea"/>
                <a:cs typeface="+mj-cs"/>
              </a:rPr>
              <a:t>Uusimaa skenaariossa 3</a:t>
            </a:r>
            <a:endParaRPr lang="fi-FI"/>
          </a:p>
        </p:txBody>
      </p:sp>
      <p:sp>
        <p:nvSpPr>
          <p:cNvPr id="3" name="Text Placeholder 21">
            <a:extLst>
              <a:ext uri="{FF2B5EF4-FFF2-40B4-BE49-F238E27FC236}">
                <a16:creationId xmlns:a16="http://schemas.microsoft.com/office/drawing/2014/main" id="{2F291885-6787-1184-DF2E-B4A638C8A1CA}"/>
              </a:ext>
            </a:extLst>
          </p:cNvPr>
          <p:cNvSpPr txBox="1">
            <a:spLocks/>
          </p:cNvSpPr>
          <p:nvPr/>
        </p:nvSpPr>
        <p:spPr>
          <a:xfrm>
            <a:off x="0" y="1134536"/>
            <a:ext cx="12192000" cy="5579533"/>
          </a:xfrm>
          <a:prstGeom prst="rect">
            <a:avLst/>
          </a:prstGeom>
          <a:solidFill>
            <a:schemeClr val="accent3">
              <a:lumMod val="20000"/>
              <a:lumOff val="80000"/>
            </a:schemeClr>
          </a:solidFill>
          <a:ln>
            <a:noFill/>
          </a:ln>
        </p:spPr>
        <p:txBody>
          <a:bodyPr lIns="96000" tIns="40765" rIns="40765" bIns="40765" anchor="ctr"/>
          <a:lstStyle>
            <a:lvl1pPr marL="0" indent="0" algn="l" defTabSz="776600" rtl="0" eaLnBrk="1" latinLnBrk="0" hangingPunct="1">
              <a:lnSpc>
                <a:spcPct val="90000"/>
              </a:lnSpc>
              <a:spcBef>
                <a:spcPts val="0"/>
              </a:spcBef>
              <a:spcAft>
                <a:spcPts val="511"/>
              </a:spcAft>
              <a:buFont typeface="Arial" pitchFamily="34" charset="0"/>
              <a:buNone/>
              <a:defRPr lang="fi-FI" sz="1050" b="1" kern="1200" spc="-17" baseline="0" dirty="0">
                <a:solidFill>
                  <a:srgbClr val="FFFFFF"/>
                </a:solidFill>
                <a:latin typeface="Calibri" panose="020F0502020204030204" pitchFamily="34" charset="0"/>
                <a:ea typeface="ＭＳ Ｐゴシック" charset="0"/>
                <a:cs typeface="ＭＳ Ｐゴシック" charset="0"/>
              </a:defRPr>
            </a:lvl1pPr>
            <a:lvl2pPr marL="304708" indent="-152355"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2pPr>
            <a:lvl3pPr marL="457063"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3pPr>
            <a:lvl4pPr marL="608069" indent="-151006"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4pPr>
            <a:lvl5pPr marL="760421"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5pPr>
            <a:lvl6pPr marL="2135643"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23936"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12238"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00541"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algn="ctr" defTabSz="1035441">
              <a:lnSpc>
                <a:spcPct val="100000"/>
              </a:lnSpc>
              <a:spcAft>
                <a:spcPts val="681"/>
              </a:spcAft>
              <a:defRPr/>
            </a:pPr>
            <a:endParaRPr lang="fi-FI" sz="1333" spc="400">
              <a:solidFill>
                <a:srgbClr val="000000">
                  <a:lumMod val="85000"/>
                  <a:lumOff val="15000"/>
                </a:srgbClr>
              </a:solidFill>
              <a:latin typeface="Arial"/>
            </a:endParaRPr>
          </a:p>
        </p:txBody>
      </p:sp>
      <p:sp>
        <p:nvSpPr>
          <p:cNvPr id="4" name="Text Placeholder 21">
            <a:extLst>
              <a:ext uri="{FF2B5EF4-FFF2-40B4-BE49-F238E27FC236}">
                <a16:creationId xmlns:a16="http://schemas.microsoft.com/office/drawing/2014/main" id="{077A896A-B47B-3F98-0B52-96F0457A5337}"/>
              </a:ext>
            </a:extLst>
          </p:cNvPr>
          <p:cNvSpPr txBox="1">
            <a:spLocks/>
          </p:cNvSpPr>
          <p:nvPr/>
        </p:nvSpPr>
        <p:spPr>
          <a:xfrm>
            <a:off x="2695039" y="1254226"/>
            <a:ext cx="9341923" cy="5349281"/>
          </a:xfrm>
          <a:prstGeom prst="rect">
            <a:avLst/>
          </a:prstGeom>
          <a:solidFill>
            <a:schemeClr val="bg1">
              <a:alpha val="95000"/>
            </a:schemeClr>
          </a:solidFill>
          <a:ln w="9525">
            <a:noFill/>
          </a:ln>
        </p:spPr>
        <p:txBody>
          <a:bodyPr lIns="0" tIns="96000" rIns="144000" bIns="144000" numCol="2" anchor="t"/>
          <a:lstStyle>
            <a:lvl1pPr marL="171450" indent="-171450" algn="l" defTabSz="776600" rtl="0" eaLnBrk="1" latinLnBrk="0" hangingPunct="1">
              <a:lnSpc>
                <a:spcPct val="90000"/>
              </a:lnSpc>
              <a:spcBef>
                <a:spcPts val="0"/>
              </a:spcBef>
              <a:spcAft>
                <a:spcPts val="511"/>
              </a:spcAft>
              <a:buFont typeface="Arial" panose="020B0604020202020204" pitchFamily="34" charset="0"/>
              <a:buChar char="•"/>
              <a:defRPr lang="fi-FI" sz="1050" b="0" kern="1200" spc="-17" baseline="0" dirty="0">
                <a:solidFill>
                  <a:schemeClr val="tx2"/>
                </a:solidFill>
                <a:latin typeface="Calibri" panose="020F0502020204030204" pitchFamily="34" charset="0"/>
                <a:ea typeface="ＭＳ Ｐゴシック" charset="0"/>
                <a:cs typeface="ＭＳ Ｐゴシック" charset="0"/>
              </a:defRPr>
            </a:lvl1pPr>
            <a:lvl2pPr marL="304708" indent="-152355"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2pPr>
            <a:lvl3pPr marL="457063"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3pPr>
            <a:lvl4pPr marL="608069" indent="-151006"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4pPr>
            <a:lvl5pPr marL="760421"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5pPr>
            <a:lvl6pPr marL="2135643"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23936"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12238"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00541"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marL="119997" indent="0" defTabSz="1035441">
              <a:lnSpc>
                <a:spcPct val="100000"/>
              </a:lnSpc>
              <a:spcBef>
                <a:spcPts val="267"/>
              </a:spcBef>
              <a:spcAft>
                <a:spcPts val="0"/>
              </a:spcAft>
              <a:buClr>
                <a:srgbClr val="4C7090"/>
              </a:buClr>
              <a:buNone/>
              <a:defRPr/>
            </a:pPr>
            <a:r>
              <a:rPr lang="fi-FI" sz="1150" b="1" spc="0">
                <a:solidFill>
                  <a:srgbClr val="000000"/>
                </a:solidFill>
                <a:latin typeface="Titillium Web Bold" panose="00000800000000000000" charset="0"/>
                <a:cs typeface="+mn-cs"/>
              </a:rPr>
              <a:t>Yleiskuvaus Uudestamaasta skenaarion maailmassa</a:t>
            </a:r>
            <a:endParaRPr lang="fi-FI" sz="1150" b="1" spc="0">
              <a:solidFill>
                <a:srgbClr val="000000"/>
              </a:solidFill>
              <a:latin typeface="Titillium Web Bold" panose="00000800000000000000" charset="0"/>
            </a:endParaRPr>
          </a:p>
          <a:p>
            <a:pPr marL="241294" indent="-120648" defTabSz="1035441">
              <a:lnSpc>
                <a:spcPct val="100000"/>
              </a:lnSpc>
              <a:spcBef>
                <a:spcPts val="533"/>
              </a:spcBef>
              <a:spcAft>
                <a:spcPts val="0"/>
              </a:spcAft>
              <a:buClr>
                <a:srgbClr val="4C7090"/>
              </a:buClr>
              <a:buSzPct val="80000"/>
              <a:defRPr/>
            </a:pPr>
            <a:r>
              <a:rPr lang="fi-FI" sz="1150" spc="-23">
                <a:solidFill>
                  <a:srgbClr val="000000"/>
                </a:solidFill>
                <a:latin typeface="Source Sans Pro" panose="020B0503030403020204" pitchFamily="34" charset="0"/>
                <a:ea typeface="Source Sans Pro" panose="020B0503030403020204" pitchFamily="34" charset="0"/>
              </a:rPr>
              <a:t>Uusimaa pärjää ja pysyy Suomen talouden ja TKI-toiminnan veturina. Vaikka Suomella menee huonosti, Uudenmaan suhteellinen painoarvo kasvaa. Vetovoimatekijöinä ovat sijainti, luonto, innovatiivisuus ja positiivisen puolella pysyvä väestökehitys, kun muilta Suomen alueilta muutetaan aiempaa enemmän Uudellemaalle. Matalan talouskehityksen maailmassa Uudenmaan rooli innovaatioiden lähteenä korostuu entisestään. </a:t>
            </a:r>
          </a:p>
          <a:p>
            <a:pPr marL="241294" indent="-120648" defTabSz="1035441">
              <a:lnSpc>
                <a:spcPct val="100000"/>
              </a:lnSpc>
              <a:spcBef>
                <a:spcPts val="533"/>
              </a:spcBef>
              <a:spcAft>
                <a:spcPts val="0"/>
              </a:spcAft>
              <a:buClr>
                <a:srgbClr val="4C7090"/>
              </a:buClr>
              <a:buSzPct val="80000"/>
              <a:defRPr/>
            </a:pPr>
            <a:r>
              <a:rPr lang="fi-FI" sz="1150" spc="-23">
                <a:solidFill>
                  <a:srgbClr val="000000"/>
                </a:solidFill>
                <a:latin typeface="Source Sans Pro" panose="020B0503030403020204" pitchFamily="34" charset="0"/>
                <a:ea typeface="Source Sans Pro" panose="020B0503030403020204" pitchFamily="34" charset="0"/>
              </a:rPr>
              <a:t>Uudellamaalla on merkittävä rooli uusien talouden ja yhteiskunnan kehittämisaloitteiden pilotoinnissa. Uudenmaan alueiden erilaisuus mahdollistaa uuden yhteisöllisyyden toteuttamismuotojen testaamisen niin urbaaneissa kuin vähemmän tiheästi asutetuissa ympäristöissä.</a:t>
            </a:r>
          </a:p>
          <a:p>
            <a:pPr marL="241294" indent="-120648" defTabSz="1035441">
              <a:lnSpc>
                <a:spcPct val="100000"/>
              </a:lnSpc>
              <a:spcBef>
                <a:spcPts val="533"/>
              </a:spcBef>
              <a:spcAft>
                <a:spcPts val="0"/>
              </a:spcAft>
              <a:buClr>
                <a:srgbClr val="4C7090"/>
              </a:buClr>
              <a:buSzPct val="80000"/>
              <a:defRPr/>
            </a:pPr>
            <a:r>
              <a:rPr lang="fi-FI" sz="1150" spc="-23">
                <a:solidFill>
                  <a:srgbClr val="000000"/>
                </a:solidFill>
                <a:latin typeface="Source Sans Pro" panose="020B0503030403020204" pitchFamily="34" charset="0"/>
                <a:ea typeface="Source Sans Pro" panose="020B0503030403020204" pitchFamily="34" charset="0"/>
              </a:rPr>
              <a:t>Uusimaa on vihreän siirtymän osalta edelläkävijä, josta investoinnit siirtyvät myös muualle maahan, ruokkien koko Suomen elinvoimaa. Uusimaa on testialusta erilaisille ilmastoinnovaatioille.</a:t>
            </a:r>
            <a:endParaRPr lang="fi-FI" sz="1150" b="1" spc="0">
              <a:solidFill>
                <a:srgbClr val="000000"/>
              </a:solidFill>
              <a:latin typeface="Source Sans Pro" panose="020B0503030403020204" pitchFamily="34" charset="0"/>
              <a:ea typeface="Source Sans Pro" panose="020B0503030403020204" pitchFamily="34" charset="0"/>
            </a:endParaRPr>
          </a:p>
          <a:p>
            <a:pPr marL="119997" indent="0" defTabSz="1035441">
              <a:lnSpc>
                <a:spcPct val="100000"/>
              </a:lnSpc>
              <a:spcBef>
                <a:spcPts val="1067"/>
              </a:spcBef>
              <a:spcAft>
                <a:spcPts val="0"/>
              </a:spcAft>
              <a:buClr>
                <a:srgbClr val="4C7090"/>
              </a:buClr>
              <a:buNone/>
              <a:defRPr/>
            </a:pPr>
            <a:r>
              <a:rPr lang="fi-FI" sz="1150" b="1" spc="0">
                <a:solidFill>
                  <a:srgbClr val="000000"/>
                </a:solidFill>
                <a:latin typeface="Arial Nova"/>
                <a:cs typeface="+mn-cs"/>
              </a:rPr>
              <a:t>Keskeisimmät haasteet Uudellamaalla</a:t>
            </a:r>
          </a:p>
          <a:p>
            <a:pPr marL="241294" indent="-120648" defTabSz="1035441">
              <a:lnSpc>
                <a:spcPct val="100000"/>
              </a:lnSpc>
              <a:spcBef>
                <a:spcPts val="267"/>
              </a:spcBef>
              <a:spcAft>
                <a:spcPts val="0"/>
              </a:spcAft>
              <a:buClr>
                <a:srgbClr val="4C7090"/>
              </a:buClr>
              <a:buSzPct val="80000"/>
              <a:defRPr/>
            </a:pPr>
            <a:r>
              <a:rPr lang="fi-FI" sz="1150" spc="-23">
                <a:solidFill>
                  <a:srgbClr val="000000"/>
                </a:solidFill>
                <a:latin typeface="Source Sans Pro" panose="020B0503030403020204" pitchFamily="34" charset="0"/>
                <a:ea typeface="Source Sans Pro" panose="020B0503030403020204" pitchFamily="34" charset="0"/>
              </a:rPr>
              <a:t>Ilmastonmuutoksen myötä epävarmuus arjen sujuvuudessa ja yritystoiminnan jatkuvuudessa kasvaa: globaalit heijastevaikutukset elinkeinoelämän toimintaketjuihin yleistyvät ja luontokadon ja sään ääri-ilmiöiden vaikutukset näkyvät myös Uudellamaalla.</a:t>
            </a:r>
          </a:p>
          <a:p>
            <a:pPr marL="241294" indent="-120648" defTabSz="1035441">
              <a:lnSpc>
                <a:spcPct val="100000"/>
              </a:lnSpc>
              <a:spcBef>
                <a:spcPts val="267"/>
              </a:spcBef>
              <a:spcAft>
                <a:spcPts val="0"/>
              </a:spcAft>
              <a:buClr>
                <a:srgbClr val="4C7090"/>
              </a:buClr>
              <a:buSzPct val="80000"/>
              <a:defRPr/>
            </a:pPr>
            <a:r>
              <a:rPr lang="fi-FI" sz="1150" spc="-23">
                <a:solidFill>
                  <a:srgbClr val="000000"/>
                </a:solidFill>
                <a:latin typeface="Source Sans Pro" panose="020B0503030403020204" pitchFamily="34" charset="0"/>
                <a:ea typeface="Source Sans Pro" panose="020B0503030403020204" pitchFamily="34" charset="0"/>
              </a:rPr>
              <a:t>Osaavan työvoiman puute kasvaa merkittävästi, kun maahanmuutto vähenee.</a:t>
            </a:r>
          </a:p>
          <a:p>
            <a:pPr marL="119997" indent="0" defTabSz="1035441">
              <a:lnSpc>
                <a:spcPct val="100000"/>
              </a:lnSpc>
              <a:spcBef>
                <a:spcPts val="1067"/>
              </a:spcBef>
              <a:spcAft>
                <a:spcPts val="0"/>
              </a:spcAft>
              <a:buClr>
                <a:srgbClr val="4C7090"/>
              </a:buClr>
              <a:buNone/>
              <a:defRPr/>
            </a:pPr>
            <a:r>
              <a:rPr lang="fi-FI" sz="1150" b="1" spc="0">
                <a:solidFill>
                  <a:srgbClr val="000000"/>
                </a:solidFill>
                <a:latin typeface="Titillium Web Bold" panose="00000800000000000000" charset="0"/>
                <a:ea typeface="Source Sans Pro" panose="020B0503030403020204" pitchFamily="34" charset="0"/>
                <a:cs typeface="+mn-cs"/>
              </a:rPr>
              <a:t>Talous ja elinkeinot </a:t>
            </a:r>
            <a:r>
              <a:rPr lang="fi-FI" sz="1150" b="1" spc="0">
                <a:solidFill>
                  <a:srgbClr val="000000"/>
                </a:solidFill>
                <a:latin typeface="Titillium Web Bold" panose="00000800000000000000" charset="0"/>
                <a:cs typeface="+mn-cs"/>
              </a:rPr>
              <a:t>Uudellamaalla</a:t>
            </a:r>
          </a:p>
          <a:p>
            <a:pPr marL="241294" indent="-120648" defTabSz="1035441">
              <a:lnSpc>
                <a:spcPct val="100000"/>
              </a:lnSpc>
              <a:spcBef>
                <a:spcPts val="533"/>
              </a:spcBef>
              <a:spcAft>
                <a:spcPts val="0"/>
              </a:spcAft>
              <a:buClr>
                <a:srgbClr val="4C7090"/>
              </a:buClr>
              <a:buSzPct val="80000"/>
              <a:defRPr/>
            </a:pPr>
            <a:r>
              <a:rPr lang="fi-FI" sz="1150" spc="-23">
                <a:solidFill>
                  <a:srgbClr val="000000"/>
                </a:solidFill>
                <a:latin typeface="Source Sans Pro" panose="020B0503030403020204" pitchFamily="34" charset="0"/>
                <a:ea typeface="Source Sans Pro" panose="020B0503030403020204" pitchFamily="34" charset="0"/>
              </a:rPr>
              <a:t>Uusimaa on Suomen talouden ja TKI-toiminnan veturi. </a:t>
            </a:r>
            <a:endParaRPr lang="fi-FI" sz="1150" spc="-23">
              <a:solidFill>
                <a:srgbClr val="000000"/>
              </a:solidFill>
              <a:latin typeface="Arial Nova Light"/>
            </a:endParaRPr>
          </a:p>
          <a:p>
            <a:pPr marL="241294" indent="-120648" defTabSz="1035441">
              <a:lnSpc>
                <a:spcPct val="100000"/>
              </a:lnSpc>
              <a:spcBef>
                <a:spcPts val="533"/>
              </a:spcBef>
              <a:spcAft>
                <a:spcPts val="0"/>
              </a:spcAft>
              <a:buClr>
                <a:srgbClr val="4C7090"/>
              </a:buClr>
              <a:buSzPct val="80000"/>
              <a:defRPr/>
            </a:pPr>
            <a:r>
              <a:rPr lang="fi-FI" sz="1150" spc="-23">
                <a:solidFill>
                  <a:srgbClr val="000000"/>
                </a:solidFill>
                <a:latin typeface="Source Sans Pro" panose="020B0503030403020204" pitchFamily="34" charset="0"/>
                <a:ea typeface="Source Sans Pro" panose="020B0503030403020204" pitchFamily="34" charset="0"/>
              </a:rPr>
              <a:t>Uusimaa on vihreän siirtymän osalta edelläkävijä ja testialusta erilaisille ilmastoinnovaatioille. Uusimaa vie arvoa tuottavia ilmastonmuutoksen hillinnän ja sopeutumisen innovaatioita globaaleille markkinoille.</a:t>
            </a:r>
          </a:p>
          <a:p>
            <a:pPr marL="241294" indent="-120648" defTabSz="1035441">
              <a:lnSpc>
                <a:spcPct val="100000"/>
              </a:lnSpc>
              <a:spcBef>
                <a:spcPts val="533"/>
              </a:spcBef>
              <a:spcAft>
                <a:spcPts val="0"/>
              </a:spcAft>
              <a:buClr>
                <a:srgbClr val="4C7090"/>
              </a:buClr>
              <a:buSzPct val="80000"/>
              <a:defRPr/>
            </a:pPr>
            <a:r>
              <a:rPr lang="fi-FI" sz="1150" spc="-23">
                <a:solidFill>
                  <a:srgbClr val="000000"/>
                </a:solidFill>
                <a:latin typeface="Source Sans Pro" panose="020B0503030403020204" pitchFamily="34" charset="0"/>
                <a:ea typeface="Source Sans Pro" panose="020B0503030403020204" pitchFamily="34" charset="0"/>
              </a:rPr>
              <a:t>Palvelusektorilla tapahtuu hidasta kehittymistä ja monipuolistumista teknologisten ja tekoälyyn pohjautuvien ratkaisujen myötä, mutta koko palvelusektoria mullistavia </a:t>
            </a:r>
            <a:r>
              <a:rPr lang="fi-FI" sz="1150" spc="-23" err="1">
                <a:solidFill>
                  <a:srgbClr val="000000"/>
                </a:solidFill>
                <a:latin typeface="Source Sans Pro" panose="020B0503030403020204" pitchFamily="34" charset="0"/>
                <a:ea typeface="Source Sans Pro" panose="020B0503030403020204" pitchFamily="34" charset="0"/>
              </a:rPr>
              <a:t>disruptioita</a:t>
            </a:r>
            <a:r>
              <a:rPr lang="fi-FI" sz="1150" spc="-23">
                <a:solidFill>
                  <a:srgbClr val="000000"/>
                </a:solidFill>
                <a:latin typeface="Source Sans Pro" panose="020B0503030403020204" pitchFamily="34" charset="0"/>
                <a:ea typeface="Source Sans Pro" panose="020B0503030403020204" pitchFamily="34" charset="0"/>
              </a:rPr>
              <a:t> ei nähdä.</a:t>
            </a:r>
          </a:p>
          <a:p>
            <a:pPr marL="119997" indent="0" defTabSz="1035441">
              <a:lnSpc>
                <a:spcPct val="100000"/>
              </a:lnSpc>
              <a:spcBef>
                <a:spcPts val="1067"/>
              </a:spcBef>
              <a:spcAft>
                <a:spcPts val="0"/>
              </a:spcAft>
              <a:buClr>
                <a:srgbClr val="4C7090"/>
              </a:buClr>
              <a:buNone/>
              <a:defRPr/>
            </a:pPr>
            <a:r>
              <a:rPr lang="fi-FI" sz="1150" b="1" spc="0">
                <a:solidFill>
                  <a:srgbClr val="000000"/>
                </a:solidFill>
                <a:latin typeface="Titillium Web Bold" panose="00000800000000000000" charset="0"/>
                <a:ea typeface="Source Sans Pro" panose="020B0503030403020204" pitchFamily="34" charset="0"/>
                <a:cs typeface="+mn-cs"/>
              </a:rPr>
              <a:t>Yhteiskunnallinen kehitys Uudellamaalla</a:t>
            </a:r>
          </a:p>
          <a:p>
            <a:pPr marL="241294" indent="-120648" defTabSz="1035441">
              <a:lnSpc>
                <a:spcPct val="100000"/>
              </a:lnSpc>
              <a:spcBef>
                <a:spcPts val="533"/>
              </a:spcBef>
              <a:spcAft>
                <a:spcPts val="0"/>
              </a:spcAft>
              <a:buClr>
                <a:srgbClr val="4C7090"/>
              </a:buClr>
              <a:buSzPct val="80000"/>
              <a:defRPr/>
            </a:pPr>
            <a:r>
              <a:rPr lang="fi-FI" sz="1150" spc="-23">
                <a:solidFill>
                  <a:srgbClr val="000000"/>
                </a:solidFill>
                <a:latin typeface="Source Sans Pro" panose="020B0503030403020204" pitchFamily="34" charset="0"/>
                <a:ea typeface="Source Sans Pro" panose="020B0503030403020204" pitchFamily="34" charset="0"/>
              </a:rPr>
              <a:t>Uusimaa pysyy Suomen monimuotoisimpana maakuntana, mutta vastakkainasettelu vähenee, kun uusia muuttajia alueelle on vähemmän ja nykyiset asukkaat integroituvat vuosikymmenten saatossa. </a:t>
            </a:r>
          </a:p>
          <a:p>
            <a:pPr marL="241294" indent="-120648" defTabSz="1035441">
              <a:lnSpc>
                <a:spcPct val="100000"/>
              </a:lnSpc>
              <a:spcBef>
                <a:spcPts val="533"/>
              </a:spcBef>
              <a:spcAft>
                <a:spcPts val="0"/>
              </a:spcAft>
              <a:buClr>
                <a:srgbClr val="4C7090"/>
              </a:buClr>
              <a:buSzPct val="80000"/>
              <a:defRPr/>
            </a:pPr>
            <a:r>
              <a:rPr lang="fi-FI" sz="1150" spc="-23">
                <a:solidFill>
                  <a:srgbClr val="000000"/>
                </a:solidFill>
                <a:latin typeface="Source Sans Pro" panose="020B0503030403020204" pitchFamily="34" charset="0"/>
                <a:ea typeface="Source Sans Pro" panose="020B0503030403020204" pitchFamily="34" charset="0"/>
              </a:rPr>
              <a:t>Hyvinvointitalouden hengessä asuinalueiden eriytymistä on onnistuneesti lievitetty ja arki Uudellamaalla on toimivaa. Pienyhteisöllisyys on lisääntynyt Uudenmaan suurissa kaupungeissa.</a:t>
            </a:r>
          </a:p>
          <a:p>
            <a:pPr marL="241294" indent="-120648" defTabSz="1035441">
              <a:lnSpc>
                <a:spcPct val="100000"/>
              </a:lnSpc>
              <a:spcBef>
                <a:spcPts val="533"/>
              </a:spcBef>
              <a:spcAft>
                <a:spcPts val="0"/>
              </a:spcAft>
              <a:buClr>
                <a:srgbClr val="4C7090"/>
              </a:buClr>
              <a:buSzPct val="80000"/>
              <a:defRPr/>
            </a:pPr>
            <a:r>
              <a:rPr lang="fi-FI" sz="1150" spc="-23">
                <a:solidFill>
                  <a:srgbClr val="000000"/>
                </a:solidFill>
                <a:latin typeface="Source Sans Pro" panose="020B0503030403020204" pitchFamily="34" charset="0"/>
                <a:ea typeface="Source Sans Pro" panose="020B0503030403020204" pitchFamily="34" charset="0"/>
              </a:rPr>
              <a:t>Uudellamaalla saadaan ylläpidettyä terveydenhuollon taso, sillä väestötiheys on riittävällä tasolla ja Uusimaa pääosin hyötyy keskittymiskehityksestä. Terveydenhuollon innovaatiot syntyvät resurssien puitteissa pääosin Uudellamaalla.</a:t>
            </a:r>
            <a:endParaRPr lang="fi-FI" sz="1150" spc="-23">
              <a:solidFill>
                <a:srgbClr val="000000"/>
              </a:solidFill>
              <a:latin typeface="Source Sans Pro" panose="020B0503030403020204" pitchFamily="34" charset="0"/>
              <a:ea typeface="Source Sans Pro" panose="020B0503030403020204" pitchFamily="34" charset="0"/>
              <a:cs typeface="+mn-cs"/>
            </a:endParaRPr>
          </a:p>
          <a:p>
            <a:pPr marL="119997" indent="0" defTabSz="1219170">
              <a:lnSpc>
                <a:spcPct val="100000"/>
              </a:lnSpc>
              <a:spcBef>
                <a:spcPts val="1067"/>
              </a:spcBef>
              <a:spcAft>
                <a:spcPts val="0"/>
              </a:spcAft>
              <a:buClr>
                <a:srgbClr val="4C7090"/>
              </a:buClr>
              <a:buNone/>
              <a:defRPr/>
            </a:pPr>
            <a:r>
              <a:rPr lang="fi-FI" sz="1150" b="1" spc="0">
                <a:solidFill>
                  <a:srgbClr val="000000"/>
                </a:solidFill>
                <a:latin typeface="Titillium Web Bold" panose="00000800000000000000" charset="0"/>
                <a:ea typeface="Source Sans Pro" panose="020B0503030403020204" pitchFamily="34" charset="0"/>
                <a:cs typeface="+mn-cs"/>
              </a:rPr>
              <a:t>Liikkuminen, saavutettavuus ja yhteistyö </a:t>
            </a:r>
          </a:p>
          <a:p>
            <a:pPr marL="241294" indent="-120648" defTabSz="1035441">
              <a:lnSpc>
                <a:spcPct val="100000"/>
              </a:lnSpc>
              <a:spcBef>
                <a:spcPts val="533"/>
              </a:spcBef>
              <a:spcAft>
                <a:spcPts val="0"/>
              </a:spcAft>
              <a:buClr>
                <a:srgbClr val="4C7090"/>
              </a:buClr>
              <a:buSzPct val="80000"/>
              <a:defRPr/>
            </a:pPr>
            <a:r>
              <a:rPr lang="fi-FI" sz="1150" spc="-23">
                <a:solidFill>
                  <a:srgbClr val="000000"/>
                </a:solidFill>
                <a:latin typeface="Source Sans Pro" panose="020B0503030403020204" pitchFamily="34" charset="0"/>
                <a:ea typeface="Source Sans Pro" panose="020B0503030403020204" pitchFamily="34" charset="0"/>
              </a:rPr>
              <a:t>Julkisten resurssien puute heikentää liikenneinfran kehitystä koko maassa, mutta Uudenmaan talous mahdollistaa mm. vaadittavat korjausinvestoinnit myös reuna-alueille ja fyysinen saavutettavuus pysyy kohtuullisella tasolla. </a:t>
            </a:r>
          </a:p>
          <a:p>
            <a:pPr marL="241294" indent="-120648" defTabSz="1035441">
              <a:lnSpc>
                <a:spcPct val="100000"/>
              </a:lnSpc>
              <a:spcBef>
                <a:spcPts val="533"/>
              </a:spcBef>
              <a:spcAft>
                <a:spcPts val="0"/>
              </a:spcAft>
              <a:buClr>
                <a:srgbClr val="4C7090"/>
              </a:buClr>
              <a:buSzPct val="80000"/>
              <a:defRPr/>
            </a:pPr>
            <a:r>
              <a:rPr lang="fi-FI" sz="1150" spc="-23">
                <a:solidFill>
                  <a:srgbClr val="000000"/>
                </a:solidFill>
                <a:latin typeface="Source Sans Pro" panose="020B0503030403020204" pitchFamily="34" charset="0"/>
                <a:ea typeface="Source Sans Pro" panose="020B0503030403020204" pitchFamily="34" charset="0"/>
                <a:cs typeface="+mn-cs"/>
              </a:rPr>
              <a:t>Haastavassa taloustilanteessa sisäinen yhteistyö lisääntyy Uudenmaan eri kuntien, kaupunkien ja toimijoiden kesken tehokkuuden saavuttamiseksi.</a:t>
            </a:r>
          </a:p>
          <a:p>
            <a:pPr marL="241294" indent="-120648" defTabSz="1035441">
              <a:lnSpc>
                <a:spcPct val="100000"/>
              </a:lnSpc>
              <a:spcBef>
                <a:spcPts val="533"/>
              </a:spcBef>
              <a:spcAft>
                <a:spcPts val="0"/>
              </a:spcAft>
              <a:buClr>
                <a:srgbClr val="4C7090"/>
              </a:buClr>
              <a:buSzPct val="80000"/>
              <a:defRPr/>
            </a:pPr>
            <a:r>
              <a:rPr lang="fi-FI" sz="1150" spc="-23">
                <a:solidFill>
                  <a:srgbClr val="000000"/>
                </a:solidFill>
                <a:latin typeface="Source Sans Pro" panose="020B0503030403020204" pitchFamily="34" charset="0"/>
                <a:ea typeface="Source Sans Pro" panose="020B0503030403020204" pitchFamily="34" charset="0"/>
                <a:cs typeface="+mn-cs"/>
              </a:rPr>
              <a:t>Uudenmaan kansainvälinen yhteistyö on keskittynyt pääasiassa Yhdysvaltojen johtaman blokin maihin ja erityisesti energiasektorille. Yhteistyö Pohjoismaiden ja Baltian maiden kanssa on tiivistä.</a:t>
            </a:r>
          </a:p>
        </p:txBody>
      </p:sp>
      <p:sp>
        <p:nvSpPr>
          <p:cNvPr id="5" name="TextBox 4">
            <a:extLst>
              <a:ext uri="{FF2B5EF4-FFF2-40B4-BE49-F238E27FC236}">
                <a16:creationId xmlns:a16="http://schemas.microsoft.com/office/drawing/2014/main" id="{1333AAAD-4743-2C30-F370-F267EEA92BAC}"/>
              </a:ext>
            </a:extLst>
          </p:cNvPr>
          <p:cNvSpPr txBox="1"/>
          <p:nvPr/>
        </p:nvSpPr>
        <p:spPr>
          <a:xfrm>
            <a:off x="647701" y="3551458"/>
            <a:ext cx="1940788" cy="830997"/>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Titillium Web Bold" panose="00000800000000000000" charset="0"/>
              </a:rPr>
              <a:t>Uusimaa vahvistaa rooliaan Suomen talouden ja TKI-toiminnan veturina. </a:t>
            </a:r>
          </a:p>
        </p:txBody>
      </p:sp>
      <p:sp>
        <p:nvSpPr>
          <p:cNvPr id="6" name="TextBox 5">
            <a:extLst>
              <a:ext uri="{FF2B5EF4-FFF2-40B4-BE49-F238E27FC236}">
                <a16:creationId xmlns:a16="http://schemas.microsoft.com/office/drawing/2014/main" id="{406560ED-9005-2994-BC5C-2F5644AD95A4}"/>
              </a:ext>
            </a:extLst>
          </p:cNvPr>
          <p:cNvSpPr txBox="1"/>
          <p:nvPr/>
        </p:nvSpPr>
        <p:spPr>
          <a:xfrm>
            <a:off x="647701" y="2488999"/>
            <a:ext cx="1940788" cy="830997"/>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Titillium Web Bold" panose="00000800000000000000" charset="0"/>
              </a:rPr>
              <a:t>Ilmastonmuutos haastaa jatkuvuutta ja osaavan työvoiman puute rasittaa maakuntaa.</a:t>
            </a:r>
          </a:p>
        </p:txBody>
      </p:sp>
      <p:sp>
        <p:nvSpPr>
          <p:cNvPr id="7" name="TextBox 6">
            <a:extLst>
              <a:ext uri="{FF2B5EF4-FFF2-40B4-BE49-F238E27FC236}">
                <a16:creationId xmlns:a16="http://schemas.microsoft.com/office/drawing/2014/main" id="{046BFBA5-D520-42BB-3AF3-2832D400F969}"/>
              </a:ext>
            </a:extLst>
          </p:cNvPr>
          <p:cNvSpPr txBox="1"/>
          <p:nvPr/>
        </p:nvSpPr>
        <p:spPr>
          <a:xfrm>
            <a:off x="647701" y="1241874"/>
            <a:ext cx="1940788" cy="1015663"/>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Titillium Web Bold" panose="00000800000000000000" charset="0"/>
              </a:rPr>
              <a:t>Uusimaa pärjää ja sillä on merkittävä rooli uusien talouden ja yhteiskunnan kehittämisaloitteiden pilotoinnissa. </a:t>
            </a:r>
          </a:p>
        </p:txBody>
      </p:sp>
      <p:sp>
        <p:nvSpPr>
          <p:cNvPr id="8" name="TextBox 7">
            <a:extLst>
              <a:ext uri="{FF2B5EF4-FFF2-40B4-BE49-F238E27FC236}">
                <a16:creationId xmlns:a16="http://schemas.microsoft.com/office/drawing/2014/main" id="{5980514E-F6BF-03B8-D32E-ABF49BECFB2C}"/>
              </a:ext>
            </a:extLst>
          </p:cNvPr>
          <p:cNvSpPr txBox="1"/>
          <p:nvPr/>
        </p:nvSpPr>
        <p:spPr>
          <a:xfrm>
            <a:off x="647701" y="4613917"/>
            <a:ext cx="1940788" cy="830997"/>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Titillium Web Bold" panose="00000800000000000000" charset="0"/>
              </a:rPr>
              <a:t>Uusimaa pysyy Suomen monimuotoisimpana maakuntana ja polarisaatio vähenee. </a:t>
            </a:r>
          </a:p>
        </p:txBody>
      </p:sp>
      <p:sp>
        <p:nvSpPr>
          <p:cNvPr id="9" name="TextBox 8">
            <a:extLst>
              <a:ext uri="{FF2B5EF4-FFF2-40B4-BE49-F238E27FC236}">
                <a16:creationId xmlns:a16="http://schemas.microsoft.com/office/drawing/2014/main" id="{8C314AB1-8D3C-5DE7-66A1-0EF4ACFDF2C5}"/>
              </a:ext>
            </a:extLst>
          </p:cNvPr>
          <p:cNvSpPr txBox="1"/>
          <p:nvPr/>
        </p:nvSpPr>
        <p:spPr>
          <a:xfrm>
            <a:off x="647701" y="5676377"/>
            <a:ext cx="1993884" cy="646331"/>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Titillium Web Bold" panose="00000800000000000000" charset="0"/>
              </a:rPr>
              <a:t>Uudellamaalla saadaan ylläpidettyä terveydenhuollon taso.</a:t>
            </a:r>
          </a:p>
        </p:txBody>
      </p:sp>
      <p:pic>
        <p:nvPicPr>
          <p:cNvPr id="10" name="Kuva 23">
            <a:extLst>
              <a:ext uri="{FF2B5EF4-FFF2-40B4-BE49-F238E27FC236}">
                <a16:creationId xmlns:a16="http://schemas.microsoft.com/office/drawing/2014/main" id="{D3EDDFAD-BCCF-1414-966B-481DACD0081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627" y="3689631"/>
            <a:ext cx="529167" cy="529167"/>
          </a:xfrm>
          <a:prstGeom prst="rect">
            <a:avLst/>
          </a:prstGeom>
        </p:spPr>
      </p:pic>
      <p:pic>
        <p:nvPicPr>
          <p:cNvPr id="11" name="Graphic 3">
            <a:extLst>
              <a:ext uri="{FF2B5EF4-FFF2-40B4-BE49-F238E27FC236}">
                <a16:creationId xmlns:a16="http://schemas.microsoft.com/office/drawing/2014/main" id="{94D82DED-84BF-7C86-57FD-055D0584769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8534" y="5740832"/>
            <a:ext cx="529167" cy="529167"/>
          </a:xfrm>
          <a:prstGeom prst="rect">
            <a:avLst/>
          </a:prstGeom>
        </p:spPr>
      </p:pic>
      <p:pic>
        <p:nvPicPr>
          <p:cNvPr id="12" name="Kuva 27">
            <a:extLst>
              <a:ext uri="{FF2B5EF4-FFF2-40B4-BE49-F238E27FC236}">
                <a16:creationId xmlns:a16="http://schemas.microsoft.com/office/drawing/2014/main" id="{8F232780-33B2-8C09-0F69-AF2CF128B65C}"/>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9618" y="4644078"/>
            <a:ext cx="529167" cy="529167"/>
          </a:xfrm>
          <a:prstGeom prst="rect">
            <a:avLst/>
          </a:prstGeom>
        </p:spPr>
      </p:pic>
      <p:pic>
        <p:nvPicPr>
          <p:cNvPr id="21" name="Kuva 29">
            <a:extLst>
              <a:ext uri="{FF2B5EF4-FFF2-40B4-BE49-F238E27FC236}">
                <a16:creationId xmlns:a16="http://schemas.microsoft.com/office/drawing/2014/main" id="{60D9F428-6BF8-D3E3-0D08-3FB716097438}"/>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1392" y="2636577"/>
            <a:ext cx="569345" cy="569345"/>
          </a:xfrm>
          <a:prstGeom prst="rect">
            <a:avLst/>
          </a:prstGeom>
        </p:spPr>
      </p:pic>
      <p:pic>
        <p:nvPicPr>
          <p:cNvPr id="23" name="Kuva 31">
            <a:extLst>
              <a:ext uri="{FF2B5EF4-FFF2-40B4-BE49-F238E27FC236}">
                <a16:creationId xmlns:a16="http://schemas.microsoft.com/office/drawing/2014/main" id="{735BACEA-4D0D-AA81-191F-5739891D1FA5}"/>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5397" y="1437983"/>
            <a:ext cx="569344" cy="569344"/>
          </a:xfrm>
          <a:prstGeom prst="rect">
            <a:avLst/>
          </a:prstGeom>
        </p:spPr>
      </p:pic>
    </p:spTree>
    <p:extLst>
      <p:ext uri="{BB962C8B-B14F-4D97-AF65-F5344CB8AC3E}">
        <p14:creationId xmlns:p14="http://schemas.microsoft.com/office/powerpoint/2010/main" val="672254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A9B66-3E72-B346-6B13-53F6B449A8B9}"/>
            </a:ext>
          </a:extLst>
        </p:cNvPr>
        <p:cNvGrpSpPr/>
        <p:nvPr/>
      </p:nvGrpSpPr>
      <p:grpSpPr>
        <a:xfrm>
          <a:off x="0" y="0"/>
          <a:ext cx="0" cy="0"/>
          <a:chOff x="0" y="0"/>
          <a:chExt cx="0" cy="0"/>
        </a:xfrm>
      </p:grpSpPr>
      <p:sp>
        <p:nvSpPr>
          <p:cNvPr id="3" name="Text Placeholder 21">
            <a:extLst>
              <a:ext uri="{FF2B5EF4-FFF2-40B4-BE49-F238E27FC236}">
                <a16:creationId xmlns:a16="http://schemas.microsoft.com/office/drawing/2014/main" id="{7BDD671E-31FA-7FFE-1D9D-68DAC57E767D}"/>
              </a:ext>
            </a:extLst>
          </p:cNvPr>
          <p:cNvSpPr txBox="1">
            <a:spLocks/>
          </p:cNvSpPr>
          <p:nvPr/>
        </p:nvSpPr>
        <p:spPr>
          <a:xfrm>
            <a:off x="0" y="1134536"/>
            <a:ext cx="12192000" cy="5579533"/>
          </a:xfrm>
          <a:prstGeom prst="rect">
            <a:avLst/>
          </a:prstGeom>
          <a:solidFill>
            <a:schemeClr val="accent3">
              <a:lumMod val="20000"/>
              <a:lumOff val="80000"/>
            </a:schemeClr>
          </a:solidFill>
          <a:ln>
            <a:noFill/>
          </a:ln>
        </p:spPr>
        <p:txBody>
          <a:bodyPr lIns="96000" tIns="40765" rIns="40765" bIns="40765" anchor="ctr"/>
          <a:lstStyle>
            <a:lvl1pPr marL="0" indent="0" algn="l" defTabSz="776600" rtl="0" eaLnBrk="1" latinLnBrk="0" hangingPunct="1">
              <a:lnSpc>
                <a:spcPct val="90000"/>
              </a:lnSpc>
              <a:spcBef>
                <a:spcPts val="0"/>
              </a:spcBef>
              <a:spcAft>
                <a:spcPts val="511"/>
              </a:spcAft>
              <a:buFont typeface="Arial" pitchFamily="34" charset="0"/>
              <a:buNone/>
              <a:defRPr lang="fi-FI" sz="1050" b="1" kern="1200" spc="-17" baseline="0" dirty="0">
                <a:solidFill>
                  <a:srgbClr val="FFFFFF"/>
                </a:solidFill>
                <a:latin typeface="Calibri" panose="020F0502020204030204" pitchFamily="34" charset="0"/>
                <a:ea typeface="ＭＳ Ｐゴシック" charset="0"/>
                <a:cs typeface="ＭＳ Ｐゴシック" charset="0"/>
              </a:defRPr>
            </a:lvl1pPr>
            <a:lvl2pPr marL="304708" indent="-152355"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2pPr>
            <a:lvl3pPr marL="457063"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3pPr>
            <a:lvl4pPr marL="608069" indent="-151006"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4pPr>
            <a:lvl5pPr marL="760421"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5pPr>
            <a:lvl6pPr marL="2135643"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23936"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12238"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00541"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algn="ctr" defTabSz="1035441">
              <a:lnSpc>
                <a:spcPct val="100000"/>
              </a:lnSpc>
              <a:spcAft>
                <a:spcPts val="681"/>
              </a:spcAft>
              <a:defRPr/>
            </a:pPr>
            <a:endParaRPr lang="fi-FI" sz="1333" spc="400">
              <a:solidFill>
                <a:srgbClr val="000000">
                  <a:lumMod val="85000"/>
                  <a:lumOff val="15000"/>
                </a:srgbClr>
              </a:solidFill>
              <a:latin typeface="Arial"/>
            </a:endParaRPr>
          </a:p>
        </p:txBody>
      </p:sp>
      <p:sp>
        <p:nvSpPr>
          <p:cNvPr id="4" name="Text Placeholder 21">
            <a:extLst>
              <a:ext uri="{FF2B5EF4-FFF2-40B4-BE49-F238E27FC236}">
                <a16:creationId xmlns:a16="http://schemas.microsoft.com/office/drawing/2014/main" id="{105B5EEA-9BA6-2756-A39B-3DF50983D660}"/>
              </a:ext>
            </a:extLst>
          </p:cNvPr>
          <p:cNvSpPr txBox="1">
            <a:spLocks/>
          </p:cNvSpPr>
          <p:nvPr/>
        </p:nvSpPr>
        <p:spPr>
          <a:xfrm>
            <a:off x="2695039" y="1254226"/>
            <a:ext cx="9341923" cy="5349281"/>
          </a:xfrm>
          <a:prstGeom prst="rect">
            <a:avLst/>
          </a:prstGeom>
          <a:solidFill>
            <a:schemeClr val="bg1">
              <a:alpha val="95000"/>
            </a:schemeClr>
          </a:solidFill>
          <a:ln w="9525">
            <a:noFill/>
          </a:ln>
        </p:spPr>
        <p:txBody>
          <a:bodyPr lIns="0" tIns="96000" rIns="144000" bIns="144000" numCol="2" anchor="t"/>
          <a:lstStyle>
            <a:lvl1pPr marL="171450" indent="-171450" algn="l" defTabSz="776600" rtl="0" eaLnBrk="1" latinLnBrk="0" hangingPunct="1">
              <a:lnSpc>
                <a:spcPct val="90000"/>
              </a:lnSpc>
              <a:spcBef>
                <a:spcPts val="0"/>
              </a:spcBef>
              <a:spcAft>
                <a:spcPts val="511"/>
              </a:spcAft>
              <a:buFont typeface="Arial" panose="020B0604020202020204" pitchFamily="34" charset="0"/>
              <a:buChar char="•"/>
              <a:defRPr lang="fi-FI" sz="1050" b="0" kern="1200" spc="-17" baseline="0" dirty="0">
                <a:solidFill>
                  <a:schemeClr val="tx2"/>
                </a:solidFill>
                <a:latin typeface="Calibri" panose="020F0502020204030204" pitchFamily="34" charset="0"/>
                <a:ea typeface="ＭＳ Ｐゴシック" charset="0"/>
                <a:cs typeface="ＭＳ Ｐゴシック" charset="0"/>
              </a:defRPr>
            </a:lvl1pPr>
            <a:lvl2pPr marL="304708" indent="-152355"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2pPr>
            <a:lvl3pPr marL="457063"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3pPr>
            <a:lvl4pPr marL="608069" indent="-151006"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4pPr>
            <a:lvl5pPr marL="760421"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5pPr>
            <a:lvl6pPr marL="2135643"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23936"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12238"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00541"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marL="119377" marR="0" lvl="0" indent="0" algn="l" defTabSz="1035441" rtl="0" eaLnBrk="1" fontAlgn="auto" latinLnBrk="0" hangingPunct="1">
              <a:lnSpc>
                <a:spcPct val="100000"/>
              </a:lnSpc>
              <a:spcBef>
                <a:spcPts val="267"/>
              </a:spcBef>
              <a:spcAft>
                <a:spcPts val="0"/>
              </a:spcAft>
              <a:buClr>
                <a:srgbClr val="4C7090"/>
              </a:buClr>
              <a:buSzTx/>
              <a:buFontTx/>
              <a:buNone/>
              <a:tabLst/>
              <a:defRPr/>
            </a:pPr>
            <a:r>
              <a:rPr lang="fi-FI" sz="1200" b="1" spc="0">
                <a:solidFill>
                  <a:srgbClr val="000000"/>
                </a:solidFill>
                <a:latin typeface="Titillium Web Bold" panose="00000800000000000000" charset="0"/>
                <a:cs typeface="+mn-cs"/>
              </a:rPr>
              <a:t>Yleiskuvaus Pohjois-Pohjanmaasta skenaarion maailmassa</a:t>
            </a:r>
          </a:p>
          <a:p>
            <a:pPr marL="241294" marR="0" lvl="0" indent="-120648" defTabSz="1035441" fontAlgn="auto">
              <a:lnSpc>
                <a:spcPct val="100000"/>
              </a:lnSpc>
              <a:spcBef>
                <a:spcPts val="533"/>
              </a:spcBef>
              <a:spcAft>
                <a:spcPts val="0"/>
              </a:spcAft>
              <a:buClr>
                <a:srgbClr val="4C7090"/>
              </a:buClr>
              <a:buSzPct val="80000"/>
              <a:tabLst/>
              <a:defRPr/>
            </a:pPr>
            <a:r>
              <a:rPr lang="fi-FI" sz="1200" spc="-23">
                <a:solidFill>
                  <a:srgbClr val="000000"/>
                </a:solidFill>
                <a:latin typeface="Source Sans Pro" panose="020B0503030403020204" pitchFamily="34" charset="0"/>
                <a:ea typeface="Source Sans Pro" panose="020B0503030403020204" pitchFamily="34" charset="0"/>
              </a:rPr>
              <a:t>Pohjoisen strateginen merkitys on kasvanut ja Pohjois-Pohjanmaa porskuttaa kohtuullisen hyvin omavaraisuuden ja väestökehityksen suhteen. Muuttotappiota on ehkäisty onnistuneesti synnyttämällä alueelle työpaikkoja, pitämällä huolta alueen koulutus- ja asuntotarjonnasta, elinympäristöstä ja yrittäjyyden edellytyksistä. Nuorille sukupolville on luotu ennakoiden uskoa ja luottamusta Pohjois-Pohjanmaasta hyvänä asuinalueena.</a:t>
            </a:r>
          </a:p>
          <a:p>
            <a:pPr marL="241294" marR="0" lvl="0" indent="-120648" defTabSz="1035441" fontAlgn="auto">
              <a:lnSpc>
                <a:spcPct val="100000"/>
              </a:lnSpc>
              <a:spcBef>
                <a:spcPts val="533"/>
              </a:spcBef>
              <a:spcAft>
                <a:spcPts val="0"/>
              </a:spcAft>
              <a:buClr>
                <a:srgbClr val="4C7090"/>
              </a:buClr>
              <a:buSzPct val="80000"/>
              <a:tabLst/>
              <a:defRPr/>
            </a:pPr>
            <a:r>
              <a:rPr lang="fi-FI" sz="1200" spc="-23">
                <a:solidFill>
                  <a:srgbClr val="000000"/>
                </a:solidFill>
                <a:latin typeface="Source Sans Pro" panose="020B0503030403020204" pitchFamily="34" charset="0"/>
                <a:ea typeface="Source Sans Pro" panose="020B0503030403020204" pitchFamily="34" charset="0"/>
              </a:rPr>
              <a:t>Maakunnan elinkeinorakenteen alueellisen jakautumisen vuoksi työpaikkoja on edelleen melko tasaisesti eri puolilla maakuntaa.</a:t>
            </a:r>
          </a:p>
          <a:p>
            <a:pPr marL="241294" marR="0" lvl="0" indent="-120648" defTabSz="1035441" fontAlgn="auto">
              <a:lnSpc>
                <a:spcPct val="100000"/>
              </a:lnSpc>
              <a:spcBef>
                <a:spcPts val="533"/>
              </a:spcBef>
              <a:spcAft>
                <a:spcPts val="0"/>
              </a:spcAft>
              <a:buClr>
                <a:srgbClr val="4C7090"/>
              </a:buClr>
              <a:buSzPct val="80000"/>
              <a:tabLst/>
              <a:defRPr/>
            </a:pPr>
            <a:r>
              <a:rPr lang="fi-FI" sz="1200" spc="-23">
                <a:solidFill>
                  <a:srgbClr val="000000"/>
                </a:solidFill>
                <a:latin typeface="Source Sans Pro" panose="020B0503030403020204" pitchFamily="34" charset="0"/>
                <a:ea typeface="Source Sans Pro" panose="020B0503030403020204" pitchFamily="34" charset="0"/>
              </a:rPr>
              <a:t>Alueelle on tullut teollisia investointeja ja fyysinen saavutettavuus on parantunut investointien kautta eri liikennemuodoissa.</a:t>
            </a:r>
          </a:p>
          <a:p>
            <a:pPr marL="119997" marR="0" lvl="0" indent="0" algn="l" defTabSz="1035441" rtl="0" eaLnBrk="1" fontAlgn="auto" latinLnBrk="0" hangingPunct="1">
              <a:lnSpc>
                <a:spcPct val="100000"/>
              </a:lnSpc>
              <a:spcBef>
                <a:spcPts val="1067"/>
              </a:spcBef>
              <a:spcAft>
                <a:spcPts val="0"/>
              </a:spcAft>
              <a:buClr>
                <a:srgbClr val="4C7090"/>
              </a:buClr>
              <a:buSzTx/>
              <a:buFontTx/>
              <a:buNone/>
              <a:tabLst/>
              <a:defRPr/>
            </a:pPr>
            <a:r>
              <a:rPr lang="fi-FI" sz="1200" b="1" spc="0">
                <a:solidFill>
                  <a:srgbClr val="000000"/>
                </a:solidFill>
                <a:latin typeface="Titillium Web Bold" panose="00000800000000000000" charset="0"/>
                <a:cs typeface="+mn-cs"/>
              </a:rPr>
              <a:t>Keskeisimmät haasteet Pohjois-Pohjanmaalla</a:t>
            </a:r>
          </a:p>
          <a:p>
            <a:pPr marL="241294" marR="0" lvl="0" indent="-120648" defTabSz="1035441" fontAlgn="auto">
              <a:lnSpc>
                <a:spcPct val="100000"/>
              </a:lnSpc>
              <a:spcBef>
                <a:spcPts val="533"/>
              </a:spcBef>
              <a:spcAft>
                <a:spcPts val="0"/>
              </a:spcAft>
              <a:buClr>
                <a:srgbClr val="4C7090"/>
              </a:buClr>
              <a:buSzPct val="80000"/>
              <a:tabLst/>
              <a:defRPr/>
            </a:pPr>
            <a:r>
              <a:rPr lang="fi-FI" sz="1200" spc="-23">
                <a:solidFill>
                  <a:srgbClr val="000000"/>
                </a:solidFill>
                <a:latin typeface="Source Sans Pro" panose="020B0503030403020204" pitchFamily="34" charset="0"/>
                <a:ea typeface="Source Sans Pro" panose="020B0503030403020204" pitchFamily="34" charset="0"/>
              </a:rPr>
              <a:t>Väestökehitys ja yhteiskunnan mahdollinen polarisaatio haasteina.</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Puolustukseen joudutaan edelleen panostamaan merkittävästi. Ulkopoliittinen asema on epävakaa ja Suomi ei kokonaisuutena houkuttele investointeja.</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Ekologinen kriisi on merkittävä haaste. Vesistöjen ja metsien tilanne vaikuttaa arkeen ja teollisuuteen. Resurssiniukkuus ja sään ääri-ilmiöt haastavat mm. infrastruktuuria ja rakentamista, ruuantuotantoa, ihmisten terveyttä jne. </a:t>
            </a:r>
          </a:p>
          <a:p>
            <a:pPr marL="119997" indent="0" defTabSz="1035441">
              <a:lnSpc>
                <a:spcPct val="100000"/>
              </a:lnSpc>
              <a:spcBef>
                <a:spcPts val="1067"/>
              </a:spcBef>
              <a:spcAft>
                <a:spcPts val="0"/>
              </a:spcAft>
              <a:buClr>
                <a:srgbClr val="4C7090"/>
              </a:buClr>
              <a:buNone/>
              <a:defRPr/>
            </a:pPr>
            <a:r>
              <a:rPr lang="fi-FI" sz="1200" b="1" spc="0">
                <a:solidFill>
                  <a:srgbClr val="000000"/>
                </a:solidFill>
                <a:latin typeface="Titillium Web Bold" panose="00000800000000000000" charset="0"/>
                <a:cs typeface="+mn-cs"/>
              </a:rPr>
              <a:t>Talous ja elinkeinot Pohjois-Pohjanmaalla</a:t>
            </a:r>
          </a:p>
          <a:p>
            <a:pPr marL="241294" marR="0" lvl="0" indent="-120648" defTabSz="1035441" fontAlgn="auto">
              <a:lnSpc>
                <a:spcPct val="100000"/>
              </a:lnSpc>
              <a:spcBef>
                <a:spcPts val="533"/>
              </a:spcBef>
              <a:spcAft>
                <a:spcPts val="0"/>
              </a:spcAft>
              <a:buClr>
                <a:srgbClr val="4C7090"/>
              </a:buClr>
              <a:buSzPct val="80000"/>
              <a:tabLst/>
              <a:defRPr/>
            </a:pPr>
            <a:r>
              <a:rPr lang="fi-FI" sz="1200" spc="-23">
                <a:solidFill>
                  <a:srgbClr val="000000"/>
                </a:solidFill>
                <a:latin typeface="Source Sans Pro" panose="020B0503030403020204" pitchFamily="34" charset="0"/>
                <a:ea typeface="Source Sans Pro" panose="020B0503030403020204" pitchFamily="34" charset="0"/>
              </a:rPr>
              <a:t>Maakunta on omavarainen elintarviketuotannon ja energian suhteen. Vihreän talouden ml. vetytalouden ja merituulivoiman roolit kasvavat.</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Teollisuustoimintoja alueellistetaan uudelleen. Omavaraisuusaste kasvaa raaka-aineissa ja tuotannossa. Energian saatavuus houkuttelee maakuntaan jonkin verran uusia rohkeita teollisuusinvestointeja. Akkuteollisuus kehittyy. </a:t>
            </a:r>
          </a:p>
          <a:p>
            <a:pPr marL="241294" marR="0" lvl="0" indent="-120648" defTabSz="1035441" fontAlgn="auto">
              <a:lnSpc>
                <a:spcPct val="100000"/>
              </a:lnSpc>
              <a:spcBef>
                <a:spcPts val="533"/>
              </a:spcBef>
              <a:spcAft>
                <a:spcPts val="0"/>
              </a:spcAft>
              <a:buClr>
                <a:srgbClr val="4C7090"/>
              </a:buClr>
              <a:buSzPct val="80000"/>
              <a:tabLst/>
              <a:defRPr/>
            </a:pPr>
            <a:r>
              <a:rPr lang="fi-FI" sz="1200" spc="-23">
                <a:solidFill>
                  <a:srgbClr val="000000"/>
                </a:solidFill>
                <a:latin typeface="Source Sans Pro" panose="020B0503030403020204" pitchFamily="34" charset="0"/>
                <a:ea typeface="Source Sans Pro" panose="020B0503030403020204" pitchFamily="34" charset="0"/>
              </a:rPr>
              <a:t>Luonto, erämaat ja viileät kesät houkuttelevat matkailijoita.</a:t>
            </a:r>
          </a:p>
          <a:p>
            <a:pPr marL="119997" marR="0" lvl="0" indent="0" defTabSz="1035441" fontAlgn="auto">
              <a:lnSpc>
                <a:spcPct val="100000"/>
              </a:lnSpc>
              <a:spcBef>
                <a:spcPts val="1067"/>
              </a:spcBef>
              <a:spcAft>
                <a:spcPts val="0"/>
              </a:spcAft>
              <a:buClr>
                <a:srgbClr val="4C7090"/>
              </a:buClr>
              <a:buSzTx/>
              <a:buNone/>
              <a:tabLst/>
              <a:defRPr/>
            </a:pPr>
            <a:r>
              <a:rPr lang="fi-FI" sz="1200" b="1" spc="0">
                <a:solidFill>
                  <a:srgbClr val="000000"/>
                </a:solidFill>
                <a:latin typeface="Titillium Web Bold" panose="00000800000000000000" charset="0"/>
                <a:cs typeface="+mn-cs"/>
              </a:rPr>
              <a:t>Yhteiskunnallinen kehitys</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Pohjoisen merkitys koko Suomelle tunnistetaan aiempaa paremmin, alue- ja paikkaperusteinen kehittäminen edelleen voimissaan.</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Maahanmuuttajiin suhtaudutaan nykyistä arvostavammin, koska työvoimaa tarvitaan väestön vanhetessa ja syntyvyyden laskiessa.</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Hyvinvointi keskittyy entisestään. Elämä kasvukeskusten ulkopuolella on palvelujen osalta entistä haastavampaa. Silti osa ihmisistä haluaa edelleen asua myös harva-alueilla.</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Pärjäämisen ja yhdessä tekemisen kulttuuri säilyy ja korostuu entisestään skenaariossa, mikä tukee yhteisöllisyyden rakentumista. </a:t>
            </a:r>
          </a:p>
          <a:p>
            <a:pPr marL="119997" indent="0" defTabSz="1035441">
              <a:lnSpc>
                <a:spcPct val="100000"/>
              </a:lnSpc>
              <a:spcBef>
                <a:spcPts val="1067"/>
              </a:spcBef>
              <a:spcAft>
                <a:spcPts val="0"/>
              </a:spcAft>
              <a:buClr>
                <a:srgbClr val="4C7090"/>
              </a:buClr>
              <a:buNone/>
              <a:defRPr/>
            </a:pPr>
            <a:r>
              <a:rPr lang="fi-FI" sz="1200" b="1" spc="0">
                <a:solidFill>
                  <a:srgbClr val="000000"/>
                </a:solidFill>
                <a:latin typeface="Titillium Web Bold" panose="00000800000000000000" charset="0"/>
                <a:cs typeface="+mn-cs"/>
              </a:rPr>
              <a:t>Liikkuminen, saavutettavuus ja yhteistyö</a:t>
            </a:r>
          </a:p>
          <a:p>
            <a:pPr marL="241294" marR="0" lvl="0" indent="-120648" defTabSz="1035441" fontAlgn="auto">
              <a:lnSpc>
                <a:spcPct val="100000"/>
              </a:lnSpc>
              <a:spcBef>
                <a:spcPts val="533"/>
              </a:spcBef>
              <a:spcAft>
                <a:spcPts val="0"/>
              </a:spcAft>
              <a:buClr>
                <a:srgbClr val="4C7090"/>
              </a:buClr>
              <a:buSzPct val="80000"/>
              <a:tabLst/>
              <a:defRPr/>
            </a:pPr>
            <a:r>
              <a:rPr lang="fi-FI" sz="1200" spc="-23">
                <a:solidFill>
                  <a:srgbClr val="000000"/>
                </a:solidFill>
                <a:latin typeface="Source Sans Pro" panose="020B0503030403020204" pitchFamily="34" charset="0"/>
                <a:ea typeface="Source Sans Pro" panose="020B0503030403020204" pitchFamily="34" charset="0"/>
              </a:rPr>
              <a:t>Maakunnan sijainti Itämeren ja arktisen alueen leikkauspisteessä, Oulu solmupisteenä, tukee maakunnan elinvoiman kasvua. Maakunnalla on merkittävä rooli arktiseen alueeseen keskittyvässä kansainvälisessä yhteistyössä.</a:t>
            </a:r>
          </a:p>
          <a:p>
            <a:pPr marL="241294" marR="0" lvl="0" indent="-120648" defTabSz="1035441" fontAlgn="auto">
              <a:lnSpc>
                <a:spcPct val="100000"/>
              </a:lnSpc>
              <a:spcBef>
                <a:spcPts val="533"/>
              </a:spcBef>
              <a:spcAft>
                <a:spcPts val="0"/>
              </a:spcAft>
              <a:buClr>
                <a:srgbClr val="4C7090"/>
              </a:buClr>
              <a:buSzPct val="80000"/>
              <a:tabLst/>
              <a:defRPr/>
            </a:pPr>
            <a:r>
              <a:rPr lang="fi-FI" sz="1200" spc="-23">
                <a:solidFill>
                  <a:srgbClr val="000000"/>
                </a:solidFill>
                <a:latin typeface="Source Sans Pro" panose="020B0503030403020204" pitchFamily="34" charset="0"/>
                <a:ea typeface="Source Sans Pro" panose="020B0503030403020204" pitchFamily="34" charset="0"/>
              </a:rPr>
              <a:t>Teknologia mahdollistaa aiempaa enemmän paikkariippumattomuutta ja asuinpaikan voi valita esimerkiksi harrastuksen perusteella.</a:t>
            </a:r>
          </a:p>
          <a:p>
            <a:pPr marL="241294" marR="0" lvl="0" indent="-120648" defTabSz="1035441" fontAlgn="auto">
              <a:lnSpc>
                <a:spcPct val="100000"/>
              </a:lnSpc>
              <a:spcBef>
                <a:spcPts val="533"/>
              </a:spcBef>
              <a:spcAft>
                <a:spcPts val="0"/>
              </a:spcAft>
              <a:buClr>
                <a:srgbClr val="4C7090"/>
              </a:buClr>
              <a:buSzPct val="80000"/>
              <a:tabLst/>
              <a:defRPr/>
            </a:pPr>
            <a:r>
              <a:rPr lang="fi-FI" sz="1200" spc="-23">
                <a:solidFill>
                  <a:srgbClr val="000000"/>
                </a:solidFill>
                <a:latin typeface="Source Sans Pro" panose="020B0503030403020204" pitchFamily="34" charset="0"/>
                <a:ea typeface="Source Sans Pro" panose="020B0503030403020204" pitchFamily="34" charset="0"/>
              </a:rPr>
              <a:t>Väestön ikääntyminen lisää tarvetta esteettömille ja joustaville liikkumisratkaisuille erityisesti harvaan asutuilla alueilla. </a:t>
            </a:r>
          </a:p>
        </p:txBody>
      </p:sp>
      <p:sp>
        <p:nvSpPr>
          <p:cNvPr id="13" name="TextBox 12">
            <a:extLst>
              <a:ext uri="{FF2B5EF4-FFF2-40B4-BE49-F238E27FC236}">
                <a16:creationId xmlns:a16="http://schemas.microsoft.com/office/drawing/2014/main" id="{672237B3-0C19-9CDD-5C25-ACB75766C465}"/>
              </a:ext>
            </a:extLst>
          </p:cNvPr>
          <p:cNvSpPr txBox="1"/>
          <p:nvPr/>
        </p:nvSpPr>
        <p:spPr>
          <a:xfrm>
            <a:off x="684381" y="3331715"/>
            <a:ext cx="1896363" cy="1200329"/>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Titillium Web" panose="00000500000000000000" pitchFamily="2" charset="0"/>
              </a:rPr>
              <a:t>Maakunta on omavarainen elintarviketuotannon ja energian suhteen. Viileät kesät tuovat matkailijoita.</a:t>
            </a:r>
          </a:p>
        </p:txBody>
      </p:sp>
      <p:sp>
        <p:nvSpPr>
          <p:cNvPr id="14" name="TextBox 13">
            <a:extLst>
              <a:ext uri="{FF2B5EF4-FFF2-40B4-BE49-F238E27FC236}">
                <a16:creationId xmlns:a16="http://schemas.microsoft.com/office/drawing/2014/main" id="{0841ED61-CCA6-7463-1403-D798B21D9523}"/>
              </a:ext>
            </a:extLst>
          </p:cNvPr>
          <p:cNvSpPr txBox="1"/>
          <p:nvPr/>
        </p:nvSpPr>
        <p:spPr>
          <a:xfrm>
            <a:off x="684381" y="2419544"/>
            <a:ext cx="1940788" cy="830997"/>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Titillium Web" panose="00000500000000000000" pitchFamily="2" charset="0"/>
              </a:rPr>
              <a:t>Ekologinen kriisi haastaa yhteiskunnan kaikkia osa-alueita rakentamisesta ruuantuotantoon.</a:t>
            </a:r>
          </a:p>
        </p:txBody>
      </p:sp>
      <p:sp>
        <p:nvSpPr>
          <p:cNvPr id="15" name="TextBox 14">
            <a:extLst>
              <a:ext uri="{FF2B5EF4-FFF2-40B4-BE49-F238E27FC236}">
                <a16:creationId xmlns:a16="http://schemas.microsoft.com/office/drawing/2014/main" id="{1789B771-D695-4E2C-8A51-0DF1C766FC5D}"/>
              </a:ext>
            </a:extLst>
          </p:cNvPr>
          <p:cNvSpPr txBox="1"/>
          <p:nvPr/>
        </p:nvSpPr>
        <p:spPr>
          <a:xfrm>
            <a:off x="684381" y="1322707"/>
            <a:ext cx="1940788" cy="1015663"/>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Titillium Web" panose="00000500000000000000" pitchFamily="2" charset="0"/>
              </a:rPr>
              <a:t>Pohjoisen strateginen merkitys kasvanut. Elämä on maakunnassa niukempaa, mutta yhteisöllisempää.</a:t>
            </a:r>
          </a:p>
        </p:txBody>
      </p:sp>
      <p:sp>
        <p:nvSpPr>
          <p:cNvPr id="16" name="TextBox 15">
            <a:extLst>
              <a:ext uri="{FF2B5EF4-FFF2-40B4-BE49-F238E27FC236}">
                <a16:creationId xmlns:a16="http://schemas.microsoft.com/office/drawing/2014/main" id="{6B3C4E5F-5A3D-E4B4-D069-F1E926213F3A}"/>
              </a:ext>
            </a:extLst>
          </p:cNvPr>
          <p:cNvSpPr txBox="1"/>
          <p:nvPr/>
        </p:nvSpPr>
        <p:spPr>
          <a:xfrm>
            <a:off x="684381" y="4613218"/>
            <a:ext cx="1904107" cy="1015663"/>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Titillium Web" panose="00000500000000000000" pitchFamily="2" charset="0"/>
              </a:rPr>
              <a:t>Pohjoisen merkitys koko Suomelle tunnistetaan ja maahanmuuttajiin suhtaudutaan arvostavammin.</a:t>
            </a:r>
          </a:p>
        </p:txBody>
      </p:sp>
      <p:sp>
        <p:nvSpPr>
          <p:cNvPr id="17" name="TextBox 16">
            <a:extLst>
              <a:ext uri="{FF2B5EF4-FFF2-40B4-BE49-F238E27FC236}">
                <a16:creationId xmlns:a16="http://schemas.microsoft.com/office/drawing/2014/main" id="{6295C5A7-8D67-F7F6-B6F3-2EAFDB82D067}"/>
              </a:ext>
            </a:extLst>
          </p:cNvPr>
          <p:cNvSpPr txBox="1"/>
          <p:nvPr/>
        </p:nvSpPr>
        <p:spPr>
          <a:xfrm>
            <a:off x="684381" y="5710056"/>
            <a:ext cx="1957203" cy="830997"/>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Titillium Web" panose="00000500000000000000" pitchFamily="2" charset="0"/>
              </a:rPr>
              <a:t>Pohjois-Pohjanmaalla uskotaan yhdessä tekemiseen ja yhdessä asioista päättämiseen.</a:t>
            </a:r>
          </a:p>
        </p:txBody>
      </p:sp>
      <p:pic>
        <p:nvPicPr>
          <p:cNvPr id="18" name="Kuva 23">
            <a:extLst>
              <a:ext uri="{FF2B5EF4-FFF2-40B4-BE49-F238E27FC236}">
                <a16:creationId xmlns:a16="http://schemas.microsoft.com/office/drawing/2014/main" id="{281711BC-CEA1-D3DD-A1E5-0C9B63ACEBD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9379" y="3682564"/>
            <a:ext cx="529167" cy="529167"/>
          </a:xfrm>
          <a:prstGeom prst="rect">
            <a:avLst/>
          </a:prstGeom>
        </p:spPr>
      </p:pic>
      <p:pic>
        <p:nvPicPr>
          <p:cNvPr id="19" name="Graphic 3">
            <a:extLst>
              <a:ext uri="{FF2B5EF4-FFF2-40B4-BE49-F238E27FC236}">
                <a16:creationId xmlns:a16="http://schemas.microsoft.com/office/drawing/2014/main" id="{22FCAB8D-EACB-3710-50EE-A5A1DD25A63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39379" y="5821664"/>
            <a:ext cx="529167" cy="529167"/>
          </a:xfrm>
          <a:prstGeom prst="rect">
            <a:avLst/>
          </a:prstGeom>
        </p:spPr>
      </p:pic>
      <p:pic>
        <p:nvPicPr>
          <p:cNvPr id="20" name="Kuva 27">
            <a:extLst>
              <a:ext uri="{FF2B5EF4-FFF2-40B4-BE49-F238E27FC236}">
                <a16:creationId xmlns:a16="http://schemas.microsoft.com/office/drawing/2014/main" id="{B87C4F37-B4C3-36DC-944F-17C83A18A9C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9379" y="4785534"/>
            <a:ext cx="529167" cy="529167"/>
          </a:xfrm>
          <a:prstGeom prst="rect">
            <a:avLst/>
          </a:prstGeom>
        </p:spPr>
      </p:pic>
      <p:pic>
        <p:nvPicPr>
          <p:cNvPr id="22" name="Kuva 29">
            <a:extLst>
              <a:ext uri="{FF2B5EF4-FFF2-40B4-BE49-F238E27FC236}">
                <a16:creationId xmlns:a16="http://schemas.microsoft.com/office/drawing/2014/main" id="{4D97884A-55E0-AE02-BDA4-C65A5F28D592}"/>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19290" y="2520433"/>
            <a:ext cx="569345" cy="569345"/>
          </a:xfrm>
          <a:prstGeom prst="rect">
            <a:avLst/>
          </a:prstGeom>
        </p:spPr>
      </p:pic>
      <p:pic>
        <p:nvPicPr>
          <p:cNvPr id="24" name="Kuva 31">
            <a:extLst>
              <a:ext uri="{FF2B5EF4-FFF2-40B4-BE49-F238E27FC236}">
                <a16:creationId xmlns:a16="http://schemas.microsoft.com/office/drawing/2014/main" id="{70F9F475-5FBD-7A0C-D05B-AE93D14BB9EB}"/>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19290" y="1532666"/>
            <a:ext cx="569344" cy="569344"/>
          </a:xfrm>
          <a:prstGeom prst="rect">
            <a:avLst/>
          </a:prstGeom>
        </p:spPr>
      </p:pic>
      <p:sp>
        <p:nvSpPr>
          <p:cNvPr id="5" name="Title 4">
            <a:extLst>
              <a:ext uri="{FF2B5EF4-FFF2-40B4-BE49-F238E27FC236}">
                <a16:creationId xmlns:a16="http://schemas.microsoft.com/office/drawing/2014/main" id="{095CA1E6-02F8-D6D9-FAF1-0FF362CA25F9}"/>
              </a:ext>
            </a:extLst>
          </p:cNvPr>
          <p:cNvSpPr>
            <a:spLocks noGrp="1"/>
          </p:cNvSpPr>
          <p:nvPr>
            <p:ph type="title"/>
          </p:nvPr>
        </p:nvSpPr>
        <p:spPr/>
        <p:txBody>
          <a:bodyPr/>
          <a:lstStyle/>
          <a:p>
            <a:r>
              <a:rPr kumimoji="0" lang="fi-FI" sz="1800" b="1" i="0" u="none" strike="noStrike" kern="1200" cap="none" spc="0" normalizeH="0" baseline="0" noProof="0">
                <a:ln>
                  <a:noFill/>
                </a:ln>
                <a:solidFill>
                  <a:srgbClr val="B31681">
                    <a:lumMod val="75000"/>
                  </a:srgbClr>
                </a:solidFill>
                <a:effectLst/>
                <a:uLnTx/>
                <a:uFillTx/>
                <a:latin typeface="Titillium Web Bold"/>
                <a:ea typeface="+mj-ea"/>
                <a:cs typeface="+mj-cs"/>
              </a:rPr>
              <a:t>Skenaario 3 – Näivettymisestä hyvinvointitalouteen</a:t>
            </a:r>
            <a:br>
              <a:rPr kumimoji="0" lang="fi-FI" sz="1800" b="1" i="0" u="none" strike="noStrike" kern="1200" cap="none" spc="0" normalizeH="0" baseline="0" noProof="0">
                <a:ln>
                  <a:noFill/>
                </a:ln>
                <a:solidFill>
                  <a:srgbClr val="851060"/>
                </a:solidFill>
                <a:effectLst/>
                <a:uLnTx/>
                <a:uFillTx/>
                <a:latin typeface="Titillium Web" panose="00000500000000000000" pitchFamily="2" charset="0"/>
                <a:ea typeface="+mj-ea"/>
                <a:cs typeface="+mj-cs"/>
              </a:rPr>
            </a:br>
            <a:r>
              <a:rPr kumimoji="0" lang="fi-FI" sz="2700" b="1" i="0" u="none" strike="noStrike" kern="1200" cap="none" spc="0" normalizeH="0" baseline="0" noProof="0">
                <a:ln>
                  <a:noFill/>
                </a:ln>
                <a:solidFill>
                  <a:srgbClr val="851060"/>
                </a:solidFill>
                <a:effectLst/>
                <a:uLnTx/>
                <a:uFillTx/>
                <a:latin typeface="Titillium Web" panose="00000500000000000000" pitchFamily="2" charset="0"/>
                <a:ea typeface="+mj-ea"/>
                <a:cs typeface="+mj-cs"/>
              </a:rPr>
              <a:t>Pohjois-Pohjanmaa skenaariossa 3</a:t>
            </a:r>
            <a:endParaRPr lang="fi-FI"/>
          </a:p>
        </p:txBody>
      </p:sp>
    </p:spTree>
    <p:extLst>
      <p:ext uri="{BB962C8B-B14F-4D97-AF65-F5344CB8AC3E}">
        <p14:creationId xmlns:p14="http://schemas.microsoft.com/office/powerpoint/2010/main" val="1842561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592D8-0109-BCB1-F04D-4E48BF59E982}"/>
            </a:ext>
          </a:extLst>
        </p:cNvPr>
        <p:cNvGrpSpPr/>
        <p:nvPr/>
      </p:nvGrpSpPr>
      <p:grpSpPr>
        <a:xfrm>
          <a:off x="0" y="0"/>
          <a:ext cx="0" cy="0"/>
          <a:chOff x="0" y="0"/>
          <a:chExt cx="0" cy="0"/>
        </a:xfrm>
      </p:grpSpPr>
      <p:pic>
        <p:nvPicPr>
          <p:cNvPr id="3" name="Picture 11">
            <a:extLst>
              <a:ext uri="{FF2B5EF4-FFF2-40B4-BE49-F238E27FC236}">
                <a16:creationId xmlns:a16="http://schemas.microsoft.com/office/drawing/2014/main" id="{E46174DA-25ED-E86B-2A93-AB10AE34EAA4}"/>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3">
                <a:lumMod val="20000"/>
                <a:lumOff val="80000"/>
                <a:tint val="45000"/>
                <a:satMod val="400000"/>
              </a:schemeClr>
            </a:duotone>
            <a:extLst>
              <a:ext uri="{28A0092B-C50C-407E-A947-70E740481C1C}">
                <a14:useLocalDpi xmlns:a14="http://schemas.microsoft.com/office/drawing/2010/main" val="0"/>
              </a:ext>
            </a:extLst>
          </a:blip>
          <a:srcRect l="22098" r="22098"/>
          <a:stretch/>
        </p:blipFill>
        <p:spPr>
          <a:xfrm>
            <a:off x="11127440" y="0"/>
            <a:ext cx="1074570" cy="6858000"/>
          </a:xfrm>
          <a:prstGeom prst="rect">
            <a:avLst/>
          </a:prstGeom>
          <a:solidFill>
            <a:srgbClr val="6471E4"/>
          </a:solidFill>
          <a:ln>
            <a:noFill/>
          </a:ln>
        </p:spPr>
      </p:pic>
      <p:sp>
        <p:nvSpPr>
          <p:cNvPr id="6" name="Slide Number Placeholder 5">
            <a:extLst>
              <a:ext uri="{FF2B5EF4-FFF2-40B4-BE49-F238E27FC236}">
                <a16:creationId xmlns:a16="http://schemas.microsoft.com/office/drawing/2014/main" id="{1066B62E-EE48-89BE-7D31-781C91CFC35E}"/>
              </a:ext>
            </a:extLst>
          </p:cNvPr>
          <p:cNvSpPr txBox="1">
            <a:spLocks/>
          </p:cNvSpPr>
          <p:nvPr/>
        </p:nvSpPr>
        <p:spPr>
          <a:xfrm>
            <a:off x="11609900" y="6656833"/>
            <a:ext cx="643797" cy="192000"/>
          </a:xfrm>
          <a:prstGeom prst="rect">
            <a:avLst/>
          </a:prstGeom>
        </p:spPr>
        <p:txBody>
          <a:bodyPr vert="horz" lIns="121920" tIns="60960" rIns="121920" bIns="60960" rtlCol="0" anchor="ctr"/>
          <a:lstStyle>
            <a:defPPr>
              <a:defRPr lang="fi-FI"/>
            </a:defPPr>
            <a:lvl1pPr marL="0" algn="r" defTabSz="914400" rtl="0" eaLnBrk="1" latinLnBrk="0" hangingPunct="1">
              <a:defRPr sz="700" kern="1200">
                <a:solidFill>
                  <a:schemeClr val="bg1">
                    <a:lumMod val="6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B77C6B-83F3-4633-B409-7A3851B229A1}" type="slidenum">
              <a:rPr kumimoji="0" lang="fi-FI" sz="933"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i-FI" sz="933" b="0" i="0" u="none" strike="noStrike" kern="1200" cap="none" spc="0" normalizeH="0" baseline="0" noProof="0">
              <a:ln>
                <a:noFill/>
              </a:ln>
              <a:solidFill>
                <a:srgbClr val="3F3F3F"/>
              </a:solidFill>
              <a:effectLst/>
              <a:uLnTx/>
              <a:uFillTx/>
              <a:latin typeface="Arial Nova" panose="020B0504020202020204" pitchFamily="34" charset="0"/>
              <a:ea typeface="+mn-ea"/>
              <a:cs typeface="+mn-cs"/>
            </a:endParaRPr>
          </a:p>
        </p:txBody>
      </p:sp>
      <p:graphicFrame>
        <p:nvGraphicFramePr>
          <p:cNvPr id="7" name="Taulukko 6">
            <a:extLst>
              <a:ext uri="{FF2B5EF4-FFF2-40B4-BE49-F238E27FC236}">
                <a16:creationId xmlns:a16="http://schemas.microsoft.com/office/drawing/2014/main" id="{6E87FFCA-BDED-35D8-E877-10C896F560D0}"/>
              </a:ext>
            </a:extLst>
          </p:cNvPr>
          <p:cNvGraphicFramePr>
            <a:graphicFrameLocks/>
          </p:cNvGraphicFramePr>
          <p:nvPr>
            <p:extLst>
              <p:ext uri="{D42A27DB-BD31-4B8C-83A1-F6EECF244321}">
                <p14:modId xmlns:p14="http://schemas.microsoft.com/office/powerpoint/2010/main" val="1503471685"/>
              </p:ext>
            </p:extLst>
          </p:nvPr>
        </p:nvGraphicFramePr>
        <p:xfrm>
          <a:off x="383091" y="1054972"/>
          <a:ext cx="10033416" cy="5674360"/>
        </p:xfrm>
        <a:graphic>
          <a:graphicData uri="http://schemas.openxmlformats.org/drawingml/2006/table">
            <a:tbl>
              <a:tblPr firstRow="1" bandRow="1">
                <a:tableStyleId>{5C22544A-7EE6-4342-B048-85BDC9FD1C3A}</a:tableStyleId>
              </a:tblPr>
              <a:tblGrid>
                <a:gridCol w="5016708">
                  <a:extLst>
                    <a:ext uri="{9D8B030D-6E8A-4147-A177-3AD203B41FA5}">
                      <a16:colId xmlns:a16="http://schemas.microsoft.com/office/drawing/2014/main" val="190174525"/>
                    </a:ext>
                  </a:extLst>
                </a:gridCol>
                <a:gridCol w="5016708">
                  <a:extLst>
                    <a:ext uri="{9D8B030D-6E8A-4147-A177-3AD203B41FA5}">
                      <a16:colId xmlns:a16="http://schemas.microsoft.com/office/drawing/2014/main" val="362140095"/>
                    </a:ext>
                  </a:extLst>
                </a:gridCol>
              </a:tblGrid>
              <a:tr h="568960">
                <a:tc>
                  <a:txBody>
                    <a:bodyPr/>
                    <a:lstStyle/>
                    <a:p>
                      <a:pPr marL="118745" indent="0" algn="l" defTabSz="1035441" rtl="0" eaLnBrk="1" latinLnBrk="0" hangingPunct="1">
                        <a:lnSpc>
                          <a:spcPct val="100000"/>
                        </a:lnSpc>
                        <a:spcBef>
                          <a:spcPts val="267"/>
                        </a:spcBef>
                        <a:spcAft>
                          <a:spcPts val="0"/>
                        </a:spcAft>
                        <a:buClr>
                          <a:srgbClr val="4C7090"/>
                        </a:buClr>
                        <a:buFont typeface="Arial" panose="020B0604020202020204" pitchFamily="34" charset="0"/>
                        <a:buNone/>
                        <a:defRPr/>
                      </a:pPr>
                      <a:r>
                        <a:rPr lang="fi-FI" sz="1200" b="1" kern="1200" spc="0" baseline="0">
                          <a:solidFill>
                            <a:schemeClr val="tx1">
                              <a:lumMod val="50000"/>
                            </a:schemeClr>
                          </a:solidFill>
                          <a:latin typeface="+mn-lt"/>
                          <a:ea typeface="Source Sans Pro"/>
                          <a:cs typeface="+mn-cs"/>
                        </a:rPr>
                        <a:t>TÄRKEIMMÄT MAHDOLLISUUDET JA NIIDEN HYÖDYNTÄMISEEN LIITTYVÄT TOIMENPITEET:</a:t>
                      </a:r>
                    </a:p>
                  </a:txBody>
                  <a:tcPr marL="121920" marR="121920" marT="60960" marB="60960" anchor="b">
                    <a:lnR w="12700" cap="flat" cmpd="sng" algn="ctr">
                      <a:solidFill>
                        <a:schemeClr val="tx1"/>
                      </a:solidFill>
                      <a:prstDash val="solid"/>
                      <a:round/>
                      <a:headEnd type="none" w="med" len="med"/>
                      <a:tailEnd type="none" w="med" len="med"/>
                    </a:lnR>
                    <a:solidFill>
                      <a:schemeClr val="bg1"/>
                    </a:solidFill>
                  </a:tcPr>
                </a:tc>
                <a:tc>
                  <a:txBody>
                    <a:bodyPr/>
                    <a:lstStyle/>
                    <a:p>
                      <a:pPr marL="118745" indent="0" algn="l" defTabSz="1035441" rtl="0" eaLnBrk="1" latinLnBrk="0" hangingPunct="1">
                        <a:lnSpc>
                          <a:spcPct val="100000"/>
                        </a:lnSpc>
                        <a:spcBef>
                          <a:spcPts val="267"/>
                        </a:spcBef>
                        <a:spcAft>
                          <a:spcPts val="0"/>
                        </a:spcAft>
                        <a:buClr>
                          <a:srgbClr val="4C7090"/>
                        </a:buClr>
                        <a:buFont typeface="Arial" panose="020B0604020202020204" pitchFamily="34" charset="0"/>
                        <a:buNone/>
                        <a:defRPr/>
                      </a:pPr>
                      <a:r>
                        <a:rPr lang="fi-FI" sz="1200" b="1" kern="1200" spc="0" baseline="0">
                          <a:solidFill>
                            <a:schemeClr val="tx1">
                              <a:lumMod val="50000"/>
                            </a:schemeClr>
                          </a:solidFill>
                          <a:latin typeface="+mn-lt"/>
                          <a:ea typeface="Source Sans Pro"/>
                          <a:cs typeface="+mn-cs"/>
                        </a:rPr>
                        <a:t>TÄRKEIMMÄT UHAT JA NIIDEN EHKÄISEMISEEN TAI NIIHIN SOPEUTUMISEEN LIITTYVÄT TOIMENPITEET:</a:t>
                      </a:r>
                    </a:p>
                  </a:txBody>
                  <a:tcPr marL="121920" marR="121920" marT="60960" marB="60960" anchor="b">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503687544"/>
                  </a:ext>
                </a:extLst>
              </a:tr>
              <a:tr h="9562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Vihreän siirtymän teknologiat ovat talouden vetureita ja haluttuja vientituotteita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a:ea typeface="Source Sans Pro"/>
                          <a:cs typeface="+mn-cs"/>
                        </a:rPr>
                        <a:t>TKI-kehitykseen ja korkean osaamisen tasoon panostaminen.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Kiertotalousratkaisujen kehittäminen ja viennin edistäminen.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Vihreän siirtymän pilotointitoimintaan panostaminen ja kehittämistoiminnan veturina toimiminen.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Ekosysteemiyhteistyön lisääminen, jotta saadaan taklattua yksityisen rahan puute.</a:t>
                      </a:r>
                    </a:p>
                  </a:txBody>
                  <a:tcPr marL="121920" marR="121920" marT="60960" marB="60960">
                    <a:lnR w="12700" cap="flat" cmpd="sng" algn="ctr">
                      <a:solidFill>
                        <a:schemeClr val="tx1"/>
                      </a:solidFill>
                      <a:prstDash val="solid"/>
                      <a:round/>
                      <a:headEnd type="none" w="med" len="med"/>
                      <a:tailEnd type="none" w="med" len="med"/>
                    </a:ln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Huonontuva huoltosuhde ja väestönkasvun pysähtyminen näivettävät pieniä kuntia ja niiden kehittyminen on heikompaa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Pienten kuntien palvelujen saatavuuteen panostaminen.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a:ea typeface="Source Sans Pro"/>
                          <a:cs typeface="+mn-cs"/>
                        </a:rPr>
                        <a:t>Julkisen, yksityisen ja kolmannen sektorin yhteistyö, esim. palvelujen tuottamisessa.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a:ea typeface="Source Sans Pro"/>
                          <a:cs typeface="+mn-cs"/>
                        </a:rPr>
                        <a:t>Ekosysteemiyhteistyön tuomien mahdollisuuksien hyödyntäminen kunnissa kilpailun sijasta.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a:ea typeface="Source Sans Pro"/>
                          <a:cs typeface="+mn-cs"/>
                        </a:rPr>
                        <a:t>Sisäinen yhteistyö Uudenmaan eri kuntien, kaupunkien ja toimijoiden kesken, jotta myös pienissä kunnissa saadaan taattua riittävät palvelut.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txBody>
                  <a:tcPr marL="121920" marR="121920" marT="60960" marB="60960">
                    <a:lnL w="12700" cap="flat" cmpd="sng" algn="ctr">
                      <a:solidFill>
                        <a:schemeClr val="tx1"/>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2805554467"/>
                  </a:ext>
                </a:extLst>
              </a:tr>
              <a:tr h="1243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i="0" u="none" strike="noStrike" kern="1200" cap="none" spc="0" normalizeH="0" baseline="0" noProof="0">
                          <a:ln>
                            <a:noFill/>
                          </a:ln>
                          <a:solidFill>
                            <a:schemeClr val="tx1">
                              <a:lumMod val="50000"/>
                            </a:schemeClr>
                          </a:solidFill>
                          <a:effectLst/>
                          <a:uLnTx/>
                          <a:uFillTx/>
                          <a:latin typeface="+mn-lt"/>
                          <a:ea typeface="+mn-ea"/>
                          <a:cs typeface="+mn-cs"/>
                        </a:rPr>
                        <a:t>Uudenmaan</a:t>
                      </a: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 houkuttelevuus elinympäristönä kasvaa suhteessa muihin maakuntiin, sillä heikossa taloustilanteessa Uudenmaan rooli Suomen talouden ja innovaatioiden veturina korostuu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000" b="0"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a:ea typeface="Source Sans Pro"/>
                          <a:cs typeface="+mn-cs"/>
                        </a:rPr>
                        <a:t>Uusimaa on väestön ja yritystoiminnan keskittymä. </a:t>
                      </a:r>
                      <a:endParaRPr kumimoji="0" lang="fi-FI" sz="1000" b="0" i="0" u="none" strike="noStrike" kern="1200" cap="none" spc="0" normalizeH="0" baseline="0" noProof="0">
                        <a:ln>
                          <a:noFill/>
                        </a:ln>
                        <a:solidFill>
                          <a:schemeClr val="tx1">
                            <a:lumMod val="50000"/>
                          </a:schemeClr>
                        </a:solidFill>
                        <a:effectLst/>
                        <a:uLnTx/>
                        <a:uFillTx/>
                        <a:latin typeface="Source Sans Pro"/>
                        <a:ea typeface="Source Sans Pro"/>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Kaupunkiympäristön villiinnyttäminen ja kulttuurimaiseman ylläpito tukemaan hyvinvointia.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a:ea typeface="Source Sans Pro"/>
                          <a:cs typeface="+mn-cs"/>
                        </a:rPr>
                        <a:t>Yhteisöllisten asumismuotojen ja –ratkaisujen kehittäminen.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endParaRPr>
                    </a:p>
                  </a:txBody>
                  <a:tcPr marL="121920" marR="121920" marT="60960" marB="60960">
                    <a:lnR w="12700" cap="flat" cmpd="sng" algn="ctr">
                      <a:solidFill>
                        <a:schemeClr val="tx1"/>
                      </a:solidFill>
                      <a:prstDash val="solid"/>
                      <a:round/>
                      <a:headEnd type="none" w="med" len="med"/>
                      <a:tailEnd type="none" w="med" len="med"/>
                    </a:lnR>
                    <a:solidFill>
                      <a:srgbClr val="FCE8F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Ilmastonmuutoksen ja sen vaikutusten luomat ongelmat Uudellemaalle</a:t>
                      </a:r>
                      <a:endParaRPr kumimoji="0" lang="fi-FI" sz="1200" b="1" i="0" u="none" strike="noStrike" kern="1200" cap="none" spc="0" normalizeH="0" baseline="0" noProof="0">
                        <a:ln>
                          <a:noFill/>
                        </a:ln>
                        <a:solidFill>
                          <a:schemeClr val="tx1">
                            <a:lumMod val="50000"/>
                          </a:schemeClr>
                        </a:solidFill>
                        <a:effectLst/>
                        <a:highlight>
                          <a:srgbClr val="FFFF00"/>
                        </a:highligh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a:ln>
                            <a:noFill/>
                          </a:ln>
                          <a:solidFill>
                            <a:schemeClr val="tx1">
                              <a:lumMod val="50000"/>
                            </a:schemeClr>
                          </a:solidFill>
                          <a:effectLst/>
                          <a:latin typeface="Source Sans Pro"/>
                          <a:ea typeface="Source Sans Pro"/>
                          <a:cs typeface="+mn-cs"/>
                        </a:rPr>
                        <a:t>Kaupunkirakenteen ilmastokestävyyden merkittävä parantaminen (viheralueet viilentämisessä ja imeyttämisessä).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a:ln>
                            <a:noFill/>
                          </a:ln>
                          <a:solidFill>
                            <a:schemeClr val="tx1">
                              <a:lumMod val="50000"/>
                            </a:schemeClr>
                          </a:solidFill>
                          <a:effectLst/>
                          <a:latin typeface="Source Sans Pro"/>
                          <a:ea typeface="Source Sans Pro"/>
                          <a:cs typeface="+mn-cs"/>
                        </a:rPr>
                        <a:t>Ihmisten varautumisosaamisen kehittämisen tukeminen, esim. kriisivalmiuden, kansalaistaitojen, ilmastotoimien, ilmastoon sopeutumisen ja infran korjaamisen suhteen esim. lähiyhteisön ja/tai kolmannen sektorin toimijoiden avulla.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a:ea typeface="Source Sans Pro"/>
                          <a:cs typeface="+mn-cs"/>
                        </a:rPr>
                        <a:t>Ihmisten auttaminen käsittelemään ja sopeutumaan elinympäristön rajuihin ja nopeisiin muutoksiin yhteisöllisesti. </a:t>
                      </a:r>
                      <a:endParaRPr kumimoji="0" lang="fi-FI" sz="1000" i="0" u="none" strike="noStrike" kern="1200" cap="none" normalizeH="0" baseline="0">
                        <a:ln>
                          <a:noFill/>
                        </a:ln>
                        <a:solidFill>
                          <a:schemeClr val="tx1">
                            <a:lumMod val="50000"/>
                          </a:schemeClr>
                        </a:solidFill>
                        <a:effectLst/>
                        <a:latin typeface="Source Sans Pro"/>
                        <a:ea typeface="Source Sans Pro"/>
                        <a:cs typeface="+mn-cs"/>
                      </a:endParaRPr>
                    </a:p>
                  </a:txBody>
                  <a:tcPr marL="121920" marR="121920" marT="60960" marB="60960">
                    <a:lnL w="12700" cap="flat" cmpd="sng" algn="ctr">
                      <a:solidFill>
                        <a:schemeClr val="tx1"/>
                      </a:solidFill>
                      <a:prstDash val="solid"/>
                      <a:round/>
                      <a:headEnd type="none" w="med" len="med"/>
                      <a:tailEnd type="none" w="med" len="med"/>
                    </a:lnL>
                    <a:solidFill>
                      <a:srgbClr val="FCE8F6"/>
                    </a:solidFill>
                  </a:tcPr>
                </a:tc>
                <a:extLst>
                  <a:ext uri="{0D108BD9-81ED-4DB2-BD59-A6C34878D82A}">
                    <a16:rowId xmlns:a16="http://schemas.microsoft.com/office/drawing/2014/main" val="3268113008"/>
                  </a:ext>
                </a:extLst>
              </a:tr>
              <a:tr h="10899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Yhteisöllisyyden ja huolenpidon kasvaminen lisää ihmisten hyvinvointia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Sotepalvelujen liikkuvuuden mahdollistaminen ja teknologian hyödyntäminen palveluiden tarjoamisessa.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a:ea typeface="Source Sans Pro"/>
                          <a:cs typeface="+mn-cs"/>
                        </a:rPr>
                        <a:t>Ihmisten kohtaamispaikkojen lisääminen ja yhteisöohjaamisen turvaaminen sotepuolella.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a:ea typeface="Source Sans Pro"/>
                          <a:cs typeface="+mn-cs"/>
                        </a:rPr>
                        <a:t>Terveyden ennaltaehkäisevän toiminnan lisääminen tekoälyn ja uusien sovellusten ja viestintäkanavien avulla.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Source Sans Pro"/>
                          <a:ea typeface="Source Sans Pro"/>
                          <a:cs typeface="+mn-cs"/>
                        </a:rPr>
                        <a:t>Yhteisöllisyyden edistäminen nuorten osalta. </a:t>
                      </a:r>
                    </a:p>
                  </a:txBody>
                  <a:tcPr marL="121920" marR="121920" marT="60960" marB="60960">
                    <a:lnR w="12700" cap="flat" cmpd="sng" algn="ctr">
                      <a:solidFill>
                        <a:schemeClr val="tx1"/>
                      </a:solidFill>
                      <a:prstDash val="solid"/>
                      <a:round/>
                      <a:headEnd type="none" w="med" len="med"/>
                      <a:tailEnd type="none" w="med" len="med"/>
                    </a:ln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Viennin haasteet blokkien maailmassa ja Suomen heikossa taloustilanteessa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Maakunnan saavutettavuuden ja hyvien ulkomaanyhteyksien varmistaminen.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a:ln>
                            <a:noFill/>
                          </a:ln>
                          <a:solidFill>
                            <a:schemeClr val="tx1">
                              <a:lumMod val="50000"/>
                            </a:schemeClr>
                          </a:solidFill>
                          <a:effectLst/>
                          <a:latin typeface="Source Sans Pro"/>
                          <a:ea typeface="Source Sans Pro"/>
                          <a:cs typeface="+mn-cs"/>
                        </a:rPr>
                        <a:t>Uusien innovaatioiden kehittäminen ja kehittämistyön edistäminen.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a:ln>
                            <a:noFill/>
                          </a:ln>
                          <a:solidFill>
                            <a:schemeClr val="tx1">
                              <a:lumMod val="50000"/>
                            </a:schemeClr>
                          </a:solidFill>
                          <a:effectLst/>
                          <a:latin typeface="Source Sans Pro"/>
                          <a:ea typeface="Source Sans Pro"/>
                          <a:cs typeface="+mn-cs"/>
                        </a:rPr>
                        <a:t>Yhteistyön harjoittaminen valtion, yritysten ja alueen eri toimijoiden kesken viennin edistämiseksi.</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Ekosysteemiyhteistyön tuomien mahdollisuuksien hyödyntäminen kunnissa kilpailun sijasta. </a:t>
                      </a:r>
                    </a:p>
                  </a:txBody>
                  <a:tcPr marL="121920" marR="121920" marT="60960" marB="60960">
                    <a:lnL w="12700" cap="flat" cmpd="sng" algn="ctr">
                      <a:solidFill>
                        <a:schemeClr val="tx1"/>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2173889065"/>
                  </a:ext>
                </a:extLst>
              </a:tr>
            </a:tbl>
          </a:graphicData>
        </a:graphic>
      </p:graphicFrame>
      <p:sp>
        <p:nvSpPr>
          <p:cNvPr id="11" name="Rectangle 21">
            <a:extLst>
              <a:ext uri="{FF2B5EF4-FFF2-40B4-BE49-F238E27FC236}">
                <a16:creationId xmlns:a16="http://schemas.microsoft.com/office/drawing/2014/main" id="{0D131305-3B0C-1669-DB63-F1AEA06119A3}"/>
              </a:ext>
            </a:extLst>
          </p:cNvPr>
          <p:cNvSpPr/>
          <p:nvPr/>
        </p:nvSpPr>
        <p:spPr>
          <a:xfrm rot="16200000">
            <a:off x="7543795" y="3265187"/>
            <a:ext cx="6858008" cy="309283"/>
          </a:xfrm>
          <a:prstGeom prst="rect">
            <a:avLst/>
          </a:prstGeom>
          <a:solidFill>
            <a:srgbClr val="F191D3"/>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r" defTabSz="1219140">
              <a:spcBef>
                <a:spcPct val="20000"/>
              </a:spcBef>
              <a:buClr>
                <a:srgbClr val="FFB200"/>
              </a:buClr>
              <a:buSzPct val="80000"/>
              <a:defRPr/>
            </a:pPr>
            <a:endParaRPr lang="fi-FI" sz="1600" b="1">
              <a:solidFill>
                <a:srgbClr val="FFFFFF"/>
              </a:solidFill>
            </a:endParaRPr>
          </a:p>
        </p:txBody>
      </p:sp>
      <p:sp>
        <p:nvSpPr>
          <p:cNvPr id="2" name="Title 1">
            <a:extLst>
              <a:ext uri="{FF2B5EF4-FFF2-40B4-BE49-F238E27FC236}">
                <a16:creationId xmlns:a16="http://schemas.microsoft.com/office/drawing/2014/main" id="{19C31FFA-6865-8E53-54CC-C2489161BD4F}"/>
              </a:ext>
            </a:extLst>
          </p:cNvPr>
          <p:cNvSpPr>
            <a:spLocks noGrp="1"/>
          </p:cNvSpPr>
          <p:nvPr>
            <p:ph type="title"/>
          </p:nvPr>
        </p:nvSpPr>
        <p:spPr/>
        <p:txBody>
          <a:bodyPr>
            <a:normAutofit/>
          </a:bodyPr>
          <a:lstStyle/>
          <a:p>
            <a:r>
              <a:rPr lang="en-US" sz="1800" noProof="1">
                <a:solidFill>
                  <a:schemeClr val="accent3">
                    <a:lumMod val="75000"/>
                  </a:schemeClr>
                </a:solidFill>
                <a:latin typeface="Titillium Web" panose="00000500000000000000" pitchFamily="2" charset="0"/>
              </a:rPr>
              <a:t>Skenaario 3 – Näivettymisestä hyvinvointitalouteen – Vaikutukset</a:t>
            </a:r>
            <a:br>
              <a:rPr lang="en-US" sz="2133" noProof="1">
                <a:solidFill>
                  <a:schemeClr val="accent3">
                    <a:lumMod val="75000"/>
                  </a:schemeClr>
                </a:solidFill>
                <a:latin typeface="Titillium Web" panose="00000500000000000000" pitchFamily="2" charset="0"/>
              </a:rPr>
            </a:br>
            <a:r>
              <a:rPr lang="fi-FI" sz="2400" noProof="1">
                <a:solidFill>
                  <a:schemeClr val="accent3">
                    <a:lumMod val="75000"/>
                  </a:schemeClr>
                </a:solidFill>
                <a:latin typeface="Titillium Web" panose="00000500000000000000" pitchFamily="2" charset="0"/>
              </a:rPr>
              <a:t>Uudenmaan varautumissuunnitelma skenaarion toteutumiseen</a:t>
            </a:r>
            <a:endParaRPr lang="fi-FI"/>
          </a:p>
        </p:txBody>
      </p:sp>
    </p:spTree>
    <p:extLst>
      <p:ext uri="{BB962C8B-B14F-4D97-AF65-F5344CB8AC3E}">
        <p14:creationId xmlns:p14="http://schemas.microsoft.com/office/powerpoint/2010/main" val="36460317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942BE-8A0B-B155-3301-1EA06CBFFD33}"/>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E759ADB-C6BF-4D4E-59F1-B109BDF7A7F1}"/>
              </a:ext>
            </a:extLst>
          </p:cNvPr>
          <p:cNvSpPr txBox="1">
            <a:spLocks/>
          </p:cNvSpPr>
          <p:nvPr/>
        </p:nvSpPr>
        <p:spPr>
          <a:xfrm>
            <a:off x="11609900" y="6656833"/>
            <a:ext cx="643797" cy="192000"/>
          </a:xfrm>
          <a:prstGeom prst="rect">
            <a:avLst/>
          </a:prstGeom>
        </p:spPr>
        <p:txBody>
          <a:bodyPr vert="horz" lIns="121920" tIns="60960" rIns="121920" bIns="60960" rtlCol="0" anchor="ctr"/>
          <a:lstStyle>
            <a:defPPr>
              <a:defRPr lang="fi-FI"/>
            </a:defPPr>
            <a:lvl1pPr marL="0" algn="r" defTabSz="914400" rtl="0" eaLnBrk="1" latinLnBrk="0" hangingPunct="1">
              <a:defRPr sz="700" kern="1200">
                <a:solidFill>
                  <a:schemeClr val="bg1">
                    <a:lumMod val="6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B77C6B-83F3-4633-B409-7A3851B229A1}" type="slidenum">
              <a:rPr kumimoji="0" lang="fi-FI" sz="933"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i-FI" sz="933" b="0" i="0" u="none" strike="noStrike" kern="1200" cap="none" spc="0" normalizeH="0" baseline="0" noProof="0">
              <a:ln>
                <a:noFill/>
              </a:ln>
              <a:solidFill>
                <a:srgbClr val="3F3F3F"/>
              </a:solidFill>
              <a:effectLst/>
              <a:uLnTx/>
              <a:uFillTx/>
              <a:latin typeface="Arial Nova" panose="020B0504020202020204" pitchFamily="34" charset="0"/>
              <a:ea typeface="+mn-ea"/>
              <a:cs typeface="+mn-cs"/>
            </a:endParaRPr>
          </a:p>
        </p:txBody>
      </p:sp>
      <p:sp>
        <p:nvSpPr>
          <p:cNvPr id="2" name="Title 1">
            <a:extLst>
              <a:ext uri="{FF2B5EF4-FFF2-40B4-BE49-F238E27FC236}">
                <a16:creationId xmlns:a16="http://schemas.microsoft.com/office/drawing/2014/main" id="{6CF594A0-0D57-13DD-55FE-7E626E6108F5}"/>
              </a:ext>
            </a:extLst>
          </p:cNvPr>
          <p:cNvSpPr>
            <a:spLocks noGrp="1"/>
          </p:cNvSpPr>
          <p:nvPr>
            <p:ph type="title"/>
          </p:nvPr>
        </p:nvSpPr>
        <p:spPr>
          <a:xfrm>
            <a:off x="120467" y="143931"/>
            <a:ext cx="9928101" cy="1080120"/>
          </a:xfrm>
        </p:spPr>
        <p:txBody>
          <a:bodyPr>
            <a:normAutofit fontScale="90000"/>
          </a:bodyPr>
          <a:lstStyle/>
          <a:p>
            <a:r>
              <a:rPr lang="en-US" sz="2000" noProof="1">
                <a:solidFill>
                  <a:schemeClr val="accent3">
                    <a:lumMod val="75000"/>
                  </a:schemeClr>
                </a:solidFill>
                <a:latin typeface="Titillium Web" panose="00000500000000000000" pitchFamily="2" charset="0"/>
              </a:rPr>
              <a:t>Skenaario 3 – Näivettymisestä hyvinvointitalouteen – Vaikutukset</a:t>
            </a:r>
            <a:br>
              <a:rPr lang="en-US" sz="2800" noProof="1">
                <a:solidFill>
                  <a:schemeClr val="accent3">
                    <a:lumMod val="75000"/>
                  </a:schemeClr>
                </a:solidFill>
                <a:latin typeface="Titillium Web" panose="00000500000000000000" pitchFamily="2" charset="0"/>
              </a:rPr>
            </a:br>
            <a:r>
              <a:rPr lang="fi-FI" sz="2700" noProof="1">
                <a:solidFill>
                  <a:schemeClr val="accent3">
                    <a:lumMod val="75000"/>
                  </a:schemeClr>
                </a:solidFill>
                <a:latin typeface="Titillium Web" panose="00000500000000000000" pitchFamily="2" charset="0"/>
              </a:rPr>
              <a:t>Pohjois-Pohjanmaan varautumissuunnitelma skenaarion toteutumiseen</a:t>
            </a:r>
            <a:endParaRPr lang="fi-FI"/>
          </a:p>
        </p:txBody>
      </p:sp>
      <p:graphicFrame>
        <p:nvGraphicFramePr>
          <p:cNvPr id="7" name="Taulukko 6">
            <a:extLst>
              <a:ext uri="{FF2B5EF4-FFF2-40B4-BE49-F238E27FC236}">
                <a16:creationId xmlns:a16="http://schemas.microsoft.com/office/drawing/2014/main" id="{E9B47297-0CDB-AE4C-F28E-CBB414FAE4EA}"/>
              </a:ext>
            </a:extLst>
          </p:cNvPr>
          <p:cNvGraphicFramePr>
            <a:graphicFrameLocks/>
          </p:cNvGraphicFramePr>
          <p:nvPr>
            <p:extLst>
              <p:ext uri="{D42A27DB-BD31-4B8C-83A1-F6EECF244321}">
                <p14:modId xmlns:p14="http://schemas.microsoft.com/office/powerpoint/2010/main" val="641592723"/>
              </p:ext>
            </p:extLst>
          </p:nvPr>
        </p:nvGraphicFramePr>
        <p:xfrm>
          <a:off x="383091" y="1300781"/>
          <a:ext cx="10033416" cy="4912360"/>
        </p:xfrm>
        <a:graphic>
          <a:graphicData uri="http://schemas.openxmlformats.org/drawingml/2006/table">
            <a:tbl>
              <a:tblPr firstRow="1" bandRow="1">
                <a:tableStyleId>{5C22544A-7EE6-4342-B048-85BDC9FD1C3A}</a:tableStyleId>
              </a:tblPr>
              <a:tblGrid>
                <a:gridCol w="5016708">
                  <a:extLst>
                    <a:ext uri="{9D8B030D-6E8A-4147-A177-3AD203B41FA5}">
                      <a16:colId xmlns:a16="http://schemas.microsoft.com/office/drawing/2014/main" val="190174525"/>
                    </a:ext>
                  </a:extLst>
                </a:gridCol>
                <a:gridCol w="5016708">
                  <a:extLst>
                    <a:ext uri="{9D8B030D-6E8A-4147-A177-3AD203B41FA5}">
                      <a16:colId xmlns:a16="http://schemas.microsoft.com/office/drawing/2014/main" val="362140095"/>
                    </a:ext>
                  </a:extLst>
                </a:gridCol>
              </a:tblGrid>
              <a:tr h="568960">
                <a:tc>
                  <a:txBody>
                    <a:bodyPr/>
                    <a:lstStyle/>
                    <a:p>
                      <a:pPr marL="119377" indent="0" algn="l" defTabSz="1035441" rtl="0" eaLnBrk="1" latinLnBrk="0" hangingPunct="1">
                        <a:lnSpc>
                          <a:spcPct val="100000"/>
                        </a:lnSpc>
                        <a:spcBef>
                          <a:spcPts val="267"/>
                        </a:spcBef>
                        <a:spcAft>
                          <a:spcPts val="0"/>
                        </a:spcAft>
                        <a:buClr>
                          <a:srgbClr val="4C7090"/>
                        </a:buClr>
                        <a:buFont typeface="Arial" panose="020B0604020202020204" pitchFamily="34" charset="0"/>
                        <a:buNone/>
                        <a:defRPr/>
                      </a:pPr>
                      <a:r>
                        <a:rPr lang="fi-FI" sz="1200" b="1" kern="1200" spc="0" baseline="0">
                          <a:solidFill>
                            <a:schemeClr val="tx1">
                              <a:lumMod val="50000"/>
                            </a:schemeClr>
                          </a:solidFill>
                          <a:latin typeface="+mn-lt"/>
                          <a:ea typeface="Source Sans Pro" panose="020B0503030403020204" pitchFamily="34" charset="0"/>
                          <a:cs typeface="+mn-cs"/>
                        </a:rPr>
                        <a:t>TÄRKEIMMÄT MAHDOLLISUUDET JA NIIDEN HYÖDYNTÄMISEEN LIITTYVÄT TOIMENPITEET:</a:t>
                      </a:r>
                    </a:p>
                  </a:txBody>
                  <a:tcPr marL="121920" marR="121920" marT="60960" marB="60960" anchor="b">
                    <a:lnR w="12700" cap="flat" cmpd="sng" algn="ctr">
                      <a:solidFill>
                        <a:schemeClr val="tx1"/>
                      </a:solidFill>
                      <a:prstDash val="solid"/>
                      <a:round/>
                      <a:headEnd type="none" w="med" len="med"/>
                      <a:tailEnd type="none" w="med" len="med"/>
                    </a:lnR>
                    <a:solidFill>
                      <a:schemeClr val="bg1"/>
                    </a:solidFill>
                  </a:tcPr>
                </a:tc>
                <a:tc>
                  <a:txBody>
                    <a:bodyPr/>
                    <a:lstStyle/>
                    <a:p>
                      <a:pPr marL="119377" indent="0" algn="l" defTabSz="1035441" rtl="0" eaLnBrk="1" latinLnBrk="0" hangingPunct="1">
                        <a:lnSpc>
                          <a:spcPct val="100000"/>
                        </a:lnSpc>
                        <a:spcBef>
                          <a:spcPts val="267"/>
                        </a:spcBef>
                        <a:spcAft>
                          <a:spcPts val="0"/>
                        </a:spcAft>
                        <a:buClr>
                          <a:srgbClr val="4C7090"/>
                        </a:buClr>
                        <a:buFont typeface="Arial" panose="020B0604020202020204" pitchFamily="34" charset="0"/>
                        <a:buNone/>
                        <a:defRPr/>
                      </a:pPr>
                      <a:r>
                        <a:rPr lang="fi-FI" sz="1200" b="1" kern="1200" spc="0" baseline="0">
                          <a:solidFill>
                            <a:schemeClr val="tx1">
                              <a:lumMod val="50000"/>
                            </a:schemeClr>
                          </a:solidFill>
                          <a:latin typeface="+mn-lt"/>
                          <a:ea typeface="Source Sans Pro" panose="020B0503030403020204" pitchFamily="34" charset="0"/>
                          <a:cs typeface="+mn-cs"/>
                        </a:rPr>
                        <a:t>TÄRKEIMMÄT UHAT JA NIIDEN EHKÄISEMISEEN TAI NIIHIN SOPEUTUMISEEN LIITTYVÄT TOIMENPITEET:</a:t>
                      </a:r>
                    </a:p>
                  </a:txBody>
                  <a:tcPr marL="121920" marR="121920" marT="60960" marB="60960" anchor="b">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503687544"/>
                  </a:ext>
                </a:extLst>
              </a:tr>
              <a:tr h="9562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Maakunnan toimialojen alueellinen jakautuminen edistää maakunnan työelämän kehittämistä.</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Investointien kohdistaminen useilla alueilla vihreään siirtymään.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Hyvinvointiliiketoiminnan kehittäminen. Uusien yrittäjien saaminen reuna-alueille.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Teollisuuden omavaraisuuden kehittäminen lisää työpaikkoja tasaisesti maakunnan alueella.</a:t>
                      </a:r>
                    </a:p>
                  </a:txBody>
                  <a:tcPr marL="121920" marR="121920" marT="60960" marB="60960">
                    <a:lnR w="12700" cap="flat" cmpd="sng" algn="ctr">
                      <a:solidFill>
                        <a:schemeClr val="tx1"/>
                      </a:solidFill>
                      <a:prstDash val="solid"/>
                      <a:round/>
                      <a:headEnd type="none" w="med" len="med"/>
                      <a:tailEnd type="none" w="med" len="med"/>
                    </a:ln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Luonnon monimuotoisuuden heikkeneminen vaikutukset teollisuuteen.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Sään ääri-ilmiöihin varautuminen ja luontokadon estäminen teollisuusalojen yhteistyötä hyödyntämällä.</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Ruokatalouden muutoksiin varautuminen ja uusien maatalousinnovaatioiden kehittäminen.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txBody>
                  <a:tcPr marL="121920" marR="121920" marT="60960" marB="60960">
                    <a:lnL w="12700" cap="flat" cmpd="sng" algn="ctr">
                      <a:solidFill>
                        <a:schemeClr val="tx1"/>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2805554467"/>
                  </a:ext>
                </a:extLst>
              </a:tr>
              <a:tr h="1243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Puhdas luonto, viileä sää ja hyvä asuinympäristö lisää alueen houkuttelevuutta.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i-FI" sz="1000" kern="1200">
                          <a:solidFill>
                            <a:schemeClr val="tx1">
                              <a:lumMod val="50000"/>
                            </a:schemeClr>
                          </a:solidFill>
                          <a:latin typeface="Source Sans Pro" panose="020B0503030403020204" pitchFamily="34" charset="0"/>
                          <a:ea typeface="Source Sans Pro" panose="020B0503030403020204" pitchFamily="34" charset="0"/>
                          <a:cs typeface="+mn-cs"/>
                        </a:rPr>
                        <a:t>Luonnon positiivisten vaikutusten hyödyntäminen elinympäristön kehittämisessä.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Vastuullisuusajattelun korostuminen ihmisten arvoissa ja luonnon kunnioittaminen edistää luonnon suojelua.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Luonto, erämaat ja viileät kesät houkuttelevat matkailijoita.</a:t>
                      </a:r>
                      <a:endParaRPr lang="fi-FI" sz="1000" kern="1200">
                        <a:solidFill>
                          <a:schemeClr val="tx1">
                            <a:lumMod val="50000"/>
                          </a:schemeClr>
                        </a:solidFill>
                        <a:latin typeface="Source Sans Pro" panose="020B0503030403020204" pitchFamily="34" charset="0"/>
                        <a:ea typeface="Source Sans Pro" panose="020B050303040302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txBody>
                  <a:tcPr marL="121920" marR="121920" marT="60960" marB="60960">
                    <a:lnR w="12700" cap="flat" cmpd="sng" algn="ctr">
                      <a:solidFill>
                        <a:schemeClr val="tx1"/>
                      </a:solidFill>
                      <a:prstDash val="solid"/>
                      <a:round/>
                      <a:headEnd type="none" w="med" len="med"/>
                      <a:tailEnd type="none" w="med" len="med"/>
                    </a:lnR>
                    <a:solidFill>
                      <a:srgbClr val="FCE8F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Turvallisuushuolien esiintyminen ihmisten arjessa.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Turvallisuutta korostavan elinympäristön kehittäminen.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”Kansalaistaito-opin” edistäminen: yhteiskunnan toimivuus, terveyden edistäminen, asioiminen viranomaisten kanssa ja digitaidon edistäminen.</a:t>
                      </a:r>
                    </a:p>
                  </a:txBody>
                  <a:tcPr marL="121920" marR="121920" marT="60960" marB="60960">
                    <a:lnL w="12700" cap="flat" cmpd="sng" algn="ctr">
                      <a:solidFill>
                        <a:schemeClr val="tx1"/>
                      </a:solidFill>
                      <a:prstDash val="solid"/>
                      <a:round/>
                      <a:headEnd type="none" w="med" len="med"/>
                      <a:tailEnd type="none" w="med" len="med"/>
                    </a:lnL>
                    <a:solidFill>
                      <a:srgbClr val="FCE8F6"/>
                    </a:solidFill>
                  </a:tcPr>
                </a:tc>
                <a:extLst>
                  <a:ext uri="{0D108BD9-81ED-4DB2-BD59-A6C34878D82A}">
                    <a16:rowId xmlns:a16="http://schemas.microsoft.com/office/drawing/2014/main" val="3268113008"/>
                  </a:ext>
                </a:extLst>
              </a:tr>
              <a:tr h="10899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Uusien yhteistyömallien avulla tuetaan yhteisöllisyyttä ja osallisuutta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Uudenlaisen yhteisöllisyyden ja osallisuuden kehittäminen </a:t>
                      </a:r>
                      <a:r>
                        <a:rPr kumimoji="0" lang="fi-FI" sz="1000" i="0" u="none" strike="noStrike" kern="1200" cap="none" normalizeH="0" baseline="0" noProof="0" err="1">
                          <a:ln>
                            <a:noFill/>
                          </a:ln>
                          <a:solidFill>
                            <a:schemeClr val="tx1">
                              <a:lumMod val="50000"/>
                            </a:schemeClr>
                          </a:solidFill>
                          <a:effectLst/>
                          <a:latin typeface="Source Sans Pro" panose="020B0503030403020204" pitchFamily="34" charset="0"/>
                          <a:ea typeface="Source Sans Pro" panose="020B0503030403020204" pitchFamily="34" charset="0"/>
                          <a:cs typeface="+mn-cs"/>
                        </a:rPr>
                        <a:t>osallistamalla</a:t>
                      </a: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 eri alojen toimijoita.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i-FI" sz="1000" kern="1200">
                          <a:solidFill>
                            <a:schemeClr val="tx1">
                              <a:lumMod val="50000"/>
                            </a:schemeClr>
                          </a:solidFill>
                          <a:latin typeface="Source Sans Pro" panose="020B0503030403020204" pitchFamily="34" charset="0"/>
                          <a:ea typeface="Source Sans Pro" panose="020B0503030403020204" pitchFamily="34" charset="0"/>
                          <a:cs typeface="+mn-cs"/>
                        </a:rPr>
                        <a:t>Uusien asukkaiden muuttamisen helpottaminen luomalla uusia asumisen ja liikkumisen muotoja sekä yhteisöllistä toimintaa. </a:t>
                      </a:r>
                    </a:p>
                    <a:p>
                      <a:pPr marL="171450" indent="-171450">
                        <a:buFont typeface="Wingdings" panose="05000000000000000000" pitchFamily="2" charset="2"/>
                        <a:buChar char="ü"/>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Osallisuuden kehittyminen digitalisaation avulla. </a:t>
                      </a:r>
                    </a:p>
                    <a:p>
                      <a:pPr marL="171450" indent="-171450">
                        <a:buFont typeface="Wingdings" panose="05000000000000000000" pitchFamily="2" charset="2"/>
                        <a:buChar char="ü"/>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Kolmannen ja neljännen sektorin toimintamallien kehittäminen ja vapaaehtoistyön mahdollisuuksien hyödyntäminen.</a:t>
                      </a:r>
                    </a:p>
                  </a:txBody>
                  <a:tcPr marL="121920" marR="121920" marT="60960" marB="60960">
                    <a:lnR w="12700" cap="flat" cmpd="sng" algn="ctr">
                      <a:solidFill>
                        <a:schemeClr val="tx1"/>
                      </a:solidFill>
                      <a:prstDash val="solid"/>
                      <a:round/>
                      <a:headEnd type="none" w="med" len="med"/>
                      <a:tailEnd type="none" w="med" len="med"/>
                    </a:ln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Epätasa-arvoisuuden ja syrjäytymisen uhkakuvien kasvaminen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p>
                      <a:pPr marL="171450" indent="-171450">
                        <a:buFont typeface="Wingdings" panose="05000000000000000000" pitchFamily="2" charset="2"/>
                        <a:buChar char="ü"/>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Ikääntyvien työikäisten osaamisen tunnistaminen ja työkyvyn ylläpitäminen.</a:t>
                      </a:r>
                    </a:p>
                    <a:p>
                      <a:pPr marL="171450" indent="-171450">
                        <a:buFont typeface="Wingdings" panose="05000000000000000000" pitchFamily="2" charset="2"/>
                        <a:buChar char="ü"/>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Syrjäytymisuhan alla olevien lasten tunnistaminen ja auttaminen.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Tarvittavien uusien kyvykkyyksien tunnistamine ja elinikäiseen oppimiseen panostaminen.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Koulutuksen saatavuuden takaaminen huomioiden kaikki koulutusasteet.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Uusien työelämäpolkujen luominen nuorille. Nuorille mahdollisuus aloittaa työelämä aiemmin. </a:t>
                      </a:r>
                    </a:p>
                  </a:txBody>
                  <a:tcPr marL="121920" marR="121920" marT="60960" marB="60960">
                    <a:lnL w="12700" cap="flat" cmpd="sng" algn="ctr">
                      <a:solidFill>
                        <a:schemeClr val="tx1"/>
                      </a:solidFill>
                      <a:prstDash val="solid"/>
                      <a:round/>
                      <a:headEnd type="none" w="med" len="med"/>
                      <a:tailEnd type="none" w="med" len="med"/>
                    </a:lnL>
                    <a:solidFill>
                      <a:schemeClr val="accent3">
                        <a:lumMod val="20000"/>
                        <a:lumOff val="80000"/>
                      </a:schemeClr>
                    </a:solidFill>
                  </a:tcPr>
                </a:tc>
                <a:extLst>
                  <a:ext uri="{0D108BD9-81ED-4DB2-BD59-A6C34878D82A}">
                    <a16:rowId xmlns:a16="http://schemas.microsoft.com/office/drawing/2014/main" val="2173889065"/>
                  </a:ext>
                </a:extLst>
              </a:tr>
            </a:tbl>
          </a:graphicData>
        </a:graphic>
      </p:graphicFrame>
      <p:pic>
        <p:nvPicPr>
          <p:cNvPr id="4" name="Picture 11">
            <a:extLst>
              <a:ext uri="{FF2B5EF4-FFF2-40B4-BE49-F238E27FC236}">
                <a16:creationId xmlns:a16="http://schemas.microsoft.com/office/drawing/2014/main" id="{58FFB92D-0567-73D3-993E-C91456CD3649}"/>
              </a:ext>
            </a:extLst>
          </p:cNvPr>
          <p:cNvPicPr>
            <a:picLocks noChangeAspect="1"/>
          </p:cNvPicPr>
          <p:nvPr/>
        </p:nvPicPr>
        <p:blipFill>
          <a:blip r:embed="rId3">
            <a:duotone>
              <a:prstClr val="black"/>
              <a:schemeClr val="accent4">
                <a:lumMod val="20000"/>
                <a:lumOff val="80000"/>
                <a:tint val="45000"/>
                <a:satMod val="400000"/>
              </a:schemeClr>
            </a:duotone>
            <a:extLst>
              <a:ext uri="{28A0092B-C50C-407E-A947-70E740481C1C}">
                <a14:useLocalDpi xmlns:a14="http://schemas.microsoft.com/office/drawing/2010/main" val="0"/>
              </a:ext>
            </a:extLst>
          </a:blip>
          <a:srcRect l="53709" r="26424"/>
          <a:stretch/>
        </p:blipFill>
        <p:spPr>
          <a:xfrm>
            <a:off x="11127441" y="0"/>
            <a:ext cx="1074569" cy="6858000"/>
          </a:xfrm>
          <a:prstGeom prst="rect">
            <a:avLst/>
          </a:prstGeom>
          <a:solidFill>
            <a:srgbClr val="6471E4"/>
          </a:solidFill>
          <a:ln>
            <a:noFill/>
          </a:ln>
        </p:spPr>
      </p:pic>
      <p:pic>
        <p:nvPicPr>
          <p:cNvPr id="3" name="Picture 11">
            <a:extLst>
              <a:ext uri="{FF2B5EF4-FFF2-40B4-BE49-F238E27FC236}">
                <a16:creationId xmlns:a16="http://schemas.microsoft.com/office/drawing/2014/main" id="{F1C79720-7620-D962-E478-29127FFFD469}"/>
              </a:ext>
              <a:ext uri="{C183D7F6-B498-43B3-948B-1728B52AA6E4}">
                <adec:decorative xmlns:adec="http://schemas.microsoft.com/office/drawing/2017/decorative" val="1"/>
              </a:ext>
            </a:extLst>
          </p:cNvPr>
          <p:cNvPicPr>
            <a:picLocks noChangeAspect="1"/>
          </p:cNvPicPr>
          <p:nvPr/>
        </p:nvPicPr>
        <p:blipFill>
          <a:blip r:embed="rId4">
            <a:duotone>
              <a:prstClr val="black"/>
              <a:schemeClr val="accent3">
                <a:lumMod val="20000"/>
                <a:lumOff val="80000"/>
                <a:tint val="45000"/>
                <a:satMod val="400000"/>
              </a:schemeClr>
            </a:duotone>
            <a:extLst>
              <a:ext uri="{28A0092B-C50C-407E-A947-70E740481C1C}">
                <a14:useLocalDpi xmlns:a14="http://schemas.microsoft.com/office/drawing/2010/main" val="0"/>
              </a:ext>
            </a:extLst>
          </a:blip>
          <a:srcRect l="22098" r="22098"/>
          <a:stretch/>
        </p:blipFill>
        <p:spPr>
          <a:xfrm>
            <a:off x="11127440" y="0"/>
            <a:ext cx="1074570" cy="6858000"/>
          </a:xfrm>
          <a:prstGeom prst="rect">
            <a:avLst/>
          </a:prstGeom>
          <a:solidFill>
            <a:srgbClr val="6471E4"/>
          </a:solidFill>
          <a:ln>
            <a:noFill/>
          </a:ln>
        </p:spPr>
      </p:pic>
      <p:sp>
        <p:nvSpPr>
          <p:cNvPr id="11" name="Rectangle 21">
            <a:extLst>
              <a:ext uri="{FF2B5EF4-FFF2-40B4-BE49-F238E27FC236}">
                <a16:creationId xmlns:a16="http://schemas.microsoft.com/office/drawing/2014/main" id="{032103E4-2ED1-11BC-218A-F0D268C79862}"/>
              </a:ext>
            </a:extLst>
          </p:cNvPr>
          <p:cNvSpPr/>
          <p:nvPr/>
        </p:nvSpPr>
        <p:spPr>
          <a:xfrm rot="16200000">
            <a:off x="7543795" y="3265187"/>
            <a:ext cx="6858008" cy="309283"/>
          </a:xfrm>
          <a:prstGeom prst="rect">
            <a:avLst/>
          </a:prstGeom>
          <a:solidFill>
            <a:srgbClr val="F191D3"/>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r" defTabSz="1219140">
              <a:spcBef>
                <a:spcPct val="20000"/>
              </a:spcBef>
              <a:buClr>
                <a:srgbClr val="FFB200"/>
              </a:buClr>
              <a:buSzPct val="80000"/>
              <a:defRPr/>
            </a:pPr>
            <a:endParaRPr lang="fi-FI" sz="1600" b="1">
              <a:solidFill>
                <a:srgbClr val="FFFFFF"/>
              </a:solidFill>
            </a:endParaRPr>
          </a:p>
        </p:txBody>
      </p:sp>
    </p:spTree>
    <p:extLst>
      <p:ext uri="{BB962C8B-B14F-4D97-AF65-F5344CB8AC3E}">
        <p14:creationId xmlns:p14="http://schemas.microsoft.com/office/powerpoint/2010/main" val="4138682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B0965-C794-2BA5-C70A-10A9A99062A6}"/>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1A3C2EE-B0F9-A2DB-A5AB-616BA46110FB}"/>
              </a:ext>
              <a:ext uri="{C183D7F6-B498-43B3-948B-1728B52AA6E4}">
                <adec:decorative xmlns:adec="http://schemas.microsoft.com/office/drawing/2017/decorative" val="1"/>
              </a:ext>
            </a:extLst>
          </p:cNvPr>
          <p:cNvPicPr>
            <a:picLocks noGrp="1" noChangeAspect="1"/>
          </p:cNvPicPr>
          <p:nvPr>
            <p:ph type="pic" sz="quarter" idx="12"/>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t="29190" b="33280"/>
          <a:stretch/>
        </p:blipFill>
        <p:spPr>
          <a:xfrm>
            <a:off x="0" y="0"/>
            <a:ext cx="12192000" cy="6858000"/>
          </a:xfrm>
          <a:solidFill>
            <a:schemeClr val="accent1">
              <a:lumMod val="20000"/>
              <a:lumOff val="80000"/>
            </a:schemeClr>
          </a:solidFill>
        </p:spPr>
      </p:pic>
      <p:sp>
        <p:nvSpPr>
          <p:cNvPr id="3" name="Title 2">
            <a:extLst>
              <a:ext uri="{FF2B5EF4-FFF2-40B4-BE49-F238E27FC236}">
                <a16:creationId xmlns:a16="http://schemas.microsoft.com/office/drawing/2014/main" id="{ADC50671-B787-C5B4-E26B-78289923F8DD}"/>
              </a:ext>
            </a:extLst>
          </p:cNvPr>
          <p:cNvSpPr>
            <a:spLocks noGrp="1"/>
          </p:cNvSpPr>
          <p:nvPr>
            <p:ph type="title"/>
          </p:nvPr>
        </p:nvSpPr>
        <p:spPr/>
        <p:txBody>
          <a:bodyPr>
            <a:normAutofit fontScale="90000"/>
          </a:bodyPr>
          <a:lstStyle/>
          <a:p>
            <a:r>
              <a:rPr lang="fi-FI" sz="3600"/>
              <a:t>Skenaario 4:</a:t>
            </a:r>
            <a:br>
              <a:rPr lang="fi-FI" sz="3600"/>
            </a:br>
            <a:r>
              <a:rPr lang="fi-FI"/>
              <a:t>Pakolaiset ja polarisaatio</a:t>
            </a:r>
          </a:p>
        </p:txBody>
      </p:sp>
      <p:sp>
        <p:nvSpPr>
          <p:cNvPr id="5" name="Slide Number Placeholder 4">
            <a:extLst>
              <a:ext uri="{FF2B5EF4-FFF2-40B4-BE49-F238E27FC236}">
                <a16:creationId xmlns:a16="http://schemas.microsoft.com/office/drawing/2014/main" id="{52893F4E-3E40-2B38-8086-597631ACF029}"/>
              </a:ext>
            </a:extLst>
          </p:cNvPr>
          <p:cNvSpPr>
            <a:spLocks noGrp="1"/>
          </p:cNvSpPr>
          <p:nvPr>
            <p:ph type="sldNum" sz="quarter" idx="11"/>
          </p:nvPr>
        </p:nvSpPr>
        <p:spPr/>
        <p:txBody>
          <a:bodyPr/>
          <a:lstStyle/>
          <a:p>
            <a:fld id="{A807F21D-6A63-4E75-89AA-A3F521749085}" type="slidenum">
              <a:rPr lang="fi-FI" smtClean="0"/>
              <a:pPr/>
              <a:t>37</a:t>
            </a:fld>
            <a:endParaRPr lang="fi-FI"/>
          </a:p>
        </p:txBody>
      </p:sp>
      <p:pic>
        <p:nvPicPr>
          <p:cNvPr id="8" name="Picture 7" descr="A black and white sign with white text&#10;&#10;AI-generated content may be incorrect.">
            <a:extLst>
              <a:ext uri="{FF2B5EF4-FFF2-40B4-BE49-F238E27FC236}">
                <a16:creationId xmlns:a16="http://schemas.microsoft.com/office/drawing/2014/main" id="{88CABBF4-DC2E-A239-1A22-F847988D57B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00607" y="6573791"/>
            <a:ext cx="1080000" cy="248172"/>
          </a:xfrm>
          <a:prstGeom prst="rect">
            <a:avLst/>
          </a:prstGeom>
        </p:spPr>
      </p:pic>
    </p:spTree>
    <p:extLst>
      <p:ext uri="{BB962C8B-B14F-4D97-AF65-F5344CB8AC3E}">
        <p14:creationId xmlns:p14="http://schemas.microsoft.com/office/powerpoint/2010/main" val="19504773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C598A-2F53-14E4-67E7-9D239F4004FE}"/>
            </a:ext>
          </a:extLst>
        </p:cNvPr>
        <p:cNvGrpSpPr/>
        <p:nvPr/>
      </p:nvGrpSpPr>
      <p:grpSpPr>
        <a:xfrm>
          <a:off x="0" y="0"/>
          <a:ext cx="0" cy="0"/>
          <a:chOff x="0" y="0"/>
          <a:chExt cx="0" cy="0"/>
        </a:xfrm>
      </p:grpSpPr>
      <p:grpSp>
        <p:nvGrpSpPr>
          <p:cNvPr id="6" name="Group 5" descr="Kuva, jossa visualisoidaan eri ilmiöiden näkymistä skenaariossa 4. Samat tiedot on esitetty skenaariotarinassa.">
            <a:extLst>
              <a:ext uri="{FF2B5EF4-FFF2-40B4-BE49-F238E27FC236}">
                <a16:creationId xmlns:a16="http://schemas.microsoft.com/office/drawing/2014/main" id="{D39C2C76-1C15-DD3A-16B5-FA9B493F3129}"/>
              </a:ext>
            </a:extLst>
          </p:cNvPr>
          <p:cNvGrpSpPr/>
          <p:nvPr/>
        </p:nvGrpSpPr>
        <p:grpSpPr>
          <a:xfrm>
            <a:off x="885579" y="1545960"/>
            <a:ext cx="4648810" cy="4329397"/>
            <a:chOff x="885579" y="1545960"/>
            <a:chExt cx="4648810" cy="4329397"/>
          </a:xfrm>
        </p:grpSpPr>
        <p:sp>
          <p:nvSpPr>
            <p:cNvPr id="4" name="Oval 69">
              <a:extLst>
                <a:ext uri="{FF2B5EF4-FFF2-40B4-BE49-F238E27FC236}">
                  <a16:creationId xmlns:a16="http://schemas.microsoft.com/office/drawing/2014/main" id="{3A341C77-06B4-99AF-26D5-72D97DCC5C7F}"/>
                </a:ext>
              </a:extLst>
            </p:cNvPr>
            <p:cNvSpPr/>
            <p:nvPr/>
          </p:nvSpPr>
          <p:spPr bwMode="auto">
            <a:xfrm>
              <a:off x="3972025" y="1666896"/>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FCA4AA"/>
                </a:solidFill>
                <a:latin typeface="Arial Nova Light"/>
              </a:endParaRPr>
            </a:p>
          </p:txBody>
        </p:sp>
        <p:sp>
          <p:nvSpPr>
            <p:cNvPr id="5" name="TextBox 95">
              <a:extLst>
                <a:ext uri="{FF2B5EF4-FFF2-40B4-BE49-F238E27FC236}">
                  <a16:creationId xmlns:a16="http://schemas.microsoft.com/office/drawing/2014/main" id="{0EB4CED3-5DCD-B487-D1AF-7E5FE3683C09}"/>
                </a:ext>
              </a:extLst>
            </p:cNvPr>
            <p:cNvSpPr txBox="1"/>
            <p:nvPr/>
          </p:nvSpPr>
          <p:spPr>
            <a:xfrm>
              <a:off x="1033819" y="1545960"/>
              <a:ext cx="2741445" cy="449872"/>
            </a:xfrm>
            <a:prstGeom prst="rect">
              <a:avLst/>
            </a:prstGeom>
            <a:noFill/>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latin typeface="Arial Nova" panose="020B0504020202020204" pitchFamily="34" charset="0"/>
                </a:rPr>
                <a:t>GEOPOLIITTISET JÄNNITTEET</a:t>
              </a:r>
            </a:p>
          </p:txBody>
        </p:sp>
        <p:sp>
          <p:nvSpPr>
            <p:cNvPr id="7" name="Oval 72">
              <a:extLst>
                <a:ext uri="{FF2B5EF4-FFF2-40B4-BE49-F238E27FC236}">
                  <a16:creationId xmlns:a16="http://schemas.microsoft.com/office/drawing/2014/main" id="{87ECF7A7-09FF-2CF5-C9B7-C41CC60ED633}"/>
                </a:ext>
              </a:extLst>
            </p:cNvPr>
            <p:cNvSpPr/>
            <p:nvPr/>
          </p:nvSpPr>
          <p:spPr bwMode="auto">
            <a:xfrm>
              <a:off x="4277864" y="1666896"/>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FCA4AA"/>
                </a:solidFill>
                <a:latin typeface="Arial Nova Light"/>
              </a:endParaRPr>
            </a:p>
          </p:txBody>
        </p:sp>
        <p:sp>
          <p:nvSpPr>
            <p:cNvPr id="9" name="Oval 72">
              <a:extLst>
                <a:ext uri="{FF2B5EF4-FFF2-40B4-BE49-F238E27FC236}">
                  <a16:creationId xmlns:a16="http://schemas.microsoft.com/office/drawing/2014/main" id="{0BACFB91-9F90-1E0C-492C-FFC4FD291978}"/>
                </a:ext>
              </a:extLst>
            </p:cNvPr>
            <p:cNvSpPr/>
            <p:nvPr/>
          </p:nvSpPr>
          <p:spPr bwMode="auto">
            <a:xfrm>
              <a:off x="4583244" y="1666896"/>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FCA4AA"/>
                </a:solidFill>
                <a:latin typeface="Arial Nova Light"/>
              </a:endParaRPr>
            </a:p>
          </p:txBody>
        </p:sp>
        <p:sp>
          <p:nvSpPr>
            <p:cNvPr id="10" name="Oval 72">
              <a:extLst>
                <a:ext uri="{FF2B5EF4-FFF2-40B4-BE49-F238E27FC236}">
                  <a16:creationId xmlns:a16="http://schemas.microsoft.com/office/drawing/2014/main" id="{3F128C0D-AF87-3CD4-F524-4318DF75A005}"/>
                </a:ext>
              </a:extLst>
            </p:cNvPr>
            <p:cNvSpPr/>
            <p:nvPr/>
          </p:nvSpPr>
          <p:spPr bwMode="auto">
            <a:xfrm>
              <a:off x="4888624" y="1666896"/>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FCA4AA"/>
                </a:solidFill>
                <a:latin typeface="Arial Nova Light"/>
              </a:endParaRPr>
            </a:p>
          </p:txBody>
        </p:sp>
        <p:sp>
          <p:nvSpPr>
            <p:cNvPr id="11" name="Oval 72">
              <a:extLst>
                <a:ext uri="{FF2B5EF4-FFF2-40B4-BE49-F238E27FC236}">
                  <a16:creationId xmlns:a16="http://schemas.microsoft.com/office/drawing/2014/main" id="{A30537F1-78B8-79DC-F9FD-A8E38FB14E6C}"/>
                </a:ext>
              </a:extLst>
            </p:cNvPr>
            <p:cNvSpPr/>
            <p:nvPr/>
          </p:nvSpPr>
          <p:spPr bwMode="auto">
            <a:xfrm>
              <a:off x="5194004" y="1666896"/>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12" name="TextBox 59">
              <a:extLst>
                <a:ext uri="{FF2B5EF4-FFF2-40B4-BE49-F238E27FC236}">
                  <a16:creationId xmlns:a16="http://schemas.microsoft.com/office/drawing/2014/main" id="{0547B4AD-36DA-5A70-67C9-6D3E42887949}"/>
                </a:ext>
              </a:extLst>
            </p:cNvPr>
            <p:cNvSpPr txBox="1"/>
            <p:nvPr/>
          </p:nvSpPr>
          <p:spPr>
            <a:xfrm>
              <a:off x="1033819" y="2100285"/>
              <a:ext cx="2741445" cy="449872"/>
            </a:xfrm>
            <a:prstGeom prst="rect">
              <a:avLst/>
            </a:prstGeom>
            <a:noFill/>
            <a:ln>
              <a:noFill/>
            </a:ln>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latin typeface="Arial Nova" panose="020B0504020202020204" pitchFamily="34" charset="0"/>
                </a:rPr>
                <a:t>EUROOPAN YHTENÄISYYS</a:t>
              </a:r>
            </a:p>
          </p:txBody>
        </p:sp>
        <p:sp>
          <p:nvSpPr>
            <p:cNvPr id="13" name="Oval 69">
              <a:extLst>
                <a:ext uri="{FF2B5EF4-FFF2-40B4-BE49-F238E27FC236}">
                  <a16:creationId xmlns:a16="http://schemas.microsoft.com/office/drawing/2014/main" id="{5DE3270B-57D7-741F-3C09-61E328A015C0}"/>
                </a:ext>
              </a:extLst>
            </p:cNvPr>
            <p:cNvSpPr/>
            <p:nvPr/>
          </p:nvSpPr>
          <p:spPr bwMode="auto">
            <a:xfrm>
              <a:off x="3972025" y="2221221"/>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Arial Nova Light"/>
              </a:endParaRPr>
            </a:p>
          </p:txBody>
        </p:sp>
        <p:sp>
          <p:nvSpPr>
            <p:cNvPr id="18" name="Oval 72">
              <a:extLst>
                <a:ext uri="{FF2B5EF4-FFF2-40B4-BE49-F238E27FC236}">
                  <a16:creationId xmlns:a16="http://schemas.microsoft.com/office/drawing/2014/main" id="{20095678-D557-5387-66F2-815DF5856437}"/>
                </a:ext>
              </a:extLst>
            </p:cNvPr>
            <p:cNvSpPr/>
            <p:nvPr/>
          </p:nvSpPr>
          <p:spPr bwMode="auto">
            <a:xfrm>
              <a:off x="4277864" y="2221221"/>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19" name="Oval 72">
              <a:extLst>
                <a:ext uri="{FF2B5EF4-FFF2-40B4-BE49-F238E27FC236}">
                  <a16:creationId xmlns:a16="http://schemas.microsoft.com/office/drawing/2014/main" id="{6B6D766A-2BE6-209B-FF7E-22EC908A64F3}"/>
                </a:ext>
              </a:extLst>
            </p:cNvPr>
            <p:cNvSpPr/>
            <p:nvPr/>
          </p:nvSpPr>
          <p:spPr bwMode="auto">
            <a:xfrm>
              <a:off x="4583244" y="2221221"/>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20" name="Oval 72">
              <a:extLst>
                <a:ext uri="{FF2B5EF4-FFF2-40B4-BE49-F238E27FC236}">
                  <a16:creationId xmlns:a16="http://schemas.microsoft.com/office/drawing/2014/main" id="{D7924861-1750-0ACE-9292-F1D26DED1CA2}"/>
                </a:ext>
              </a:extLst>
            </p:cNvPr>
            <p:cNvSpPr/>
            <p:nvPr/>
          </p:nvSpPr>
          <p:spPr bwMode="auto">
            <a:xfrm>
              <a:off x="4888624" y="2221221"/>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21" name="Oval 72">
              <a:extLst>
                <a:ext uri="{FF2B5EF4-FFF2-40B4-BE49-F238E27FC236}">
                  <a16:creationId xmlns:a16="http://schemas.microsoft.com/office/drawing/2014/main" id="{44AEE4B3-B6CA-90BB-A35F-D8F7661B4B17}"/>
                </a:ext>
              </a:extLst>
            </p:cNvPr>
            <p:cNvSpPr/>
            <p:nvPr/>
          </p:nvSpPr>
          <p:spPr bwMode="auto">
            <a:xfrm>
              <a:off x="5194004" y="2221221"/>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22" name="TextBox 59">
              <a:extLst>
                <a:ext uri="{FF2B5EF4-FFF2-40B4-BE49-F238E27FC236}">
                  <a16:creationId xmlns:a16="http://schemas.microsoft.com/office/drawing/2014/main" id="{6C64919D-38CE-96E0-72DA-55085F7073E0}"/>
                </a:ext>
              </a:extLst>
            </p:cNvPr>
            <p:cNvSpPr txBox="1"/>
            <p:nvPr/>
          </p:nvSpPr>
          <p:spPr>
            <a:xfrm>
              <a:off x="885579" y="2654611"/>
              <a:ext cx="2889685" cy="449872"/>
            </a:xfrm>
            <a:prstGeom prst="rect">
              <a:avLst/>
            </a:prstGeom>
            <a:noFill/>
            <a:ln>
              <a:noFill/>
            </a:ln>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latin typeface="Arial Nova" panose="020B0504020202020204" pitchFamily="34" charset="0"/>
                </a:rPr>
                <a:t>EKOLOGISEN KRIISIN VAIKUTUKSET</a:t>
              </a:r>
            </a:p>
          </p:txBody>
        </p:sp>
        <p:sp>
          <p:nvSpPr>
            <p:cNvPr id="23" name="Oval 69">
              <a:extLst>
                <a:ext uri="{FF2B5EF4-FFF2-40B4-BE49-F238E27FC236}">
                  <a16:creationId xmlns:a16="http://schemas.microsoft.com/office/drawing/2014/main" id="{AD2F677C-D71F-9374-56BD-A0754E091BFD}"/>
                </a:ext>
              </a:extLst>
            </p:cNvPr>
            <p:cNvSpPr/>
            <p:nvPr/>
          </p:nvSpPr>
          <p:spPr bwMode="auto">
            <a:xfrm>
              <a:off x="3972025" y="2775547"/>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Arial Nova Light"/>
              </a:endParaRPr>
            </a:p>
          </p:txBody>
        </p:sp>
        <p:sp>
          <p:nvSpPr>
            <p:cNvPr id="24" name="Oval 72">
              <a:extLst>
                <a:ext uri="{FF2B5EF4-FFF2-40B4-BE49-F238E27FC236}">
                  <a16:creationId xmlns:a16="http://schemas.microsoft.com/office/drawing/2014/main" id="{2E7015D6-74F1-3654-5E41-B73ACEDA2BDF}"/>
                </a:ext>
              </a:extLst>
            </p:cNvPr>
            <p:cNvSpPr/>
            <p:nvPr/>
          </p:nvSpPr>
          <p:spPr bwMode="auto">
            <a:xfrm>
              <a:off x="4277864" y="2775547"/>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38" name="Oval 72">
              <a:extLst>
                <a:ext uri="{FF2B5EF4-FFF2-40B4-BE49-F238E27FC236}">
                  <a16:creationId xmlns:a16="http://schemas.microsoft.com/office/drawing/2014/main" id="{7AE1ABE9-5F0F-92D0-03E2-A67CB20EEFCA}"/>
                </a:ext>
              </a:extLst>
            </p:cNvPr>
            <p:cNvSpPr/>
            <p:nvPr/>
          </p:nvSpPr>
          <p:spPr bwMode="auto">
            <a:xfrm>
              <a:off x="4583244" y="2775547"/>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39" name="Oval 72">
              <a:extLst>
                <a:ext uri="{FF2B5EF4-FFF2-40B4-BE49-F238E27FC236}">
                  <a16:creationId xmlns:a16="http://schemas.microsoft.com/office/drawing/2014/main" id="{11394EBD-94DE-0E6D-94B7-521E1E3B5C73}"/>
                </a:ext>
              </a:extLst>
            </p:cNvPr>
            <p:cNvSpPr/>
            <p:nvPr/>
          </p:nvSpPr>
          <p:spPr bwMode="auto">
            <a:xfrm>
              <a:off x="4888624" y="2775547"/>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40" name="Oval 72">
              <a:extLst>
                <a:ext uri="{FF2B5EF4-FFF2-40B4-BE49-F238E27FC236}">
                  <a16:creationId xmlns:a16="http://schemas.microsoft.com/office/drawing/2014/main" id="{1F041158-74DB-316E-9E3C-7A35707E609D}"/>
                </a:ext>
              </a:extLst>
            </p:cNvPr>
            <p:cNvSpPr/>
            <p:nvPr/>
          </p:nvSpPr>
          <p:spPr bwMode="auto">
            <a:xfrm>
              <a:off x="5194004" y="2775547"/>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41" name="TextBox 59">
              <a:extLst>
                <a:ext uri="{FF2B5EF4-FFF2-40B4-BE49-F238E27FC236}">
                  <a16:creationId xmlns:a16="http://schemas.microsoft.com/office/drawing/2014/main" id="{98D5CFEA-3FD7-6563-60A2-F6E7BFBA29CC}"/>
                </a:ext>
              </a:extLst>
            </p:cNvPr>
            <p:cNvSpPr txBox="1"/>
            <p:nvPr/>
          </p:nvSpPr>
          <p:spPr>
            <a:xfrm>
              <a:off x="1063635" y="4317587"/>
              <a:ext cx="2741445" cy="449872"/>
            </a:xfrm>
            <a:prstGeom prst="rect">
              <a:avLst/>
            </a:prstGeom>
            <a:noFill/>
            <a:ln>
              <a:noFill/>
            </a:ln>
          </p:spPr>
          <p:txBody>
            <a:bodyPr wrap="square" rtlCol="0" anchor="ctr">
              <a:noAutofit/>
            </a:bodyPr>
            <a:lstStyle/>
            <a:p>
              <a:pPr algn="r" defTabSz="1219140" eaLnBrk="0" fontAlgn="base" hangingPunct="0">
                <a:spcBef>
                  <a:spcPct val="0"/>
                </a:spcBef>
                <a:spcAft>
                  <a:spcPct val="0"/>
                </a:spcAft>
                <a:defRPr/>
              </a:pPr>
              <a:r>
                <a:rPr lang="fi-FI" sz="1200" b="1" kern="0">
                  <a:solidFill>
                    <a:srgbClr val="000000"/>
                  </a:solidFill>
                  <a:latin typeface="Arial Nova" panose="020B0504020202020204" pitchFamily="34" charset="0"/>
                </a:rPr>
                <a:t>VÄESTÖNKASVU</a:t>
              </a:r>
            </a:p>
          </p:txBody>
        </p:sp>
        <p:sp>
          <p:nvSpPr>
            <p:cNvPr id="42" name="Oval 69">
              <a:extLst>
                <a:ext uri="{FF2B5EF4-FFF2-40B4-BE49-F238E27FC236}">
                  <a16:creationId xmlns:a16="http://schemas.microsoft.com/office/drawing/2014/main" id="{349D774C-2C02-AE48-593C-94CB3378A951}"/>
                </a:ext>
              </a:extLst>
            </p:cNvPr>
            <p:cNvSpPr/>
            <p:nvPr/>
          </p:nvSpPr>
          <p:spPr bwMode="auto">
            <a:xfrm>
              <a:off x="3991523" y="4438523"/>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Arial Nova Light"/>
              </a:endParaRPr>
            </a:p>
          </p:txBody>
        </p:sp>
        <p:sp>
          <p:nvSpPr>
            <p:cNvPr id="43" name="Oval 72">
              <a:extLst>
                <a:ext uri="{FF2B5EF4-FFF2-40B4-BE49-F238E27FC236}">
                  <a16:creationId xmlns:a16="http://schemas.microsoft.com/office/drawing/2014/main" id="{8ACB544E-541F-829E-D105-F5958E1AE7AA}"/>
                </a:ext>
              </a:extLst>
            </p:cNvPr>
            <p:cNvSpPr/>
            <p:nvPr/>
          </p:nvSpPr>
          <p:spPr bwMode="auto">
            <a:xfrm>
              <a:off x="4297361" y="4438523"/>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44" name="Oval 72">
              <a:extLst>
                <a:ext uri="{FF2B5EF4-FFF2-40B4-BE49-F238E27FC236}">
                  <a16:creationId xmlns:a16="http://schemas.microsoft.com/office/drawing/2014/main" id="{6126F82C-38AC-0B76-D621-1DFF15F1A0DD}"/>
                </a:ext>
              </a:extLst>
            </p:cNvPr>
            <p:cNvSpPr/>
            <p:nvPr/>
          </p:nvSpPr>
          <p:spPr bwMode="auto">
            <a:xfrm>
              <a:off x="4602741" y="4438523"/>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45" name="Oval 72">
              <a:extLst>
                <a:ext uri="{FF2B5EF4-FFF2-40B4-BE49-F238E27FC236}">
                  <a16:creationId xmlns:a16="http://schemas.microsoft.com/office/drawing/2014/main" id="{A2C80F67-B31E-5E9D-9296-1A286E7264EF}"/>
                </a:ext>
              </a:extLst>
            </p:cNvPr>
            <p:cNvSpPr/>
            <p:nvPr/>
          </p:nvSpPr>
          <p:spPr bwMode="auto">
            <a:xfrm>
              <a:off x="4908121" y="4438523"/>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46" name="Oval 72">
              <a:extLst>
                <a:ext uri="{FF2B5EF4-FFF2-40B4-BE49-F238E27FC236}">
                  <a16:creationId xmlns:a16="http://schemas.microsoft.com/office/drawing/2014/main" id="{BC89028E-9EF0-57CF-C694-C858F0536749}"/>
                </a:ext>
              </a:extLst>
            </p:cNvPr>
            <p:cNvSpPr/>
            <p:nvPr/>
          </p:nvSpPr>
          <p:spPr bwMode="auto">
            <a:xfrm>
              <a:off x="5213501" y="4438523"/>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47" name="TextBox 97">
              <a:extLst>
                <a:ext uri="{FF2B5EF4-FFF2-40B4-BE49-F238E27FC236}">
                  <a16:creationId xmlns:a16="http://schemas.microsoft.com/office/drawing/2014/main" id="{0CEF5107-D186-B120-C362-E0A9E115A165}"/>
                </a:ext>
              </a:extLst>
            </p:cNvPr>
            <p:cNvSpPr txBox="1"/>
            <p:nvPr/>
          </p:nvSpPr>
          <p:spPr>
            <a:xfrm>
              <a:off x="1063635" y="4871916"/>
              <a:ext cx="2741445" cy="449872"/>
            </a:xfrm>
            <a:prstGeom prst="rect">
              <a:avLst/>
            </a:prstGeom>
            <a:noFill/>
          </p:spPr>
          <p:txBody>
            <a:bodyPr wrap="square" rtlCol="0" anchor="ctr">
              <a:noAutofit/>
            </a:bodyPr>
            <a:lstStyle/>
            <a:p>
              <a:pPr algn="r" defTabSz="1320662" eaLnBrk="0" fontAlgn="base" hangingPunct="0">
                <a:spcBef>
                  <a:spcPct val="0"/>
                </a:spcBef>
                <a:spcAft>
                  <a:spcPct val="0"/>
                </a:spcAft>
                <a:defRPr/>
              </a:pPr>
              <a:r>
                <a:rPr lang="fi-FI" sz="1200" b="1" kern="0">
                  <a:solidFill>
                    <a:srgbClr val="000000"/>
                  </a:solidFill>
                  <a:latin typeface="Arial Nova" panose="020B0504020202020204" pitchFamily="34" charset="0"/>
                </a:rPr>
                <a:t>KAUPUNGISTUMISEN ASTE</a:t>
              </a:r>
            </a:p>
          </p:txBody>
        </p:sp>
        <p:sp>
          <p:nvSpPr>
            <p:cNvPr id="48" name="Oval 69">
              <a:extLst>
                <a:ext uri="{FF2B5EF4-FFF2-40B4-BE49-F238E27FC236}">
                  <a16:creationId xmlns:a16="http://schemas.microsoft.com/office/drawing/2014/main" id="{7CAE3BEA-EB7D-DF5C-2EA0-854B73690694}"/>
                </a:ext>
              </a:extLst>
            </p:cNvPr>
            <p:cNvSpPr/>
            <p:nvPr/>
          </p:nvSpPr>
          <p:spPr bwMode="auto">
            <a:xfrm>
              <a:off x="3991523" y="4992852"/>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Arial Nova Light"/>
              </a:endParaRPr>
            </a:p>
          </p:txBody>
        </p:sp>
        <p:sp>
          <p:nvSpPr>
            <p:cNvPr id="49" name="Oval 72">
              <a:extLst>
                <a:ext uri="{FF2B5EF4-FFF2-40B4-BE49-F238E27FC236}">
                  <a16:creationId xmlns:a16="http://schemas.microsoft.com/office/drawing/2014/main" id="{6B9B9568-8FFE-8A8C-173A-3C8A6DDE91A4}"/>
                </a:ext>
              </a:extLst>
            </p:cNvPr>
            <p:cNvSpPr/>
            <p:nvPr/>
          </p:nvSpPr>
          <p:spPr bwMode="auto">
            <a:xfrm>
              <a:off x="4297361" y="4992852"/>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50" name="Oval 72">
              <a:extLst>
                <a:ext uri="{FF2B5EF4-FFF2-40B4-BE49-F238E27FC236}">
                  <a16:creationId xmlns:a16="http://schemas.microsoft.com/office/drawing/2014/main" id="{74686B2D-60E6-0BDE-EA96-F5C561DB2613}"/>
                </a:ext>
              </a:extLst>
            </p:cNvPr>
            <p:cNvSpPr/>
            <p:nvPr/>
          </p:nvSpPr>
          <p:spPr bwMode="auto">
            <a:xfrm>
              <a:off x="4602741" y="4992852"/>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51" name="Oval 72">
              <a:extLst>
                <a:ext uri="{FF2B5EF4-FFF2-40B4-BE49-F238E27FC236}">
                  <a16:creationId xmlns:a16="http://schemas.microsoft.com/office/drawing/2014/main" id="{1E52A2F2-6243-2BB0-13CB-4C9D339432CA}"/>
                </a:ext>
              </a:extLst>
            </p:cNvPr>
            <p:cNvSpPr/>
            <p:nvPr/>
          </p:nvSpPr>
          <p:spPr bwMode="auto">
            <a:xfrm>
              <a:off x="4908121" y="4992852"/>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52" name="Oval 72">
              <a:extLst>
                <a:ext uri="{FF2B5EF4-FFF2-40B4-BE49-F238E27FC236}">
                  <a16:creationId xmlns:a16="http://schemas.microsoft.com/office/drawing/2014/main" id="{0A189B3B-74AD-A297-BC7B-326CC4152326}"/>
                </a:ext>
              </a:extLst>
            </p:cNvPr>
            <p:cNvSpPr/>
            <p:nvPr/>
          </p:nvSpPr>
          <p:spPr bwMode="auto">
            <a:xfrm>
              <a:off x="5213501" y="4992852"/>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53" name="TextBox 98">
              <a:extLst>
                <a:ext uri="{FF2B5EF4-FFF2-40B4-BE49-F238E27FC236}">
                  <a16:creationId xmlns:a16="http://schemas.microsoft.com/office/drawing/2014/main" id="{FD3B49B3-FE46-B176-0DEF-FA6150D462CE}"/>
                </a:ext>
              </a:extLst>
            </p:cNvPr>
            <p:cNvSpPr txBox="1"/>
            <p:nvPr/>
          </p:nvSpPr>
          <p:spPr>
            <a:xfrm>
              <a:off x="1033819" y="3208936"/>
              <a:ext cx="2741445" cy="449872"/>
            </a:xfrm>
            <a:prstGeom prst="rect">
              <a:avLst/>
            </a:prstGeom>
            <a:noFill/>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latin typeface="Arial Nova" panose="020B0504020202020204" pitchFamily="34" charset="0"/>
                </a:rPr>
                <a:t>TEKNOLOGIAKEHITYKSEN NOPEUS</a:t>
              </a:r>
            </a:p>
          </p:txBody>
        </p:sp>
        <p:sp>
          <p:nvSpPr>
            <p:cNvPr id="54" name="Oval 69">
              <a:extLst>
                <a:ext uri="{FF2B5EF4-FFF2-40B4-BE49-F238E27FC236}">
                  <a16:creationId xmlns:a16="http://schemas.microsoft.com/office/drawing/2014/main" id="{325DFFD5-091E-2C7D-E1F0-E41FE3A9B9F3}"/>
                </a:ext>
              </a:extLst>
            </p:cNvPr>
            <p:cNvSpPr/>
            <p:nvPr/>
          </p:nvSpPr>
          <p:spPr bwMode="auto">
            <a:xfrm>
              <a:off x="3972025" y="3329872"/>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Arial Nova Light"/>
              </a:endParaRPr>
            </a:p>
          </p:txBody>
        </p:sp>
        <p:sp>
          <p:nvSpPr>
            <p:cNvPr id="55" name="Oval 72">
              <a:extLst>
                <a:ext uri="{FF2B5EF4-FFF2-40B4-BE49-F238E27FC236}">
                  <a16:creationId xmlns:a16="http://schemas.microsoft.com/office/drawing/2014/main" id="{653A47AF-C2C9-299A-2BAD-8CB829B42AD8}"/>
                </a:ext>
              </a:extLst>
            </p:cNvPr>
            <p:cNvSpPr/>
            <p:nvPr/>
          </p:nvSpPr>
          <p:spPr bwMode="auto">
            <a:xfrm>
              <a:off x="4277864" y="3329872"/>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56" name="Oval 72">
              <a:extLst>
                <a:ext uri="{FF2B5EF4-FFF2-40B4-BE49-F238E27FC236}">
                  <a16:creationId xmlns:a16="http://schemas.microsoft.com/office/drawing/2014/main" id="{1A79C9AC-1D68-DBA1-6087-CCB8B6E362E0}"/>
                </a:ext>
              </a:extLst>
            </p:cNvPr>
            <p:cNvSpPr/>
            <p:nvPr/>
          </p:nvSpPr>
          <p:spPr bwMode="auto">
            <a:xfrm>
              <a:off x="4583244" y="3329872"/>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57" name="Oval 72">
              <a:extLst>
                <a:ext uri="{FF2B5EF4-FFF2-40B4-BE49-F238E27FC236}">
                  <a16:creationId xmlns:a16="http://schemas.microsoft.com/office/drawing/2014/main" id="{83EE408D-017B-5DE6-BAA4-D3782A9F242E}"/>
                </a:ext>
              </a:extLst>
            </p:cNvPr>
            <p:cNvSpPr/>
            <p:nvPr/>
          </p:nvSpPr>
          <p:spPr bwMode="auto">
            <a:xfrm>
              <a:off x="4888624" y="3329872"/>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58" name="Oval 72">
              <a:extLst>
                <a:ext uri="{FF2B5EF4-FFF2-40B4-BE49-F238E27FC236}">
                  <a16:creationId xmlns:a16="http://schemas.microsoft.com/office/drawing/2014/main" id="{21D7F073-4225-ACFD-35FD-36587D087934}"/>
                </a:ext>
              </a:extLst>
            </p:cNvPr>
            <p:cNvSpPr/>
            <p:nvPr/>
          </p:nvSpPr>
          <p:spPr bwMode="auto">
            <a:xfrm>
              <a:off x="5194004" y="3329872"/>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59" name="TextBox 59">
              <a:extLst>
                <a:ext uri="{FF2B5EF4-FFF2-40B4-BE49-F238E27FC236}">
                  <a16:creationId xmlns:a16="http://schemas.microsoft.com/office/drawing/2014/main" id="{C3032315-B623-009D-C5AA-D08CDAB0A7C8}"/>
                </a:ext>
              </a:extLst>
            </p:cNvPr>
            <p:cNvSpPr txBox="1"/>
            <p:nvPr/>
          </p:nvSpPr>
          <p:spPr>
            <a:xfrm>
              <a:off x="1044008" y="3763261"/>
              <a:ext cx="2741445" cy="449872"/>
            </a:xfrm>
            <a:prstGeom prst="rect">
              <a:avLst/>
            </a:prstGeom>
            <a:noFill/>
            <a:ln>
              <a:noFill/>
            </a:ln>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latin typeface="Arial Nova" panose="020B0504020202020204" pitchFamily="34" charset="0"/>
                </a:rPr>
                <a:t>SUOMEN TALOUSKASVU</a:t>
              </a:r>
            </a:p>
          </p:txBody>
        </p:sp>
        <p:sp>
          <p:nvSpPr>
            <p:cNvPr id="60" name="Oval 69">
              <a:extLst>
                <a:ext uri="{FF2B5EF4-FFF2-40B4-BE49-F238E27FC236}">
                  <a16:creationId xmlns:a16="http://schemas.microsoft.com/office/drawing/2014/main" id="{4DF760B5-274E-9074-3BAC-F25DC3110317}"/>
                </a:ext>
              </a:extLst>
            </p:cNvPr>
            <p:cNvSpPr/>
            <p:nvPr/>
          </p:nvSpPr>
          <p:spPr bwMode="auto">
            <a:xfrm>
              <a:off x="3982216" y="3884197"/>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Arial Nova Light"/>
              </a:endParaRPr>
            </a:p>
          </p:txBody>
        </p:sp>
        <p:sp>
          <p:nvSpPr>
            <p:cNvPr id="61" name="Oval 72">
              <a:extLst>
                <a:ext uri="{FF2B5EF4-FFF2-40B4-BE49-F238E27FC236}">
                  <a16:creationId xmlns:a16="http://schemas.microsoft.com/office/drawing/2014/main" id="{F2F0D018-DE7E-BF0E-7C40-F9675C656DED}"/>
                </a:ext>
              </a:extLst>
            </p:cNvPr>
            <p:cNvSpPr/>
            <p:nvPr/>
          </p:nvSpPr>
          <p:spPr bwMode="auto">
            <a:xfrm>
              <a:off x="4288055" y="3884197"/>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62" name="Oval 72">
              <a:extLst>
                <a:ext uri="{FF2B5EF4-FFF2-40B4-BE49-F238E27FC236}">
                  <a16:creationId xmlns:a16="http://schemas.microsoft.com/office/drawing/2014/main" id="{6132DC56-ED69-45A9-335D-82B0B6E4CB5D}"/>
                </a:ext>
              </a:extLst>
            </p:cNvPr>
            <p:cNvSpPr/>
            <p:nvPr/>
          </p:nvSpPr>
          <p:spPr bwMode="auto">
            <a:xfrm>
              <a:off x="4593435" y="3884197"/>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63" name="Oval 72">
              <a:extLst>
                <a:ext uri="{FF2B5EF4-FFF2-40B4-BE49-F238E27FC236}">
                  <a16:creationId xmlns:a16="http://schemas.microsoft.com/office/drawing/2014/main" id="{403B9A4D-2EBD-A7DF-C8BC-D3995D4D0A7A}"/>
                </a:ext>
              </a:extLst>
            </p:cNvPr>
            <p:cNvSpPr/>
            <p:nvPr/>
          </p:nvSpPr>
          <p:spPr bwMode="auto">
            <a:xfrm>
              <a:off x="4898815" y="3884197"/>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128" name="Oval 72">
              <a:extLst>
                <a:ext uri="{FF2B5EF4-FFF2-40B4-BE49-F238E27FC236}">
                  <a16:creationId xmlns:a16="http://schemas.microsoft.com/office/drawing/2014/main" id="{F92BB850-90DD-B5EE-9273-FC7BE13CD8AE}"/>
                </a:ext>
              </a:extLst>
            </p:cNvPr>
            <p:cNvSpPr/>
            <p:nvPr/>
          </p:nvSpPr>
          <p:spPr bwMode="auto">
            <a:xfrm>
              <a:off x="5204195" y="3884197"/>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cxnSp>
          <p:nvCxnSpPr>
            <p:cNvPr id="129" name="Straight Connector 69">
              <a:extLst>
                <a:ext uri="{FF2B5EF4-FFF2-40B4-BE49-F238E27FC236}">
                  <a16:creationId xmlns:a16="http://schemas.microsoft.com/office/drawing/2014/main" id="{27AD9DD2-C029-1B5D-C337-8E330024A05F}"/>
                </a:ext>
              </a:extLst>
            </p:cNvPr>
            <p:cNvCxnSpPr>
              <a:cxnSpLocks/>
            </p:cNvCxnSpPr>
            <p:nvPr/>
          </p:nvCxnSpPr>
          <p:spPr>
            <a:xfrm>
              <a:off x="1070389" y="2027438"/>
              <a:ext cx="4464000" cy="1"/>
            </a:xfrm>
            <a:prstGeom prst="line">
              <a:avLst/>
            </a:prstGeom>
            <a:noFill/>
            <a:ln w="3175" cap="flat" cmpd="sng" algn="ctr">
              <a:solidFill>
                <a:srgbClr val="A6A6A6"/>
              </a:solidFill>
              <a:prstDash val="solid"/>
            </a:ln>
            <a:effectLst/>
          </p:spPr>
        </p:cxnSp>
        <p:cxnSp>
          <p:nvCxnSpPr>
            <p:cNvPr id="130" name="Straight Connector 69">
              <a:extLst>
                <a:ext uri="{FF2B5EF4-FFF2-40B4-BE49-F238E27FC236}">
                  <a16:creationId xmlns:a16="http://schemas.microsoft.com/office/drawing/2014/main" id="{7DBFA8C1-F037-3C76-3C2E-EF97474909AB}"/>
                </a:ext>
              </a:extLst>
            </p:cNvPr>
            <p:cNvCxnSpPr>
              <a:cxnSpLocks/>
            </p:cNvCxnSpPr>
            <p:nvPr/>
          </p:nvCxnSpPr>
          <p:spPr>
            <a:xfrm>
              <a:off x="1070389" y="2585965"/>
              <a:ext cx="4464000" cy="1"/>
            </a:xfrm>
            <a:prstGeom prst="line">
              <a:avLst/>
            </a:prstGeom>
            <a:noFill/>
            <a:ln w="3175" cap="flat" cmpd="sng" algn="ctr">
              <a:solidFill>
                <a:srgbClr val="A6A6A6"/>
              </a:solidFill>
              <a:prstDash val="solid"/>
            </a:ln>
            <a:effectLst/>
          </p:spPr>
        </p:cxnSp>
        <p:cxnSp>
          <p:nvCxnSpPr>
            <p:cNvPr id="131" name="Straight Connector 69">
              <a:extLst>
                <a:ext uri="{FF2B5EF4-FFF2-40B4-BE49-F238E27FC236}">
                  <a16:creationId xmlns:a16="http://schemas.microsoft.com/office/drawing/2014/main" id="{E5A16194-E65A-09B6-0F89-0429E82E4427}"/>
                </a:ext>
              </a:extLst>
            </p:cNvPr>
            <p:cNvCxnSpPr>
              <a:cxnSpLocks/>
            </p:cNvCxnSpPr>
            <p:nvPr/>
          </p:nvCxnSpPr>
          <p:spPr>
            <a:xfrm>
              <a:off x="1070389" y="3144492"/>
              <a:ext cx="4464000" cy="1"/>
            </a:xfrm>
            <a:prstGeom prst="line">
              <a:avLst/>
            </a:prstGeom>
            <a:noFill/>
            <a:ln w="3175" cap="flat" cmpd="sng" algn="ctr">
              <a:solidFill>
                <a:srgbClr val="A6A6A6"/>
              </a:solidFill>
              <a:prstDash val="solid"/>
            </a:ln>
            <a:effectLst/>
          </p:spPr>
        </p:cxnSp>
        <p:cxnSp>
          <p:nvCxnSpPr>
            <p:cNvPr id="132" name="Straight Connector 69">
              <a:extLst>
                <a:ext uri="{FF2B5EF4-FFF2-40B4-BE49-F238E27FC236}">
                  <a16:creationId xmlns:a16="http://schemas.microsoft.com/office/drawing/2014/main" id="{5BC4696B-4094-3AD5-437D-C2BA4D77129D}"/>
                </a:ext>
              </a:extLst>
            </p:cNvPr>
            <p:cNvCxnSpPr>
              <a:cxnSpLocks/>
            </p:cNvCxnSpPr>
            <p:nvPr/>
          </p:nvCxnSpPr>
          <p:spPr>
            <a:xfrm>
              <a:off x="1070389" y="3703018"/>
              <a:ext cx="4464000" cy="1"/>
            </a:xfrm>
            <a:prstGeom prst="line">
              <a:avLst/>
            </a:prstGeom>
            <a:noFill/>
            <a:ln w="3175" cap="flat" cmpd="sng" algn="ctr">
              <a:solidFill>
                <a:srgbClr val="A6A6A6"/>
              </a:solidFill>
              <a:prstDash val="solid"/>
            </a:ln>
            <a:effectLst/>
          </p:spPr>
        </p:cxnSp>
        <p:cxnSp>
          <p:nvCxnSpPr>
            <p:cNvPr id="133" name="Straight Connector 69">
              <a:extLst>
                <a:ext uri="{FF2B5EF4-FFF2-40B4-BE49-F238E27FC236}">
                  <a16:creationId xmlns:a16="http://schemas.microsoft.com/office/drawing/2014/main" id="{6C6411B8-9A1A-C31A-42EA-335045CAA368}"/>
                </a:ext>
              </a:extLst>
            </p:cNvPr>
            <p:cNvCxnSpPr>
              <a:cxnSpLocks/>
            </p:cNvCxnSpPr>
            <p:nvPr/>
          </p:nvCxnSpPr>
          <p:spPr>
            <a:xfrm>
              <a:off x="1070389" y="4820069"/>
              <a:ext cx="4464000" cy="1"/>
            </a:xfrm>
            <a:prstGeom prst="line">
              <a:avLst/>
            </a:prstGeom>
            <a:noFill/>
            <a:ln w="3175" cap="flat" cmpd="sng" algn="ctr">
              <a:solidFill>
                <a:srgbClr val="A6A6A6"/>
              </a:solidFill>
              <a:prstDash val="solid"/>
            </a:ln>
            <a:effectLst/>
          </p:spPr>
        </p:cxnSp>
        <p:cxnSp>
          <p:nvCxnSpPr>
            <p:cNvPr id="134" name="Straight Connector 69">
              <a:extLst>
                <a:ext uri="{FF2B5EF4-FFF2-40B4-BE49-F238E27FC236}">
                  <a16:creationId xmlns:a16="http://schemas.microsoft.com/office/drawing/2014/main" id="{CEAD9112-BB01-96A4-8A44-1373F77C6D61}"/>
                </a:ext>
              </a:extLst>
            </p:cNvPr>
            <p:cNvCxnSpPr>
              <a:cxnSpLocks/>
            </p:cNvCxnSpPr>
            <p:nvPr/>
          </p:nvCxnSpPr>
          <p:spPr>
            <a:xfrm>
              <a:off x="1070389" y="4261545"/>
              <a:ext cx="4464000" cy="1"/>
            </a:xfrm>
            <a:prstGeom prst="line">
              <a:avLst/>
            </a:prstGeom>
            <a:noFill/>
            <a:ln w="3175" cap="flat" cmpd="sng" algn="ctr">
              <a:solidFill>
                <a:srgbClr val="A6A6A6"/>
              </a:solidFill>
              <a:prstDash val="solid"/>
            </a:ln>
            <a:effectLst/>
          </p:spPr>
        </p:cxnSp>
        <p:sp>
          <p:nvSpPr>
            <p:cNvPr id="2" name="TextBox 97">
              <a:extLst>
                <a:ext uri="{FF2B5EF4-FFF2-40B4-BE49-F238E27FC236}">
                  <a16:creationId xmlns:a16="http://schemas.microsoft.com/office/drawing/2014/main" id="{F7014D67-01F0-5BF5-D823-F6240FC10250}"/>
                </a:ext>
              </a:extLst>
            </p:cNvPr>
            <p:cNvSpPr txBox="1"/>
            <p:nvPr/>
          </p:nvSpPr>
          <p:spPr>
            <a:xfrm>
              <a:off x="1063635" y="5425485"/>
              <a:ext cx="2741445" cy="449872"/>
            </a:xfrm>
            <a:prstGeom prst="rect">
              <a:avLst/>
            </a:prstGeom>
            <a:noFill/>
          </p:spPr>
          <p:txBody>
            <a:bodyPr wrap="square" rtlCol="0" anchor="ctr">
              <a:noAutofit/>
            </a:bodyPr>
            <a:lstStyle/>
            <a:p>
              <a:pPr algn="r" defTabSz="1320662" eaLnBrk="0" fontAlgn="base" hangingPunct="0">
                <a:spcBef>
                  <a:spcPct val="0"/>
                </a:spcBef>
                <a:spcAft>
                  <a:spcPct val="0"/>
                </a:spcAft>
                <a:defRPr/>
              </a:pPr>
              <a:r>
                <a:rPr lang="fi-FI" sz="1200" b="1" kern="0">
                  <a:solidFill>
                    <a:srgbClr val="000000"/>
                  </a:solidFill>
                  <a:latin typeface="Arial Nova" panose="020B0504020202020204" pitchFamily="34" charset="0"/>
                </a:rPr>
                <a:t>YHTEISKUNNAN POLARISAATIO</a:t>
              </a:r>
            </a:p>
          </p:txBody>
        </p:sp>
        <p:sp>
          <p:nvSpPr>
            <p:cNvPr id="8" name="Oval 69">
              <a:extLst>
                <a:ext uri="{FF2B5EF4-FFF2-40B4-BE49-F238E27FC236}">
                  <a16:creationId xmlns:a16="http://schemas.microsoft.com/office/drawing/2014/main" id="{2F707B75-FE7A-1385-49BB-5A56260A2AF9}"/>
                </a:ext>
              </a:extLst>
            </p:cNvPr>
            <p:cNvSpPr/>
            <p:nvPr/>
          </p:nvSpPr>
          <p:spPr bwMode="auto">
            <a:xfrm>
              <a:off x="3991523" y="5546421"/>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latin typeface="Arial Nova Light"/>
              </a:endParaRPr>
            </a:p>
          </p:txBody>
        </p:sp>
        <p:sp>
          <p:nvSpPr>
            <p:cNvPr id="15" name="Oval 72">
              <a:extLst>
                <a:ext uri="{FF2B5EF4-FFF2-40B4-BE49-F238E27FC236}">
                  <a16:creationId xmlns:a16="http://schemas.microsoft.com/office/drawing/2014/main" id="{F9A06A8F-C255-6A8E-E504-349AB5BD005E}"/>
                </a:ext>
              </a:extLst>
            </p:cNvPr>
            <p:cNvSpPr/>
            <p:nvPr/>
          </p:nvSpPr>
          <p:spPr bwMode="auto">
            <a:xfrm>
              <a:off x="4297361" y="5546421"/>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16" name="Oval 72">
              <a:extLst>
                <a:ext uri="{FF2B5EF4-FFF2-40B4-BE49-F238E27FC236}">
                  <a16:creationId xmlns:a16="http://schemas.microsoft.com/office/drawing/2014/main" id="{F5538B8F-6C34-DE9F-FE62-9E3F2CA414E9}"/>
                </a:ext>
              </a:extLst>
            </p:cNvPr>
            <p:cNvSpPr/>
            <p:nvPr/>
          </p:nvSpPr>
          <p:spPr bwMode="auto">
            <a:xfrm>
              <a:off x="4602741" y="5546421"/>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25" name="Oval 72">
              <a:extLst>
                <a:ext uri="{FF2B5EF4-FFF2-40B4-BE49-F238E27FC236}">
                  <a16:creationId xmlns:a16="http://schemas.microsoft.com/office/drawing/2014/main" id="{2AD48F04-1D31-F9AA-432C-52FEB8604A84}"/>
                </a:ext>
              </a:extLst>
            </p:cNvPr>
            <p:cNvSpPr/>
            <p:nvPr/>
          </p:nvSpPr>
          <p:spPr bwMode="auto">
            <a:xfrm>
              <a:off x="4908121" y="5546421"/>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sp>
          <p:nvSpPr>
            <p:cNvPr id="26" name="Oval 72">
              <a:extLst>
                <a:ext uri="{FF2B5EF4-FFF2-40B4-BE49-F238E27FC236}">
                  <a16:creationId xmlns:a16="http://schemas.microsoft.com/office/drawing/2014/main" id="{44F20156-92F5-3AF6-58CC-7C11E2F82455}"/>
                </a:ext>
              </a:extLst>
            </p:cNvPr>
            <p:cNvSpPr/>
            <p:nvPr/>
          </p:nvSpPr>
          <p:spPr bwMode="auto">
            <a:xfrm>
              <a:off x="5213501" y="5546421"/>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latin typeface="Arial Nova Light"/>
              </a:endParaRPr>
            </a:p>
          </p:txBody>
        </p:sp>
        <p:cxnSp>
          <p:nvCxnSpPr>
            <p:cNvPr id="27" name="Straight Connector 69">
              <a:extLst>
                <a:ext uri="{FF2B5EF4-FFF2-40B4-BE49-F238E27FC236}">
                  <a16:creationId xmlns:a16="http://schemas.microsoft.com/office/drawing/2014/main" id="{6424663A-C385-686E-62AB-B3AC09E8A2F4}"/>
                </a:ext>
              </a:extLst>
            </p:cNvPr>
            <p:cNvCxnSpPr>
              <a:cxnSpLocks/>
            </p:cNvCxnSpPr>
            <p:nvPr/>
          </p:nvCxnSpPr>
          <p:spPr>
            <a:xfrm>
              <a:off x="1070389" y="5373638"/>
              <a:ext cx="4464000" cy="1"/>
            </a:xfrm>
            <a:prstGeom prst="line">
              <a:avLst/>
            </a:prstGeom>
            <a:noFill/>
            <a:ln w="3175" cap="flat" cmpd="sng" algn="ctr">
              <a:solidFill>
                <a:srgbClr val="A6A6A6"/>
              </a:solidFill>
              <a:prstDash val="solid"/>
            </a:ln>
            <a:effectLst/>
          </p:spPr>
        </p:cxnSp>
      </p:grpSp>
      <p:sp>
        <p:nvSpPr>
          <p:cNvPr id="33" name="TextBox 59">
            <a:extLst>
              <a:ext uri="{FF2B5EF4-FFF2-40B4-BE49-F238E27FC236}">
                <a16:creationId xmlns:a16="http://schemas.microsoft.com/office/drawing/2014/main" id="{05456B25-C952-0B5C-7769-CEC1193FF096}"/>
              </a:ext>
            </a:extLst>
          </p:cNvPr>
          <p:cNvSpPr txBox="1"/>
          <p:nvPr/>
        </p:nvSpPr>
        <p:spPr>
          <a:xfrm>
            <a:off x="-1099177" y="3140678"/>
            <a:ext cx="3128677" cy="513417"/>
          </a:xfrm>
          <a:prstGeom prst="rect">
            <a:avLst/>
          </a:prstGeom>
          <a:noFill/>
          <a:ln>
            <a:noFill/>
          </a:ln>
        </p:spPr>
        <p:txBody>
          <a:bodyPr wrap="square" rtlCol="0" anchor="ctr">
            <a:noAutofit/>
          </a:bodyPr>
          <a:lstStyle/>
          <a:p>
            <a:pPr algn="r" defTabSz="1625478" eaLnBrk="0" fontAlgn="base" hangingPunct="0">
              <a:spcBef>
                <a:spcPct val="0"/>
              </a:spcBef>
              <a:spcAft>
                <a:spcPct val="0"/>
              </a:spcAft>
              <a:defRPr/>
            </a:pPr>
            <a:endParaRPr lang="fi-FI" sz="1200" kern="0">
              <a:solidFill>
                <a:srgbClr val="000000"/>
              </a:solidFill>
              <a:latin typeface="Arial Nova Light"/>
            </a:endParaRPr>
          </a:p>
        </p:txBody>
      </p:sp>
      <p:pic>
        <p:nvPicPr>
          <p:cNvPr id="3" name="Sisällön paikkamerkki 11">
            <a:extLst>
              <a:ext uri="{FF2B5EF4-FFF2-40B4-BE49-F238E27FC236}">
                <a16:creationId xmlns:a16="http://schemas.microsoft.com/office/drawing/2014/main" id="{0D559FAC-27BD-32FE-CC51-3F5BCA310F3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3878" b="3878"/>
          <a:stretch/>
        </p:blipFill>
        <p:spPr>
          <a:xfrm>
            <a:off x="6924339" y="-8"/>
            <a:ext cx="5267663" cy="6858008"/>
          </a:xfrm>
          <a:prstGeom prst="rect">
            <a:avLst/>
          </a:prstGeom>
        </p:spPr>
      </p:pic>
      <p:sp>
        <p:nvSpPr>
          <p:cNvPr id="28" name="Rectangle 24">
            <a:extLst>
              <a:ext uri="{FF2B5EF4-FFF2-40B4-BE49-F238E27FC236}">
                <a16:creationId xmlns:a16="http://schemas.microsoft.com/office/drawing/2014/main" id="{A362EAAD-A248-DD24-4B3B-ACE3776B3B9E}"/>
              </a:ext>
            </a:extLst>
          </p:cNvPr>
          <p:cNvSpPr/>
          <p:nvPr/>
        </p:nvSpPr>
        <p:spPr>
          <a:xfrm>
            <a:off x="6938752" y="1"/>
            <a:ext cx="5253249" cy="6858001"/>
          </a:xfrm>
          <a:prstGeom prst="rect">
            <a:avLst/>
          </a:prstGeom>
          <a:solidFill>
            <a:srgbClr val="F8C273">
              <a:alpha val="7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i-FI" sz="2400">
              <a:solidFill>
                <a:srgbClr val="FFFFFF"/>
              </a:solidFill>
              <a:latin typeface="Arial Nova" panose="020B0504020202020204" pitchFamily="34" charset="0"/>
            </a:endParaRPr>
          </a:p>
        </p:txBody>
      </p:sp>
      <p:sp>
        <p:nvSpPr>
          <p:cNvPr id="29" name="Rectangle 21">
            <a:extLst>
              <a:ext uri="{FF2B5EF4-FFF2-40B4-BE49-F238E27FC236}">
                <a16:creationId xmlns:a16="http://schemas.microsoft.com/office/drawing/2014/main" id="{A90B6B25-3147-A73A-F5D9-D9D81423417C}"/>
              </a:ext>
            </a:extLst>
          </p:cNvPr>
          <p:cNvSpPr/>
          <p:nvPr/>
        </p:nvSpPr>
        <p:spPr>
          <a:xfrm rot="16200000">
            <a:off x="3354785" y="3274356"/>
            <a:ext cx="6858008" cy="309283"/>
          </a:xfrm>
          <a:prstGeom prst="rect">
            <a:avLst/>
          </a:prstGeom>
          <a:solidFill>
            <a:srgbClr val="F8C273"/>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r" defTabSz="1219140">
              <a:spcBef>
                <a:spcPct val="20000"/>
              </a:spcBef>
              <a:buClr>
                <a:srgbClr val="FFB200"/>
              </a:buClr>
              <a:buSzPct val="80000"/>
              <a:defRPr/>
            </a:pPr>
            <a:endParaRPr lang="fi-FI" sz="1600" b="1">
              <a:solidFill>
                <a:srgbClr val="FFFFFF"/>
              </a:solidFill>
              <a:latin typeface="Arial Nova" panose="020B0504020202020204" pitchFamily="34" charset="0"/>
            </a:endParaRPr>
          </a:p>
        </p:txBody>
      </p:sp>
      <p:sp>
        <p:nvSpPr>
          <p:cNvPr id="32" name="Slide Number Placeholder 5">
            <a:extLst>
              <a:ext uri="{FF2B5EF4-FFF2-40B4-BE49-F238E27FC236}">
                <a16:creationId xmlns:a16="http://schemas.microsoft.com/office/drawing/2014/main" id="{8693742B-B071-061D-98F5-A5E869691668}"/>
              </a:ext>
            </a:extLst>
          </p:cNvPr>
          <p:cNvSpPr txBox="1">
            <a:spLocks/>
          </p:cNvSpPr>
          <p:nvPr/>
        </p:nvSpPr>
        <p:spPr>
          <a:xfrm>
            <a:off x="9566076" y="6563576"/>
            <a:ext cx="643797" cy="365125"/>
          </a:xfrm>
          <a:prstGeom prst="rect">
            <a:avLst/>
          </a:prstGeom>
        </p:spPr>
        <p:txBody>
          <a:bodyPr vert="horz" lIns="121920" tIns="60960" rIns="121920" bIns="60960" rtlCol="0" anchor="ctr"/>
          <a:lstStyle>
            <a:defPPr>
              <a:defRPr lang="fi-FI"/>
            </a:defPPr>
            <a:lvl1pPr marL="0" algn="r" defTabSz="914400" rtl="0" eaLnBrk="1" latinLnBrk="0" hangingPunct="1">
              <a:defRPr sz="700" kern="1200">
                <a:solidFill>
                  <a:schemeClr val="bg1">
                    <a:lumMod val="6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40">
              <a:defRPr/>
            </a:pPr>
            <a:fld id="{48B77C6B-83F3-4633-B409-7A3851B229A1}" type="slidenum">
              <a:rPr lang="fi-FI" sz="933">
                <a:solidFill>
                  <a:srgbClr val="FFFFFF">
                    <a:lumMod val="65000"/>
                  </a:srgbClr>
                </a:solidFill>
                <a:latin typeface="Arial"/>
              </a:rPr>
              <a:pPr defTabSz="1219140">
                <a:defRPr/>
              </a:pPr>
              <a:t>38</a:t>
            </a:fld>
            <a:endParaRPr lang="fi-FI" sz="933">
              <a:solidFill>
                <a:srgbClr val="FFFFFF">
                  <a:lumMod val="65000"/>
                </a:srgbClr>
              </a:solidFill>
              <a:latin typeface="Arial"/>
            </a:endParaRPr>
          </a:p>
        </p:txBody>
      </p:sp>
      <p:sp>
        <p:nvSpPr>
          <p:cNvPr id="34" name="Content Placeholder 6">
            <a:extLst>
              <a:ext uri="{FF2B5EF4-FFF2-40B4-BE49-F238E27FC236}">
                <a16:creationId xmlns:a16="http://schemas.microsoft.com/office/drawing/2014/main" id="{4DCAE25E-C18E-5488-F1E0-42FDABA13F3C}"/>
              </a:ext>
            </a:extLst>
          </p:cNvPr>
          <p:cNvSpPr txBox="1">
            <a:spLocks/>
          </p:cNvSpPr>
          <p:nvPr/>
        </p:nvSpPr>
        <p:spPr>
          <a:xfrm>
            <a:off x="7615316" y="801104"/>
            <a:ext cx="3887089" cy="5584677"/>
          </a:xfrm>
          <a:prstGeom prst="rect">
            <a:avLst/>
          </a:prstGeom>
          <a:solidFill>
            <a:schemeClr val="accent1">
              <a:lumMod val="20000"/>
              <a:lumOff val="80000"/>
              <a:alpha val="90000"/>
            </a:schemeClr>
          </a:solidFill>
        </p:spPr>
        <p:txBody>
          <a:bodyPr vert="horz" lIns="128000" tIns="128000" rIns="128000" bIns="128000" rtlCol="0" anchor="ctr">
            <a:noAutofit/>
          </a:bodyPr>
          <a:lstStyle>
            <a:lvl1pPr marL="0" indent="0" algn="l" defTabSz="914400" rtl="0" eaLnBrk="1" latinLnBrk="0" hangingPunct="1">
              <a:spcBef>
                <a:spcPts val="1200"/>
              </a:spcBef>
              <a:buClr>
                <a:schemeClr val="accent2"/>
              </a:buClr>
              <a:buSzPct val="80000"/>
              <a:buFont typeface="Arial" panose="020B0604020202020204" pitchFamily="34" charset="0"/>
              <a:buNone/>
              <a:defRPr sz="8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80000"/>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accent2"/>
              </a:buClr>
              <a:buSzPct val="80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accent2"/>
              </a:buClr>
              <a:buSzPct val="8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SzPct val="8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gn="ctr" defTabSz="1219110">
              <a:spcBef>
                <a:spcPts val="0"/>
              </a:spcBef>
              <a:buClr>
                <a:srgbClr val="FFFFFF"/>
              </a:buClr>
              <a:defRPr/>
            </a:pPr>
            <a:r>
              <a:rPr lang="fi-FI" sz="1867" b="1" spc="400">
                <a:solidFill>
                  <a:sysClr val="windowText" lastClr="000000"/>
                </a:solidFill>
                <a:latin typeface="Arial Nova" panose="020B0504020202020204" pitchFamily="34" charset="0"/>
              </a:rPr>
              <a:t>LYHYESTI</a:t>
            </a:r>
          </a:p>
          <a:p>
            <a:pPr marL="228594" indent="-228594" defTabSz="1219140">
              <a:spcBef>
                <a:spcPts val="400"/>
              </a:spcBef>
              <a:buClr>
                <a:srgbClr val="FFFFFF"/>
              </a:buClr>
              <a:buFont typeface="Arial" panose="020B0604020202020204" pitchFamily="34" charset="0"/>
              <a:buChar char="•"/>
              <a:defRPr/>
            </a:pPr>
            <a:r>
              <a:rPr lang="fi-FI" sz="1467" b="1">
                <a:solidFill>
                  <a:sysClr val="windowText" lastClr="000000"/>
                </a:solidFill>
                <a:latin typeface="Arial Nova" panose="020B0504020202020204" pitchFamily="34" charset="0"/>
              </a:rPr>
              <a:t>Maailma kärsii voimakkaasta epävakaudesta ja konflikteista. </a:t>
            </a:r>
          </a:p>
          <a:p>
            <a:pPr marL="228594" indent="-228594" defTabSz="1219140">
              <a:spcBef>
                <a:spcPts val="400"/>
              </a:spcBef>
              <a:buClr>
                <a:srgbClr val="FFFFFF"/>
              </a:buClr>
              <a:buFont typeface="Arial" panose="020B0604020202020204" pitchFamily="34" charset="0"/>
              <a:buChar char="•"/>
              <a:defRPr/>
            </a:pPr>
            <a:r>
              <a:rPr lang="fi-FI" sz="1467" b="1">
                <a:solidFill>
                  <a:sysClr val="windowText" lastClr="000000"/>
                </a:solidFill>
                <a:latin typeface="Arial Nova" panose="020B0504020202020204" pitchFamily="34" charset="0"/>
              </a:rPr>
              <a:t>Riittämättömät ilmastotoimet ovat tehneet laajoista alueista asuinkelvottomia, mikä on johtanut massiiviseen pakolaisuuteen. </a:t>
            </a:r>
          </a:p>
          <a:p>
            <a:pPr marL="228594" indent="-228594" defTabSz="1219140">
              <a:spcBef>
                <a:spcPts val="400"/>
              </a:spcBef>
              <a:buClr>
                <a:srgbClr val="FFFFFF"/>
              </a:buClr>
              <a:buFont typeface="Arial" panose="020B0604020202020204" pitchFamily="34" charset="0"/>
              <a:buChar char="•"/>
              <a:defRPr/>
            </a:pPr>
            <a:r>
              <a:rPr lang="fi-FI" sz="1467" b="1">
                <a:solidFill>
                  <a:sysClr val="windowText" lastClr="000000"/>
                </a:solidFill>
                <a:latin typeface="Arial Nova" panose="020B0504020202020204" pitchFamily="34" charset="0"/>
              </a:rPr>
              <a:t>EU:n toimintakyky heikkenee ja populistiset ja kansallismieliset liikkeet ovat vahvistuneet talouskriisin ja pakolaisvirtojen takia.</a:t>
            </a:r>
          </a:p>
          <a:p>
            <a:pPr marL="228594" indent="-228594" defTabSz="1219140">
              <a:spcBef>
                <a:spcPts val="400"/>
              </a:spcBef>
              <a:buClr>
                <a:srgbClr val="FFFFFF"/>
              </a:buClr>
              <a:buFont typeface="Arial" panose="020B0604020202020204" pitchFamily="34" charset="0"/>
              <a:buChar char="•"/>
              <a:defRPr/>
            </a:pPr>
            <a:r>
              <a:rPr lang="fi-FI" sz="1467" b="1">
                <a:solidFill>
                  <a:sysClr val="windowText" lastClr="000000"/>
                </a:solidFill>
                <a:latin typeface="Arial Nova" panose="020B0504020202020204" pitchFamily="34" charset="0"/>
              </a:rPr>
              <a:t>Myrskyisässä maailmassa Suomen elinkeinorakenne pohjautuu aiempaa enemmän paikalliseen tuotantoon ja perinteiseen teollisuuteen. </a:t>
            </a:r>
          </a:p>
          <a:p>
            <a:pPr marL="228594" indent="-228594" defTabSz="1219140">
              <a:spcBef>
                <a:spcPts val="400"/>
              </a:spcBef>
              <a:buClr>
                <a:srgbClr val="FFFFFF"/>
              </a:buClr>
              <a:buFont typeface="Arial" panose="020B0604020202020204" pitchFamily="34" charset="0"/>
              <a:buChar char="•"/>
              <a:defRPr/>
            </a:pPr>
            <a:r>
              <a:rPr lang="fi-FI" sz="1467" b="1">
                <a:solidFill>
                  <a:sysClr val="windowText" lastClr="000000"/>
                </a:solidFill>
                <a:latin typeface="Arial Nova" panose="020B0504020202020204" pitchFamily="34" charset="0"/>
              </a:rPr>
              <a:t>Suomen väestö on kasvanut maahanmuuton seurauksena ja väestöä riittää koko maahan.</a:t>
            </a:r>
          </a:p>
          <a:p>
            <a:pPr marL="228594" indent="-228594" defTabSz="1219140">
              <a:spcBef>
                <a:spcPts val="400"/>
              </a:spcBef>
              <a:buClr>
                <a:srgbClr val="FFFFFF"/>
              </a:buClr>
              <a:buFont typeface="Arial" panose="020B0604020202020204" pitchFamily="34" charset="0"/>
              <a:buChar char="•"/>
              <a:defRPr/>
            </a:pPr>
            <a:r>
              <a:rPr lang="fi-FI" sz="1467" b="1">
                <a:solidFill>
                  <a:sysClr val="windowText" lastClr="000000"/>
                </a:solidFill>
                <a:latin typeface="Arial Nova" panose="020B0504020202020204" pitchFamily="34" charset="0"/>
              </a:rPr>
              <a:t>Yhteiskunnan polarisaatio on lisääntynyt, ja jännitteitä esiintyy väestöryhmien, koulutustasojen ja sukupuolten välillä. </a:t>
            </a:r>
            <a:endParaRPr lang="fi-FI" sz="1600" b="1">
              <a:solidFill>
                <a:sysClr val="windowText" lastClr="000000"/>
              </a:solidFill>
              <a:latin typeface="Arial Nova" panose="020B0504020202020204" pitchFamily="34" charset="0"/>
            </a:endParaRPr>
          </a:p>
        </p:txBody>
      </p:sp>
      <p:sp>
        <p:nvSpPr>
          <p:cNvPr id="14" name="Title 13">
            <a:extLst>
              <a:ext uri="{FF2B5EF4-FFF2-40B4-BE49-F238E27FC236}">
                <a16:creationId xmlns:a16="http://schemas.microsoft.com/office/drawing/2014/main" id="{682D2772-D9D8-F35A-C79B-FC02B8AD9AD5}"/>
              </a:ext>
            </a:extLst>
          </p:cNvPr>
          <p:cNvSpPr>
            <a:spLocks noGrp="1"/>
          </p:cNvSpPr>
          <p:nvPr>
            <p:ph type="title"/>
          </p:nvPr>
        </p:nvSpPr>
        <p:spPr/>
        <p:txBody>
          <a:bodyPr>
            <a:normAutofit/>
          </a:bodyPr>
          <a:lstStyle/>
          <a:p>
            <a:r>
              <a:rPr lang="fi-FI" sz="1800" b="1">
                <a:solidFill>
                  <a:schemeClr val="accent1">
                    <a:lumMod val="75000"/>
                  </a:schemeClr>
                </a:solidFill>
                <a:latin typeface="Arial Nova" panose="020B0504020202020204" pitchFamily="34" charset="0"/>
              </a:rPr>
              <a:t>Skenaario 4</a:t>
            </a:r>
            <a:r>
              <a:rPr lang="fi-FI" sz="1800">
                <a:solidFill>
                  <a:schemeClr val="accent1">
                    <a:lumMod val="75000"/>
                  </a:schemeClr>
                </a:solidFill>
                <a:latin typeface="Arial Nova" panose="020B0504020202020204" pitchFamily="34" charset="0"/>
              </a:rPr>
              <a:t> – </a:t>
            </a:r>
            <a:r>
              <a:rPr lang="fi-FI" sz="1800" b="1">
                <a:solidFill>
                  <a:schemeClr val="accent1">
                    <a:lumMod val="75000"/>
                  </a:schemeClr>
                </a:solidFill>
                <a:latin typeface="Arial Nova" panose="020B0504020202020204" pitchFamily="34" charset="0"/>
              </a:rPr>
              <a:t>Pakolaiset ja polarisaatio</a:t>
            </a:r>
            <a:br>
              <a:rPr lang="fi-FI" sz="2400" b="1">
                <a:solidFill>
                  <a:schemeClr val="accent1">
                    <a:lumMod val="75000"/>
                  </a:schemeClr>
                </a:solidFill>
                <a:latin typeface="Arial Nova" panose="020B0504020202020204" pitchFamily="34" charset="0"/>
              </a:rPr>
            </a:br>
            <a:r>
              <a:rPr lang="fi-FI" sz="2400" b="1">
                <a:solidFill>
                  <a:schemeClr val="accent1">
                    <a:lumMod val="75000"/>
                  </a:schemeClr>
                </a:solidFill>
                <a:latin typeface="Arial Nova" panose="020B0504020202020204" pitchFamily="34" charset="0"/>
              </a:rPr>
              <a:t>Tiivistelmä</a:t>
            </a:r>
            <a:endParaRPr lang="fi-FI" sz="2400"/>
          </a:p>
        </p:txBody>
      </p:sp>
    </p:spTree>
    <p:extLst>
      <p:ext uri="{BB962C8B-B14F-4D97-AF65-F5344CB8AC3E}">
        <p14:creationId xmlns:p14="http://schemas.microsoft.com/office/powerpoint/2010/main" val="1660734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80EC8-5B3A-BF59-FB63-FD84F410D317}"/>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9143996-29BE-96A0-7EC8-8AF2AE11FADC}"/>
              </a:ext>
            </a:extLst>
          </p:cNvPr>
          <p:cNvSpPr txBox="1">
            <a:spLocks/>
          </p:cNvSpPr>
          <p:nvPr/>
        </p:nvSpPr>
        <p:spPr>
          <a:xfrm>
            <a:off x="120467" y="1110343"/>
            <a:ext cx="9656373" cy="5643202"/>
          </a:xfrm>
          <a:prstGeom prst="rect">
            <a:avLst/>
          </a:prstGeom>
        </p:spPr>
        <p:txBody>
          <a:bodyPr lIns="121920" tIns="60960" rIns="121920" bIns="60960" numCol="2" spcCol="180000" anchor="t">
            <a:noAutofit/>
          </a:bodyPr>
          <a:lstStyle>
            <a:lvl1pPr marL="342900" indent="-342900" algn="l" defTabSz="914400" rtl="0" eaLnBrk="1" latinLnBrk="0" hangingPunct="1">
              <a:spcBef>
                <a:spcPct val="20000"/>
              </a:spcBef>
              <a:buClr>
                <a:schemeClr val="accent2"/>
              </a:buClr>
              <a:buSzPct val="80000"/>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80000"/>
              <a:buFont typeface="Courier New" panose="02070309020205020404" pitchFamily="49" charset="0"/>
              <a:buChar char="o"/>
              <a:defRPr sz="1400" kern="1200">
                <a:solidFill>
                  <a:schemeClr val="tx1"/>
                </a:solidFill>
                <a:latin typeface="+mn-lt"/>
                <a:ea typeface="+mn-ea"/>
                <a:cs typeface="+mn-cs"/>
              </a:defRPr>
            </a:lvl2pPr>
            <a:lvl3pPr marL="1143000" indent="-228600" algn="l" defTabSz="914400" rtl="0" eaLnBrk="1" latinLnBrk="0" hangingPunct="1">
              <a:spcBef>
                <a:spcPct val="20000"/>
              </a:spcBef>
              <a:buClr>
                <a:schemeClr val="accent2"/>
              </a:buClr>
              <a:buSzPct val="80000"/>
              <a:buFont typeface="Wingdings" panose="05000000000000000000" pitchFamily="2" charset="2"/>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Clr>
                <a:schemeClr val="accent2"/>
              </a:buClr>
              <a:buSzPct val="80000"/>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SzPct val="80000"/>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spcBef>
                <a:spcPts val="800"/>
              </a:spcBef>
              <a:buClrTx/>
              <a:buSzTx/>
              <a:buNone/>
              <a:defRPr/>
            </a:pPr>
            <a:r>
              <a:rPr lang="fi-FI" sz="1200" b="1">
                <a:solidFill>
                  <a:schemeClr val="accent1">
                    <a:lumMod val="75000"/>
                  </a:schemeClr>
                </a:solidFill>
              </a:rPr>
              <a:t>Sääntö- ja sopimuspohjainen maailma heikentyy ja globaalit konfliktit pahenevat</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Globaalit konfliktit pahenevat ja laajenevat. Valtioiden väliset erimielisyydet lisääntyvät ja suurvallat edistävät omia intressejään yhä enemmän suoralla voimankäytöllä. Venäjä jatkaa aggressiivista käyttäytymistään, Euroopassa ja muualla maailmalla on puhjennut uusia suoria sotilaallisia konflikteja lisäten pakolaisuutta ja muuttovirtoja. Itämeren turvallisuus heikentyy, ja Suomi joutuu panostamaan merkittävästi puolustukseen ja turvallisuuteen Venäjän uhan alla. </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Sääntö- ja sopimuspohjainen maailma heikentyy, ja monenkeskisestä sopimisesta on siirrytty kahdenvälisiin ja blokkien välisiin sopimuksiin. Pohjoismainen yhteistyö on vahvistunut ja kehittynyt lähes valtioliitoksi.</a:t>
            </a:r>
          </a:p>
          <a:p>
            <a:pPr marL="0" marR="0" lvl="0" indent="0" algn="just" fontAlgn="auto">
              <a:lnSpc>
                <a:spcPct val="100000"/>
              </a:lnSpc>
              <a:spcBef>
                <a:spcPts val="800"/>
              </a:spcBef>
              <a:spcAft>
                <a:spcPts val="0"/>
              </a:spcAft>
              <a:buClrTx/>
              <a:buSzTx/>
              <a:buNone/>
              <a:tabLst/>
              <a:defRPr/>
            </a:pPr>
            <a:r>
              <a:rPr lang="fi-FI" sz="1200" b="1">
                <a:solidFill>
                  <a:schemeClr val="accent1">
                    <a:lumMod val="75000"/>
                  </a:schemeClr>
                </a:solidFill>
              </a:rPr>
              <a:t>Ilmasto lämpenee ja valtiot keskittyvät akuuteista kriiseistä selviämiseen</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Vajavaisten ilmastotoimien takia ilmasto lämpenee voimakkaasti, ja valtiot joutuvat keskittymään akuuteista kriiseistä selviämiseen. Myös Suomessa nähdään rajuja sään ääri-ilmiöitä ja niiden vaikutuksia – pahentuvia tulvia, uusia tauteja, ja tuholaisia. Suomessa kuolleisuus nousee rajusti kesän helleaaltojen takia, ja rakennuskanta sekä infra rapistuu nopeammin. Myös ilmasto- ja muu pakolaisuus Suomeen kasvaa voimakkaasti, mikä nuorentaa ja kasvattaa väestöä yli 7 miljoonaan vuonna 2050. </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Turvallisuus- ja huoltovarmuussyistä voimakasta väestönkasvua ohjataan valtiovallan toimesta erilaisin kannustimin tasaisemmin ympäri maata. Toisaalta kasvukausi pohjoisessa pitenee ja pohjoisen suhteellinen houkuttelevuus lisääntyy ilmaston lämpenemisen myötä.</a:t>
            </a:r>
          </a:p>
          <a:p>
            <a:pPr marL="0" marR="0" lvl="0" indent="0" algn="just" fontAlgn="auto">
              <a:lnSpc>
                <a:spcPct val="100000"/>
              </a:lnSpc>
              <a:spcBef>
                <a:spcPts val="800"/>
              </a:spcBef>
              <a:spcAft>
                <a:spcPts val="0"/>
              </a:spcAft>
              <a:buClrTx/>
              <a:buSzTx/>
              <a:buNone/>
              <a:tabLst/>
              <a:defRPr/>
            </a:pPr>
            <a:r>
              <a:rPr lang="fi-FI" sz="1200" b="1">
                <a:solidFill>
                  <a:schemeClr val="accent1">
                    <a:lumMod val="75000"/>
                  </a:schemeClr>
                </a:solidFill>
              </a:rPr>
              <a:t>EU heikkenee ja jäsenmaita erotetaan</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EU:n toimintakyky heikkenee, kun konfliktien maailmassa yhä useampi jäsenmaista ajaa itsekkäästi omia etujaan, joidenkin siirtyessä kohti Unkarin tietä. Unionia kyseenalaistetaan ja yhteinen päätöksenteko lamautuu ja useita jäsenmaita eroaa. </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Myrskyisän maailmantilanteen aiheuttama vahvan johtajan kaipuu ja pakolaisvirran aiheuttama tyytymättömyys tekee äärioikeistolaisuudesta useissa maissa valtavirtaa. Toisaalta kansallisella turvallisuudella perustellaan kansalaisten lisääntynyttä valvontaa. Tuloksena demokratia heikkenee merkittävästi. </a:t>
            </a:r>
          </a:p>
          <a:p>
            <a:pPr marL="0" indent="0" algn="just">
              <a:spcBef>
                <a:spcPts val="800"/>
              </a:spcBef>
              <a:buClrTx/>
              <a:buSzTx/>
              <a:buNone/>
              <a:defRPr/>
            </a:pPr>
            <a:r>
              <a:rPr lang="fi-FI" sz="1200" b="1">
                <a:solidFill>
                  <a:schemeClr val="accent1">
                    <a:lumMod val="75000"/>
                  </a:schemeClr>
                </a:solidFill>
              </a:rPr>
              <a:t>Suomen omavaraisuusaste ja paikallinen tuotanto kasvavat</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Suomen elinkeinorakenne pohjautuu aiempaa enemmän paikalliseen tuotantoon. Suomen omavaraisuutta nostetaan ja luonnonvarojen saatavuuden heikentyessä ja kansainvälisen kaupan vähentyessä Suomessa panostetaan alkutuotantoon, kaivostoimintaan ja perinteiseen teollisuuteen. Toisaalta kaivostoiminta, perinteinen teollisuus, fossiiliset energiantuotantomuodot kiihdyttävät ilmastonmuutosta ja luontokatoa ennestään. Makean veden ympärille syntyy liiketoimintaa. </a:t>
            </a:r>
          </a:p>
          <a:p>
            <a:pPr marL="0" indent="0" algn="just">
              <a:spcBef>
                <a:spcPts val="800"/>
              </a:spcBef>
              <a:buClrTx/>
              <a:buSzTx/>
              <a:buNone/>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Omavaraistalous ei korvaa kansainvälisiä arvoketjuja, vaan hyödykkeiden hinnat nousevat, niukkuus lisääntyy ja talouskehitys on heikkoa. Korkean jalostusarvon tuotteisiin ei panosteta, eikä arvonlisää pääosin tule Suomeen.</a:t>
            </a:r>
          </a:p>
          <a:p>
            <a:pPr marL="0" indent="0" algn="just">
              <a:spcBef>
                <a:spcPts val="800"/>
              </a:spcBef>
              <a:buClrTx/>
              <a:buSzTx/>
              <a:buNone/>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Logistiikkavirrat ovat kääntyneet viennissä ja tuonnissa Ruotsin ja Norjan satamiin. Kaksoisraide eurooppalaisella raideleveydellä ulottuu Tampereelta Haaparantaan. </a:t>
            </a:r>
          </a:p>
        </p:txBody>
      </p:sp>
      <p:pic>
        <p:nvPicPr>
          <p:cNvPr id="7" name="Picture 11">
            <a:extLst>
              <a:ext uri="{FF2B5EF4-FFF2-40B4-BE49-F238E27FC236}">
                <a16:creationId xmlns:a16="http://schemas.microsoft.com/office/drawing/2014/main" id="{13B90704-03BB-A0FE-5E32-6FBD44F8FDD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9164" r="29164"/>
          <a:stretch/>
        </p:blipFill>
        <p:spPr>
          <a:xfrm>
            <a:off x="10177105" y="0"/>
            <a:ext cx="2024905" cy="6858000"/>
          </a:xfrm>
          <a:prstGeom prst="rect">
            <a:avLst/>
          </a:prstGeom>
          <a:solidFill>
            <a:srgbClr val="6471E4"/>
          </a:solidFill>
          <a:ln>
            <a:noFill/>
          </a:ln>
        </p:spPr>
      </p:pic>
      <p:sp>
        <p:nvSpPr>
          <p:cNvPr id="10" name="Rectangle 21">
            <a:extLst>
              <a:ext uri="{FF2B5EF4-FFF2-40B4-BE49-F238E27FC236}">
                <a16:creationId xmlns:a16="http://schemas.microsoft.com/office/drawing/2014/main" id="{5E4A22F1-8343-39BF-4068-CC0831968EC6}"/>
              </a:ext>
            </a:extLst>
          </p:cNvPr>
          <p:cNvSpPr/>
          <p:nvPr/>
        </p:nvSpPr>
        <p:spPr>
          <a:xfrm rot="16200000">
            <a:off x="6593815" y="3274355"/>
            <a:ext cx="6858008" cy="309283"/>
          </a:xfrm>
          <a:prstGeom prst="rect">
            <a:avLst/>
          </a:prstGeom>
          <a:solidFill>
            <a:srgbClr val="F8C273"/>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r" defTabSz="1219140">
              <a:spcBef>
                <a:spcPct val="20000"/>
              </a:spcBef>
              <a:buClr>
                <a:srgbClr val="FFB200"/>
              </a:buClr>
              <a:buSzPct val="80000"/>
              <a:defRPr/>
            </a:pPr>
            <a:endParaRPr lang="fi-FI" sz="1600" b="1">
              <a:solidFill>
                <a:srgbClr val="FFFFFF"/>
              </a:solidFill>
              <a:latin typeface="Arial Nova" panose="020B0504020202020204" pitchFamily="34" charset="0"/>
            </a:endParaRPr>
          </a:p>
        </p:txBody>
      </p:sp>
      <p:sp>
        <p:nvSpPr>
          <p:cNvPr id="11" name="Rectangle 24">
            <a:extLst>
              <a:ext uri="{FF2B5EF4-FFF2-40B4-BE49-F238E27FC236}">
                <a16:creationId xmlns:a16="http://schemas.microsoft.com/office/drawing/2014/main" id="{6098CF96-5F47-9562-7870-16B004E677CA}"/>
              </a:ext>
            </a:extLst>
          </p:cNvPr>
          <p:cNvSpPr/>
          <p:nvPr/>
        </p:nvSpPr>
        <p:spPr>
          <a:xfrm>
            <a:off x="10177008" y="-14"/>
            <a:ext cx="2024905" cy="6858001"/>
          </a:xfrm>
          <a:prstGeom prst="rect">
            <a:avLst/>
          </a:prstGeom>
          <a:solidFill>
            <a:srgbClr val="F8C273">
              <a:alpha val="7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i-FI" sz="2400">
              <a:solidFill>
                <a:srgbClr val="FFFFFF"/>
              </a:solidFill>
              <a:latin typeface="Arial Nova" panose="020B0504020202020204" pitchFamily="34" charset="0"/>
            </a:endParaRPr>
          </a:p>
        </p:txBody>
      </p:sp>
      <p:sp>
        <p:nvSpPr>
          <p:cNvPr id="2" name="Title 1">
            <a:extLst>
              <a:ext uri="{FF2B5EF4-FFF2-40B4-BE49-F238E27FC236}">
                <a16:creationId xmlns:a16="http://schemas.microsoft.com/office/drawing/2014/main" id="{8824E248-6B38-5438-CDE7-F798A33C3F82}"/>
              </a:ext>
            </a:extLst>
          </p:cNvPr>
          <p:cNvSpPr>
            <a:spLocks noGrp="1"/>
          </p:cNvSpPr>
          <p:nvPr>
            <p:ph type="title"/>
          </p:nvPr>
        </p:nvSpPr>
        <p:spPr/>
        <p:txBody>
          <a:bodyPr/>
          <a:lstStyle/>
          <a:p>
            <a:r>
              <a:rPr kumimoji="0" lang="fi-FI" sz="1800" b="1" i="0" u="none" strike="noStrike" kern="1200" cap="none" spc="0" normalizeH="0" baseline="0" noProof="0">
                <a:ln>
                  <a:noFill/>
                </a:ln>
                <a:solidFill>
                  <a:schemeClr val="accent1">
                    <a:lumMod val="75000"/>
                  </a:schemeClr>
                </a:solidFill>
                <a:effectLst/>
                <a:uLnTx/>
                <a:uFillTx/>
                <a:latin typeface="Titillium Web Bold"/>
                <a:ea typeface="+mj-ea"/>
                <a:cs typeface="+mj-cs"/>
              </a:rPr>
              <a:t>Skenaario 4 – Pakolaiset ja polarisaatio</a:t>
            </a:r>
            <a:br>
              <a:rPr kumimoji="0" lang="fi-FI" sz="2400" b="1" i="0" u="none" strike="noStrike" kern="1200" cap="none" spc="0" normalizeH="0" baseline="0" noProof="0">
                <a:ln>
                  <a:noFill/>
                </a:ln>
                <a:solidFill>
                  <a:schemeClr val="accent1">
                    <a:lumMod val="75000"/>
                  </a:schemeClr>
                </a:solidFill>
                <a:effectLst/>
                <a:uLnTx/>
                <a:uFillTx/>
                <a:latin typeface="Titillium Web Bold"/>
                <a:ea typeface="+mj-ea"/>
                <a:cs typeface="+mj-cs"/>
              </a:rPr>
            </a:br>
            <a:r>
              <a:rPr kumimoji="0" lang="fi-FI" sz="2400" b="1" i="0" u="none" strike="noStrike" kern="1200" cap="none" spc="0" normalizeH="0" baseline="0" noProof="0">
                <a:ln>
                  <a:noFill/>
                </a:ln>
                <a:solidFill>
                  <a:schemeClr val="accent1">
                    <a:lumMod val="75000"/>
                  </a:schemeClr>
                </a:solidFill>
                <a:effectLst/>
                <a:uLnTx/>
                <a:uFillTx/>
                <a:latin typeface="Titillium Web Bold"/>
                <a:ea typeface="+mj-ea"/>
                <a:cs typeface="+mj-cs"/>
              </a:rPr>
              <a:t>Tarina 1/2</a:t>
            </a:r>
            <a:endParaRPr lang="fi-FI">
              <a:solidFill>
                <a:schemeClr val="accent1">
                  <a:lumMod val="75000"/>
                </a:schemeClr>
              </a:solidFill>
            </a:endParaRPr>
          </a:p>
        </p:txBody>
      </p:sp>
    </p:spTree>
    <p:extLst>
      <p:ext uri="{BB962C8B-B14F-4D97-AF65-F5344CB8AC3E}">
        <p14:creationId xmlns:p14="http://schemas.microsoft.com/office/powerpoint/2010/main" val="566288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a:t>Skenaariotyön prosessi ja menetelmät</a:t>
            </a:r>
          </a:p>
        </p:txBody>
      </p:sp>
      <p:sp>
        <p:nvSpPr>
          <p:cNvPr id="23" name="Round Diagonal Corner Rectangle 22"/>
          <p:cNvSpPr/>
          <p:nvPr/>
        </p:nvSpPr>
        <p:spPr bwMode="auto">
          <a:xfrm>
            <a:off x="1687972" y="-56115"/>
            <a:ext cx="1422520" cy="873960"/>
          </a:xfrm>
          <a:prstGeom prst="round2DiagRect">
            <a:avLst>
              <a:gd name="adj1" fmla="val 16667"/>
              <a:gd name="adj2" fmla="val 0"/>
            </a:avLst>
          </a:prstGeom>
          <a:noFill/>
          <a:ln w="12700" cap="flat" cmpd="sng" algn="ctr">
            <a:noFill/>
            <a:prstDash val="solid"/>
            <a:round/>
            <a:headEnd type="none" w="sm" len="sm"/>
            <a:tailEnd type="triangle" w="lg" len="med"/>
          </a:ln>
          <a:effectLst/>
        </p:spPr>
        <p:txBody>
          <a:bodyPr vert="horz" wrap="none" lIns="102148" tIns="53115" rIns="102148" bIns="53115" numCol="1" rtlCol="0" anchor="ctr" anchorCtr="0" compatLnSpc="1">
            <a:prstTxWarp prst="textNoShape">
              <a:avLst/>
            </a:prstTxWarp>
            <a:noAutofit/>
          </a:bodyPr>
          <a:lstStyle/>
          <a:p>
            <a:pPr defTabSz="1219140">
              <a:spcBef>
                <a:spcPts val="267"/>
              </a:spcBef>
              <a:defRPr/>
            </a:pPr>
            <a:endParaRPr lang="fi-FI" sz="1067">
              <a:solidFill>
                <a:srgbClr val="EEEFF7">
                  <a:lumMod val="50000"/>
                </a:srgbClr>
              </a:solidFill>
              <a:latin typeface="Arial Nova" panose="020B0504020202020204" pitchFamily="34" charset="0"/>
              <a:ea typeface="Roboto" panose="02000000000000000000" pitchFamily="2" charset="0"/>
            </a:endParaRPr>
          </a:p>
        </p:txBody>
      </p:sp>
      <p:graphicFrame>
        <p:nvGraphicFramePr>
          <p:cNvPr id="3" name="Table 2">
            <a:extLst>
              <a:ext uri="{FF2B5EF4-FFF2-40B4-BE49-F238E27FC236}">
                <a16:creationId xmlns:a16="http://schemas.microsoft.com/office/drawing/2014/main" id="{7C4CA4EE-BD1C-355C-1C4C-EBE136482245}"/>
              </a:ext>
            </a:extLst>
          </p:cNvPr>
          <p:cNvGraphicFramePr>
            <a:graphicFrameLocks noGrp="1"/>
          </p:cNvGraphicFramePr>
          <p:nvPr>
            <p:extLst>
              <p:ext uri="{D42A27DB-BD31-4B8C-83A1-F6EECF244321}">
                <p14:modId xmlns:p14="http://schemas.microsoft.com/office/powerpoint/2010/main" val="1110909667"/>
              </p:ext>
            </p:extLst>
          </p:nvPr>
        </p:nvGraphicFramePr>
        <p:xfrm>
          <a:off x="8400256" y="4077072"/>
          <a:ext cx="3456000" cy="2342559"/>
        </p:xfrm>
        <a:graphic>
          <a:graphicData uri="http://schemas.openxmlformats.org/drawingml/2006/table">
            <a:tbl>
              <a:tblPr firstRow="1" bandRow="1">
                <a:tableStyleId>{5C22544A-7EE6-4342-B048-85BDC9FD1C3A}</a:tableStyleId>
              </a:tblPr>
              <a:tblGrid>
                <a:gridCol w="3456000">
                  <a:extLst>
                    <a:ext uri="{9D8B030D-6E8A-4147-A177-3AD203B41FA5}">
                      <a16:colId xmlns:a16="http://schemas.microsoft.com/office/drawing/2014/main" val="20000"/>
                    </a:ext>
                  </a:extLst>
                </a:gridCol>
              </a:tblGrid>
              <a:tr h="101967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altLang="en-US" sz="1400" b="1" i="0" u="none" strike="noStrike" kern="1200" cap="none" spc="0" normalizeH="0" baseline="0" noProof="0">
                          <a:ln>
                            <a:noFill/>
                          </a:ln>
                          <a:solidFill>
                            <a:srgbClr val="E69F00"/>
                          </a:solidFill>
                          <a:effectLst/>
                          <a:uLnTx/>
                          <a:uFillTx/>
                          <a:latin typeface="+mj-lt"/>
                          <a:ea typeface="+mn-ea"/>
                          <a:cs typeface="+mn-cs"/>
                        </a:rPr>
                        <a:t>Vaihe 5:</a:t>
                      </a:r>
                      <a:r>
                        <a:rPr kumimoji="0" lang="fi-FI" altLang="en-US" sz="1400" b="1" i="0" u="none" strike="noStrike" kern="1200" cap="none" spc="0" normalizeH="0" baseline="0" noProof="0">
                          <a:ln>
                            <a:noFill/>
                          </a:ln>
                          <a:solidFill>
                            <a:srgbClr val="000000"/>
                          </a:solidFill>
                          <a:effectLst/>
                          <a:uLnTx/>
                          <a:uFillTx/>
                          <a:latin typeface="+mj-lt"/>
                          <a:ea typeface="+mn-ea"/>
                          <a:cs typeface="+mn-cs"/>
                        </a:rPr>
                        <a:t> </a:t>
                      </a:r>
                    </a:p>
                    <a:p>
                      <a:pPr marL="171450" marR="0" lvl="0" indent="-171450" algn="ctr"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i-FI" altLang="en-US" sz="1200" b="1" i="0" u="none" strike="noStrike" kern="1200" cap="none" spc="0" normalizeH="0" baseline="0" noProof="0">
                          <a:ln>
                            <a:noFill/>
                          </a:ln>
                          <a:solidFill>
                            <a:schemeClr val="tx1"/>
                          </a:solidFill>
                          <a:effectLst/>
                          <a:uLnTx/>
                          <a:uFillTx/>
                          <a:latin typeface="+mj-lt"/>
                          <a:ea typeface="+mn-ea"/>
                          <a:cs typeface="+mn-cs"/>
                        </a:rPr>
                        <a:t>Suositukset ja johtopäätökset</a:t>
                      </a:r>
                    </a:p>
                    <a:p>
                      <a:pPr marL="171450" marR="0" lvl="0" indent="-171450" algn="ctr"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i-FI" altLang="en-US" sz="1200" b="1" i="0" u="none" strike="noStrike" kern="1200" cap="none" spc="0" normalizeH="0" baseline="0" noProof="0">
                          <a:ln>
                            <a:noFill/>
                          </a:ln>
                          <a:solidFill>
                            <a:schemeClr val="tx1"/>
                          </a:solidFill>
                          <a:effectLst/>
                          <a:uLnTx/>
                          <a:uFillTx/>
                          <a:latin typeface="+mj-lt"/>
                          <a:ea typeface="+mn-ea"/>
                          <a:cs typeface="+mn-cs"/>
                        </a:rPr>
                        <a:t>Loppuraportointi</a:t>
                      </a:r>
                    </a:p>
                    <a:p>
                      <a:pPr marL="171450" marR="0" lvl="0" indent="-171450" algn="ctr"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i-FI" altLang="en-US" sz="1200" b="1" i="0" u="none" strike="noStrike" kern="1200" cap="none" spc="0" normalizeH="0" baseline="0" noProof="0">
                          <a:ln>
                            <a:noFill/>
                          </a:ln>
                          <a:solidFill>
                            <a:schemeClr val="tx1"/>
                          </a:solidFill>
                          <a:effectLst/>
                          <a:uLnTx/>
                          <a:uFillTx/>
                          <a:latin typeface="+mj-lt"/>
                          <a:ea typeface="+mn-ea"/>
                          <a:cs typeface="+mn-cs"/>
                        </a:rPr>
                        <a:t>Tulosten julkistus</a:t>
                      </a:r>
                    </a:p>
                  </a:txBody>
                  <a:tcPr marL="112541" marR="11254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322883">
                <a:tc>
                  <a:txBody>
                    <a:bodyPr/>
                    <a:lstStyle/>
                    <a:p>
                      <a:endParaRPr lang="fi-FI" sz="1200">
                        <a:latin typeface="Avenir LT 35 Light" panose="020B0303020000020003" pitchFamily="34" charset="0"/>
                      </a:endParaRPr>
                    </a:p>
                  </a:txBody>
                  <a:tcPr marL="112541" marR="11254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cxnSp>
        <p:nvCxnSpPr>
          <p:cNvPr id="4" name="Straight Arrow Connector 3">
            <a:extLst>
              <a:ext uri="{FF2B5EF4-FFF2-40B4-BE49-F238E27FC236}">
                <a16:creationId xmlns:a16="http://schemas.microsoft.com/office/drawing/2014/main" id="{460712AF-0210-0004-7645-0573DD73BCC4}"/>
              </a:ext>
            </a:extLst>
          </p:cNvPr>
          <p:cNvCxnSpPr/>
          <p:nvPr/>
        </p:nvCxnSpPr>
        <p:spPr bwMode="auto">
          <a:xfrm>
            <a:off x="3841417" y="4362797"/>
            <a:ext cx="710737" cy="0"/>
          </a:xfrm>
          <a:prstGeom prst="straightConnector1">
            <a:avLst/>
          </a:prstGeom>
          <a:noFill/>
          <a:ln w="12700">
            <a:solidFill>
              <a:schemeClr val="accent1"/>
            </a:solidFill>
            <a:miter lim="800000"/>
            <a:headEnd type="none" w="sm" len="sm"/>
            <a:tailEnd type="non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AutoShape 3">
            <a:extLst>
              <a:ext uri="{FF2B5EF4-FFF2-40B4-BE49-F238E27FC236}">
                <a16:creationId xmlns:a16="http://schemas.microsoft.com/office/drawing/2014/main" id="{0AA046E2-C4C6-01DF-0384-ECC0EE3D4100}"/>
              </a:ext>
            </a:extLst>
          </p:cNvPr>
          <p:cNvCxnSpPr>
            <a:cxnSpLocks noChangeShapeType="1"/>
          </p:cNvCxnSpPr>
          <p:nvPr/>
        </p:nvCxnSpPr>
        <p:spPr bwMode="auto">
          <a:xfrm rot="5400000">
            <a:off x="5844444" y="-184774"/>
            <a:ext cx="504000" cy="8019692"/>
          </a:xfrm>
          <a:prstGeom prst="bentConnector3">
            <a:avLst>
              <a:gd name="adj1" fmla="val 50000"/>
            </a:avLst>
          </a:prstGeom>
          <a:noFill/>
          <a:ln w="12700">
            <a:solidFill>
              <a:schemeClr val="accent1"/>
            </a:solidFill>
            <a:miter lim="800000"/>
            <a:headEnd type="none" w="sm"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15" name="Table 14">
            <a:extLst>
              <a:ext uri="{FF2B5EF4-FFF2-40B4-BE49-F238E27FC236}">
                <a16:creationId xmlns:a16="http://schemas.microsoft.com/office/drawing/2014/main" id="{575439CD-9BA5-1DF9-0522-A43FD9D99CE4}"/>
              </a:ext>
            </a:extLst>
          </p:cNvPr>
          <p:cNvGraphicFramePr>
            <a:graphicFrameLocks noGrp="1"/>
          </p:cNvGraphicFramePr>
          <p:nvPr/>
        </p:nvGraphicFramePr>
        <p:xfrm>
          <a:off x="379398" y="1411566"/>
          <a:ext cx="3456000" cy="2212467"/>
        </p:xfrm>
        <a:graphic>
          <a:graphicData uri="http://schemas.openxmlformats.org/drawingml/2006/table">
            <a:tbl>
              <a:tblPr firstRow="1" bandRow="1">
                <a:tableStyleId>{5C22544A-7EE6-4342-B048-85BDC9FD1C3A}</a:tableStyleId>
              </a:tblPr>
              <a:tblGrid>
                <a:gridCol w="3456000">
                  <a:extLst>
                    <a:ext uri="{9D8B030D-6E8A-4147-A177-3AD203B41FA5}">
                      <a16:colId xmlns:a16="http://schemas.microsoft.com/office/drawing/2014/main" val="20000"/>
                    </a:ext>
                  </a:extLst>
                </a:gridCol>
              </a:tblGrid>
              <a:tr h="107491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altLang="en-US" sz="1300" b="1" i="0" u="none" strike="noStrike" kern="1200" cap="none" spc="0" normalizeH="0" baseline="0" noProof="0">
                          <a:ln>
                            <a:noFill/>
                          </a:ln>
                          <a:solidFill>
                            <a:srgbClr val="E69F00"/>
                          </a:solidFill>
                          <a:effectLst/>
                          <a:uLnTx/>
                          <a:uFillTx/>
                          <a:latin typeface="+mj-lt"/>
                          <a:ea typeface="+mn-ea"/>
                          <a:cs typeface="+mn-cs"/>
                        </a:rPr>
                        <a:t>Vaihe 1:</a:t>
                      </a: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i-FI" altLang="en-US" sz="1200" b="1" i="0" u="none" strike="noStrike" kern="1200" cap="none" spc="0" normalizeH="0" baseline="0" noProof="0">
                          <a:ln>
                            <a:noFill/>
                          </a:ln>
                          <a:solidFill>
                            <a:schemeClr val="tx1"/>
                          </a:solidFill>
                          <a:effectLst/>
                          <a:uLnTx/>
                          <a:uFillTx/>
                          <a:latin typeface="+mj-lt"/>
                          <a:ea typeface="+mn-ea"/>
                          <a:cs typeface="+mn-cs"/>
                        </a:rPr>
                        <a:t>Skenaariotyön fokuksen määritys</a:t>
                      </a:r>
                    </a:p>
                    <a:p>
                      <a:pPr marL="171450" marR="0" lvl="0" indent="-1714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i-FI" altLang="en-US" sz="1200" b="1" i="0" u="none" strike="noStrike" kern="1200" cap="none" spc="0" normalizeH="0" baseline="0" noProof="0">
                          <a:ln>
                            <a:noFill/>
                          </a:ln>
                          <a:solidFill>
                            <a:schemeClr val="tx1"/>
                          </a:solidFill>
                          <a:effectLst/>
                          <a:uLnTx/>
                          <a:uFillTx/>
                          <a:latin typeface="+mj-lt"/>
                          <a:ea typeface="+mn-ea"/>
                          <a:cs typeface="+mn-cs"/>
                        </a:rPr>
                        <a:t>Asiantuntijoita ja sidosryhmiä osallistava skenaariokysely</a:t>
                      </a:r>
                    </a:p>
                  </a:txBody>
                  <a:tcPr marL="112541" marR="11254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137548">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i-FI" altLang="en-US" sz="1100" b="0" i="1" u="none" strike="noStrike" kern="1200" cap="none" spc="0" normalizeH="0" baseline="0" noProof="0">
                        <a:ln>
                          <a:noFill/>
                        </a:ln>
                        <a:solidFill>
                          <a:srgbClr val="000000"/>
                        </a:solidFill>
                        <a:effectLst/>
                        <a:uLnTx/>
                        <a:uFillTx/>
                        <a:latin typeface="Avenir LT 35 Light" panose="020B0303020000020003" pitchFamily="34" charset="0"/>
                        <a:ea typeface="+mn-ea"/>
                        <a:cs typeface="+mn-cs"/>
                      </a:endParaRPr>
                    </a:p>
                  </a:txBody>
                  <a:tcPr marL="112541" marR="112541"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16" name="Table 15">
            <a:extLst>
              <a:ext uri="{FF2B5EF4-FFF2-40B4-BE49-F238E27FC236}">
                <a16:creationId xmlns:a16="http://schemas.microsoft.com/office/drawing/2014/main" id="{1036B220-FFB4-18BA-192F-20C8FF159227}"/>
              </a:ext>
            </a:extLst>
          </p:cNvPr>
          <p:cNvGraphicFramePr>
            <a:graphicFrameLocks noGrp="1"/>
          </p:cNvGraphicFramePr>
          <p:nvPr/>
        </p:nvGraphicFramePr>
        <p:xfrm>
          <a:off x="4381506" y="1411570"/>
          <a:ext cx="3456000" cy="2212460"/>
        </p:xfrm>
        <a:graphic>
          <a:graphicData uri="http://schemas.openxmlformats.org/drawingml/2006/table">
            <a:tbl>
              <a:tblPr firstRow="1" bandRow="1">
                <a:tableStyleId>{5C22544A-7EE6-4342-B048-85BDC9FD1C3A}</a:tableStyleId>
              </a:tblPr>
              <a:tblGrid>
                <a:gridCol w="3456000">
                  <a:extLst>
                    <a:ext uri="{9D8B030D-6E8A-4147-A177-3AD203B41FA5}">
                      <a16:colId xmlns:a16="http://schemas.microsoft.com/office/drawing/2014/main" val="20000"/>
                    </a:ext>
                  </a:extLst>
                </a:gridCol>
              </a:tblGrid>
              <a:tr h="121162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altLang="en-US" sz="1300" b="1" i="0" u="none" strike="noStrike" kern="1200" cap="none" spc="0" normalizeH="0" baseline="0" noProof="0">
                          <a:ln>
                            <a:noFill/>
                          </a:ln>
                          <a:solidFill>
                            <a:srgbClr val="E69F00"/>
                          </a:solidFill>
                          <a:effectLst/>
                          <a:uLnTx/>
                          <a:uFillTx/>
                          <a:latin typeface="+mj-lt"/>
                          <a:ea typeface="+mn-ea"/>
                          <a:cs typeface="+mn-cs"/>
                        </a:rPr>
                        <a:t>Vaihe 2A:</a:t>
                      </a:r>
                      <a:r>
                        <a:rPr kumimoji="0" lang="fi-FI" altLang="en-US" sz="1300" b="1" i="0" u="none" strike="noStrike" kern="1200" cap="none" spc="0" normalizeH="0" baseline="0" noProof="0">
                          <a:ln>
                            <a:noFill/>
                          </a:ln>
                          <a:solidFill>
                            <a:srgbClr val="000000"/>
                          </a:solidFill>
                          <a:effectLst/>
                          <a:uLnTx/>
                          <a:uFillTx/>
                          <a:latin typeface="+mj-lt"/>
                          <a:ea typeface="+mn-ea"/>
                          <a:cs typeface="+mn-cs"/>
                        </a:rPr>
                        <a:t> </a:t>
                      </a:r>
                    </a:p>
                    <a:p>
                      <a:pPr marL="171450" marR="0" lvl="0" indent="-171450" algn="ctr"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i-FI" altLang="en-US" sz="1200" b="1" i="0" u="none" strike="noStrike" kern="1200" cap="none" spc="0" normalizeH="0" baseline="0" noProof="0">
                          <a:ln>
                            <a:noFill/>
                          </a:ln>
                          <a:solidFill>
                            <a:schemeClr val="tx1"/>
                          </a:solidFill>
                          <a:effectLst/>
                          <a:uLnTx/>
                          <a:uFillTx/>
                          <a:latin typeface="+mj-lt"/>
                          <a:ea typeface="+mn-ea"/>
                          <a:cs typeface="+mn-cs"/>
                        </a:rPr>
                        <a:t>Kyselyn analyysi</a:t>
                      </a:r>
                    </a:p>
                    <a:p>
                      <a:pPr marL="171450" marR="0" lvl="0" indent="-171450" algn="ctr"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i-FI" altLang="en-US" sz="1200" b="1" i="0" u="none" strike="noStrike" kern="1200" cap="none" spc="0" normalizeH="0" baseline="0" noProof="0">
                          <a:ln>
                            <a:noFill/>
                          </a:ln>
                          <a:solidFill>
                            <a:schemeClr val="tx1"/>
                          </a:solidFill>
                          <a:effectLst/>
                          <a:uLnTx/>
                          <a:uFillTx/>
                          <a:latin typeface="+mj-lt"/>
                          <a:ea typeface="+mn-ea"/>
                          <a:cs typeface="+mn-cs"/>
                        </a:rPr>
                        <a:t>Asiantuntijoiden ryhmäkeskustelut </a:t>
                      </a:r>
                    </a:p>
                    <a:p>
                      <a:pPr marL="171450" marR="0" lvl="0" indent="-171450" algn="ctr"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i-FI" altLang="en-US" sz="1200" b="1" i="0" u="none" strike="noStrike" kern="1200" cap="none" spc="0" normalizeH="0" baseline="0" noProof="0">
                          <a:ln>
                            <a:noFill/>
                          </a:ln>
                          <a:solidFill>
                            <a:schemeClr val="tx1"/>
                          </a:solidFill>
                          <a:effectLst/>
                          <a:uLnTx/>
                          <a:uFillTx/>
                          <a:latin typeface="+mj-lt"/>
                          <a:ea typeface="+mn-ea"/>
                          <a:cs typeface="+mn-cs"/>
                        </a:rPr>
                        <a:t>Aineistoanalyysit </a:t>
                      </a:r>
                    </a:p>
                    <a:p>
                      <a:pPr marL="171450" marR="0" lvl="0" indent="-171450" algn="ctr"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i-FI" altLang="en-US" sz="1200" b="1" i="0" u="none" strike="noStrike" kern="1200" cap="none" spc="0" normalizeH="0" baseline="0" noProof="0">
                          <a:ln>
                            <a:noFill/>
                          </a:ln>
                          <a:solidFill>
                            <a:schemeClr val="tx1"/>
                          </a:solidFill>
                          <a:effectLst/>
                          <a:uLnTx/>
                          <a:uFillTx/>
                          <a:latin typeface="+mj-lt"/>
                          <a:ea typeface="+mn-ea"/>
                          <a:cs typeface="+mn-cs"/>
                        </a:rPr>
                        <a:t>Keskeisten muutostekijöiden priorisointi</a:t>
                      </a:r>
                    </a:p>
                  </a:txBody>
                  <a:tcPr marL="112541" marR="11254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000837">
                <a:tc>
                  <a:txBody>
                    <a:bodyPr/>
                    <a:lstStyle/>
                    <a:p>
                      <a:pPr algn="ctr"/>
                      <a:endParaRPr lang="fi-FI" sz="1100" i="1">
                        <a:latin typeface="Avenir LT 35 Light" panose="020B0303020000020003" pitchFamily="34" charset="0"/>
                      </a:endParaRPr>
                    </a:p>
                  </a:txBody>
                  <a:tcPr marL="112541" marR="11254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17" name="Table 16">
            <a:extLst>
              <a:ext uri="{FF2B5EF4-FFF2-40B4-BE49-F238E27FC236}">
                <a16:creationId xmlns:a16="http://schemas.microsoft.com/office/drawing/2014/main" id="{2D813882-3966-8A95-FE35-EAEA679206A1}"/>
              </a:ext>
            </a:extLst>
          </p:cNvPr>
          <p:cNvGraphicFramePr>
            <a:graphicFrameLocks noGrp="1"/>
          </p:cNvGraphicFramePr>
          <p:nvPr/>
        </p:nvGraphicFramePr>
        <p:xfrm>
          <a:off x="4381506" y="4077073"/>
          <a:ext cx="3456000" cy="2377749"/>
        </p:xfrm>
        <a:graphic>
          <a:graphicData uri="http://schemas.openxmlformats.org/drawingml/2006/table">
            <a:tbl>
              <a:tblPr firstRow="1" bandRow="1">
                <a:tableStyleId>{5C22544A-7EE6-4342-B048-85BDC9FD1C3A}</a:tableStyleId>
              </a:tblPr>
              <a:tblGrid>
                <a:gridCol w="3456000">
                  <a:extLst>
                    <a:ext uri="{9D8B030D-6E8A-4147-A177-3AD203B41FA5}">
                      <a16:colId xmlns:a16="http://schemas.microsoft.com/office/drawing/2014/main" val="20000"/>
                    </a:ext>
                  </a:extLst>
                </a:gridCol>
              </a:tblGrid>
              <a:tr h="102616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altLang="en-US" sz="1300" b="1" i="0" u="none" strike="noStrike" kern="1200" cap="none" spc="0" normalizeH="0" baseline="0" noProof="0">
                          <a:ln>
                            <a:noFill/>
                          </a:ln>
                          <a:solidFill>
                            <a:srgbClr val="E69F00"/>
                          </a:solidFill>
                          <a:effectLst/>
                          <a:uLnTx/>
                          <a:uFillTx/>
                          <a:latin typeface="+mj-lt"/>
                          <a:ea typeface="+mn-ea"/>
                          <a:cs typeface="+mn-cs"/>
                        </a:rPr>
                        <a:t>Vaihe 4:</a:t>
                      </a:r>
                      <a:r>
                        <a:rPr kumimoji="0" lang="fi-FI" altLang="en-US" sz="1300" b="1" i="0" u="none" strike="noStrike" kern="1200" cap="none" spc="0" normalizeH="0" baseline="0" noProof="0">
                          <a:ln>
                            <a:noFill/>
                          </a:ln>
                          <a:solidFill>
                            <a:srgbClr val="000000"/>
                          </a:solidFill>
                          <a:effectLst/>
                          <a:uLnTx/>
                          <a:uFillTx/>
                          <a:latin typeface="+mj-lt"/>
                          <a:ea typeface="+mn-ea"/>
                          <a:cs typeface="+mn-cs"/>
                        </a:rPr>
                        <a:t> </a:t>
                      </a:r>
                    </a:p>
                    <a:p>
                      <a:pPr marL="171450" marR="0" lvl="0" indent="-171450" algn="ctr"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i-FI" altLang="en-US" sz="1200" b="1" i="0" u="none" strike="noStrike" kern="1200" cap="none" spc="0" normalizeH="0" baseline="0" noProof="0">
                          <a:ln>
                            <a:noFill/>
                          </a:ln>
                          <a:solidFill>
                            <a:schemeClr val="tx1"/>
                          </a:solidFill>
                          <a:effectLst/>
                          <a:uLnTx/>
                          <a:uFillTx/>
                          <a:latin typeface="+mj-lt"/>
                          <a:ea typeface="+mn-ea"/>
                          <a:cs typeface="+mn-cs"/>
                        </a:rPr>
                        <a:t>Mitä skenaariot tarkoittavat maakunnille ja niiden toimijoille? </a:t>
                      </a:r>
                    </a:p>
                    <a:p>
                      <a:pPr marL="171450" marR="0" lvl="0" indent="-171450" algn="ctr"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i-FI" altLang="en-US" sz="1200" b="1" i="0" u="none" strike="noStrike" kern="1200" cap="none" spc="0" normalizeH="0" baseline="0" noProof="0">
                          <a:ln>
                            <a:noFill/>
                          </a:ln>
                          <a:solidFill>
                            <a:schemeClr val="tx1"/>
                          </a:solidFill>
                          <a:effectLst/>
                          <a:uLnTx/>
                          <a:uFillTx/>
                          <a:latin typeface="+mj-lt"/>
                          <a:ea typeface="+mn-ea"/>
                          <a:cs typeface="+mn-cs"/>
                        </a:rPr>
                        <a:t>Skenaariotyöpaja</a:t>
                      </a:r>
                    </a:p>
                    <a:p>
                      <a:pPr marL="171450" marR="0" lvl="0" indent="-171450" algn="ctr"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i-FI" altLang="en-US" sz="1200" b="1" i="0" u="none" strike="noStrike" kern="1200" cap="none" spc="0" normalizeH="0" baseline="0" noProof="0">
                          <a:ln>
                            <a:noFill/>
                          </a:ln>
                          <a:solidFill>
                            <a:schemeClr val="tx1"/>
                          </a:solidFill>
                          <a:effectLst/>
                          <a:uLnTx/>
                          <a:uFillTx/>
                          <a:latin typeface="+mj-lt"/>
                          <a:ea typeface="+mn-ea"/>
                          <a:cs typeface="+mn-cs"/>
                        </a:rPr>
                        <a:t>Skenaarioiden mahdollisuudet ja uhat</a:t>
                      </a:r>
                    </a:p>
                  </a:txBody>
                  <a:tcPr marL="112541" marR="112541"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351589">
                <a:tc>
                  <a:txBody>
                    <a:bodyPr/>
                    <a:lstStyle/>
                    <a:p>
                      <a:endParaRPr lang="fi-FI" sz="1200">
                        <a:latin typeface="Avenir LT 35 Light" panose="020B0303020000020003" pitchFamily="34" charset="0"/>
                      </a:endParaRPr>
                    </a:p>
                  </a:txBody>
                  <a:tcPr marL="112541" marR="112541">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cxnSp>
        <p:nvCxnSpPr>
          <p:cNvPr id="18" name="Straight Arrow Connector 17">
            <a:extLst>
              <a:ext uri="{FF2B5EF4-FFF2-40B4-BE49-F238E27FC236}">
                <a16:creationId xmlns:a16="http://schemas.microsoft.com/office/drawing/2014/main" id="{1359FA0C-6099-5ECA-4CBB-F631C3CE636A}"/>
              </a:ext>
            </a:extLst>
          </p:cNvPr>
          <p:cNvCxnSpPr/>
          <p:nvPr/>
        </p:nvCxnSpPr>
        <p:spPr bwMode="auto">
          <a:xfrm>
            <a:off x="3846175" y="1705890"/>
            <a:ext cx="487384" cy="0"/>
          </a:xfrm>
          <a:prstGeom prst="straightConnector1">
            <a:avLst/>
          </a:prstGeom>
          <a:noFill/>
          <a:ln w="12700">
            <a:solidFill>
              <a:schemeClr val="accent1"/>
            </a:solidFill>
            <a:miter lim="800000"/>
            <a:headEnd type="none" w="sm"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a:extLst>
              <a:ext uri="{FF2B5EF4-FFF2-40B4-BE49-F238E27FC236}">
                <a16:creationId xmlns:a16="http://schemas.microsoft.com/office/drawing/2014/main" id="{06EA8AF8-7F59-5AA0-355E-597C6ADD8CC4}"/>
              </a:ext>
            </a:extLst>
          </p:cNvPr>
          <p:cNvCxnSpPr/>
          <p:nvPr/>
        </p:nvCxnSpPr>
        <p:spPr bwMode="auto">
          <a:xfrm>
            <a:off x="7836566" y="1705890"/>
            <a:ext cx="487384" cy="0"/>
          </a:xfrm>
          <a:prstGeom prst="straightConnector1">
            <a:avLst/>
          </a:prstGeom>
          <a:noFill/>
          <a:ln w="12700">
            <a:solidFill>
              <a:schemeClr val="accent1"/>
            </a:solidFill>
            <a:miter lim="800000"/>
            <a:headEnd type="none" w="sm"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20" name="Table 19">
            <a:extLst>
              <a:ext uri="{FF2B5EF4-FFF2-40B4-BE49-F238E27FC236}">
                <a16:creationId xmlns:a16="http://schemas.microsoft.com/office/drawing/2014/main" id="{FE2344D7-8649-2574-A3BD-FAD12779FFB5}"/>
              </a:ext>
            </a:extLst>
          </p:cNvPr>
          <p:cNvGraphicFramePr>
            <a:graphicFrameLocks noGrp="1"/>
          </p:cNvGraphicFramePr>
          <p:nvPr/>
        </p:nvGraphicFramePr>
        <p:xfrm>
          <a:off x="379398" y="4077075"/>
          <a:ext cx="3456000" cy="2365615"/>
        </p:xfrm>
        <a:graphic>
          <a:graphicData uri="http://schemas.openxmlformats.org/drawingml/2006/table">
            <a:tbl>
              <a:tblPr firstRow="1" bandRow="1">
                <a:tableStyleId>{5C22544A-7EE6-4342-B048-85BDC9FD1C3A}</a:tableStyleId>
              </a:tblPr>
              <a:tblGrid>
                <a:gridCol w="3456000">
                  <a:extLst>
                    <a:ext uri="{9D8B030D-6E8A-4147-A177-3AD203B41FA5}">
                      <a16:colId xmlns:a16="http://schemas.microsoft.com/office/drawing/2014/main" val="20000"/>
                    </a:ext>
                  </a:extLst>
                </a:gridCol>
              </a:tblGrid>
              <a:tr h="120904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1300" b="1" i="0" u="none" strike="noStrike" kern="1200" cap="none" spc="0" normalizeH="0" baseline="0">
                          <a:ln>
                            <a:noFill/>
                          </a:ln>
                          <a:solidFill>
                            <a:srgbClr val="E69F00"/>
                          </a:solidFill>
                          <a:effectLst/>
                          <a:uLnTx/>
                          <a:uFillTx/>
                          <a:latin typeface="+mj-lt"/>
                          <a:ea typeface="+mn-ea"/>
                          <a:cs typeface="+mn-cs"/>
                        </a:rPr>
                        <a:t>Vaihe 3: </a:t>
                      </a:r>
                    </a:p>
                    <a:p>
                      <a:pPr marL="171450" marR="0" indent="-171450" algn="ctr" rtl="0" eaLnBrk="1" fontAlgn="base" latinLnBrk="0" hangingPunct="1">
                        <a:spcBef>
                          <a:spcPts val="0"/>
                        </a:spcBef>
                        <a:spcAft>
                          <a:spcPts val="0"/>
                        </a:spcAft>
                        <a:buFont typeface="Wingdings" panose="05000000000000000000" pitchFamily="2" charset="2"/>
                        <a:buChar char="Ø"/>
                      </a:pPr>
                      <a:r>
                        <a:rPr lang="fi-FI" sz="1200" b="1" i="0" kern="1200" spc="0" baseline="0">
                          <a:ln>
                            <a:noFill/>
                          </a:ln>
                          <a:solidFill>
                            <a:schemeClr val="tx1"/>
                          </a:solidFill>
                          <a:effectLst/>
                          <a:latin typeface="+mj-lt"/>
                          <a:ea typeface="+mn-ea"/>
                          <a:cs typeface="+mn-cs"/>
                        </a:rPr>
                        <a:t>Skenaarioiden luonnosten rakentaminen ulkoisen toimintaympäristön kehityksestä </a:t>
                      </a:r>
                    </a:p>
                    <a:p>
                      <a:pPr marL="171450" marR="0" indent="-171450" algn="ctr" rtl="0" eaLnBrk="1" fontAlgn="base" latinLnBrk="0" hangingPunct="1">
                        <a:spcBef>
                          <a:spcPts val="0"/>
                        </a:spcBef>
                        <a:spcAft>
                          <a:spcPts val="0"/>
                        </a:spcAft>
                        <a:buFont typeface="Wingdings" panose="05000000000000000000" pitchFamily="2" charset="2"/>
                        <a:buChar char="Ø"/>
                      </a:pPr>
                      <a:r>
                        <a:rPr kumimoji="0" lang="fi-FI" sz="1200" b="1" i="0" u="none" strike="noStrike" kern="1200" cap="none" spc="0" normalizeH="0" baseline="0" noProof="0">
                          <a:ln>
                            <a:noFill/>
                          </a:ln>
                          <a:solidFill>
                            <a:schemeClr val="tx1"/>
                          </a:solidFill>
                          <a:effectLst/>
                          <a:uLnTx/>
                          <a:uFillTx/>
                          <a:latin typeface="+mj-lt"/>
                          <a:ea typeface="+mn-ea"/>
                          <a:cs typeface="+mn-cs"/>
                        </a:rPr>
                        <a:t>S</a:t>
                      </a:r>
                      <a:r>
                        <a:rPr lang="fi-FI" sz="1200" b="1" i="0" kern="1200" spc="0" baseline="0" err="1">
                          <a:ln>
                            <a:noFill/>
                          </a:ln>
                          <a:solidFill>
                            <a:schemeClr val="tx1"/>
                          </a:solidFill>
                          <a:effectLst/>
                          <a:latin typeface="+mj-lt"/>
                          <a:ea typeface="+mn-ea"/>
                          <a:cs typeface="+mn-cs"/>
                        </a:rPr>
                        <a:t>kenaariotyöpaja</a:t>
                      </a:r>
                      <a:endParaRPr lang="fi-FI" sz="1200" b="1" i="0" kern="1200" spc="0" baseline="0">
                        <a:ln>
                          <a:noFill/>
                        </a:ln>
                        <a:solidFill>
                          <a:schemeClr val="tx1"/>
                        </a:solidFill>
                        <a:effectLst/>
                        <a:latin typeface="+mj-lt"/>
                        <a:ea typeface="+mn-ea"/>
                        <a:cs typeface="+mn-cs"/>
                      </a:endParaRPr>
                    </a:p>
                    <a:p>
                      <a:pPr marL="171450" marR="0" indent="-171450" algn="ctr" rtl="0" eaLnBrk="1" fontAlgn="base" latinLnBrk="0" hangingPunct="1">
                        <a:spcBef>
                          <a:spcPts val="0"/>
                        </a:spcBef>
                        <a:spcAft>
                          <a:spcPts val="0"/>
                        </a:spcAft>
                        <a:buFont typeface="Wingdings" panose="05000000000000000000" pitchFamily="2" charset="2"/>
                        <a:buChar char="Ø"/>
                      </a:pPr>
                      <a:r>
                        <a:rPr lang="fi-FI" sz="1200" b="1" i="0" kern="1200" spc="0" baseline="0">
                          <a:ln>
                            <a:noFill/>
                          </a:ln>
                          <a:solidFill>
                            <a:schemeClr val="tx1"/>
                          </a:solidFill>
                          <a:effectLst/>
                          <a:latin typeface="+mj-lt"/>
                          <a:ea typeface="+mn-ea"/>
                          <a:cs typeface="+mn-cs"/>
                        </a:rPr>
                        <a:t>Skenaarioiden konkretisointi ja </a:t>
                      </a:r>
                      <a:r>
                        <a:rPr lang="fi-FI" sz="1200" b="1" i="0" kern="1200" spc="0" baseline="0" err="1">
                          <a:ln>
                            <a:noFill/>
                          </a:ln>
                          <a:solidFill>
                            <a:schemeClr val="tx1"/>
                          </a:solidFill>
                          <a:effectLst/>
                          <a:latin typeface="+mj-lt"/>
                          <a:ea typeface="+mn-ea"/>
                          <a:cs typeface="+mn-cs"/>
                        </a:rPr>
                        <a:t>tarinallistaminen</a:t>
                      </a:r>
                      <a:endParaRPr lang="fi-FI" sz="1200">
                        <a:solidFill>
                          <a:schemeClr val="tx1"/>
                        </a:solidFill>
                        <a:effectLst/>
                        <a:latin typeface="+mj-lt"/>
                      </a:endParaRPr>
                    </a:p>
                  </a:txBody>
                  <a:tcPr marL="112541" marR="11254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156575">
                <a:tc>
                  <a:txBody>
                    <a:bodyPr/>
                    <a:lstStyle/>
                    <a:p>
                      <a:endParaRPr lang="fi-FI" sz="1200">
                        <a:solidFill>
                          <a:schemeClr val="tx1"/>
                        </a:solidFill>
                        <a:latin typeface="Avenir LT 35 Light" panose="020B0303020000020003" pitchFamily="34" charset="0"/>
                      </a:endParaRPr>
                    </a:p>
                  </a:txBody>
                  <a:tcPr marL="112541" marR="11254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aphicFrame>
        <p:nvGraphicFramePr>
          <p:cNvPr id="21" name="Table 20">
            <a:extLst>
              <a:ext uri="{FF2B5EF4-FFF2-40B4-BE49-F238E27FC236}">
                <a16:creationId xmlns:a16="http://schemas.microsoft.com/office/drawing/2014/main" id="{C6CDD519-68EC-12AD-6B4B-2E29E92F14E7}"/>
              </a:ext>
            </a:extLst>
          </p:cNvPr>
          <p:cNvGraphicFramePr>
            <a:graphicFrameLocks noGrp="1"/>
          </p:cNvGraphicFramePr>
          <p:nvPr/>
        </p:nvGraphicFramePr>
        <p:xfrm>
          <a:off x="8383614" y="1411571"/>
          <a:ext cx="3456000" cy="2238583"/>
        </p:xfrm>
        <a:graphic>
          <a:graphicData uri="http://schemas.openxmlformats.org/drawingml/2006/table">
            <a:tbl>
              <a:tblPr firstRow="1" bandRow="1">
                <a:tableStyleId>{5C22544A-7EE6-4342-B048-85BDC9FD1C3A}</a:tableStyleId>
              </a:tblPr>
              <a:tblGrid>
                <a:gridCol w="3456000">
                  <a:extLst>
                    <a:ext uri="{9D8B030D-6E8A-4147-A177-3AD203B41FA5}">
                      <a16:colId xmlns:a16="http://schemas.microsoft.com/office/drawing/2014/main" val="20000"/>
                    </a:ext>
                  </a:extLst>
                </a:gridCol>
              </a:tblGrid>
              <a:tr h="84328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altLang="en-US" sz="1300" b="1" i="0" u="none" strike="noStrike" kern="1200" cap="none" spc="0" normalizeH="0" baseline="0" noProof="0">
                          <a:ln>
                            <a:noFill/>
                          </a:ln>
                          <a:solidFill>
                            <a:srgbClr val="E69F00"/>
                          </a:solidFill>
                          <a:effectLst/>
                          <a:uLnTx/>
                          <a:uFillTx/>
                          <a:latin typeface="+mj-lt"/>
                          <a:ea typeface="+mn-ea"/>
                          <a:cs typeface="+mn-cs"/>
                        </a:rPr>
                        <a:t>Vaihe 2B:</a:t>
                      </a:r>
                      <a:r>
                        <a:rPr kumimoji="0" lang="fi-FI" altLang="en-US" sz="1300" b="1" i="0" u="none" strike="noStrike" kern="1200" cap="none" spc="0" normalizeH="0" baseline="0" noProof="0">
                          <a:ln>
                            <a:noFill/>
                          </a:ln>
                          <a:solidFill>
                            <a:srgbClr val="000000"/>
                          </a:solidFill>
                          <a:effectLst/>
                          <a:uLnTx/>
                          <a:uFillTx/>
                          <a:latin typeface="+mj-lt"/>
                          <a:ea typeface="+mn-ea"/>
                          <a:cs typeface="+mn-cs"/>
                        </a:rPr>
                        <a:t> </a:t>
                      </a:r>
                    </a:p>
                    <a:p>
                      <a:pPr marL="171450" marR="0" lvl="0" indent="-171450" algn="ctr"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i-FI" altLang="en-US" sz="1200" b="1" i="0" u="none" strike="noStrike" kern="1200" cap="none" spc="0" normalizeH="0" baseline="0" noProof="0">
                          <a:ln>
                            <a:noFill/>
                          </a:ln>
                          <a:solidFill>
                            <a:schemeClr val="tx1"/>
                          </a:solidFill>
                          <a:effectLst/>
                          <a:uLnTx/>
                          <a:uFillTx/>
                          <a:latin typeface="+mj-lt"/>
                          <a:ea typeface="+mn-ea"/>
                          <a:cs typeface="+mn-cs"/>
                        </a:rPr>
                        <a:t>Tulevaisuustaulukon rakentaminen keskeisistä epävarmuuksista ja kehitysvaihtoehtojen kuvaus</a:t>
                      </a:r>
                    </a:p>
                  </a:txBody>
                  <a:tcPr marL="112541" marR="11254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395303">
                <a:tc>
                  <a:txBody>
                    <a:bodyPr/>
                    <a:lstStyle/>
                    <a:p>
                      <a:pPr algn="ctr"/>
                      <a:endParaRPr lang="fi-FI" sz="1100" i="1">
                        <a:latin typeface="Avenir LT 35 Light" panose="020B0303020000020003" pitchFamily="34" charset="0"/>
                      </a:endParaRPr>
                    </a:p>
                  </a:txBody>
                  <a:tcPr marL="112541" marR="112541"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cxnSp>
        <p:nvCxnSpPr>
          <p:cNvPr id="44" name="Straight Arrow Connector 43">
            <a:extLst>
              <a:ext uri="{FF2B5EF4-FFF2-40B4-BE49-F238E27FC236}">
                <a16:creationId xmlns:a16="http://schemas.microsoft.com/office/drawing/2014/main" id="{56A9ACAE-3C36-39E1-F5E7-77A175DE5B61}"/>
              </a:ext>
            </a:extLst>
          </p:cNvPr>
          <p:cNvCxnSpPr/>
          <p:nvPr/>
        </p:nvCxnSpPr>
        <p:spPr bwMode="auto">
          <a:xfrm>
            <a:off x="7839144" y="4362797"/>
            <a:ext cx="487384" cy="0"/>
          </a:xfrm>
          <a:prstGeom prst="straightConnector1">
            <a:avLst/>
          </a:prstGeom>
          <a:noFill/>
          <a:ln w="12700">
            <a:solidFill>
              <a:schemeClr val="accent1"/>
            </a:solidFill>
            <a:miter lim="800000"/>
            <a:headEnd type="none" w="sm"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Kuva 4">
            <a:extLst>
              <a:ext uri="{FF2B5EF4-FFF2-40B4-BE49-F238E27FC236}">
                <a16:creationId xmlns:a16="http://schemas.microsoft.com/office/drawing/2014/main" id="{BD0145F6-3318-6142-BD2C-C9A20D2AE4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90570" y="2431095"/>
            <a:ext cx="1850195" cy="1040735"/>
          </a:xfrm>
          <a:prstGeom prst="rect">
            <a:avLst/>
          </a:prstGeom>
          <a:ln>
            <a:solidFill>
              <a:schemeClr val="tx1"/>
            </a:solidFill>
          </a:ln>
        </p:spPr>
      </p:pic>
      <p:pic>
        <p:nvPicPr>
          <p:cNvPr id="6" name="Kuva 5">
            <a:extLst>
              <a:ext uri="{FF2B5EF4-FFF2-40B4-BE49-F238E27FC236}">
                <a16:creationId xmlns:a16="http://schemas.microsoft.com/office/drawing/2014/main" id="{39CBA790-2E42-D471-9B3C-C8ACBC757DB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4436134" y="2562454"/>
            <a:ext cx="1616667" cy="909375"/>
          </a:xfrm>
          <a:prstGeom prst="rect">
            <a:avLst/>
          </a:prstGeom>
          <a:ln>
            <a:solidFill>
              <a:schemeClr val="tx1"/>
            </a:solidFill>
          </a:ln>
        </p:spPr>
      </p:pic>
      <p:pic>
        <p:nvPicPr>
          <p:cNvPr id="7" name="Kuva 6">
            <a:extLst>
              <a:ext uri="{FF2B5EF4-FFF2-40B4-BE49-F238E27FC236}">
                <a16:creationId xmlns:a16="http://schemas.microsoft.com/office/drawing/2014/main" id="{BF81521F-979F-BD48-B3DF-21756CA851EE}"/>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6107427" y="2558586"/>
            <a:ext cx="1616667" cy="909375"/>
          </a:xfrm>
          <a:prstGeom prst="rect">
            <a:avLst/>
          </a:prstGeom>
          <a:ln>
            <a:solidFill>
              <a:schemeClr val="tx1"/>
            </a:solidFill>
          </a:ln>
        </p:spPr>
      </p:pic>
      <p:pic>
        <p:nvPicPr>
          <p:cNvPr id="8" name="Kuva 7">
            <a:extLst>
              <a:ext uri="{FF2B5EF4-FFF2-40B4-BE49-F238E27FC236}">
                <a16:creationId xmlns:a16="http://schemas.microsoft.com/office/drawing/2014/main" id="{B0683083-F494-15BA-5371-237E658CB9E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9013197" y="2274653"/>
            <a:ext cx="2305517" cy="1296853"/>
          </a:xfrm>
          <a:prstGeom prst="rect">
            <a:avLst/>
          </a:prstGeom>
          <a:ln>
            <a:solidFill>
              <a:schemeClr val="tx1"/>
            </a:solidFill>
          </a:ln>
        </p:spPr>
      </p:pic>
      <p:pic>
        <p:nvPicPr>
          <p:cNvPr id="11" name="Picture 10">
            <a:extLst>
              <a:ext uri="{FF2B5EF4-FFF2-40B4-BE49-F238E27FC236}">
                <a16:creationId xmlns:a16="http://schemas.microsoft.com/office/drawing/2014/main" id="{BB4C02BB-E21F-11D6-3161-F297188CAD7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144483" y="5140015"/>
            <a:ext cx="2042944" cy="1068864"/>
          </a:xfrm>
          <a:prstGeom prst="rect">
            <a:avLst/>
          </a:prstGeom>
          <a:ln>
            <a:solidFill>
              <a:schemeClr val="tx1">
                <a:lumMod val="50000"/>
              </a:schemeClr>
            </a:solidFill>
          </a:ln>
        </p:spPr>
      </p:pic>
      <p:sp>
        <p:nvSpPr>
          <p:cNvPr id="14" name="Slide Number Placeholder 13">
            <a:extLst>
              <a:ext uri="{FF2B5EF4-FFF2-40B4-BE49-F238E27FC236}">
                <a16:creationId xmlns:a16="http://schemas.microsoft.com/office/drawing/2014/main" id="{0FDAB6C1-4A83-D327-7CBB-BF58A4F67A06}"/>
              </a:ext>
            </a:extLst>
          </p:cNvPr>
          <p:cNvSpPr>
            <a:spLocks noGrp="1"/>
          </p:cNvSpPr>
          <p:nvPr>
            <p:ph type="sldNum" sz="quarter" idx="11"/>
          </p:nvPr>
        </p:nvSpPr>
        <p:spPr/>
        <p:txBody>
          <a:bodyPr/>
          <a:lstStyle/>
          <a:p>
            <a:fld id="{A807F21D-6A63-4E75-89AA-A3F521749085}" type="slidenum">
              <a:rPr lang="fi-FI" smtClean="0"/>
              <a:pPr/>
              <a:t>4</a:t>
            </a:fld>
            <a:endParaRPr lang="fi-FI"/>
          </a:p>
        </p:txBody>
      </p:sp>
      <p:pic>
        <p:nvPicPr>
          <p:cNvPr id="24" name="Picture 23">
            <a:extLst>
              <a:ext uri="{FF2B5EF4-FFF2-40B4-BE49-F238E27FC236}">
                <a16:creationId xmlns:a16="http://schemas.microsoft.com/office/drawing/2014/main" id="{C49B8C4B-4823-7D66-CBB2-3F27320EF56D}"/>
              </a:ext>
            </a:extLst>
          </p:cNvPr>
          <p:cNvPicPr>
            <a:picLocks noChangeAspect="1"/>
          </p:cNvPicPr>
          <p:nvPr/>
        </p:nvPicPr>
        <p:blipFill>
          <a:blip r:embed="rId8"/>
          <a:stretch>
            <a:fillRect/>
          </a:stretch>
        </p:blipFill>
        <p:spPr>
          <a:xfrm>
            <a:off x="1071395" y="5335097"/>
            <a:ext cx="2024705" cy="1019675"/>
          </a:xfrm>
          <a:prstGeom prst="rect">
            <a:avLst/>
          </a:prstGeom>
          <a:ln>
            <a:solidFill>
              <a:schemeClr val="tx1">
                <a:lumMod val="50000"/>
              </a:schemeClr>
            </a:solidFill>
          </a:ln>
        </p:spPr>
      </p:pic>
      <p:pic>
        <p:nvPicPr>
          <p:cNvPr id="25" name="Picture 24">
            <a:extLst>
              <a:ext uri="{FF2B5EF4-FFF2-40B4-BE49-F238E27FC236}">
                <a16:creationId xmlns:a16="http://schemas.microsoft.com/office/drawing/2014/main" id="{F4C974A3-8AAB-BF20-58F4-3DA9FE5BFA17}"/>
              </a:ext>
            </a:extLst>
          </p:cNvPr>
          <p:cNvPicPr>
            <a:picLocks noChangeAspect="1"/>
          </p:cNvPicPr>
          <p:nvPr/>
        </p:nvPicPr>
        <p:blipFill>
          <a:blip r:embed="rId9"/>
          <a:stretch>
            <a:fillRect/>
          </a:stretch>
        </p:blipFill>
        <p:spPr>
          <a:xfrm>
            <a:off x="4990258" y="5146335"/>
            <a:ext cx="2125086" cy="1235050"/>
          </a:xfrm>
          <a:prstGeom prst="rect">
            <a:avLst/>
          </a:prstGeom>
        </p:spPr>
      </p:pic>
      <p:pic>
        <p:nvPicPr>
          <p:cNvPr id="22" name="Picture 21" descr="A black background with a black square&#10;&#10;AI-generated content may be incorrect.">
            <a:extLst>
              <a:ext uri="{FF2B5EF4-FFF2-40B4-BE49-F238E27FC236}">
                <a16:creationId xmlns:a16="http://schemas.microsoft.com/office/drawing/2014/main" id="{6587B340-3A21-8440-6186-4B0BD7602F49}"/>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401285" y="6583401"/>
            <a:ext cx="1079322" cy="248016"/>
          </a:xfrm>
          <a:prstGeom prst="rect">
            <a:avLst/>
          </a:prstGeom>
        </p:spPr>
      </p:pic>
    </p:spTree>
    <p:extLst>
      <p:ext uri="{BB962C8B-B14F-4D97-AF65-F5344CB8AC3E}">
        <p14:creationId xmlns:p14="http://schemas.microsoft.com/office/powerpoint/2010/main" val="69453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3628C-5006-A822-F626-8296992D6454}"/>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CB06EAF-6F3D-0216-374B-F0CB2EC78B57}"/>
              </a:ext>
            </a:extLst>
          </p:cNvPr>
          <p:cNvSpPr txBox="1">
            <a:spLocks/>
          </p:cNvSpPr>
          <p:nvPr/>
        </p:nvSpPr>
        <p:spPr>
          <a:xfrm>
            <a:off x="120467" y="1110343"/>
            <a:ext cx="9656373" cy="5643202"/>
          </a:xfrm>
          <a:prstGeom prst="rect">
            <a:avLst/>
          </a:prstGeom>
        </p:spPr>
        <p:txBody>
          <a:bodyPr lIns="121920" tIns="60960" rIns="121920" bIns="60960" numCol="2" spcCol="180000" anchor="t">
            <a:noAutofit/>
          </a:bodyPr>
          <a:lstStyle>
            <a:lvl1pPr marL="342900" indent="-342900" algn="l" defTabSz="914400" rtl="0" eaLnBrk="1" latinLnBrk="0" hangingPunct="1">
              <a:spcBef>
                <a:spcPct val="20000"/>
              </a:spcBef>
              <a:buClr>
                <a:schemeClr val="accent2"/>
              </a:buClr>
              <a:buSzPct val="80000"/>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80000"/>
              <a:buFont typeface="Courier New" panose="02070309020205020404" pitchFamily="49" charset="0"/>
              <a:buChar char="o"/>
              <a:defRPr sz="1400" kern="1200">
                <a:solidFill>
                  <a:schemeClr val="tx1"/>
                </a:solidFill>
                <a:latin typeface="+mn-lt"/>
                <a:ea typeface="+mn-ea"/>
                <a:cs typeface="+mn-cs"/>
              </a:defRPr>
            </a:lvl2pPr>
            <a:lvl3pPr marL="1143000" indent="-228600" algn="l" defTabSz="914400" rtl="0" eaLnBrk="1" latinLnBrk="0" hangingPunct="1">
              <a:spcBef>
                <a:spcPct val="20000"/>
              </a:spcBef>
              <a:buClr>
                <a:schemeClr val="accent2"/>
              </a:buClr>
              <a:buSzPct val="80000"/>
              <a:buFont typeface="Wingdings" panose="05000000000000000000" pitchFamily="2" charset="2"/>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Clr>
                <a:schemeClr val="accent2"/>
              </a:buClr>
              <a:buSzPct val="80000"/>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SzPct val="80000"/>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spcBef>
                <a:spcPts val="800"/>
              </a:spcBef>
              <a:buClrTx/>
              <a:buSzTx/>
              <a:buNone/>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Voimakas väestönkasvu luo painetta ruoantuotannon lisäämiselle ja ruokaturvan varmistamiselle. Paikallisen ruoantuotannon merkitys kasvaa ja Suomi pyrkii voimakkaasti lisäämään ruoantuotannon omavaraisuutta. Teknologikehityksen hidastuessa maatalous pysyy työvoimaintensiivisenä eikä sen tehokkuus kasva toivotusti. Kasvukauden pidentymisestä huolimatta Suomen maatalouden kannattavuuskehitys on heikkoa. </a:t>
            </a:r>
            <a:endParaRPr lang="fi-FI" sz="1200" b="1">
              <a:solidFill>
                <a:schemeClr val="accent1">
                  <a:lumMod val="75000"/>
                </a:schemeClr>
              </a:solidFill>
            </a:endParaRPr>
          </a:p>
          <a:p>
            <a:pPr marL="0" indent="0" algn="just">
              <a:spcBef>
                <a:spcPts val="800"/>
              </a:spcBef>
              <a:buClrTx/>
              <a:buSzTx/>
              <a:buNone/>
              <a:defRPr/>
            </a:pPr>
            <a:r>
              <a:rPr lang="fi-FI" sz="1200" b="1">
                <a:solidFill>
                  <a:schemeClr val="accent1">
                    <a:lumMod val="75000"/>
                  </a:schemeClr>
                </a:solidFill>
              </a:rPr>
              <a:t>Teknologiakehitys on hidasta ja vihreän siirtymän investoinnit hyytyvät</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Teknologia- ja tekoälykehitys on ollut odotettua hitaampaa, sillä konfliktien maailmassa sääntely on korkeaa ja turvallisuushuolien takia tieto liikkuu hitaasti valtioiden ja blokkien rajojen yli. Maat ja alueet kehittävät tekoälyä itsenäisesti rajattuihin sovellutuksiin, ja isompi tekoälyloikka jää syntymättä. </a:t>
            </a:r>
          </a:p>
          <a:p>
            <a:pPr marL="0" indent="0" algn="just">
              <a:spcBef>
                <a:spcPts val="800"/>
              </a:spcBef>
              <a:buClrTx/>
              <a:buSzTx/>
              <a:buNone/>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Kaikki tavat tuottaa energiaa pysyvät hyväksyttyinä, mukaan lukien fossiiliset. Uusiutuvia käytetään, mutta niiden investoinnit hyytyvät. Ydinvoimalla on laaja hyväksyntä. </a:t>
            </a:r>
          </a:p>
          <a:p>
            <a:pPr marL="0" marR="0" lvl="0" indent="0" algn="just" fontAlgn="auto">
              <a:lnSpc>
                <a:spcPct val="100000"/>
              </a:lnSpc>
              <a:spcBef>
                <a:spcPts val="800"/>
              </a:spcBef>
              <a:spcAft>
                <a:spcPts val="0"/>
              </a:spcAft>
              <a:buClrTx/>
              <a:buSzTx/>
              <a:buNone/>
              <a:tabLst/>
              <a:defRPr/>
            </a:pPr>
            <a:r>
              <a:rPr lang="fi-FI" sz="1200" b="1">
                <a:solidFill>
                  <a:schemeClr val="accent1">
                    <a:lumMod val="75000"/>
                  </a:schemeClr>
                </a:solidFill>
              </a:rPr>
              <a:t>Taloudellisen niukkuuden takia työtä tehdään aiempaa enemmän</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Työelämä muuttuu kasvavan väestön ja muuttuvan elinkeinorakenteen myötä. Taloudellisen niukkuuden takia työtä tehdään aiempaa enemmän. Vaikka kansallismielisyys on valtavirtaa, osa yhteiskunnasta pyrkii kuitenkin saamaan maahanmuuttajia aktiivisesti työelämään esim. kotoutumispalveluiden ja yrittäjyyteen kannustamisen kautta. Varsinaista työperäistä maahanmuuttoa tulee Suomeen vain vähän, mutta osa pakolaisista on korkeasti koulutettua, osaavaa työvoimaa, jotka integroituvat verrattain nopeasti.  </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Resurssien puutteen takia iso osa korkeakoulutuksesta on muuttunut maksulliseksi</a:t>
            </a:r>
            <a:r>
              <a:rPr lang="fi-FI" sz="1200">
                <a:solidFill>
                  <a:srgbClr val="000000"/>
                </a:solidFill>
                <a:latin typeface="Source Sans Pro"/>
              </a:rPr>
              <a:t>. K</a:t>
            </a:r>
            <a:r>
              <a:rPr kumimoji="0" lang="fi-FI" sz="1200" b="0" i="0" u="none" strike="noStrike" kern="1200" cap="none" spc="0" normalizeH="0" baseline="0" noProof="0" err="1">
                <a:ln>
                  <a:noFill/>
                </a:ln>
                <a:solidFill>
                  <a:srgbClr val="000000"/>
                </a:solidFill>
                <a:effectLst/>
                <a:uLnTx/>
                <a:uFillTx/>
                <a:latin typeface="Source Sans Pro"/>
                <a:ea typeface="+mn-ea"/>
                <a:cs typeface="+mn-cs"/>
              </a:rPr>
              <a:t>oulutuksessa</a:t>
            </a:r>
            <a:r>
              <a:rPr kumimoji="0" lang="fi-FI" sz="1200" b="0" i="0" u="none" strike="noStrike" kern="1200" cap="none" spc="0" normalizeH="0" baseline="0" noProof="0">
                <a:ln>
                  <a:noFill/>
                </a:ln>
                <a:solidFill>
                  <a:srgbClr val="000000"/>
                </a:solidFill>
                <a:effectLst/>
                <a:uLnTx/>
                <a:uFillTx/>
                <a:latin typeface="Source Sans Pro"/>
                <a:ea typeface="+mn-ea"/>
                <a:cs typeface="+mn-cs"/>
              </a:rPr>
              <a:t> korostuu käytännön hyödyn tuottaminen. Perustutkimusta tehdään enää vähän, ja lyhytkestoinen, työelämälähtöinen koulutus on lisääntynyt yleissivistävän koulutuksen kustannuksella.</a:t>
            </a:r>
            <a:endParaRPr lang="fi-FI" sz="1200" b="1">
              <a:solidFill>
                <a:schemeClr val="accent1">
                  <a:lumMod val="75000"/>
                </a:schemeClr>
              </a:solidFill>
            </a:endParaRPr>
          </a:p>
          <a:p>
            <a:pPr marL="0" indent="0" algn="just">
              <a:spcBef>
                <a:spcPts val="800"/>
              </a:spcBef>
              <a:buClrTx/>
              <a:buSzTx/>
              <a:buNone/>
              <a:defRPr/>
            </a:pPr>
            <a:r>
              <a:rPr lang="fi-FI" sz="1200" b="1">
                <a:solidFill>
                  <a:schemeClr val="accent1">
                    <a:lumMod val="75000"/>
                  </a:schemeClr>
                </a:solidFill>
              </a:rPr>
              <a:t>Yhteiskunnan ”</a:t>
            </a:r>
            <a:r>
              <a:rPr lang="fi-FI" sz="1200" b="1" err="1">
                <a:solidFill>
                  <a:schemeClr val="accent1">
                    <a:lumMod val="75000"/>
                  </a:schemeClr>
                </a:solidFill>
              </a:rPr>
              <a:t>kuplautuminen</a:t>
            </a:r>
            <a:r>
              <a:rPr lang="fi-FI" sz="1200" b="1">
                <a:solidFill>
                  <a:schemeClr val="accent1">
                    <a:lumMod val="75000"/>
                  </a:schemeClr>
                </a:solidFill>
              </a:rPr>
              <a:t>” jatkuu ja kansallismielinen ajattelu on valtavirtaa</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Yhteiskunnan ”</a:t>
            </a:r>
            <a:r>
              <a:rPr kumimoji="0" lang="fi-FI" sz="1200" b="0" i="0" u="none" strike="noStrike" kern="1200" cap="none" spc="0" normalizeH="0" baseline="0" noProof="0" err="1">
                <a:ln>
                  <a:noFill/>
                </a:ln>
                <a:solidFill>
                  <a:srgbClr val="000000"/>
                </a:solidFill>
                <a:effectLst/>
                <a:uLnTx/>
                <a:uFillTx/>
                <a:latin typeface="Source Sans Pro"/>
                <a:ea typeface="+mn-ea"/>
                <a:cs typeface="+mn-cs"/>
              </a:rPr>
              <a:t>kuplautuminen</a:t>
            </a:r>
            <a:r>
              <a:rPr kumimoji="0" lang="fi-FI" sz="1200" b="0" i="0" u="none" strike="noStrike" kern="1200" cap="none" spc="0" normalizeH="0" baseline="0" noProof="0">
                <a:ln>
                  <a:noFill/>
                </a:ln>
                <a:solidFill>
                  <a:srgbClr val="000000"/>
                </a:solidFill>
                <a:effectLst/>
                <a:uLnTx/>
                <a:uFillTx/>
                <a:latin typeface="Source Sans Pro"/>
                <a:ea typeface="+mn-ea"/>
                <a:cs typeface="+mn-cs"/>
              </a:rPr>
              <a:t>” jatkuu, mutta uudet jakolinjat muodostuvat etnisen alkuperän lisäksi yhä enemmän myös koulutustaustan ja sukupuolen mukaan</a:t>
            </a:r>
            <a:r>
              <a:rPr lang="fi-FI" sz="1200">
                <a:solidFill>
                  <a:srgbClr val="000000"/>
                </a:solidFill>
                <a:latin typeface="Source Sans Pro"/>
              </a:rPr>
              <a:t>. M</a:t>
            </a:r>
            <a:r>
              <a:rPr kumimoji="0" lang="fi-FI" sz="1200" b="0" i="0" u="none" strike="noStrike" kern="1200" cap="none" spc="0" normalizeH="0" baseline="0" noProof="0" err="1">
                <a:ln>
                  <a:noFill/>
                </a:ln>
                <a:solidFill>
                  <a:srgbClr val="000000"/>
                </a:solidFill>
                <a:effectLst/>
                <a:uLnTx/>
                <a:uFillTx/>
                <a:latin typeface="Source Sans Pro"/>
                <a:ea typeface="+mn-ea"/>
                <a:cs typeface="+mn-cs"/>
              </a:rPr>
              <a:t>aahanmuutto</a:t>
            </a:r>
            <a:r>
              <a:rPr kumimoji="0" lang="fi-FI" sz="1200" b="0" i="0" u="none" strike="noStrike" kern="1200" cap="none" spc="0" normalizeH="0" baseline="0" noProof="0">
                <a:ln>
                  <a:noFill/>
                </a:ln>
                <a:solidFill>
                  <a:srgbClr val="000000"/>
                </a:solidFill>
                <a:effectLst/>
                <a:uLnTx/>
                <a:uFillTx/>
                <a:latin typeface="Source Sans Pro"/>
                <a:ea typeface="+mn-ea"/>
                <a:cs typeface="+mn-cs"/>
              </a:rPr>
              <a:t> voimistaa tätä kehitystä. Polarisaatio näkyy myös koulutuksessa ja työmarkkinoilla sekä hyvinvointi- ja terveyseroina. </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Kansallismielisestä ja konservatiivisesta ajattelusta on tullut valtavirtaa, ja useita esim. sukupuolten tasa-arvoon liittyviä edistysaskeleita on kumottu. Sukupuolten eriytyminen voimistuu ja eri näkökulmien väliset ristiriidat lisääntyvät. Ulkoiset uhat kuitenkin pitävät jonkintasoista kansallista yhtenäisyyttä yllä.</a:t>
            </a:r>
          </a:p>
          <a:p>
            <a:pPr marL="0" indent="0" algn="just">
              <a:spcBef>
                <a:spcPts val="800"/>
              </a:spcBef>
              <a:buClrTx/>
              <a:buSzTx/>
              <a:buNone/>
              <a:defRPr/>
            </a:pPr>
            <a:r>
              <a:rPr lang="fi-FI" sz="1200" b="1">
                <a:solidFill>
                  <a:schemeClr val="accent1">
                    <a:lumMod val="75000"/>
                  </a:schemeClr>
                </a:solidFill>
              </a:rPr>
              <a:t>Julkisia palveluita karsitaan</a:t>
            </a:r>
          </a:p>
          <a:p>
            <a:pPr marL="0" marR="0" lvl="0" indent="0" algn="just" defTabSz="914400" rtl="0" eaLnBrk="1" fontAlgn="auto" latinLnBrk="0" hangingPunct="1">
              <a:lnSpc>
                <a:spcPct val="100000"/>
              </a:lnSpc>
              <a:spcBef>
                <a:spcPts val="800"/>
              </a:spcBef>
              <a:spcAft>
                <a:spcPts val="0"/>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Source Sans Pro"/>
                <a:ea typeface="+mn-ea"/>
                <a:cs typeface="+mn-cs"/>
              </a:rPr>
              <a:t>Heikossa taloustilanteessa sosiaali- ja terveydenhuollon palveluita karsitaan, ja esimerkiksi pakolaisten pääsyä terveydenhuollon palveluihin rajoitetaan. Samaan aikaan hyväosaiset pitävät kiinni omista palveluistaan. Tämä vahvistaa eriarvoisuuden tunnetta ja levottomuuksia. Julkisten palveluiden puutteessa perheen ja lähiyhteisön ja kolmannen sektorin rooli terveys- ja hoivapalveluissa korostuu. Rikollisuus ja turvattomuus lisääntyy. </a:t>
            </a:r>
          </a:p>
        </p:txBody>
      </p:sp>
      <p:pic>
        <p:nvPicPr>
          <p:cNvPr id="7" name="Picture 11">
            <a:extLst>
              <a:ext uri="{FF2B5EF4-FFF2-40B4-BE49-F238E27FC236}">
                <a16:creationId xmlns:a16="http://schemas.microsoft.com/office/drawing/2014/main" id="{2EF6AAD0-2068-3895-066C-544B92F95C2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9164" r="29164"/>
          <a:stretch/>
        </p:blipFill>
        <p:spPr>
          <a:xfrm>
            <a:off x="10177105" y="0"/>
            <a:ext cx="2024905" cy="6858000"/>
          </a:xfrm>
          <a:prstGeom prst="rect">
            <a:avLst/>
          </a:prstGeom>
          <a:solidFill>
            <a:srgbClr val="6471E4"/>
          </a:solidFill>
          <a:ln>
            <a:noFill/>
          </a:ln>
        </p:spPr>
      </p:pic>
      <p:sp>
        <p:nvSpPr>
          <p:cNvPr id="10" name="Rectangle 21">
            <a:extLst>
              <a:ext uri="{FF2B5EF4-FFF2-40B4-BE49-F238E27FC236}">
                <a16:creationId xmlns:a16="http://schemas.microsoft.com/office/drawing/2014/main" id="{4E188026-F59A-6022-432A-162BABB8D7BB}"/>
              </a:ext>
            </a:extLst>
          </p:cNvPr>
          <p:cNvSpPr/>
          <p:nvPr/>
        </p:nvSpPr>
        <p:spPr>
          <a:xfrm rot="16200000">
            <a:off x="6593815" y="3274355"/>
            <a:ext cx="6858008" cy="309283"/>
          </a:xfrm>
          <a:prstGeom prst="rect">
            <a:avLst/>
          </a:prstGeom>
          <a:solidFill>
            <a:srgbClr val="F8C273"/>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r" defTabSz="1219140">
              <a:spcBef>
                <a:spcPct val="20000"/>
              </a:spcBef>
              <a:buClr>
                <a:srgbClr val="FFB200"/>
              </a:buClr>
              <a:buSzPct val="80000"/>
              <a:defRPr/>
            </a:pPr>
            <a:endParaRPr lang="fi-FI" sz="1600" b="1">
              <a:solidFill>
                <a:srgbClr val="FFFFFF"/>
              </a:solidFill>
              <a:latin typeface="Arial Nova" panose="020B0504020202020204" pitchFamily="34" charset="0"/>
            </a:endParaRPr>
          </a:p>
        </p:txBody>
      </p:sp>
      <p:sp>
        <p:nvSpPr>
          <p:cNvPr id="11" name="Rectangle 24">
            <a:extLst>
              <a:ext uri="{FF2B5EF4-FFF2-40B4-BE49-F238E27FC236}">
                <a16:creationId xmlns:a16="http://schemas.microsoft.com/office/drawing/2014/main" id="{F8BA0299-F531-593D-CC12-98FBC337AA74}"/>
              </a:ext>
            </a:extLst>
          </p:cNvPr>
          <p:cNvSpPr/>
          <p:nvPr/>
        </p:nvSpPr>
        <p:spPr>
          <a:xfrm>
            <a:off x="10177008" y="-14"/>
            <a:ext cx="2024905" cy="6858001"/>
          </a:xfrm>
          <a:prstGeom prst="rect">
            <a:avLst/>
          </a:prstGeom>
          <a:solidFill>
            <a:srgbClr val="F8C273">
              <a:alpha val="7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i-FI" sz="2400">
              <a:solidFill>
                <a:srgbClr val="FFFFFF"/>
              </a:solidFill>
              <a:latin typeface="Arial Nova" panose="020B0504020202020204" pitchFamily="34" charset="0"/>
            </a:endParaRPr>
          </a:p>
        </p:txBody>
      </p:sp>
      <p:sp>
        <p:nvSpPr>
          <p:cNvPr id="2" name="Title 1">
            <a:extLst>
              <a:ext uri="{FF2B5EF4-FFF2-40B4-BE49-F238E27FC236}">
                <a16:creationId xmlns:a16="http://schemas.microsoft.com/office/drawing/2014/main" id="{9A4961E2-DFFC-BDD6-7D8E-909600EEC5FD}"/>
              </a:ext>
            </a:extLst>
          </p:cNvPr>
          <p:cNvSpPr>
            <a:spLocks noGrp="1"/>
          </p:cNvSpPr>
          <p:nvPr>
            <p:ph type="title"/>
          </p:nvPr>
        </p:nvSpPr>
        <p:spPr/>
        <p:txBody>
          <a:bodyPr/>
          <a:lstStyle/>
          <a:p>
            <a:r>
              <a:rPr kumimoji="0" lang="fi-FI" sz="1800" b="1" i="0" u="none" strike="noStrike" kern="1200" cap="none" spc="0" normalizeH="0" baseline="0" noProof="0">
                <a:ln>
                  <a:noFill/>
                </a:ln>
                <a:solidFill>
                  <a:srgbClr val="F49915">
                    <a:lumMod val="75000"/>
                  </a:srgbClr>
                </a:solidFill>
                <a:effectLst/>
                <a:uLnTx/>
                <a:uFillTx/>
                <a:latin typeface="Titillium Web Bold"/>
                <a:ea typeface="+mj-ea"/>
                <a:cs typeface="+mj-cs"/>
              </a:rPr>
              <a:t>Skenaario 4 – Pakolaiset ja polarisaatio</a:t>
            </a:r>
            <a:br>
              <a:rPr kumimoji="0" lang="fi-FI" sz="2400" b="1" i="0" u="none" strike="noStrike" kern="1200" cap="none" spc="0" normalizeH="0" baseline="0" noProof="0">
                <a:ln>
                  <a:noFill/>
                </a:ln>
                <a:solidFill>
                  <a:srgbClr val="F49915">
                    <a:lumMod val="75000"/>
                  </a:srgbClr>
                </a:solidFill>
                <a:effectLst/>
                <a:uLnTx/>
                <a:uFillTx/>
                <a:latin typeface="Titillium Web Bold"/>
                <a:ea typeface="+mj-ea"/>
                <a:cs typeface="+mj-cs"/>
              </a:rPr>
            </a:br>
            <a:r>
              <a:rPr kumimoji="0" lang="fi-FI" sz="2400" b="1" i="0" u="none" strike="noStrike" kern="1200" cap="none" spc="0" normalizeH="0" baseline="0" noProof="0">
                <a:ln>
                  <a:noFill/>
                </a:ln>
                <a:solidFill>
                  <a:srgbClr val="F49915">
                    <a:lumMod val="75000"/>
                  </a:srgbClr>
                </a:solidFill>
                <a:effectLst/>
                <a:uLnTx/>
                <a:uFillTx/>
                <a:latin typeface="Titillium Web Bold"/>
                <a:ea typeface="+mj-ea"/>
                <a:cs typeface="+mj-cs"/>
              </a:rPr>
              <a:t>Tarina 2/2</a:t>
            </a:r>
            <a:endParaRPr lang="fi-FI"/>
          </a:p>
        </p:txBody>
      </p:sp>
    </p:spTree>
    <p:extLst>
      <p:ext uri="{BB962C8B-B14F-4D97-AF65-F5344CB8AC3E}">
        <p14:creationId xmlns:p14="http://schemas.microsoft.com/office/powerpoint/2010/main" val="4159349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0C26A-4A47-01CD-A818-CFF56BF1129C}"/>
            </a:ext>
          </a:extLst>
        </p:cNvPr>
        <p:cNvGrpSpPr/>
        <p:nvPr/>
      </p:nvGrpSpPr>
      <p:grpSpPr>
        <a:xfrm>
          <a:off x="0" y="0"/>
          <a:ext cx="0" cy="0"/>
          <a:chOff x="0" y="0"/>
          <a:chExt cx="0" cy="0"/>
        </a:xfrm>
      </p:grpSpPr>
      <p:pic>
        <p:nvPicPr>
          <p:cNvPr id="7" name="Picture 11">
            <a:extLst>
              <a:ext uri="{FF2B5EF4-FFF2-40B4-BE49-F238E27FC236}">
                <a16:creationId xmlns:a16="http://schemas.microsoft.com/office/drawing/2014/main" id="{6E7160FE-AD41-8202-9F1D-F02E7D070A3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9164" r="29164"/>
          <a:stretch/>
        </p:blipFill>
        <p:spPr>
          <a:xfrm>
            <a:off x="10177105" y="0"/>
            <a:ext cx="2024905" cy="6858000"/>
          </a:xfrm>
          <a:prstGeom prst="rect">
            <a:avLst/>
          </a:prstGeom>
          <a:solidFill>
            <a:srgbClr val="6471E4"/>
          </a:solidFill>
          <a:ln>
            <a:noFill/>
          </a:ln>
        </p:spPr>
      </p:pic>
      <p:sp>
        <p:nvSpPr>
          <p:cNvPr id="19" name="Rectangle 21">
            <a:extLst>
              <a:ext uri="{FF2B5EF4-FFF2-40B4-BE49-F238E27FC236}">
                <a16:creationId xmlns:a16="http://schemas.microsoft.com/office/drawing/2014/main" id="{32227EA4-EB4B-4851-6D54-8AF637FE2C8C}"/>
              </a:ext>
              <a:ext uri="{C183D7F6-B498-43B3-948B-1728B52AA6E4}">
                <adec:decorative xmlns:adec="http://schemas.microsoft.com/office/drawing/2017/decorative" val="1"/>
              </a:ext>
            </a:extLst>
          </p:cNvPr>
          <p:cNvSpPr/>
          <p:nvPr/>
        </p:nvSpPr>
        <p:spPr>
          <a:xfrm rot="16200000">
            <a:off x="6593815" y="3274355"/>
            <a:ext cx="6858008" cy="309283"/>
          </a:xfrm>
          <a:prstGeom prst="rect">
            <a:avLst/>
          </a:prstGeom>
          <a:solidFill>
            <a:srgbClr val="F8C273"/>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r" defTabSz="1219140">
              <a:spcBef>
                <a:spcPct val="20000"/>
              </a:spcBef>
              <a:buClr>
                <a:srgbClr val="FFB200"/>
              </a:buClr>
              <a:buSzPct val="80000"/>
              <a:defRPr/>
            </a:pPr>
            <a:endParaRPr lang="fi-FI" sz="1600" b="1">
              <a:solidFill>
                <a:srgbClr val="FFFFFF"/>
              </a:solidFill>
              <a:latin typeface="Arial Nova" panose="020B0504020202020204" pitchFamily="34" charset="0"/>
            </a:endParaRPr>
          </a:p>
        </p:txBody>
      </p:sp>
      <p:sp>
        <p:nvSpPr>
          <p:cNvPr id="22" name="Rectangle 24">
            <a:extLst>
              <a:ext uri="{FF2B5EF4-FFF2-40B4-BE49-F238E27FC236}">
                <a16:creationId xmlns:a16="http://schemas.microsoft.com/office/drawing/2014/main" id="{424E0B7E-5CCD-22AE-4760-0F10E0221CA5}"/>
              </a:ext>
              <a:ext uri="{C183D7F6-B498-43B3-948B-1728B52AA6E4}">
                <adec:decorative xmlns:adec="http://schemas.microsoft.com/office/drawing/2017/decorative" val="1"/>
              </a:ext>
            </a:extLst>
          </p:cNvPr>
          <p:cNvSpPr/>
          <p:nvPr/>
        </p:nvSpPr>
        <p:spPr>
          <a:xfrm>
            <a:off x="10177104" y="-14"/>
            <a:ext cx="2014896" cy="6858001"/>
          </a:xfrm>
          <a:prstGeom prst="rect">
            <a:avLst/>
          </a:prstGeom>
          <a:solidFill>
            <a:srgbClr val="F8C273">
              <a:alpha val="7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i-FI" sz="2400">
              <a:solidFill>
                <a:srgbClr val="FFFFFF"/>
              </a:solidFill>
              <a:latin typeface="Arial Nova" panose="020B0504020202020204" pitchFamily="34" charset="0"/>
            </a:endParaRPr>
          </a:p>
        </p:txBody>
      </p:sp>
      <p:cxnSp>
        <p:nvCxnSpPr>
          <p:cNvPr id="45" name="Yhdistin: Kaareva 65">
            <a:extLst>
              <a:ext uri="{FF2B5EF4-FFF2-40B4-BE49-F238E27FC236}">
                <a16:creationId xmlns:a16="http://schemas.microsoft.com/office/drawing/2014/main" id="{3E5F4DED-1C5D-8C3A-EEAE-0F26E4C40511}"/>
              </a:ext>
              <a:ext uri="{C183D7F6-B498-43B3-948B-1728B52AA6E4}">
                <adec:decorative xmlns:adec="http://schemas.microsoft.com/office/drawing/2017/decorative" val="1"/>
              </a:ext>
            </a:extLst>
          </p:cNvPr>
          <p:cNvCxnSpPr>
            <a:cxnSpLocks/>
            <a:stCxn id="8" idx="2"/>
            <a:endCxn id="10" idx="0"/>
          </p:cNvCxnSpPr>
          <p:nvPr/>
        </p:nvCxnSpPr>
        <p:spPr>
          <a:xfrm rot="5400000">
            <a:off x="1423791" y="2328732"/>
            <a:ext cx="447811" cy="636901"/>
          </a:xfrm>
          <a:prstGeom prst="curvedConnector3">
            <a:avLst>
              <a:gd name="adj1" fmla="val 50000"/>
            </a:avLst>
          </a:prstGeom>
          <a:ln w="19050">
            <a:solidFill>
              <a:srgbClr val="F8C273"/>
            </a:solidFill>
            <a:tailEnd type="triangle"/>
          </a:ln>
        </p:spPr>
        <p:style>
          <a:lnRef idx="1">
            <a:schemeClr val="accent1"/>
          </a:lnRef>
          <a:fillRef idx="0">
            <a:schemeClr val="accent1"/>
          </a:fillRef>
          <a:effectRef idx="0">
            <a:schemeClr val="accent1"/>
          </a:effectRef>
          <a:fontRef idx="minor">
            <a:schemeClr val="tx1"/>
          </a:fontRef>
        </p:style>
      </p:cxnSp>
      <p:cxnSp>
        <p:nvCxnSpPr>
          <p:cNvPr id="46" name="Yhdistin: Kaareva 69">
            <a:extLst>
              <a:ext uri="{FF2B5EF4-FFF2-40B4-BE49-F238E27FC236}">
                <a16:creationId xmlns:a16="http://schemas.microsoft.com/office/drawing/2014/main" id="{6160D5D9-C9D7-9E9B-7AB4-57ABAB909659}"/>
              </a:ext>
              <a:ext uri="{C183D7F6-B498-43B3-948B-1728B52AA6E4}">
                <adec:decorative xmlns:adec="http://schemas.microsoft.com/office/drawing/2017/decorative" val="1"/>
              </a:ext>
            </a:extLst>
          </p:cNvPr>
          <p:cNvCxnSpPr>
            <a:cxnSpLocks/>
            <a:stCxn id="137" idx="2"/>
            <a:endCxn id="37" idx="0"/>
          </p:cNvCxnSpPr>
          <p:nvPr/>
        </p:nvCxnSpPr>
        <p:spPr>
          <a:xfrm rot="5400000">
            <a:off x="4871422" y="2952172"/>
            <a:ext cx="202789" cy="176117"/>
          </a:xfrm>
          <a:prstGeom prst="curvedConnector3">
            <a:avLst>
              <a:gd name="adj1" fmla="val 50000"/>
            </a:avLst>
          </a:prstGeom>
          <a:ln w="19050">
            <a:solidFill>
              <a:srgbClr val="F8C273"/>
            </a:solidFill>
            <a:tailEnd type="triangle"/>
          </a:ln>
        </p:spPr>
        <p:style>
          <a:lnRef idx="1">
            <a:schemeClr val="accent1"/>
          </a:lnRef>
          <a:fillRef idx="0">
            <a:schemeClr val="accent1"/>
          </a:fillRef>
          <a:effectRef idx="0">
            <a:schemeClr val="accent1"/>
          </a:effectRef>
          <a:fontRef idx="minor">
            <a:schemeClr val="tx1"/>
          </a:fontRef>
        </p:style>
      </p:cxnSp>
      <p:cxnSp>
        <p:nvCxnSpPr>
          <p:cNvPr id="48" name="Yhdistin: Kaareva 76">
            <a:extLst>
              <a:ext uri="{FF2B5EF4-FFF2-40B4-BE49-F238E27FC236}">
                <a16:creationId xmlns:a16="http://schemas.microsoft.com/office/drawing/2014/main" id="{CC27E483-3EE6-1CFB-1AB9-1DA246A34110}"/>
              </a:ext>
              <a:ext uri="{C183D7F6-B498-43B3-948B-1728B52AA6E4}">
                <adec:decorative xmlns:adec="http://schemas.microsoft.com/office/drawing/2017/decorative" val="1"/>
              </a:ext>
            </a:extLst>
          </p:cNvPr>
          <p:cNvCxnSpPr>
            <a:cxnSpLocks/>
            <a:stCxn id="8" idx="3"/>
            <a:endCxn id="34" idx="1"/>
          </p:cNvCxnSpPr>
          <p:nvPr/>
        </p:nvCxnSpPr>
        <p:spPr>
          <a:xfrm flipV="1">
            <a:off x="2820943" y="1694908"/>
            <a:ext cx="1431988" cy="179707"/>
          </a:xfrm>
          <a:prstGeom prst="curvedConnector3">
            <a:avLst>
              <a:gd name="adj1" fmla="val 50000"/>
            </a:avLst>
          </a:prstGeom>
          <a:ln w="19050">
            <a:solidFill>
              <a:srgbClr val="F8C273"/>
            </a:solidFill>
            <a:tailEnd type="triangle"/>
          </a:ln>
        </p:spPr>
        <p:style>
          <a:lnRef idx="1">
            <a:schemeClr val="accent1"/>
          </a:lnRef>
          <a:fillRef idx="0">
            <a:schemeClr val="accent1"/>
          </a:fillRef>
          <a:effectRef idx="0">
            <a:schemeClr val="accent1"/>
          </a:effectRef>
          <a:fontRef idx="minor">
            <a:schemeClr val="tx1"/>
          </a:fontRef>
        </p:style>
      </p:cxnSp>
      <p:cxnSp>
        <p:nvCxnSpPr>
          <p:cNvPr id="49" name="Yhdistin: Kaareva 79">
            <a:extLst>
              <a:ext uri="{FF2B5EF4-FFF2-40B4-BE49-F238E27FC236}">
                <a16:creationId xmlns:a16="http://schemas.microsoft.com/office/drawing/2014/main" id="{81E555FD-90BD-38D8-7E57-A864744DD50F}"/>
              </a:ext>
              <a:ext uri="{C183D7F6-B498-43B3-948B-1728B52AA6E4}">
                <adec:decorative xmlns:adec="http://schemas.microsoft.com/office/drawing/2017/decorative" val="1"/>
              </a:ext>
            </a:extLst>
          </p:cNvPr>
          <p:cNvCxnSpPr>
            <a:cxnSpLocks/>
            <a:stCxn id="34" idx="2"/>
            <a:endCxn id="137" idx="0"/>
          </p:cNvCxnSpPr>
          <p:nvPr/>
        </p:nvCxnSpPr>
        <p:spPr>
          <a:xfrm rot="5400000">
            <a:off x="4920315" y="2292138"/>
            <a:ext cx="327975" cy="46852"/>
          </a:xfrm>
          <a:prstGeom prst="curvedConnector3">
            <a:avLst>
              <a:gd name="adj1" fmla="val 50000"/>
            </a:avLst>
          </a:prstGeom>
          <a:ln w="19050">
            <a:solidFill>
              <a:srgbClr val="F8C273"/>
            </a:solidFill>
            <a:tailEnd type="triangle"/>
          </a:ln>
        </p:spPr>
        <p:style>
          <a:lnRef idx="1">
            <a:schemeClr val="accent1"/>
          </a:lnRef>
          <a:fillRef idx="0">
            <a:schemeClr val="accent1"/>
          </a:fillRef>
          <a:effectRef idx="0">
            <a:schemeClr val="accent1"/>
          </a:effectRef>
          <a:fontRef idx="minor">
            <a:schemeClr val="tx1"/>
          </a:fontRef>
        </p:style>
      </p:cxnSp>
      <p:cxnSp>
        <p:nvCxnSpPr>
          <p:cNvPr id="50" name="Yhdistin: Kaareva 83">
            <a:extLst>
              <a:ext uri="{FF2B5EF4-FFF2-40B4-BE49-F238E27FC236}">
                <a16:creationId xmlns:a16="http://schemas.microsoft.com/office/drawing/2014/main" id="{3CE579F0-07A9-58B0-DCB5-062F246E6664}"/>
              </a:ext>
              <a:ext uri="{C183D7F6-B498-43B3-948B-1728B52AA6E4}">
                <adec:decorative xmlns:adec="http://schemas.microsoft.com/office/drawing/2017/decorative" val="1"/>
              </a:ext>
            </a:extLst>
          </p:cNvPr>
          <p:cNvCxnSpPr>
            <a:cxnSpLocks/>
            <a:stCxn id="36" idx="2"/>
            <a:endCxn id="137" idx="3"/>
          </p:cNvCxnSpPr>
          <p:nvPr/>
        </p:nvCxnSpPr>
        <p:spPr>
          <a:xfrm rot="5400000">
            <a:off x="6802716" y="1400345"/>
            <a:ext cx="515697" cy="2102001"/>
          </a:xfrm>
          <a:prstGeom prst="curvedConnector2">
            <a:avLst/>
          </a:prstGeom>
          <a:ln w="19050">
            <a:solidFill>
              <a:srgbClr val="F8C273"/>
            </a:solidFill>
            <a:tailEnd type="triangle"/>
          </a:ln>
        </p:spPr>
        <p:style>
          <a:lnRef idx="1">
            <a:schemeClr val="accent1"/>
          </a:lnRef>
          <a:fillRef idx="0">
            <a:schemeClr val="accent1"/>
          </a:fillRef>
          <a:effectRef idx="0">
            <a:schemeClr val="accent1"/>
          </a:effectRef>
          <a:fontRef idx="minor">
            <a:schemeClr val="tx1"/>
          </a:fontRef>
        </p:style>
      </p:cxnSp>
      <p:cxnSp>
        <p:nvCxnSpPr>
          <p:cNvPr id="51" name="Yhdistin: Kaareva 88">
            <a:extLst>
              <a:ext uri="{FF2B5EF4-FFF2-40B4-BE49-F238E27FC236}">
                <a16:creationId xmlns:a16="http://schemas.microsoft.com/office/drawing/2014/main" id="{925F54B8-1278-95DC-A367-D18E835C5854}"/>
              </a:ext>
              <a:ext uri="{C183D7F6-B498-43B3-948B-1728B52AA6E4}">
                <adec:decorative xmlns:adec="http://schemas.microsoft.com/office/drawing/2017/decorative" val="1"/>
              </a:ext>
            </a:extLst>
          </p:cNvPr>
          <p:cNvCxnSpPr>
            <a:cxnSpLocks/>
            <a:stCxn id="35" idx="1"/>
            <a:endCxn id="37" idx="3"/>
          </p:cNvCxnSpPr>
          <p:nvPr/>
        </p:nvCxnSpPr>
        <p:spPr>
          <a:xfrm rot="10800000" flipV="1">
            <a:off x="6182120" y="3250552"/>
            <a:ext cx="1654979" cy="219051"/>
          </a:xfrm>
          <a:prstGeom prst="curvedConnector3">
            <a:avLst>
              <a:gd name="adj1" fmla="val 50000"/>
            </a:avLst>
          </a:prstGeom>
          <a:ln w="19050">
            <a:solidFill>
              <a:srgbClr val="F8C273"/>
            </a:solidFill>
            <a:tailEnd type="triangle"/>
          </a:ln>
        </p:spPr>
        <p:style>
          <a:lnRef idx="1">
            <a:schemeClr val="accent1"/>
          </a:lnRef>
          <a:fillRef idx="0">
            <a:schemeClr val="accent1"/>
          </a:fillRef>
          <a:effectRef idx="0">
            <a:schemeClr val="accent1"/>
          </a:effectRef>
          <a:fontRef idx="minor">
            <a:schemeClr val="tx1"/>
          </a:fontRef>
        </p:style>
      </p:cxnSp>
      <p:cxnSp>
        <p:nvCxnSpPr>
          <p:cNvPr id="52" name="Yhdistin: Kaareva 112">
            <a:extLst>
              <a:ext uri="{FF2B5EF4-FFF2-40B4-BE49-F238E27FC236}">
                <a16:creationId xmlns:a16="http://schemas.microsoft.com/office/drawing/2014/main" id="{8D79F81D-3E0B-DB30-0EB1-42CCE0E42872}"/>
              </a:ext>
              <a:ext uri="{C183D7F6-B498-43B3-948B-1728B52AA6E4}">
                <adec:decorative xmlns:adec="http://schemas.microsoft.com/office/drawing/2017/decorative" val="1"/>
              </a:ext>
            </a:extLst>
          </p:cNvPr>
          <p:cNvCxnSpPr>
            <a:cxnSpLocks/>
            <a:stCxn id="10" idx="2"/>
            <a:endCxn id="29" idx="0"/>
          </p:cNvCxnSpPr>
          <p:nvPr/>
        </p:nvCxnSpPr>
        <p:spPr>
          <a:xfrm rot="5400000">
            <a:off x="1116029" y="4181633"/>
            <a:ext cx="426436" cy="1"/>
          </a:xfrm>
          <a:prstGeom prst="curvedConnector3">
            <a:avLst>
              <a:gd name="adj1" fmla="val 50000"/>
            </a:avLst>
          </a:prstGeom>
          <a:ln w="19050">
            <a:solidFill>
              <a:srgbClr val="F8C273"/>
            </a:solidFill>
            <a:tailEnd type="triangle"/>
          </a:ln>
        </p:spPr>
        <p:style>
          <a:lnRef idx="1">
            <a:schemeClr val="accent1"/>
          </a:lnRef>
          <a:fillRef idx="0">
            <a:schemeClr val="accent1"/>
          </a:fillRef>
          <a:effectRef idx="0">
            <a:schemeClr val="accent1"/>
          </a:effectRef>
          <a:fontRef idx="minor">
            <a:schemeClr val="tx1"/>
          </a:fontRef>
        </p:style>
      </p:cxnSp>
      <p:cxnSp>
        <p:nvCxnSpPr>
          <p:cNvPr id="53" name="Yhdistin: Kaareva 122">
            <a:extLst>
              <a:ext uri="{FF2B5EF4-FFF2-40B4-BE49-F238E27FC236}">
                <a16:creationId xmlns:a16="http://schemas.microsoft.com/office/drawing/2014/main" id="{4A055108-314B-E0E0-B17F-ADB68BFD78B3}"/>
              </a:ext>
              <a:ext uri="{C183D7F6-B498-43B3-948B-1728B52AA6E4}">
                <adec:decorative xmlns:adec="http://schemas.microsoft.com/office/drawing/2017/decorative" val="1"/>
              </a:ext>
            </a:extLst>
          </p:cNvPr>
          <p:cNvCxnSpPr>
            <a:cxnSpLocks/>
            <a:stCxn id="10" idx="3"/>
            <a:endCxn id="41" idx="0"/>
          </p:cNvCxnSpPr>
          <p:nvPr/>
        </p:nvCxnSpPr>
        <p:spPr>
          <a:xfrm>
            <a:off x="2218154" y="3419752"/>
            <a:ext cx="557685" cy="2138867"/>
          </a:xfrm>
          <a:prstGeom prst="curvedConnector2">
            <a:avLst/>
          </a:prstGeom>
          <a:ln w="19050">
            <a:solidFill>
              <a:srgbClr val="F8C273"/>
            </a:solidFill>
            <a:tailEnd type="triangle"/>
          </a:ln>
        </p:spPr>
        <p:style>
          <a:lnRef idx="1">
            <a:schemeClr val="accent1"/>
          </a:lnRef>
          <a:fillRef idx="0">
            <a:schemeClr val="accent1"/>
          </a:fillRef>
          <a:effectRef idx="0">
            <a:schemeClr val="accent1"/>
          </a:effectRef>
          <a:fontRef idx="minor">
            <a:schemeClr val="tx1"/>
          </a:fontRef>
        </p:style>
      </p:cxnSp>
      <p:cxnSp>
        <p:nvCxnSpPr>
          <p:cNvPr id="54" name="Yhdistin: Kaareva 127">
            <a:extLst>
              <a:ext uri="{FF2B5EF4-FFF2-40B4-BE49-F238E27FC236}">
                <a16:creationId xmlns:a16="http://schemas.microsoft.com/office/drawing/2014/main" id="{C97B1B6C-9DED-BFC5-633A-5420F3821214}"/>
              </a:ext>
              <a:ext uri="{C183D7F6-B498-43B3-948B-1728B52AA6E4}">
                <adec:decorative xmlns:adec="http://schemas.microsoft.com/office/drawing/2017/decorative" val="1"/>
              </a:ext>
            </a:extLst>
          </p:cNvPr>
          <p:cNvCxnSpPr>
            <a:cxnSpLocks/>
            <a:stCxn id="29" idx="2"/>
            <a:endCxn id="41" idx="0"/>
          </p:cNvCxnSpPr>
          <p:nvPr/>
        </p:nvCxnSpPr>
        <p:spPr>
          <a:xfrm rot="16200000" flipH="1">
            <a:off x="1901501" y="4684281"/>
            <a:ext cx="302080" cy="1446595"/>
          </a:xfrm>
          <a:prstGeom prst="curvedConnector3">
            <a:avLst>
              <a:gd name="adj1" fmla="val 50000"/>
            </a:avLst>
          </a:prstGeom>
          <a:ln w="19050">
            <a:solidFill>
              <a:srgbClr val="F8C273"/>
            </a:solidFill>
            <a:tailEnd type="triangle"/>
          </a:ln>
        </p:spPr>
        <p:style>
          <a:lnRef idx="1">
            <a:schemeClr val="accent1"/>
          </a:lnRef>
          <a:fillRef idx="0">
            <a:schemeClr val="accent1"/>
          </a:fillRef>
          <a:effectRef idx="0">
            <a:schemeClr val="accent1"/>
          </a:effectRef>
          <a:fontRef idx="minor">
            <a:schemeClr val="tx1"/>
          </a:fontRef>
        </p:style>
      </p:cxnSp>
      <p:cxnSp>
        <p:nvCxnSpPr>
          <p:cNvPr id="55" name="Yhdistin: Kaareva 131">
            <a:extLst>
              <a:ext uri="{FF2B5EF4-FFF2-40B4-BE49-F238E27FC236}">
                <a16:creationId xmlns:a16="http://schemas.microsoft.com/office/drawing/2014/main" id="{FF25D94D-D2C5-B609-8CFA-C2F2E89A34BE}"/>
              </a:ext>
              <a:ext uri="{C183D7F6-B498-43B3-948B-1728B52AA6E4}">
                <adec:decorative xmlns:adec="http://schemas.microsoft.com/office/drawing/2017/decorative" val="1"/>
              </a:ext>
            </a:extLst>
          </p:cNvPr>
          <p:cNvCxnSpPr>
            <a:cxnSpLocks/>
            <a:stCxn id="10" idx="3"/>
            <a:endCxn id="39" idx="1"/>
          </p:cNvCxnSpPr>
          <p:nvPr/>
        </p:nvCxnSpPr>
        <p:spPr>
          <a:xfrm>
            <a:off x="2218154" y="3419752"/>
            <a:ext cx="1773985" cy="1210040"/>
          </a:xfrm>
          <a:prstGeom prst="curvedConnector3">
            <a:avLst>
              <a:gd name="adj1" fmla="val 50000"/>
            </a:avLst>
          </a:prstGeom>
          <a:ln w="19050">
            <a:solidFill>
              <a:srgbClr val="F8C273"/>
            </a:solidFill>
            <a:tailEnd type="triangle"/>
          </a:ln>
        </p:spPr>
        <p:style>
          <a:lnRef idx="1">
            <a:schemeClr val="accent1"/>
          </a:lnRef>
          <a:fillRef idx="0">
            <a:schemeClr val="accent1"/>
          </a:fillRef>
          <a:effectRef idx="0">
            <a:schemeClr val="accent1"/>
          </a:effectRef>
          <a:fontRef idx="minor">
            <a:schemeClr val="tx1"/>
          </a:fontRef>
        </p:style>
      </p:cxnSp>
      <p:cxnSp>
        <p:nvCxnSpPr>
          <p:cNvPr id="56" name="Yhdistin: Kaareva 134">
            <a:extLst>
              <a:ext uri="{FF2B5EF4-FFF2-40B4-BE49-F238E27FC236}">
                <a16:creationId xmlns:a16="http://schemas.microsoft.com/office/drawing/2014/main" id="{01829ED4-F66C-D6A9-B065-48E7C5238B0F}"/>
              </a:ext>
              <a:ext uri="{C183D7F6-B498-43B3-948B-1728B52AA6E4}">
                <adec:decorative xmlns:adec="http://schemas.microsoft.com/office/drawing/2017/decorative" val="1"/>
              </a:ext>
            </a:extLst>
          </p:cNvPr>
          <p:cNvCxnSpPr>
            <a:cxnSpLocks/>
            <a:stCxn id="37" idx="2"/>
            <a:endCxn id="39" idx="0"/>
          </p:cNvCxnSpPr>
          <p:nvPr/>
        </p:nvCxnSpPr>
        <p:spPr>
          <a:xfrm rot="16200000" flipH="1">
            <a:off x="4846262" y="3836075"/>
            <a:ext cx="283548" cy="206556"/>
          </a:xfrm>
          <a:prstGeom prst="curvedConnector3">
            <a:avLst>
              <a:gd name="adj1" fmla="val 50000"/>
            </a:avLst>
          </a:prstGeom>
          <a:ln w="19050">
            <a:solidFill>
              <a:srgbClr val="F8C273"/>
            </a:solidFill>
            <a:tailEnd type="triangle"/>
          </a:ln>
        </p:spPr>
        <p:style>
          <a:lnRef idx="1">
            <a:schemeClr val="accent1"/>
          </a:lnRef>
          <a:fillRef idx="0">
            <a:schemeClr val="accent1"/>
          </a:fillRef>
          <a:effectRef idx="0">
            <a:schemeClr val="accent1"/>
          </a:effectRef>
          <a:fontRef idx="minor">
            <a:schemeClr val="tx1"/>
          </a:fontRef>
        </p:style>
      </p:cxnSp>
      <p:cxnSp>
        <p:nvCxnSpPr>
          <p:cNvPr id="60" name="Yhdistin: Kaareva 143">
            <a:extLst>
              <a:ext uri="{FF2B5EF4-FFF2-40B4-BE49-F238E27FC236}">
                <a16:creationId xmlns:a16="http://schemas.microsoft.com/office/drawing/2014/main" id="{92B20700-86D3-CB2C-5F66-F382961CA36D}"/>
              </a:ext>
              <a:ext uri="{C183D7F6-B498-43B3-948B-1728B52AA6E4}">
                <adec:decorative xmlns:adec="http://schemas.microsoft.com/office/drawing/2017/decorative" val="1"/>
              </a:ext>
            </a:extLst>
          </p:cNvPr>
          <p:cNvCxnSpPr>
            <a:cxnSpLocks/>
            <a:stCxn id="39" idx="3"/>
            <a:endCxn id="182" idx="1"/>
          </p:cNvCxnSpPr>
          <p:nvPr/>
        </p:nvCxnSpPr>
        <p:spPr>
          <a:xfrm>
            <a:off x="6190488" y="4629793"/>
            <a:ext cx="1686728" cy="577"/>
          </a:xfrm>
          <a:prstGeom prst="curvedConnector3">
            <a:avLst>
              <a:gd name="adj1" fmla="val 50000"/>
            </a:avLst>
          </a:prstGeom>
          <a:ln w="19050">
            <a:solidFill>
              <a:srgbClr val="C8BBA7"/>
            </a:solidFill>
            <a:tailEnd type="triangle"/>
          </a:ln>
        </p:spPr>
        <p:style>
          <a:lnRef idx="1">
            <a:schemeClr val="accent1"/>
          </a:lnRef>
          <a:fillRef idx="0">
            <a:schemeClr val="accent1"/>
          </a:fillRef>
          <a:effectRef idx="0">
            <a:schemeClr val="accent1"/>
          </a:effectRef>
          <a:fontRef idx="minor">
            <a:schemeClr val="tx1"/>
          </a:fontRef>
        </p:style>
      </p:cxnSp>
      <p:cxnSp>
        <p:nvCxnSpPr>
          <p:cNvPr id="62" name="Yhdistin: Kaareva 149">
            <a:extLst>
              <a:ext uri="{FF2B5EF4-FFF2-40B4-BE49-F238E27FC236}">
                <a16:creationId xmlns:a16="http://schemas.microsoft.com/office/drawing/2014/main" id="{148A01FA-2137-365C-12EC-EE28B635F7D2}"/>
              </a:ext>
              <a:ext uri="{C183D7F6-B498-43B3-948B-1728B52AA6E4}">
                <adec:decorative xmlns:adec="http://schemas.microsoft.com/office/drawing/2017/decorative" val="1"/>
              </a:ext>
            </a:extLst>
          </p:cNvPr>
          <p:cNvCxnSpPr>
            <a:cxnSpLocks/>
            <a:stCxn id="39" idx="2"/>
            <a:endCxn id="43" idx="0"/>
          </p:cNvCxnSpPr>
          <p:nvPr/>
        </p:nvCxnSpPr>
        <p:spPr>
          <a:xfrm rot="16200000" flipH="1">
            <a:off x="6575142" y="3694626"/>
            <a:ext cx="400561" cy="3368217"/>
          </a:xfrm>
          <a:prstGeom prst="curvedConnector3">
            <a:avLst>
              <a:gd name="adj1" fmla="val 50000"/>
            </a:avLst>
          </a:prstGeom>
          <a:ln w="19050">
            <a:solidFill>
              <a:srgbClr val="F8C273"/>
            </a:solidFill>
            <a:tailEnd type="triangle"/>
          </a:ln>
        </p:spPr>
        <p:style>
          <a:lnRef idx="1">
            <a:schemeClr val="accent1"/>
          </a:lnRef>
          <a:fillRef idx="0">
            <a:schemeClr val="accent1"/>
          </a:fillRef>
          <a:effectRef idx="0">
            <a:schemeClr val="accent1"/>
          </a:effectRef>
          <a:fontRef idx="minor">
            <a:schemeClr val="tx1"/>
          </a:fontRef>
        </p:style>
      </p:cxnSp>
      <p:cxnSp>
        <p:nvCxnSpPr>
          <p:cNvPr id="63" name="Yhdistin: Kaareva 152">
            <a:extLst>
              <a:ext uri="{FF2B5EF4-FFF2-40B4-BE49-F238E27FC236}">
                <a16:creationId xmlns:a16="http://schemas.microsoft.com/office/drawing/2014/main" id="{52D09F1C-EADF-FB05-2EA4-9B9CFFBFD80A}"/>
              </a:ext>
              <a:ext uri="{C183D7F6-B498-43B3-948B-1728B52AA6E4}">
                <adec:decorative xmlns:adec="http://schemas.microsoft.com/office/drawing/2017/decorative" val="1"/>
              </a:ext>
            </a:extLst>
          </p:cNvPr>
          <p:cNvCxnSpPr>
            <a:cxnSpLocks/>
            <a:stCxn id="39" idx="2"/>
            <a:endCxn id="44" idx="0"/>
          </p:cNvCxnSpPr>
          <p:nvPr/>
        </p:nvCxnSpPr>
        <p:spPr>
          <a:xfrm rot="16200000" flipH="1">
            <a:off x="5114018" y="5155751"/>
            <a:ext cx="480321" cy="525728"/>
          </a:xfrm>
          <a:prstGeom prst="curvedConnector3">
            <a:avLst>
              <a:gd name="adj1" fmla="val 50000"/>
            </a:avLst>
          </a:prstGeom>
          <a:ln w="19050">
            <a:solidFill>
              <a:srgbClr val="F8C273"/>
            </a:solidFill>
            <a:tailEnd type="triangle"/>
          </a:ln>
        </p:spPr>
        <p:style>
          <a:lnRef idx="1">
            <a:schemeClr val="accent1"/>
          </a:lnRef>
          <a:fillRef idx="0">
            <a:schemeClr val="accent1"/>
          </a:fillRef>
          <a:effectRef idx="0">
            <a:schemeClr val="accent1"/>
          </a:effectRef>
          <a:fontRef idx="minor">
            <a:schemeClr val="tx1"/>
          </a:fontRef>
        </p:style>
      </p:cxnSp>
      <p:cxnSp>
        <p:nvCxnSpPr>
          <p:cNvPr id="65" name="Yhdistin: Kaareva 162">
            <a:extLst>
              <a:ext uri="{FF2B5EF4-FFF2-40B4-BE49-F238E27FC236}">
                <a16:creationId xmlns:a16="http://schemas.microsoft.com/office/drawing/2014/main" id="{EC22874D-CBA6-6B32-D796-81E31E944DE2}"/>
              </a:ext>
              <a:ext uri="{C183D7F6-B498-43B3-948B-1728B52AA6E4}">
                <adec:decorative xmlns:adec="http://schemas.microsoft.com/office/drawing/2017/decorative" val="1"/>
              </a:ext>
            </a:extLst>
          </p:cNvPr>
          <p:cNvCxnSpPr>
            <a:cxnSpLocks/>
            <a:stCxn id="39" idx="2"/>
            <a:endCxn id="41" idx="0"/>
          </p:cNvCxnSpPr>
          <p:nvPr/>
        </p:nvCxnSpPr>
        <p:spPr>
          <a:xfrm rot="5400000">
            <a:off x="3743495" y="4210799"/>
            <a:ext cx="380164" cy="2315475"/>
          </a:xfrm>
          <a:prstGeom prst="curvedConnector3">
            <a:avLst>
              <a:gd name="adj1" fmla="val 50000"/>
            </a:avLst>
          </a:prstGeom>
          <a:ln w="19050">
            <a:solidFill>
              <a:srgbClr val="F8C273"/>
            </a:solidFill>
            <a:tailEnd type="triangle"/>
          </a:ln>
        </p:spPr>
        <p:style>
          <a:lnRef idx="1">
            <a:schemeClr val="accent1"/>
          </a:lnRef>
          <a:fillRef idx="0">
            <a:schemeClr val="accent1"/>
          </a:fillRef>
          <a:effectRef idx="0">
            <a:schemeClr val="accent1"/>
          </a:effectRef>
          <a:fontRef idx="minor">
            <a:schemeClr val="tx1"/>
          </a:fontRef>
        </p:style>
      </p:cxnSp>
      <p:cxnSp>
        <p:nvCxnSpPr>
          <p:cNvPr id="66" name="Yhdistin: Kaareva 188">
            <a:extLst>
              <a:ext uri="{FF2B5EF4-FFF2-40B4-BE49-F238E27FC236}">
                <a16:creationId xmlns:a16="http://schemas.microsoft.com/office/drawing/2014/main" id="{5BE7381A-B625-30C8-16E7-2632AAB524AE}"/>
              </a:ext>
              <a:ext uri="{C183D7F6-B498-43B3-948B-1728B52AA6E4}">
                <adec:decorative xmlns:adec="http://schemas.microsoft.com/office/drawing/2017/decorative" val="1"/>
              </a:ext>
            </a:extLst>
          </p:cNvPr>
          <p:cNvCxnSpPr>
            <a:cxnSpLocks/>
            <a:stCxn id="29" idx="3"/>
            <a:endCxn id="39" idx="1"/>
          </p:cNvCxnSpPr>
          <p:nvPr/>
        </p:nvCxnSpPr>
        <p:spPr>
          <a:xfrm flipV="1">
            <a:off x="2428419" y="4629793"/>
            <a:ext cx="1563720" cy="195903"/>
          </a:xfrm>
          <a:prstGeom prst="curvedConnector3">
            <a:avLst>
              <a:gd name="adj1" fmla="val 50000"/>
            </a:avLst>
          </a:prstGeom>
          <a:ln w="19050">
            <a:solidFill>
              <a:srgbClr val="F8C273"/>
            </a:solidFill>
            <a:tailEnd type="triangle"/>
          </a:ln>
        </p:spPr>
        <p:style>
          <a:lnRef idx="1">
            <a:schemeClr val="accent1"/>
          </a:lnRef>
          <a:fillRef idx="0">
            <a:schemeClr val="accent1"/>
          </a:fillRef>
          <a:effectRef idx="0">
            <a:schemeClr val="accent1"/>
          </a:effectRef>
          <a:fontRef idx="minor">
            <a:schemeClr val="tx1"/>
          </a:fontRef>
        </p:style>
      </p:cxnSp>
      <p:cxnSp>
        <p:nvCxnSpPr>
          <p:cNvPr id="70" name="Yhdistin: Kaareva 76">
            <a:extLst>
              <a:ext uri="{FF2B5EF4-FFF2-40B4-BE49-F238E27FC236}">
                <a16:creationId xmlns:a16="http://schemas.microsoft.com/office/drawing/2014/main" id="{8FB5E95E-EF17-A11E-50E2-96611CFDB512}"/>
              </a:ext>
              <a:ext uri="{C183D7F6-B498-43B3-948B-1728B52AA6E4}">
                <adec:decorative xmlns:adec="http://schemas.microsoft.com/office/drawing/2017/decorative" val="1"/>
              </a:ext>
            </a:extLst>
          </p:cNvPr>
          <p:cNvCxnSpPr>
            <a:cxnSpLocks/>
            <a:stCxn id="8" idx="0"/>
            <a:endCxn id="36" idx="0"/>
          </p:cNvCxnSpPr>
          <p:nvPr/>
        </p:nvCxnSpPr>
        <p:spPr>
          <a:xfrm rot="5400000" flipH="1" flipV="1">
            <a:off x="5015959" y="-1769653"/>
            <a:ext cx="45792" cy="6145416"/>
          </a:xfrm>
          <a:prstGeom prst="curvedConnector3">
            <a:avLst>
              <a:gd name="adj1" fmla="val 599225"/>
            </a:avLst>
          </a:prstGeom>
          <a:ln w="19050">
            <a:solidFill>
              <a:srgbClr val="F8C273"/>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Yhdistin: Kaareva 155">
            <a:extLst>
              <a:ext uri="{FF2B5EF4-FFF2-40B4-BE49-F238E27FC236}">
                <a16:creationId xmlns:a16="http://schemas.microsoft.com/office/drawing/2014/main" id="{88403B50-41B9-43D9-E047-3A0AAE6AB694}"/>
              </a:ext>
              <a:ext uri="{C183D7F6-B498-43B3-948B-1728B52AA6E4}">
                <adec:decorative xmlns:adec="http://schemas.microsoft.com/office/drawing/2017/decorative" val="1"/>
              </a:ext>
            </a:extLst>
          </p:cNvPr>
          <p:cNvCxnSpPr>
            <a:cxnSpLocks/>
            <a:stCxn id="39" idx="3"/>
            <a:endCxn id="35" idx="1"/>
          </p:cNvCxnSpPr>
          <p:nvPr/>
        </p:nvCxnSpPr>
        <p:spPr>
          <a:xfrm flipV="1">
            <a:off x="6190488" y="3250552"/>
            <a:ext cx="1646611" cy="1379240"/>
          </a:xfrm>
          <a:prstGeom prst="curvedConnector3">
            <a:avLst>
              <a:gd name="adj1" fmla="val 50000"/>
            </a:avLst>
          </a:prstGeom>
          <a:ln w="19050">
            <a:solidFill>
              <a:srgbClr val="F8C273"/>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Yhdistin: Kaareva 83">
            <a:extLst>
              <a:ext uri="{FF2B5EF4-FFF2-40B4-BE49-F238E27FC236}">
                <a16:creationId xmlns:a16="http://schemas.microsoft.com/office/drawing/2014/main" id="{FF7FB31B-0EC8-1B2F-D45B-57013BF0025B}"/>
              </a:ext>
              <a:ext uri="{C183D7F6-B498-43B3-948B-1728B52AA6E4}">
                <adec:decorative xmlns:adec="http://schemas.microsoft.com/office/drawing/2017/decorative" val="1"/>
              </a:ext>
            </a:extLst>
          </p:cNvPr>
          <p:cNvCxnSpPr>
            <a:cxnSpLocks/>
            <a:endCxn id="37" idx="3"/>
          </p:cNvCxnSpPr>
          <p:nvPr/>
        </p:nvCxnSpPr>
        <p:spPr>
          <a:xfrm rot="16200000" flipH="1">
            <a:off x="5132954" y="2420436"/>
            <a:ext cx="1878733" cy="219600"/>
          </a:xfrm>
          <a:prstGeom prst="curvedConnector4">
            <a:avLst>
              <a:gd name="adj1" fmla="val 41271"/>
              <a:gd name="adj2" fmla="val 238798"/>
            </a:avLst>
          </a:prstGeom>
          <a:ln w="19050">
            <a:solidFill>
              <a:srgbClr val="F8C273"/>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Yhdistin: Kaareva 83">
            <a:extLst>
              <a:ext uri="{FF2B5EF4-FFF2-40B4-BE49-F238E27FC236}">
                <a16:creationId xmlns:a16="http://schemas.microsoft.com/office/drawing/2014/main" id="{B9FED575-4F7F-E9FE-EDAC-941B232FB856}"/>
              </a:ext>
              <a:ext uri="{C183D7F6-B498-43B3-948B-1728B52AA6E4}">
                <adec:decorative xmlns:adec="http://schemas.microsoft.com/office/drawing/2017/decorative" val="1"/>
              </a:ext>
            </a:extLst>
          </p:cNvPr>
          <p:cNvCxnSpPr>
            <a:cxnSpLocks/>
            <a:stCxn id="8" idx="3"/>
            <a:endCxn id="137" idx="1"/>
          </p:cNvCxnSpPr>
          <p:nvPr/>
        </p:nvCxnSpPr>
        <p:spPr>
          <a:xfrm>
            <a:off x="2820943" y="1874615"/>
            <a:ext cx="1291245" cy="834579"/>
          </a:xfrm>
          <a:prstGeom prst="curvedConnector3">
            <a:avLst>
              <a:gd name="adj1" fmla="val 50000"/>
            </a:avLst>
          </a:prstGeom>
          <a:ln w="19050">
            <a:solidFill>
              <a:srgbClr val="F8C273"/>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Yhdistin: Kaareva 88">
            <a:extLst>
              <a:ext uri="{FF2B5EF4-FFF2-40B4-BE49-F238E27FC236}">
                <a16:creationId xmlns:a16="http://schemas.microsoft.com/office/drawing/2014/main" id="{0E77CB5B-41B2-BFAF-26DE-F803E8F911A8}"/>
              </a:ext>
              <a:ext uri="{C183D7F6-B498-43B3-948B-1728B52AA6E4}">
                <adec:decorative xmlns:adec="http://schemas.microsoft.com/office/drawing/2017/decorative" val="1"/>
              </a:ext>
            </a:extLst>
          </p:cNvPr>
          <p:cNvCxnSpPr>
            <a:cxnSpLocks/>
            <a:stCxn id="137" idx="3"/>
            <a:endCxn id="182" idx="1"/>
          </p:cNvCxnSpPr>
          <p:nvPr/>
        </p:nvCxnSpPr>
        <p:spPr>
          <a:xfrm>
            <a:off x="6009562" y="2709193"/>
            <a:ext cx="1867655" cy="1921176"/>
          </a:xfrm>
          <a:prstGeom prst="curvedConnector3">
            <a:avLst>
              <a:gd name="adj1" fmla="val 50000"/>
            </a:avLst>
          </a:prstGeom>
          <a:ln w="19050">
            <a:solidFill>
              <a:srgbClr val="F8C273"/>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Yhdistin: Kaareva 149">
            <a:extLst>
              <a:ext uri="{FF2B5EF4-FFF2-40B4-BE49-F238E27FC236}">
                <a16:creationId xmlns:a16="http://schemas.microsoft.com/office/drawing/2014/main" id="{3821B3C9-CD3D-DF47-24CC-DDB4EB7EE384}"/>
              </a:ext>
              <a:ext uri="{C183D7F6-B498-43B3-948B-1728B52AA6E4}">
                <adec:decorative xmlns:adec="http://schemas.microsoft.com/office/drawing/2017/decorative" val="1"/>
              </a:ext>
            </a:extLst>
          </p:cNvPr>
          <p:cNvCxnSpPr>
            <a:cxnSpLocks/>
            <a:stCxn id="34" idx="3"/>
            <a:endCxn id="43" idx="1"/>
          </p:cNvCxnSpPr>
          <p:nvPr/>
        </p:nvCxnSpPr>
        <p:spPr>
          <a:xfrm>
            <a:off x="5962524" y="1694909"/>
            <a:ext cx="1304617" cy="4432772"/>
          </a:xfrm>
          <a:prstGeom prst="curvedConnector3">
            <a:avLst>
              <a:gd name="adj1" fmla="val 50000"/>
            </a:avLst>
          </a:prstGeom>
          <a:ln w="19050">
            <a:solidFill>
              <a:srgbClr val="F8C273"/>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66DFD96-5520-55B9-3D1D-BA55411BEE3D}"/>
              </a:ext>
            </a:extLst>
          </p:cNvPr>
          <p:cNvSpPr>
            <a:spLocks noGrp="1"/>
          </p:cNvSpPr>
          <p:nvPr>
            <p:ph type="title"/>
          </p:nvPr>
        </p:nvSpPr>
        <p:spPr/>
        <p:txBody>
          <a:bodyPr/>
          <a:lstStyle/>
          <a:p>
            <a:r>
              <a:rPr kumimoji="0" lang="fi-FI" sz="1800" b="1" i="0" u="none" strike="noStrike" kern="1200" cap="none" spc="0" normalizeH="0" baseline="0" noProof="0">
                <a:ln>
                  <a:noFill/>
                </a:ln>
                <a:solidFill>
                  <a:srgbClr val="F49915">
                    <a:lumMod val="75000"/>
                  </a:srgbClr>
                </a:solidFill>
                <a:effectLst/>
                <a:uLnTx/>
                <a:uFillTx/>
                <a:latin typeface="Titillium Web Bold"/>
                <a:ea typeface="+mj-ea"/>
                <a:cs typeface="+mj-cs"/>
              </a:rPr>
              <a:t>Skenaario 4 – Pakolaiset ja polarisaatio</a:t>
            </a:r>
            <a:br>
              <a:rPr kumimoji="0" lang="fi-FI" sz="2400" b="1" i="0" u="none" strike="noStrike" kern="1200" cap="none" spc="0" normalizeH="0" baseline="0" noProof="0">
                <a:ln>
                  <a:noFill/>
                </a:ln>
                <a:solidFill>
                  <a:srgbClr val="F49915">
                    <a:lumMod val="75000"/>
                  </a:srgbClr>
                </a:solidFill>
                <a:effectLst/>
                <a:uLnTx/>
                <a:uFillTx/>
                <a:latin typeface="Titillium Web Bold"/>
                <a:ea typeface="+mj-ea"/>
                <a:cs typeface="+mj-cs"/>
              </a:rPr>
            </a:br>
            <a:r>
              <a:rPr lang="fi-FI" sz="2400" b="1">
                <a:solidFill>
                  <a:schemeClr val="accent1">
                    <a:lumMod val="75000"/>
                  </a:schemeClr>
                </a:solidFill>
                <a:latin typeface="Arial Nova" panose="020B0504020202020204" pitchFamily="34" charset="0"/>
              </a:rPr>
              <a:t>Skenaarion toteutuminen ja keskeiset ajurit</a:t>
            </a:r>
            <a:endParaRPr lang="fi-FI"/>
          </a:p>
        </p:txBody>
      </p:sp>
      <p:sp>
        <p:nvSpPr>
          <p:cNvPr id="8" name="Suorakulmio: Pyöristetyt kulmat 24">
            <a:extLst>
              <a:ext uri="{FF2B5EF4-FFF2-40B4-BE49-F238E27FC236}">
                <a16:creationId xmlns:a16="http://schemas.microsoft.com/office/drawing/2014/main" id="{CEA63B19-57E3-7769-7B37-E2FA1D83E578}"/>
              </a:ext>
            </a:extLst>
          </p:cNvPr>
          <p:cNvSpPr/>
          <p:nvPr/>
        </p:nvSpPr>
        <p:spPr>
          <a:xfrm>
            <a:off x="1111351" y="1325951"/>
            <a:ext cx="1709592" cy="1097327"/>
          </a:xfrm>
          <a:prstGeom prst="roundRect">
            <a:avLst/>
          </a:prstGeom>
          <a:solidFill>
            <a:srgbClr val="FEF3E2"/>
          </a:solidFill>
          <a:ln w="19050">
            <a:solidFill>
              <a:srgbClr val="F8C273"/>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rPr>
              <a:t>Maailmanpolitiikka pirstaloituu, autoritaarisuus kasvaa ja konfliktit lisääntyvät.</a:t>
            </a:r>
          </a:p>
        </p:txBody>
      </p:sp>
      <p:sp>
        <p:nvSpPr>
          <p:cNvPr id="34" name="Suorakulmio: Pyöristetyt kulmat 15">
            <a:extLst>
              <a:ext uri="{FF2B5EF4-FFF2-40B4-BE49-F238E27FC236}">
                <a16:creationId xmlns:a16="http://schemas.microsoft.com/office/drawing/2014/main" id="{F3DEEB6F-E5C4-CBBD-BB75-8DE79E00E9CB}"/>
              </a:ext>
            </a:extLst>
          </p:cNvPr>
          <p:cNvSpPr/>
          <p:nvPr/>
        </p:nvSpPr>
        <p:spPr>
          <a:xfrm>
            <a:off x="4252931" y="1238240"/>
            <a:ext cx="1709592" cy="913337"/>
          </a:xfrm>
          <a:prstGeom prst="roundRect">
            <a:avLst/>
          </a:prstGeom>
          <a:solidFill>
            <a:srgbClr val="FEF3E2"/>
          </a:solidFill>
          <a:ln w="19050">
            <a:solidFill>
              <a:srgbClr val="F8C273"/>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rPr>
              <a:t>Globaalin talouden alamäki ja taantuma.</a:t>
            </a:r>
          </a:p>
        </p:txBody>
      </p:sp>
      <p:sp>
        <p:nvSpPr>
          <p:cNvPr id="36" name="Suorakulmio: Pyöristetyt kulmat 27">
            <a:extLst>
              <a:ext uri="{FF2B5EF4-FFF2-40B4-BE49-F238E27FC236}">
                <a16:creationId xmlns:a16="http://schemas.microsoft.com/office/drawing/2014/main" id="{D53CD8C8-0FA7-734A-7FA0-6A33373A6C29}"/>
              </a:ext>
            </a:extLst>
          </p:cNvPr>
          <p:cNvSpPr/>
          <p:nvPr/>
        </p:nvSpPr>
        <p:spPr>
          <a:xfrm>
            <a:off x="7118714" y="1280160"/>
            <a:ext cx="1985697" cy="913337"/>
          </a:xfrm>
          <a:prstGeom prst="roundRect">
            <a:avLst/>
          </a:prstGeom>
          <a:solidFill>
            <a:srgbClr val="FEF3E2"/>
          </a:solidFill>
          <a:ln w="19050">
            <a:solidFill>
              <a:srgbClr val="F8C273"/>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rPr>
              <a:t>Ympäristötoimien heikkeneminen ja ekologinen katastrofi.</a:t>
            </a:r>
          </a:p>
        </p:txBody>
      </p:sp>
      <p:sp>
        <p:nvSpPr>
          <p:cNvPr id="137" name="Suorakulmio: Pyöristetyt kulmat 22">
            <a:extLst>
              <a:ext uri="{FF2B5EF4-FFF2-40B4-BE49-F238E27FC236}">
                <a16:creationId xmlns:a16="http://schemas.microsoft.com/office/drawing/2014/main" id="{C2A42A63-D564-9CCC-43E8-D3A602E23E5F}"/>
              </a:ext>
            </a:extLst>
          </p:cNvPr>
          <p:cNvSpPr/>
          <p:nvPr/>
        </p:nvSpPr>
        <p:spPr>
          <a:xfrm>
            <a:off x="4112188" y="2479551"/>
            <a:ext cx="1897373" cy="459285"/>
          </a:xfrm>
          <a:prstGeom prst="roundRect">
            <a:avLst/>
          </a:prstGeom>
          <a:solidFill>
            <a:srgbClr val="FEF3E2"/>
          </a:solidFill>
          <a:ln w="19050">
            <a:solidFill>
              <a:srgbClr val="F8C273"/>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rPr>
              <a:t>Pakolaisvirtojen lisääntyminen.</a:t>
            </a:r>
          </a:p>
        </p:txBody>
      </p:sp>
      <p:sp>
        <p:nvSpPr>
          <p:cNvPr id="10" name="Suorakulmio: Pyöristetyt kulmat 6">
            <a:extLst>
              <a:ext uri="{FF2B5EF4-FFF2-40B4-BE49-F238E27FC236}">
                <a16:creationId xmlns:a16="http://schemas.microsoft.com/office/drawing/2014/main" id="{D9D6E662-4558-1045-E162-23463E7CA916}"/>
              </a:ext>
            </a:extLst>
          </p:cNvPr>
          <p:cNvSpPr/>
          <p:nvPr/>
        </p:nvSpPr>
        <p:spPr>
          <a:xfrm>
            <a:off x="440337" y="2871089"/>
            <a:ext cx="1777817" cy="1097327"/>
          </a:xfrm>
          <a:prstGeom prst="roundRect">
            <a:avLst/>
          </a:prstGeom>
          <a:solidFill>
            <a:srgbClr val="FEF3E2"/>
          </a:solidFill>
          <a:ln w="19050">
            <a:solidFill>
              <a:srgbClr val="F8C273"/>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rPr>
              <a:t>Sodan uhka varjostaa Eurooppaa ja Suomea.</a:t>
            </a:r>
          </a:p>
        </p:txBody>
      </p:sp>
      <p:sp>
        <p:nvSpPr>
          <p:cNvPr id="29" name="Suorakulmio: Pyöristetyt kulmat 85">
            <a:extLst>
              <a:ext uri="{FF2B5EF4-FFF2-40B4-BE49-F238E27FC236}">
                <a16:creationId xmlns:a16="http://schemas.microsoft.com/office/drawing/2014/main" id="{7DE47451-2659-6990-DF0F-266BF44C87A1}"/>
              </a:ext>
            </a:extLst>
          </p:cNvPr>
          <p:cNvSpPr/>
          <p:nvPr/>
        </p:nvSpPr>
        <p:spPr>
          <a:xfrm>
            <a:off x="230070" y="4394851"/>
            <a:ext cx="2198349" cy="861688"/>
          </a:xfrm>
          <a:prstGeom prst="roundRect">
            <a:avLst/>
          </a:prstGeom>
          <a:solidFill>
            <a:srgbClr val="FEF3E2"/>
          </a:solidFill>
          <a:ln w="19050">
            <a:solidFill>
              <a:srgbClr val="F8C273"/>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rPr>
              <a:t>Hybridivaikuttaminen ja sabotaasit ovat arkipäivää, Itämeren liikenne estyy.</a:t>
            </a:r>
          </a:p>
        </p:txBody>
      </p:sp>
      <p:sp>
        <p:nvSpPr>
          <p:cNvPr id="37" name="Suorakulmio: Pyöristetyt kulmat 22">
            <a:extLst>
              <a:ext uri="{FF2B5EF4-FFF2-40B4-BE49-F238E27FC236}">
                <a16:creationId xmlns:a16="http://schemas.microsoft.com/office/drawing/2014/main" id="{047A4EB4-2AEA-ED5A-57EB-211893187DDA}"/>
              </a:ext>
            </a:extLst>
          </p:cNvPr>
          <p:cNvSpPr/>
          <p:nvPr/>
        </p:nvSpPr>
        <p:spPr>
          <a:xfrm>
            <a:off x="3587394" y="3141625"/>
            <a:ext cx="2594727" cy="655955"/>
          </a:xfrm>
          <a:prstGeom prst="roundRect">
            <a:avLst/>
          </a:prstGeom>
          <a:solidFill>
            <a:srgbClr val="FEF3E2"/>
          </a:solidFill>
          <a:ln w="19050">
            <a:solidFill>
              <a:srgbClr val="F8C273"/>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rPr>
              <a:t>Äärioikeiston nousu ja yhteiskunnan polarisoituminen.</a:t>
            </a:r>
          </a:p>
        </p:txBody>
      </p:sp>
      <p:sp>
        <p:nvSpPr>
          <p:cNvPr id="39" name="Suorakulmio: Pyöristetyt kulmat 14">
            <a:extLst>
              <a:ext uri="{FF2B5EF4-FFF2-40B4-BE49-F238E27FC236}">
                <a16:creationId xmlns:a16="http://schemas.microsoft.com/office/drawing/2014/main" id="{8E61FA29-AEF5-BEDF-44EA-25DBA5C34D64}"/>
              </a:ext>
            </a:extLst>
          </p:cNvPr>
          <p:cNvSpPr/>
          <p:nvPr/>
        </p:nvSpPr>
        <p:spPr>
          <a:xfrm>
            <a:off x="3992139" y="4081129"/>
            <a:ext cx="2198349" cy="1097327"/>
          </a:xfrm>
          <a:prstGeom prst="roundRect">
            <a:avLst/>
          </a:prstGeom>
          <a:solidFill>
            <a:srgbClr val="FEF3E2"/>
          </a:solidFill>
          <a:ln w="19050">
            <a:solidFill>
              <a:srgbClr val="F8C273"/>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rPr>
              <a:t>Ihmisten turvallisuuskaipuu epävarmassa ja uhkaavassa maailmassa.</a:t>
            </a:r>
          </a:p>
        </p:txBody>
      </p:sp>
      <p:sp>
        <p:nvSpPr>
          <p:cNvPr id="41" name="Suorakulmio: Pyöristetyt kulmat 28">
            <a:extLst>
              <a:ext uri="{FF2B5EF4-FFF2-40B4-BE49-F238E27FC236}">
                <a16:creationId xmlns:a16="http://schemas.microsoft.com/office/drawing/2014/main" id="{C29E217C-FD66-0C08-B349-47C9B7B4D3CE}"/>
              </a:ext>
            </a:extLst>
          </p:cNvPr>
          <p:cNvSpPr/>
          <p:nvPr/>
        </p:nvSpPr>
        <p:spPr>
          <a:xfrm>
            <a:off x="1583447" y="5558619"/>
            <a:ext cx="2384783" cy="1097327"/>
          </a:xfrm>
          <a:prstGeom prst="roundRect">
            <a:avLst/>
          </a:prstGeom>
          <a:solidFill>
            <a:srgbClr val="FEF3E2"/>
          </a:solidFill>
          <a:ln w="19050">
            <a:solidFill>
              <a:srgbClr val="F8C273"/>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rPr>
              <a:t>Turvallisuus- ja maanpuolustustoimialojen ja kaivosalan nopea kasvu.</a:t>
            </a:r>
          </a:p>
        </p:txBody>
      </p:sp>
      <p:sp>
        <p:nvSpPr>
          <p:cNvPr id="44" name="Suorakulmio: Pyöristetyt kulmat 30">
            <a:extLst>
              <a:ext uri="{FF2B5EF4-FFF2-40B4-BE49-F238E27FC236}">
                <a16:creationId xmlns:a16="http://schemas.microsoft.com/office/drawing/2014/main" id="{7E0CB073-C7AD-8557-F3FC-D01B4E6FD2FC}"/>
              </a:ext>
            </a:extLst>
          </p:cNvPr>
          <p:cNvSpPr/>
          <p:nvPr/>
        </p:nvSpPr>
        <p:spPr>
          <a:xfrm>
            <a:off x="4424650" y="5658777"/>
            <a:ext cx="2384783" cy="1097327"/>
          </a:xfrm>
          <a:prstGeom prst="roundRect">
            <a:avLst/>
          </a:prstGeom>
          <a:solidFill>
            <a:srgbClr val="FEF3E2"/>
          </a:solidFill>
          <a:ln w="19050">
            <a:solidFill>
              <a:srgbClr val="F8C273"/>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rPr>
              <a:t>Paikallinen tuotanto ja kulutus korostuu taloudessa ja elinkeinoissa: maatalous, energia, perinteinen teollisuus. </a:t>
            </a:r>
          </a:p>
        </p:txBody>
      </p:sp>
      <p:sp>
        <p:nvSpPr>
          <p:cNvPr id="43" name="Suorakulmio: Pyöristetyt kulmat 29">
            <a:extLst>
              <a:ext uri="{FF2B5EF4-FFF2-40B4-BE49-F238E27FC236}">
                <a16:creationId xmlns:a16="http://schemas.microsoft.com/office/drawing/2014/main" id="{509F1FF5-00F8-CCE1-FBF1-17BDC1A4E667}"/>
              </a:ext>
            </a:extLst>
          </p:cNvPr>
          <p:cNvSpPr/>
          <p:nvPr/>
        </p:nvSpPr>
        <p:spPr>
          <a:xfrm>
            <a:off x="7267140" y="5579017"/>
            <a:ext cx="2384781" cy="1097327"/>
          </a:xfrm>
          <a:prstGeom prst="roundRect">
            <a:avLst/>
          </a:prstGeom>
          <a:solidFill>
            <a:srgbClr val="FEF3E2"/>
          </a:solidFill>
          <a:ln w="19050">
            <a:solidFill>
              <a:srgbClr val="F8C273"/>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rPr>
              <a:t>Teknologiakehitys on hidasta ja tekoäly ei mullista yhteiskuntaa tai taloutta.</a:t>
            </a:r>
          </a:p>
        </p:txBody>
      </p:sp>
      <p:sp>
        <p:nvSpPr>
          <p:cNvPr id="182" name="Suorakulmio: Pyöristetyt kulmat 25">
            <a:extLst>
              <a:ext uri="{FF2B5EF4-FFF2-40B4-BE49-F238E27FC236}">
                <a16:creationId xmlns:a16="http://schemas.microsoft.com/office/drawing/2014/main" id="{E92B66B2-417B-82E9-A126-4188D6910C5D}"/>
              </a:ext>
            </a:extLst>
          </p:cNvPr>
          <p:cNvSpPr/>
          <p:nvPr/>
        </p:nvSpPr>
        <p:spPr>
          <a:xfrm>
            <a:off x="7877217" y="4081706"/>
            <a:ext cx="1423265" cy="1097327"/>
          </a:xfrm>
          <a:prstGeom prst="roundRect">
            <a:avLst/>
          </a:prstGeom>
          <a:solidFill>
            <a:srgbClr val="FEF3E2"/>
          </a:solidFill>
          <a:ln w="19050">
            <a:solidFill>
              <a:srgbClr val="F8C273"/>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rPr>
              <a:t>Suomen väkiluku kasvaa ja koko maa pidetään asuttuna.</a:t>
            </a:r>
          </a:p>
        </p:txBody>
      </p:sp>
      <p:sp>
        <p:nvSpPr>
          <p:cNvPr id="35" name="Suorakulmio: Pyöristetyt kulmat 25">
            <a:extLst>
              <a:ext uri="{FF2B5EF4-FFF2-40B4-BE49-F238E27FC236}">
                <a16:creationId xmlns:a16="http://schemas.microsoft.com/office/drawing/2014/main" id="{A95919C5-BF62-A8E4-801D-F4A25C1CE452}"/>
              </a:ext>
            </a:extLst>
          </p:cNvPr>
          <p:cNvSpPr/>
          <p:nvPr/>
        </p:nvSpPr>
        <p:spPr>
          <a:xfrm>
            <a:off x="7837100" y="2868944"/>
            <a:ext cx="1423265" cy="763217"/>
          </a:xfrm>
          <a:prstGeom prst="roundRect">
            <a:avLst/>
          </a:prstGeom>
          <a:solidFill>
            <a:srgbClr val="FEF3E2"/>
          </a:solidFill>
          <a:ln w="19050">
            <a:solidFill>
              <a:srgbClr val="F8C273"/>
            </a:solid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defTabSz="1219170">
              <a:defRPr/>
            </a:pPr>
            <a:r>
              <a:rPr lang="fi-FI" sz="1200" b="1">
                <a:solidFill>
                  <a:srgbClr val="000000"/>
                </a:solidFill>
              </a:rPr>
              <a:t>Demokratia heikkenee.</a:t>
            </a:r>
          </a:p>
        </p:txBody>
      </p:sp>
    </p:spTree>
    <p:extLst>
      <p:ext uri="{BB962C8B-B14F-4D97-AF65-F5344CB8AC3E}">
        <p14:creationId xmlns:p14="http://schemas.microsoft.com/office/powerpoint/2010/main" val="671324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D7634-965D-816F-E8A7-72F2FF55E7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BC31FD-597D-EFC9-EC6B-F724A970D740}"/>
              </a:ext>
            </a:extLst>
          </p:cNvPr>
          <p:cNvSpPr>
            <a:spLocks noGrp="1"/>
          </p:cNvSpPr>
          <p:nvPr>
            <p:ph type="title"/>
          </p:nvPr>
        </p:nvSpPr>
        <p:spPr/>
        <p:txBody>
          <a:bodyPr>
            <a:normAutofit/>
          </a:bodyPr>
          <a:lstStyle/>
          <a:p>
            <a:pPr defTabSz="914309" eaLnBrk="0" fontAlgn="base" hangingPunct="0">
              <a:spcBef>
                <a:spcPts val="800"/>
              </a:spcBef>
              <a:spcAft>
                <a:spcPts val="1200"/>
              </a:spcAft>
              <a:defRPr/>
            </a:pPr>
            <a:r>
              <a:rPr kumimoji="0" lang="fi-FI" sz="1800" b="1" i="0" u="none" strike="noStrike" kern="1200" cap="none" spc="0" normalizeH="0" baseline="0" noProof="0">
                <a:ln>
                  <a:noFill/>
                </a:ln>
                <a:solidFill>
                  <a:srgbClr val="F49915">
                    <a:lumMod val="75000"/>
                  </a:srgbClr>
                </a:solidFill>
                <a:effectLst/>
                <a:uLnTx/>
                <a:uFillTx/>
                <a:latin typeface="+mj-lt"/>
                <a:ea typeface="+mj-ea"/>
                <a:cs typeface="+mj-cs"/>
              </a:rPr>
              <a:t>Skenaario 4 – Pakolaiset ja polarisaatio</a:t>
            </a:r>
            <a:br>
              <a:rPr kumimoji="0" lang="fi-FI" sz="1800" b="1" i="0" u="none" strike="noStrike" kern="1200" cap="none" spc="0" normalizeH="0" baseline="0" noProof="0">
                <a:ln>
                  <a:noFill/>
                </a:ln>
                <a:solidFill>
                  <a:schemeClr val="accent1">
                    <a:lumMod val="75000"/>
                  </a:schemeClr>
                </a:solidFill>
                <a:effectLst/>
                <a:uLnTx/>
                <a:uFillTx/>
                <a:latin typeface="+mj-lt"/>
                <a:ea typeface="+mj-ea"/>
                <a:cs typeface="+mj-cs"/>
              </a:rPr>
            </a:br>
            <a:r>
              <a:rPr kumimoji="0" lang="fi-FI" sz="2400" b="1" i="0" u="none" strike="noStrike" kern="1200" cap="none" spc="0" normalizeH="0" baseline="0" noProof="0">
                <a:ln>
                  <a:noFill/>
                </a:ln>
                <a:solidFill>
                  <a:schemeClr val="accent1">
                    <a:lumMod val="75000"/>
                  </a:schemeClr>
                </a:solidFill>
                <a:effectLst/>
                <a:uLnTx/>
                <a:uFillTx/>
                <a:latin typeface="+mj-lt"/>
                <a:ea typeface="+mj-ea"/>
                <a:cs typeface="+mj-cs"/>
              </a:rPr>
              <a:t>Uusimaa skenaariossa 4</a:t>
            </a:r>
            <a:endParaRPr lang="fi-FI" sz="2400">
              <a:solidFill>
                <a:schemeClr val="accent1">
                  <a:lumMod val="75000"/>
                </a:schemeClr>
              </a:solidFill>
              <a:latin typeface="+mj-lt"/>
              <a:ea typeface="+mn-ea"/>
              <a:cs typeface="+mn-cs"/>
            </a:endParaRPr>
          </a:p>
        </p:txBody>
      </p:sp>
      <p:sp>
        <p:nvSpPr>
          <p:cNvPr id="3" name="Text Placeholder 21">
            <a:extLst>
              <a:ext uri="{FF2B5EF4-FFF2-40B4-BE49-F238E27FC236}">
                <a16:creationId xmlns:a16="http://schemas.microsoft.com/office/drawing/2014/main" id="{5DA586B1-4B9B-3106-2502-1B5282514CC2}"/>
              </a:ext>
            </a:extLst>
          </p:cNvPr>
          <p:cNvSpPr txBox="1">
            <a:spLocks/>
          </p:cNvSpPr>
          <p:nvPr/>
        </p:nvSpPr>
        <p:spPr>
          <a:xfrm>
            <a:off x="0" y="1134536"/>
            <a:ext cx="12192000" cy="5579533"/>
          </a:xfrm>
          <a:prstGeom prst="rect">
            <a:avLst/>
          </a:prstGeom>
          <a:solidFill>
            <a:schemeClr val="accent1">
              <a:lumMod val="20000"/>
              <a:lumOff val="80000"/>
            </a:schemeClr>
          </a:solidFill>
          <a:ln>
            <a:noFill/>
          </a:ln>
        </p:spPr>
        <p:txBody>
          <a:bodyPr lIns="96000" tIns="40765" rIns="40765" bIns="40765" anchor="ctr"/>
          <a:lstStyle>
            <a:lvl1pPr marL="0" indent="0" algn="l" defTabSz="776600" rtl="0" eaLnBrk="1" latinLnBrk="0" hangingPunct="1">
              <a:lnSpc>
                <a:spcPct val="90000"/>
              </a:lnSpc>
              <a:spcBef>
                <a:spcPts val="0"/>
              </a:spcBef>
              <a:spcAft>
                <a:spcPts val="511"/>
              </a:spcAft>
              <a:buFont typeface="Arial" pitchFamily="34" charset="0"/>
              <a:buNone/>
              <a:defRPr lang="fi-FI" sz="1050" b="1" kern="1200" spc="-17" baseline="0" dirty="0">
                <a:solidFill>
                  <a:srgbClr val="FFFFFF"/>
                </a:solidFill>
                <a:latin typeface="Calibri" panose="020F0502020204030204" pitchFamily="34" charset="0"/>
                <a:ea typeface="ＭＳ Ｐゴシック" charset="0"/>
                <a:cs typeface="ＭＳ Ｐゴシック" charset="0"/>
              </a:defRPr>
            </a:lvl1pPr>
            <a:lvl2pPr marL="304708" indent="-152355"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2pPr>
            <a:lvl3pPr marL="457063"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3pPr>
            <a:lvl4pPr marL="608069" indent="-151006"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4pPr>
            <a:lvl5pPr marL="760421"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5pPr>
            <a:lvl6pPr marL="2135643"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23936"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12238"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00541"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algn="ctr" defTabSz="1035441">
              <a:lnSpc>
                <a:spcPct val="100000"/>
              </a:lnSpc>
              <a:spcAft>
                <a:spcPts val="681"/>
              </a:spcAft>
              <a:defRPr/>
            </a:pPr>
            <a:endParaRPr lang="fi-FI" sz="1333" spc="400">
              <a:solidFill>
                <a:srgbClr val="000000">
                  <a:lumMod val="85000"/>
                  <a:lumOff val="15000"/>
                </a:srgbClr>
              </a:solidFill>
              <a:latin typeface="Arial"/>
            </a:endParaRPr>
          </a:p>
        </p:txBody>
      </p:sp>
      <p:sp>
        <p:nvSpPr>
          <p:cNvPr id="4" name="Text Placeholder 21">
            <a:extLst>
              <a:ext uri="{FF2B5EF4-FFF2-40B4-BE49-F238E27FC236}">
                <a16:creationId xmlns:a16="http://schemas.microsoft.com/office/drawing/2014/main" id="{405F760C-A4F8-EE2E-EDFE-1FDD45BFD8D5}"/>
              </a:ext>
            </a:extLst>
          </p:cNvPr>
          <p:cNvSpPr txBox="1">
            <a:spLocks/>
          </p:cNvSpPr>
          <p:nvPr/>
        </p:nvSpPr>
        <p:spPr>
          <a:xfrm>
            <a:off x="2695039" y="1254226"/>
            <a:ext cx="9341923" cy="5349281"/>
          </a:xfrm>
          <a:prstGeom prst="rect">
            <a:avLst/>
          </a:prstGeom>
          <a:solidFill>
            <a:schemeClr val="bg1">
              <a:alpha val="95000"/>
            </a:schemeClr>
          </a:solidFill>
          <a:ln w="9525">
            <a:noFill/>
          </a:ln>
        </p:spPr>
        <p:txBody>
          <a:bodyPr lIns="0" tIns="96000" rIns="144000" bIns="144000" numCol="2" anchor="t"/>
          <a:lstStyle>
            <a:lvl1pPr marL="171450" indent="-171450" algn="l" defTabSz="776600" rtl="0" eaLnBrk="1" latinLnBrk="0" hangingPunct="1">
              <a:lnSpc>
                <a:spcPct val="90000"/>
              </a:lnSpc>
              <a:spcBef>
                <a:spcPts val="0"/>
              </a:spcBef>
              <a:spcAft>
                <a:spcPts val="511"/>
              </a:spcAft>
              <a:buFont typeface="Arial" panose="020B0604020202020204" pitchFamily="34" charset="0"/>
              <a:buChar char="•"/>
              <a:defRPr lang="fi-FI" sz="1050" b="0" kern="1200" spc="-17" baseline="0" dirty="0">
                <a:solidFill>
                  <a:schemeClr val="tx2"/>
                </a:solidFill>
                <a:latin typeface="Calibri" panose="020F0502020204030204" pitchFamily="34" charset="0"/>
                <a:ea typeface="ＭＳ Ｐゴシック" charset="0"/>
                <a:cs typeface="ＭＳ Ｐゴシック" charset="0"/>
              </a:defRPr>
            </a:lvl1pPr>
            <a:lvl2pPr marL="304708" indent="-152355"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2pPr>
            <a:lvl3pPr marL="457063"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3pPr>
            <a:lvl4pPr marL="608069" indent="-151006"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4pPr>
            <a:lvl5pPr marL="760421"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5pPr>
            <a:lvl6pPr marL="2135643"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23936"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12238"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00541"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marL="119997" indent="0" defTabSz="1035441">
              <a:lnSpc>
                <a:spcPct val="100000"/>
              </a:lnSpc>
              <a:spcBef>
                <a:spcPts val="267"/>
              </a:spcBef>
              <a:spcAft>
                <a:spcPts val="0"/>
              </a:spcAft>
              <a:buClr>
                <a:srgbClr val="4C7090"/>
              </a:buClr>
              <a:buNone/>
              <a:defRPr/>
            </a:pPr>
            <a:r>
              <a:rPr lang="fi-FI" sz="1200" b="1" spc="0">
                <a:solidFill>
                  <a:srgbClr val="000000"/>
                </a:solidFill>
                <a:latin typeface="Titillium Web Bold" panose="00000800000000000000" charset="0"/>
                <a:cs typeface="+mn-cs"/>
              </a:rPr>
              <a:t>Yleiskuvaus Uudestamaasta skenaarion maailmassa</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Uudenmaan väestö kasvaa voimakkaasti: alueen suurten kaupunkien lisäksi myös entiset muuttotappiokunnat kääntyvät kasvuun uusien asukkaiden muuttaessa edullisempien hintojen perässä. Väestötiheys kasvaa huomattavasti ja asuminen on nykyistä tiiviimpää.</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Uusimaa on ylivoimaisesti Suomen monimuotoisin maakunta: vieraskielisten ja ei-kantasuomalaisten osuus on suurempi kuin kantaväestön.</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Konflikteihin ja sotaan varautuminen näkyy Uudellamaalla erityisesti mm. rannikon ja satamien turvaamisessa.</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Uudenmaan merkitys Suomelle on edelleen suuri, mutta alueiden välinen kilpailu kovenee, sillä väestö kasvaa kaikkialla Suomessa. </a:t>
            </a:r>
            <a:endParaRPr lang="fi-FI" sz="1200" b="1" spc="0">
              <a:solidFill>
                <a:srgbClr val="000000"/>
              </a:solidFill>
              <a:latin typeface="Microsoft PhagsPa" panose="020B0502040204020203" pitchFamily="34" charset="0"/>
              <a:cs typeface="+mn-cs"/>
            </a:endParaRPr>
          </a:p>
          <a:p>
            <a:pPr marL="119997" indent="0" defTabSz="1035441">
              <a:lnSpc>
                <a:spcPct val="100000"/>
              </a:lnSpc>
              <a:spcBef>
                <a:spcPts val="1067"/>
              </a:spcBef>
              <a:spcAft>
                <a:spcPts val="0"/>
              </a:spcAft>
              <a:buClr>
                <a:srgbClr val="4C7090"/>
              </a:buClr>
              <a:buSzPct val="80000"/>
              <a:buNone/>
              <a:defRPr/>
            </a:pPr>
            <a:r>
              <a:rPr lang="fi-FI" sz="1200" b="1" spc="0">
                <a:solidFill>
                  <a:srgbClr val="000000"/>
                </a:solidFill>
                <a:latin typeface="Titillium Web Bold" panose="00000800000000000000" charset="0"/>
                <a:cs typeface="+mn-cs"/>
              </a:rPr>
              <a:t>Keskeisimmät haasteet Uudellamaalla</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Heikko taloustilanne rajoittaa toimintaa, ja voimakas väestönkasvu tuo haasteita ja lieveilmiöitä.</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Segregaatio ja asuinalueiden eriytyminen on erityinen ongelma varsinkin Uudenmaan suurissa kaupungeissa ja lähiöissä. </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Palveluiden järjestäminen koko maakuntaan on heikossa taloustilanteessa merkittävä haaste.</a:t>
            </a:r>
          </a:p>
          <a:p>
            <a:pPr marL="119997" indent="0" defTabSz="1035441">
              <a:lnSpc>
                <a:spcPct val="100000"/>
              </a:lnSpc>
              <a:spcBef>
                <a:spcPts val="1067"/>
              </a:spcBef>
              <a:spcAft>
                <a:spcPts val="0"/>
              </a:spcAft>
              <a:buClr>
                <a:srgbClr val="4C7090"/>
              </a:buClr>
              <a:buSzPct val="80000"/>
              <a:buNone/>
              <a:defRPr/>
            </a:pPr>
            <a:r>
              <a:rPr lang="fi-FI" sz="1200" b="1" spc="0">
                <a:solidFill>
                  <a:srgbClr val="000000"/>
                </a:solidFill>
                <a:latin typeface="Titillium Web Bold" panose="00000800000000000000" charset="0"/>
                <a:cs typeface="+mn-cs"/>
              </a:rPr>
              <a:t>Talous ja elinkeinot Uudellamaalla</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Pienyrittäjyyden rooli kasvaa erityisesti maahanmuuttajien vetämänä.</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Elinkeinorakenne säilyy nykyisen kaltaisena. Uudenmaan elinkeinorakenne ja tuottavuus eivät pääse kasvuun mukaan, kuten ei muun Suomenkaan. </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Yksi merkittävimmin kasvava ala on puolustusteollisuus, mikä pitää sisällään korkean teknologian tehtäviä ja hallintotehtäviä. </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Uudellemaallekin sijoittuu enemmän energiantuotantoa ja esim. pienydinvoimaloita. </a:t>
            </a:r>
          </a:p>
          <a:p>
            <a:pPr marL="119997" indent="0" defTabSz="1035441">
              <a:lnSpc>
                <a:spcPct val="100000"/>
              </a:lnSpc>
              <a:spcBef>
                <a:spcPts val="1067"/>
              </a:spcBef>
              <a:spcAft>
                <a:spcPts val="0"/>
              </a:spcAft>
              <a:buClr>
                <a:srgbClr val="4C7090"/>
              </a:buClr>
              <a:buNone/>
              <a:defRPr/>
            </a:pPr>
            <a:r>
              <a:rPr lang="fi-FI" sz="1200" b="1" spc="0">
                <a:solidFill>
                  <a:srgbClr val="000000"/>
                </a:solidFill>
                <a:latin typeface="Titillium Web Bold" panose="00000800000000000000" charset="0"/>
                <a:cs typeface="+mn-cs"/>
              </a:rPr>
              <a:t>Yhteiskunnallinen kehitys Uudellamaalla</a:t>
            </a:r>
          </a:p>
          <a:p>
            <a:pPr marL="241294" indent="-120648" defTabSz="1035441">
              <a:lnSpc>
                <a:spcPct val="100000"/>
              </a:lnSpc>
              <a:spcBef>
                <a:spcPts val="533"/>
              </a:spcBef>
              <a:spcAft>
                <a:spcPts val="0"/>
              </a:spcAft>
              <a:buClr>
                <a:srgbClr val="4C7090"/>
              </a:buClr>
              <a:buSzPct val="80000"/>
              <a:defRPr/>
            </a:pPr>
            <a:r>
              <a:rPr lang="fi-FI" sz="1200" spc="-23" err="1">
                <a:solidFill>
                  <a:srgbClr val="000000"/>
                </a:solidFill>
                <a:latin typeface="Source Sans Pro" panose="020B0503030403020204" pitchFamily="34" charset="0"/>
                <a:ea typeface="Source Sans Pro" panose="020B0503030403020204" pitchFamily="34" charset="0"/>
              </a:rPr>
              <a:t>Kuplautuminen</a:t>
            </a:r>
            <a:r>
              <a:rPr lang="fi-FI" sz="1200" spc="-23">
                <a:solidFill>
                  <a:srgbClr val="000000"/>
                </a:solidFill>
                <a:latin typeface="Source Sans Pro" panose="020B0503030403020204" pitchFamily="34" charset="0"/>
                <a:ea typeface="Source Sans Pro" panose="020B0503030403020204" pitchFamily="34" charset="0"/>
              </a:rPr>
              <a:t> ja levottomuus näkyy erityisen paljon Uudellamaalla ja pääkaupunkiseudulla. Vahva kansalaisyhteiskunta voi kuitenkin toimia vastavoimana.</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”Kurin ja järjestyksen” korostuminen näkyy moniäänisyyden ja demokratian heikentymisenä myös Uudellamaalla. </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Lainsäädäntö ja valtiovalta varautuu suuriin muutoksiin, jolloin niiden ohjausvalta on vahvempaa.</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Resurssiniukkuus ja heikko talous näkyy lisääntyvinä kuntaliitoksina. </a:t>
            </a:r>
          </a:p>
          <a:p>
            <a:pPr marL="119997" indent="0" defTabSz="1035441">
              <a:lnSpc>
                <a:spcPct val="100000"/>
              </a:lnSpc>
              <a:spcBef>
                <a:spcPts val="1067"/>
              </a:spcBef>
              <a:spcAft>
                <a:spcPts val="0"/>
              </a:spcAft>
              <a:buClr>
                <a:srgbClr val="4C7090"/>
              </a:buClr>
              <a:buSzPct val="80000"/>
              <a:buNone/>
              <a:defRPr/>
            </a:pPr>
            <a:r>
              <a:rPr lang="fi-FI" sz="1200" b="1" spc="0">
                <a:solidFill>
                  <a:srgbClr val="000000"/>
                </a:solidFill>
                <a:latin typeface="Titillium Web Bold" panose="00000800000000000000" charset="0"/>
                <a:cs typeface="+mn-cs"/>
              </a:rPr>
              <a:t>Liikkuminen ja saavutettavuus</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Liikkumisen volyymi kasvaa Uudellamaalla väestönkasvun vuoksi. Resurssipulan takia myös liikkumisesta ja saavutettavuudesta joudutaan säästämään, joten liikkumisen kasvu keskittyy suurille ja etabloituneille reiteille ja niiden alueiden välillä, joiden saavutettavuus pysyy.</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Toisaalta kriittisen infran turvaaminen korostuu ja turvallisuuden kannalta keskeisimmät väylät ja yhteydet pidetään hyvässä kunnossa. </a:t>
            </a:r>
          </a:p>
        </p:txBody>
      </p:sp>
      <p:sp>
        <p:nvSpPr>
          <p:cNvPr id="13" name="TextBox 12">
            <a:extLst>
              <a:ext uri="{FF2B5EF4-FFF2-40B4-BE49-F238E27FC236}">
                <a16:creationId xmlns:a16="http://schemas.microsoft.com/office/drawing/2014/main" id="{6589FC2D-E3A6-5A9B-5F20-FB1F78161DF3}"/>
              </a:ext>
            </a:extLst>
          </p:cNvPr>
          <p:cNvSpPr txBox="1"/>
          <p:nvPr/>
        </p:nvSpPr>
        <p:spPr>
          <a:xfrm>
            <a:off x="635099" y="3445840"/>
            <a:ext cx="1940788" cy="1015663"/>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Arial Nova"/>
              </a:rPr>
              <a:t>Uudenmaan elinkeinorakenne ja tuottavuus eivät pääse kasvuun mukaan, kuten ei muun Suomenkaan. </a:t>
            </a:r>
          </a:p>
        </p:txBody>
      </p:sp>
      <p:sp>
        <p:nvSpPr>
          <p:cNvPr id="14" name="TextBox 13">
            <a:extLst>
              <a:ext uri="{FF2B5EF4-FFF2-40B4-BE49-F238E27FC236}">
                <a16:creationId xmlns:a16="http://schemas.microsoft.com/office/drawing/2014/main" id="{CA215034-54B1-141D-D44F-793192164D4E}"/>
              </a:ext>
            </a:extLst>
          </p:cNvPr>
          <p:cNvSpPr txBox="1"/>
          <p:nvPr/>
        </p:nvSpPr>
        <p:spPr>
          <a:xfrm>
            <a:off x="635099" y="2472372"/>
            <a:ext cx="1940788" cy="830997"/>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Arial Nova"/>
              </a:rPr>
              <a:t>Heikko talouskehitys haastaa palveluita ja segregaatio on merkittävä haaste.</a:t>
            </a:r>
          </a:p>
        </p:txBody>
      </p:sp>
      <p:sp>
        <p:nvSpPr>
          <p:cNvPr id="15" name="TextBox 14">
            <a:extLst>
              <a:ext uri="{FF2B5EF4-FFF2-40B4-BE49-F238E27FC236}">
                <a16:creationId xmlns:a16="http://schemas.microsoft.com/office/drawing/2014/main" id="{1A365E75-1708-A558-9C13-A30AB5C84563}"/>
              </a:ext>
            </a:extLst>
          </p:cNvPr>
          <p:cNvSpPr txBox="1"/>
          <p:nvPr/>
        </p:nvSpPr>
        <p:spPr>
          <a:xfrm>
            <a:off x="635099" y="1314238"/>
            <a:ext cx="1940788" cy="1015663"/>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Arial Nova"/>
              </a:rPr>
              <a:t>Uudenmaan väestö kasvaa ja monimuotoistuu niin suurkaupungeissa kuin kehyskunnissa.</a:t>
            </a:r>
          </a:p>
        </p:txBody>
      </p:sp>
      <p:sp>
        <p:nvSpPr>
          <p:cNvPr id="16" name="TextBox 15">
            <a:extLst>
              <a:ext uri="{FF2B5EF4-FFF2-40B4-BE49-F238E27FC236}">
                <a16:creationId xmlns:a16="http://schemas.microsoft.com/office/drawing/2014/main" id="{A40F97C8-BF72-10C8-E03D-726045AFF5D3}"/>
              </a:ext>
            </a:extLst>
          </p:cNvPr>
          <p:cNvSpPr txBox="1"/>
          <p:nvPr/>
        </p:nvSpPr>
        <p:spPr>
          <a:xfrm>
            <a:off x="635099" y="4603974"/>
            <a:ext cx="1940788" cy="1200329"/>
          </a:xfrm>
          <a:prstGeom prst="rect">
            <a:avLst/>
          </a:prstGeom>
          <a:noFill/>
        </p:spPr>
        <p:txBody>
          <a:bodyPr wrap="square" lIns="0" tIns="45720" rIns="91440" bIns="45720" spcCol="720000" anchor="t">
            <a:spAutoFit/>
          </a:bodyPr>
          <a:lstStyle/>
          <a:p>
            <a:pPr marL="122555" defTabSz="1219170">
              <a:spcBef>
                <a:spcPts val="1600"/>
              </a:spcBef>
              <a:defRPr/>
            </a:pPr>
            <a:r>
              <a:rPr lang="fi-FI" sz="1200" b="1" err="1">
                <a:solidFill>
                  <a:srgbClr val="000000"/>
                </a:solidFill>
                <a:latin typeface="Arial Nova"/>
              </a:rPr>
              <a:t>Kuplautuminen</a:t>
            </a:r>
            <a:r>
              <a:rPr lang="fi-FI" sz="1200" b="1">
                <a:solidFill>
                  <a:srgbClr val="000000"/>
                </a:solidFill>
                <a:latin typeface="Arial Nova"/>
              </a:rPr>
              <a:t> ja levottomuus näkyy erityisesti alueella, mutta kansalais-yhteiskunta toimii vastavoimana.</a:t>
            </a:r>
            <a:endParaRPr lang="en-US"/>
          </a:p>
        </p:txBody>
      </p:sp>
      <p:sp>
        <p:nvSpPr>
          <p:cNvPr id="17" name="TextBox 16">
            <a:extLst>
              <a:ext uri="{FF2B5EF4-FFF2-40B4-BE49-F238E27FC236}">
                <a16:creationId xmlns:a16="http://schemas.microsoft.com/office/drawing/2014/main" id="{E25469C4-4C6F-3964-1751-A2585437DC4B}"/>
              </a:ext>
            </a:extLst>
          </p:cNvPr>
          <p:cNvSpPr txBox="1"/>
          <p:nvPr/>
        </p:nvSpPr>
        <p:spPr>
          <a:xfrm>
            <a:off x="635099" y="5946773"/>
            <a:ext cx="1993884" cy="461665"/>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Arial Nova"/>
              </a:rPr>
              <a:t>Resurssiniukkuus johtaa kuntaliitoksiin.</a:t>
            </a:r>
          </a:p>
        </p:txBody>
      </p:sp>
      <p:pic>
        <p:nvPicPr>
          <p:cNvPr id="18" name="Kuva 23">
            <a:extLst>
              <a:ext uri="{FF2B5EF4-FFF2-40B4-BE49-F238E27FC236}">
                <a16:creationId xmlns:a16="http://schemas.microsoft.com/office/drawing/2014/main" id="{FCB13859-5194-98FE-886A-689EA04242C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9963" y="3724342"/>
            <a:ext cx="529167" cy="529167"/>
          </a:xfrm>
          <a:prstGeom prst="rect">
            <a:avLst/>
          </a:prstGeom>
        </p:spPr>
      </p:pic>
      <p:pic>
        <p:nvPicPr>
          <p:cNvPr id="20" name="Kuva 27">
            <a:extLst>
              <a:ext uri="{FF2B5EF4-FFF2-40B4-BE49-F238E27FC236}">
                <a16:creationId xmlns:a16="http://schemas.microsoft.com/office/drawing/2014/main" id="{03C7C178-3B43-8CC1-6A62-FA536A5EA1A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9963" y="4845152"/>
            <a:ext cx="529167" cy="529167"/>
          </a:xfrm>
          <a:prstGeom prst="rect">
            <a:avLst/>
          </a:prstGeom>
        </p:spPr>
      </p:pic>
      <p:pic>
        <p:nvPicPr>
          <p:cNvPr id="22" name="Kuva 29">
            <a:extLst>
              <a:ext uri="{FF2B5EF4-FFF2-40B4-BE49-F238E27FC236}">
                <a16:creationId xmlns:a16="http://schemas.microsoft.com/office/drawing/2014/main" id="{6242C3E7-33CD-FF8D-1B2E-60175995B80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874" y="2616805"/>
            <a:ext cx="569345" cy="569345"/>
          </a:xfrm>
          <a:prstGeom prst="rect">
            <a:avLst/>
          </a:prstGeom>
        </p:spPr>
      </p:pic>
      <p:pic>
        <p:nvPicPr>
          <p:cNvPr id="24" name="Kuva 31">
            <a:extLst>
              <a:ext uri="{FF2B5EF4-FFF2-40B4-BE49-F238E27FC236}">
                <a16:creationId xmlns:a16="http://schemas.microsoft.com/office/drawing/2014/main" id="{AE085F90-0785-1BF6-3B96-2D8E0E69AF8F}"/>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9874" y="1418154"/>
            <a:ext cx="569344" cy="569344"/>
          </a:xfrm>
          <a:prstGeom prst="rect">
            <a:avLst/>
          </a:prstGeom>
        </p:spPr>
      </p:pic>
      <p:pic>
        <p:nvPicPr>
          <p:cNvPr id="6" name="Graphic 5">
            <a:extLst>
              <a:ext uri="{FF2B5EF4-FFF2-40B4-BE49-F238E27FC236}">
                <a16:creationId xmlns:a16="http://schemas.microsoft.com/office/drawing/2014/main" id="{EDD92883-2F2C-A8D7-37D4-43109022700B}"/>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754" y="5897430"/>
            <a:ext cx="577584" cy="577584"/>
          </a:xfrm>
          <a:prstGeom prst="rect">
            <a:avLst/>
          </a:prstGeom>
        </p:spPr>
      </p:pic>
    </p:spTree>
    <p:extLst>
      <p:ext uri="{BB962C8B-B14F-4D97-AF65-F5344CB8AC3E}">
        <p14:creationId xmlns:p14="http://schemas.microsoft.com/office/powerpoint/2010/main" val="879313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328CE-9E14-7835-C6CF-BE87A6F8BE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3D606A-6465-DF65-77C6-F5EA557B3F93}"/>
              </a:ext>
            </a:extLst>
          </p:cNvPr>
          <p:cNvSpPr>
            <a:spLocks noGrp="1"/>
          </p:cNvSpPr>
          <p:nvPr>
            <p:ph type="title"/>
          </p:nvPr>
        </p:nvSpPr>
        <p:spPr/>
        <p:txBody>
          <a:bodyPr/>
          <a:lstStyle/>
          <a:p>
            <a:pPr defTabSz="914309" eaLnBrk="0" fontAlgn="base" hangingPunct="0">
              <a:spcBef>
                <a:spcPts val="800"/>
              </a:spcBef>
              <a:spcAft>
                <a:spcPts val="1200"/>
              </a:spcAft>
              <a:defRPr/>
            </a:pPr>
            <a:r>
              <a:rPr kumimoji="0" lang="fi-FI" sz="1800" b="1" i="0" u="none" strike="noStrike" kern="1200" cap="none" spc="0" normalizeH="0" baseline="0" noProof="0">
                <a:ln>
                  <a:noFill/>
                </a:ln>
                <a:solidFill>
                  <a:srgbClr val="F49915">
                    <a:lumMod val="75000"/>
                  </a:srgbClr>
                </a:solidFill>
                <a:effectLst/>
                <a:uLnTx/>
                <a:uFillTx/>
                <a:latin typeface="+mj-lt"/>
                <a:ea typeface="+mj-ea"/>
                <a:cs typeface="+mj-cs"/>
              </a:rPr>
              <a:t>Skenaario 4 – Pakolaiset ja polarisaatio</a:t>
            </a:r>
            <a:br>
              <a:rPr kumimoji="0" lang="fi-FI" sz="1600" b="1" i="0" u="none" strike="noStrike" kern="1200" cap="none" spc="0" normalizeH="0" baseline="0" noProof="0">
                <a:ln>
                  <a:noFill/>
                </a:ln>
                <a:solidFill>
                  <a:schemeClr val="accent1">
                    <a:lumMod val="75000"/>
                  </a:schemeClr>
                </a:solidFill>
                <a:effectLst/>
                <a:uLnTx/>
                <a:uFillTx/>
                <a:latin typeface="+mj-lt"/>
                <a:ea typeface="+mj-ea"/>
                <a:cs typeface="+mj-cs"/>
              </a:rPr>
            </a:br>
            <a:r>
              <a:rPr kumimoji="0" lang="fi-FI" sz="2000" b="1" i="0" u="none" strike="noStrike" kern="1200" cap="none" spc="0" normalizeH="0" baseline="0" noProof="0">
                <a:ln>
                  <a:noFill/>
                </a:ln>
                <a:solidFill>
                  <a:schemeClr val="accent1">
                    <a:lumMod val="75000"/>
                  </a:schemeClr>
                </a:solidFill>
                <a:effectLst/>
                <a:uLnTx/>
                <a:uFillTx/>
                <a:latin typeface="+mj-lt"/>
                <a:ea typeface="+mj-ea"/>
                <a:cs typeface="+mj-cs"/>
              </a:rPr>
              <a:t>Pohjois-Pohjanmaa skenaariossa 4</a:t>
            </a:r>
            <a:endParaRPr lang="fi-FI" sz="2100">
              <a:solidFill>
                <a:schemeClr val="accent1">
                  <a:lumMod val="75000"/>
                </a:schemeClr>
              </a:solidFill>
              <a:latin typeface="+mj-lt"/>
              <a:ea typeface="+mn-ea"/>
              <a:cs typeface="+mn-cs"/>
            </a:endParaRPr>
          </a:p>
        </p:txBody>
      </p:sp>
      <p:sp>
        <p:nvSpPr>
          <p:cNvPr id="3" name="Text Placeholder 21">
            <a:extLst>
              <a:ext uri="{FF2B5EF4-FFF2-40B4-BE49-F238E27FC236}">
                <a16:creationId xmlns:a16="http://schemas.microsoft.com/office/drawing/2014/main" id="{E035A380-1FF9-289A-720E-8B47F781D231}"/>
              </a:ext>
            </a:extLst>
          </p:cNvPr>
          <p:cNvSpPr txBox="1">
            <a:spLocks/>
          </p:cNvSpPr>
          <p:nvPr/>
        </p:nvSpPr>
        <p:spPr>
          <a:xfrm>
            <a:off x="0" y="1134536"/>
            <a:ext cx="12192000" cy="5579533"/>
          </a:xfrm>
          <a:prstGeom prst="rect">
            <a:avLst/>
          </a:prstGeom>
          <a:solidFill>
            <a:schemeClr val="accent1">
              <a:lumMod val="20000"/>
              <a:lumOff val="80000"/>
            </a:schemeClr>
          </a:solidFill>
          <a:ln>
            <a:noFill/>
          </a:ln>
        </p:spPr>
        <p:txBody>
          <a:bodyPr lIns="96000" tIns="40765" rIns="40765" bIns="40765" anchor="ctr"/>
          <a:lstStyle>
            <a:lvl1pPr marL="0" indent="0" algn="l" defTabSz="776600" rtl="0" eaLnBrk="1" latinLnBrk="0" hangingPunct="1">
              <a:lnSpc>
                <a:spcPct val="90000"/>
              </a:lnSpc>
              <a:spcBef>
                <a:spcPts val="0"/>
              </a:spcBef>
              <a:spcAft>
                <a:spcPts val="511"/>
              </a:spcAft>
              <a:buFont typeface="Arial" pitchFamily="34" charset="0"/>
              <a:buNone/>
              <a:defRPr lang="fi-FI" sz="1050" b="1" kern="1200" spc="-17" baseline="0" dirty="0">
                <a:solidFill>
                  <a:srgbClr val="FFFFFF"/>
                </a:solidFill>
                <a:latin typeface="Calibri" panose="020F0502020204030204" pitchFamily="34" charset="0"/>
                <a:ea typeface="ＭＳ Ｐゴシック" charset="0"/>
                <a:cs typeface="ＭＳ Ｐゴシック" charset="0"/>
              </a:defRPr>
            </a:lvl1pPr>
            <a:lvl2pPr marL="304708" indent="-152355"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2pPr>
            <a:lvl3pPr marL="457063"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3pPr>
            <a:lvl4pPr marL="608069" indent="-151006"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4pPr>
            <a:lvl5pPr marL="760421"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5pPr>
            <a:lvl6pPr marL="2135643"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23936"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12238"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00541"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algn="ctr" defTabSz="1035441">
              <a:lnSpc>
                <a:spcPct val="100000"/>
              </a:lnSpc>
              <a:spcAft>
                <a:spcPts val="681"/>
              </a:spcAft>
              <a:defRPr/>
            </a:pPr>
            <a:endParaRPr lang="fi-FI" sz="1333" spc="400">
              <a:solidFill>
                <a:srgbClr val="000000">
                  <a:lumMod val="85000"/>
                  <a:lumOff val="15000"/>
                </a:srgbClr>
              </a:solidFill>
              <a:latin typeface="Arial"/>
            </a:endParaRPr>
          </a:p>
        </p:txBody>
      </p:sp>
      <p:sp>
        <p:nvSpPr>
          <p:cNvPr id="4" name="Text Placeholder 21">
            <a:extLst>
              <a:ext uri="{FF2B5EF4-FFF2-40B4-BE49-F238E27FC236}">
                <a16:creationId xmlns:a16="http://schemas.microsoft.com/office/drawing/2014/main" id="{31AA572A-894A-916A-6B0D-8750023EE728}"/>
              </a:ext>
            </a:extLst>
          </p:cNvPr>
          <p:cNvSpPr txBox="1">
            <a:spLocks/>
          </p:cNvSpPr>
          <p:nvPr/>
        </p:nvSpPr>
        <p:spPr>
          <a:xfrm>
            <a:off x="2695039" y="1254226"/>
            <a:ext cx="9341923" cy="5349281"/>
          </a:xfrm>
          <a:prstGeom prst="rect">
            <a:avLst/>
          </a:prstGeom>
          <a:solidFill>
            <a:schemeClr val="bg1">
              <a:alpha val="95000"/>
            </a:schemeClr>
          </a:solidFill>
          <a:ln w="9525">
            <a:noFill/>
          </a:ln>
        </p:spPr>
        <p:txBody>
          <a:bodyPr lIns="0" tIns="96000" rIns="144000" bIns="144000" numCol="2" anchor="t"/>
          <a:lstStyle>
            <a:lvl1pPr marL="171450" indent="-171450" algn="l" defTabSz="776600" rtl="0" eaLnBrk="1" latinLnBrk="0" hangingPunct="1">
              <a:lnSpc>
                <a:spcPct val="90000"/>
              </a:lnSpc>
              <a:spcBef>
                <a:spcPts val="0"/>
              </a:spcBef>
              <a:spcAft>
                <a:spcPts val="511"/>
              </a:spcAft>
              <a:buFont typeface="Arial" panose="020B0604020202020204" pitchFamily="34" charset="0"/>
              <a:buChar char="•"/>
              <a:defRPr lang="fi-FI" sz="1050" b="0" kern="1200" spc="-17" baseline="0" dirty="0">
                <a:solidFill>
                  <a:schemeClr val="tx2"/>
                </a:solidFill>
                <a:latin typeface="Calibri" panose="020F0502020204030204" pitchFamily="34" charset="0"/>
                <a:ea typeface="ＭＳ Ｐゴシック" charset="0"/>
                <a:cs typeface="ＭＳ Ｐゴシック" charset="0"/>
              </a:defRPr>
            </a:lvl1pPr>
            <a:lvl2pPr marL="304708" indent="-152355"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2pPr>
            <a:lvl3pPr marL="457063"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3pPr>
            <a:lvl4pPr marL="608069" indent="-151006" algn="l" defTabSz="776600" rtl="0" eaLnBrk="1" latinLnBrk="0" hangingPunct="1">
              <a:lnSpc>
                <a:spcPct val="90000"/>
              </a:lnSpc>
              <a:spcBef>
                <a:spcPts val="0"/>
              </a:spcBef>
              <a:spcAft>
                <a:spcPts val="511"/>
              </a:spcAft>
              <a:buFont typeface="Calibri" pitchFamily="34" charset="0"/>
              <a:buChar char="−"/>
              <a:defRPr sz="1400" kern="1200" spc="-17" baseline="0">
                <a:solidFill>
                  <a:schemeClr val="tx1"/>
                </a:solidFill>
                <a:latin typeface="+mn-lt"/>
                <a:ea typeface="+mn-ea"/>
                <a:cs typeface="+mn-cs"/>
              </a:defRPr>
            </a:lvl4pPr>
            <a:lvl5pPr marL="760421" indent="-152355" algn="l" defTabSz="776600" rtl="0" eaLnBrk="1" latinLnBrk="0" hangingPunct="1">
              <a:lnSpc>
                <a:spcPct val="90000"/>
              </a:lnSpc>
              <a:spcBef>
                <a:spcPts val="0"/>
              </a:spcBef>
              <a:spcAft>
                <a:spcPts val="511"/>
              </a:spcAft>
              <a:buFont typeface="Arial" pitchFamily="34" charset="0"/>
              <a:buChar char="•"/>
              <a:defRPr sz="1400" kern="1200" spc="-17" baseline="0">
                <a:solidFill>
                  <a:schemeClr val="tx1"/>
                </a:solidFill>
                <a:latin typeface="+mn-lt"/>
                <a:ea typeface="+mn-ea"/>
                <a:cs typeface="+mn-cs"/>
              </a:defRPr>
            </a:lvl5pPr>
            <a:lvl6pPr marL="2135643"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23936"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12238"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00541" indent="-194150" algn="l" defTabSz="776600"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marL="119997" marR="0" lvl="0" indent="0" defTabSz="1035441" fontAlgn="auto">
              <a:lnSpc>
                <a:spcPct val="100000"/>
              </a:lnSpc>
              <a:spcBef>
                <a:spcPts val="1067"/>
              </a:spcBef>
              <a:spcAft>
                <a:spcPts val="0"/>
              </a:spcAft>
              <a:buClr>
                <a:srgbClr val="4C7090"/>
              </a:buClr>
              <a:buSzPct val="80000"/>
              <a:buNone/>
              <a:tabLst/>
              <a:defRPr/>
            </a:pPr>
            <a:r>
              <a:rPr lang="fi-FI" sz="1200" b="1" spc="0">
                <a:solidFill>
                  <a:srgbClr val="000000"/>
                </a:solidFill>
                <a:latin typeface="Titillium Web Bold" panose="00000800000000000000" charset="0"/>
                <a:cs typeface="+mn-cs"/>
              </a:rPr>
              <a:t>Yleiskuvaus Pohjois-Pohjanmaasta skenaarion maailmassa</a:t>
            </a:r>
          </a:p>
          <a:p>
            <a:pPr marL="241294" marR="0" lvl="0" indent="-120648" defTabSz="1035441" fontAlgn="auto">
              <a:lnSpc>
                <a:spcPct val="100000"/>
              </a:lnSpc>
              <a:spcBef>
                <a:spcPts val="533"/>
              </a:spcBef>
              <a:spcAft>
                <a:spcPts val="0"/>
              </a:spcAft>
              <a:buClr>
                <a:srgbClr val="4C7090"/>
              </a:buClr>
              <a:buSzPct val="80000"/>
              <a:tabLst/>
              <a:defRPr/>
            </a:pPr>
            <a:r>
              <a:rPr lang="fi-FI" sz="1200" spc="-23">
                <a:solidFill>
                  <a:srgbClr val="000000"/>
                </a:solidFill>
                <a:latin typeface="Source Sans Pro" panose="020B0503030403020204" pitchFamily="34" charset="0"/>
                <a:ea typeface="Source Sans Pro" panose="020B0503030403020204" pitchFamily="34" charset="0"/>
              </a:rPr>
              <a:t>Pohjoisille maakunnille syntyy merkittäviä mahdollisuuksia, kun alueen houkuttelevuus kasvaa: elinkeinoelämän kasvualueet, positiivinen väestönkehitys, maakuntien tiiviimpi yhteistyö. </a:t>
            </a:r>
          </a:p>
          <a:p>
            <a:pPr marL="241294" marR="0" lvl="0" indent="-120648" defTabSz="1035441" fontAlgn="auto">
              <a:lnSpc>
                <a:spcPct val="100000"/>
              </a:lnSpc>
              <a:spcBef>
                <a:spcPts val="533"/>
              </a:spcBef>
              <a:spcAft>
                <a:spcPts val="0"/>
              </a:spcAft>
              <a:buClr>
                <a:srgbClr val="4C7090"/>
              </a:buClr>
              <a:buSzPct val="80000"/>
              <a:tabLst/>
              <a:defRPr/>
            </a:pPr>
            <a:r>
              <a:rPr lang="fi-FI" sz="1200" spc="-23">
                <a:solidFill>
                  <a:srgbClr val="000000"/>
                </a:solidFill>
                <a:latin typeface="Source Sans Pro" panose="020B0503030403020204" pitchFamily="34" charset="0"/>
                <a:ea typeface="Source Sans Pro" panose="020B0503030403020204" pitchFamily="34" charset="0"/>
              </a:rPr>
              <a:t>Maakunta on elinvoimainen, mutta väestö keskittyy entistä enemmän Oulun seudulle ja raideverkoston varrelle kansainvälisestä maahanmuutosta johtuen.</a:t>
            </a:r>
          </a:p>
          <a:p>
            <a:pPr marL="241294" marR="0" lvl="0" indent="-120648" defTabSz="1035441" fontAlgn="auto">
              <a:lnSpc>
                <a:spcPct val="100000"/>
              </a:lnSpc>
              <a:spcBef>
                <a:spcPts val="533"/>
              </a:spcBef>
              <a:spcAft>
                <a:spcPts val="0"/>
              </a:spcAft>
              <a:buClr>
                <a:srgbClr val="4C7090"/>
              </a:buClr>
              <a:buSzPct val="80000"/>
              <a:tabLst/>
              <a:defRPr/>
            </a:pPr>
            <a:r>
              <a:rPr lang="fi-FI" sz="1200" spc="-23">
                <a:solidFill>
                  <a:srgbClr val="000000"/>
                </a:solidFill>
                <a:latin typeface="Source Sans Pro" panose="020B0503030403020204" pitchFamily="34" charset="0"/>
                <a:ea typeface="Source Sans Pro" panose="020B0503030403020204" pitchFamily="34" charset="0"/>
              </a:rPr>
              <a:t>Energiatuotanto kasvaa alueella: tuulivoimalat hallitsevat maisemaa, vety ja sähkö viedään verkkoja pitkin Ruotsiin, mineraalit rautateitä pitkin muualle Eurooppaan.</a:t>
            </a:r>
          </a:p>
          <a:p>
            <a:pPr marL="241294" marR="0" lvl="0" indent="-120648" defTabSz="1035441" fontAlgn="auto">
              <a:lnSpc>
                <a:spcPct val="100000"/>
              </a:lnSpc>
              <a:spcBef>
                <a:spcPts val="533"/>
              </a:spcBef>
              <a:spcAft>
                <a:spcPts val="0"/>
              </a:spcAft>
              <a:buClr>
                <a:srgbClr val="4C7090"/>
              </a:buClr>
              <a:buSzPct val="80000"/>
              <a:tabLst/>
              <a:defRPr/>
            </a:pPr>
            <a:r>
              <a:rPr lang="fi-FI" sz="1200" spc="-23">
                <a:solidFill>
                  <a:srgbClr val="000000"/>
                </a:solidFill>
                <a:latin typeface="Source Sans Pro" panose="020B0503030403020204" pitchFamily="34" charset="0"/>
                <a:ea typeface="Source Sans Pro" panose="020B0503030403020204" pitchFamily="34" charset="0"/>
              </a:rPr>
              <a:t>Maakunta on houkutteleva paikka asua ja yrittää: hyvä saavutettavuus, mahdollisuus etätöille, suhteessa rauhallisempi ja turvallisempi kuin etelän kasvukeskukset ja puhdas luonto. </a:t>
            </a:r>
          </a:p>
          <a:p>
            <a:pPr marL="119997" marR="0" lvl="0" indent="0" defTabSz="1035441" fontAlgn="auto">
              <a:lnSpc>
                <a:spcPct val="100000"/>
              </a:lnSpc>
              <a:spcBef>
                <a:spcPts val="1067"/>
              </a:spcBef>
              <a:spcAft>
                <a:spcPts val="0"/>
              </a:spcAft>
              <a:buClr>
                <a:srgbClr val="4C7090"/>
              </a:buClr>
              <a:buSzPct val="80000"/>
              <a:buNone/>
              <a:tabLst/>
              <a:defRPr/>
            </a:pPr>
            <a:r>
              <a:rPr lang="fi-FI" sz="1200" b="1" spc="0">
                <a:solidFill>
                  <a:srgbClr val="000000"/>
                </a:solidFill>
                <a:latin typeface="Titillium Web Bold" panose="00000800000000000000" charset="0"/>
                <a:cs typeface="+mn-cs"/>
              </a:rPr>
              <a:t>Keskeisimmät haasteet Pohjois-Pohjanmaalla</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Nuorten ja osaajien pitäminen alueella ml. alueen ulkopuolella kouluttautuvien takaisin houkuttelu.</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Polarisoituminen haastaa arjen vakautta ja kuluttaa voimavaroja. Maakunta erilaistuu, maaseutu näivettyy ja kasvukeskukset vetävät nuoria. </a:t>
            </a:r>
          </a:p>
          <a:p>
            <a:pPr marL="119997" indent="0" defTabSz="1035441">
              <a:lnSpc>
                <a:spcPct val="100000"/>
              </a:lnSpc>
              <a:spcBef>
                <a:spcPts val="1067"/>
              </a:spcBef>
              <a:spcAft>
                <a:spcPts val="0"/>
              </a:spcAft>
              <a:buClr>
                <a:srgbClr val="4C7090"/>
              </a:buClr>
              <a:buSzPct val="80000"/>
              <a:buNone/>
              <a:defRPr/>
            </a:pPr>
            <a:r>
              <a:rPr lang="fi-FI" sz="1200" b="1" spc="0">
                <a:solidFill>
                  <a:srgbClr val="000000"/>
                </a:solidFill>
                <a:latin typeface="Titillium Web Bold" panose="00000800000000000000" charset="0"/>
                <a:cs typeface="+mn-cs"/>
              </a:rPr>
              <a:t>Talous ja elinkeinot</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Pohjois-Pohjanmaa on uusiutuvan energian tuotannon johtava maakunta ja vie sitä myös ulkomaille, mutta alueelle ei ole sijoittunut jatkojalostavaa teollisuutta, mikä on johtanut elinkeinorakenteen yksipuolistumiseen. Luonnonvarat ovat maakunnan kilpailuetu.</a:t>
            </a:r>
          </a:p>
          <a:p>
            <a:pPr marL="241294" marR="0" lvl="0" indent="-120648" defTabSz="1035441" fontAlgn="auto">
              <a:lnSpc>
                <a:spcPct val="100000"/>
              </a:lnSpc>
              <a:spcBef>
                <a:spcPts val="533"/>
              </a:spcBef>
              <a:spcAft>
                <a:spcPts val="0"/>
              </a:spcAft>
              <a:buClr>
                <a:srgbClr val="4C7090"/>
              </a:buClr>
              <a:buSzPct val="80000"/>
              <a:tabLst/>
              <a:defRPr/>
            </a:pPr>
            <a:r>
              <a:rPr lang="fi-FI" sz="1200" spc="-23">
                <a:solidFill>
                  <a:srgbClr val="000000"/>
                </a:solidFill>
                <a:latin typeface="Source Sans Pro" panose="020B0503030403020204" pitchFamily="34" charset="0"/>
                <a:ea typeface="Source Sans Pro" panose="020B0503030403020204" pitchFamily="34" charset="0"/>
              </a:rPr>
              <a:t>Koulutusalat kapenevat ja keskittyvät tietyille paikkakunnille jo perusasteen jälkeen. Lyhytkestoinen koulutus lisääntyy. Sen tavoitteena on vastata  nopeasti muuttuviin työvoimatarpeisiin.</a:t>
            </a:r>
          </a:p>
          <a:p>
            <a:pPr marL="241294" marR="0" lvl="0" indent="-120648" defTabSz="1035441" fontAlgn="auto">
              <a:lnSpc>
                <a:spcPct val="100000"/>
              </a:lnSpc>
              <a:spcBef>
                <a:spcPts val="533"/>
              </a:spcBef>
              <a:spcAft>
                <a:spcPts val="0"/>
              </a:spcAft>
              <a:buClr>
                <a:srgbClr val="4C7090"/>
              </a:buClr>
              <a:buSzPct val="80000"/>
              <a:tabLst/>
              <a:defRPr/>
            </a:pPr>
            <a:r>
              <a:rPr lang="fi-FI" sz="1200" spc="-23">
                <a:solidFill>
                  <a:srgbClr val="000000"/>
                </a:solidFill>
                <a:latin typeface="Source Sans Pro" panose="020B0503030403020204" pitchFamily="34" charset="0"/>
                <a:ea typeface="Source Sans Pro" panose="020B0503030403020204" pitchFamily="34" charset="0"/>
              </a:rPr>
              <a:t>Maatalouden rooli korostuu huoltovarmuuden ollessa keskeinen – tuotantoa riittää niin kotimaisen tarpeen tyydyttämiseen kuin vientiin. </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Ilmastosyistä kesäajan matkailun rooli kasvaa ja talvimatkailun mahdollisuudet muuttuvat epävarmemmiksi. </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Puolustus/kaksoiskäyttöteknologia on vahvistunut elinkeinoalana; yritykset panostavat siihen aiempaa enemmän.</a:t>
            </a:r>
          </a:p>
          <a:p>
            <a:pPr marL="119997" marR="0" lvl="0" indent="0" defTabSz="1035441" fontAlgn="auto">
              <a:lnSpc>
                <a:spcPct val="100000"/>
              </a:lnSpc>
              <a:spcBef>
                <a:spcPts val="1067"/>
              </a:spcBef>
              <a:spcAft>
                <a:spcPts val="0"/>
              </a:spcAft>
              <a:buClr>
                <a:srgbClr val="4C7090"/>
              </a:buClr>
              <a:buSzPct val="80000"/>
              <a:buNone/>
              <a:tabLst/>
              <a:defRPr/>
            </a:pPr>
            <a:r>
              <a:rPr lang="fi-FI" sz="1200" b="1" spc="0">
                <a:solidFill>
                  <a:srgbClr val="000000"/>
                </a:solidFill>
                <a:latin typeface="Titillium Web Bold" panose="00000800000000000000" charset="0"/>
                <a:cs typeface="+mn-cs"/>
              </a:rPr>
              <a:t>Yhteiskunnallinen kehitys</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Pohjois-Pohjanmaan kuntarakenne muuttuu merkittävästi. Väestörakenteen muutokset ja taloudelliset edellytykset johtavat kuntien yhdistymiseen. Kainuu ja Pohjois-Pohjanmaa ovat yhdistyneet yhdeksi maakunnaksi.</a:t>
            </a:r>
          </a:p>
          <a:p>
            <a:pPr marL="119997" indent="0" defTabSz="1035441">
              <a:lnSpc>
                <a:spcPct val="100000"/>
              </a:lnSpc>
              <a:spcBef>
                <a:spcPts val="1067"/>
              </a:spcBef>
              <a:spcAft>
                <a:spcPts val="0"/>
              </a:spcAft>
              <a:buClr>
                <a:srgbClr val="4C7090"/>
              </a:buClr>
              <a:buSzPct val="80000"/>
              <a:buNone/>
              <a:defRPr/>
            </a:pPr>
            <a:r>
              <a:rPr lang="fi-FI" sz="1200" b="1" spc="0">
                <a:solidFill>
                  <a:srgbClr val="000000"/>
                </a:solidFill>
                <a:latin typeface="Titillium Web Bold" panose="00000800000000000000" charset="0"/>
                <a:cs typeface="+mn-cs"/>
              </a:rPr>
              <a:t>Liikkuminen ja saavutettavuus</a:t>
            </a:r>
          </a:p>
          <a:p>
            <a:pPr marL="241294" marR="0" lvl="0" indent="-120648" defTabSz="1035441" fontAlgn="auto">
              <a:lnSpc>
                <a:spcPct val="100000"/>
              </a:lnSpc>
              <a:spcBef>
                <a:spcPts val="533"/>
              </a:spcBef>
              <a:spcAft>
                <a:spcPts val="0"/>
              </a:spcAft>
              <a:buClr>
                <a:srgbClr val="4C7090"/>
              </a:buClr>
              <a:buSzPct val="80000"/>
              <a:tabLst/>
              <a:defRPr/>
            </a:pPr>
            <a:r>
              <a:rPr lang="fi-FI" sz="1200">
                <a:effectLst/>
                <a:latin typeface="+mn-lt"/>
              </a:rPr>
              <a:t>Pohjoinen on logistinen keskus ja portti länteen.</a:t>
            </a:r>
            <a:r>
              <a:rPr lang="fi-FI" sz="1200" spc="-23">
                <a:solidFill>
                  <a:srgbClr val="000000"/>
                </a:solidFill>
                <a:latin typeface="+mn-lt"/>
                <a:ea typeface="Source Sans Pro" panose="020B0503030403020204" pitchFamily="34" charset="0"/>
              </a:rPr>
              <a:t> </a:t>
            </a:r>
            <a:r>
              <a:rPr lang="fi-FI" sz="1200" spc="-23">
                <a:solidFill>
                  <a:srgbClr val="000000"/>
                </a:solidFill>
                <a:latin typeface="Source Sans Pro" panose="020B0503030403020204" pitchFamily="34" charset="0"/>
                <a:ea typeface="Source Sans Pro" panose="020B0503030403020204" pitchFamily="34" charset="0"/>
              </a:rPr>
              <a:t>Kaksoisraide eurooppalaisella raideleveydellä ulottuu Tampereelta Haaparantaan, mikä parantaa Pohjois-Pohjanmaan liikenneyhteyksiä ja saavutettavuutta.</a:t>
            </a:r>
          </a:p>
          <a:p>
            <a:pPr marL="241294" indent="-120648" defTabSz="1035441">
              <a:lnSpc>
                <a:spcPct val="100000"/>
              </a:lnSpc>
              <a:spcBef>
                <a:spcPts val="533"/>
              </a:spcBef>
              <a:spcAft>
                <a:spcPts val="0"/>
              </a:spcAft>
              <a:buClr>
                <a:srgbClr val="4C7090"/>
              </a:buClr>
              <a:buSzPct val="80000"/>
              <a:defRPr/>
            </a:pPr>
            <a:r>
              <a:rPr lang="fi-FI" sz="1200" spc="-23">
                <a:solidFill>
                  <a:srgbClr val="000000"/>
                </a:solidFill>
                <a:latin typeface="Source Sans Pro" panose="020B0503030403020204" pitchFamily="34" charset="0"/>
                <a:ea typeface="Source Sans Pro" panose="020B0503030403020204" pitchFamily="34" charset="0"/>
              </a:rPr>
              <a:t>Pohjoisen puolustusyhteistyön rooli korostuu. Itä-Suomen tyhjeneminen haastaa turvallisuutta ja huoltovarmuutta, mikä koskettaa Pohjois-Pohjanmaalla  erityisesti Koillismaan aluetta.</a:t>
            </a:r>
          </a:p>
          <a:p>
            <a:pPr marL="241294" marR="0" lvl="0" indent="-120648" defTabSz="1035441" fontAlgn="auto">
              <a:lnSpc>
                <a:spcPct val="100000"/>
              </a:lnSpc>
              <a:spcBef>
                <a:spcPts val="533"/>
              </a:spcBef>
              <a:spcAft>
                <a:spcPts val="0"/>
              </a:spcAft>
              <a:buClr>
                <a:srgbClr val="4C7090"/>
              </a:buClr>
              <a:buSzPct val="80000"/>
              <a:tabLst/>
              <a:defRPr/>
            </a:pPr>
            <a:r>
              <a:rPr lang="fi-FI" sz="1200" spc="-23">
                <a:solidFill>
                  <a:srgbClr val="000000"/>
                </a:solidFill>
                <a:latin typeface="Source Sans Pro" panose="020B0503030403020204" pitchFamily="34" charset="0"/>
                <a:ea typeface="Source Sans Pro" panose="020B0503030403020204" pitchFamily="34" charset="0"/>
              </a:rPr>
              <a:t>Maakunnan saavutettavuus on kokonaisuudessaan hyvä, mutta yhteydet näivettyville maaseutualueille heikentyvät.</a:t>
            </a:r>
          </a:p>
        </p:txBody>
      </p:sp>
      <p:sp>
        <p:nvSpPr>
          <p:cNvPr id="5" name="TextBox 4">
            <a:extLst>
              <a:ext uri="{FF2B5EF4-FFF2-40B4-BE49-F238E27FC236}">
                <a16:creationId xmlns:a16="http://schemas.microsoft.com/office/drawing/2014/main" id="{5E80C2EB-1321-5611-DDC6-F855DD4C757F}"/>
              </a:ext>
            </a:extLst>
          </p:cNvPr>
          <p:cNvSpPr txBox="1"/>
          <p:nvPr/>
        </p:nvSpPr>
        <p:spPr>
          <a:xfrm>
            <a:off x="647701" y="3690943"/>
            <a:ext cx="1940788" cy="830997"/>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Arial Nova"/>
              </a:rPr>
              <a:t>Pohjois-Pohjanmaa on johtava energian tuotannon ja maatalouden maakunta.</a:t>
            </a:r>
          </a:p>
        </p:txBody>
      </p:sp>
      <p:sp>
        <p:nvSpPr>
          <p:cNvPr id="6" name="TextBox 5">
            <a:extLst>
              <a:ext uri="{FF2B5EF4-FFF2-40B4-BE49-F238E27FC236}">
                <a16:creationId xmlns:a16="http://schemas.microsoft.com/office/drawing/2014/main" id="{94A16ECB-DA0F-FDCD-E706-49E34C219BA6}"/>
              </a:ext>
            </a:extLst>
          </p:cNvPr>
          <p:cNvSpPr txBox="1"/>
          <p:nvPr/>
        </p:nvSpPr>
        <p:spPr>
          <a:xfrm>
            <a:off x="647701" y="2390916"/>
            <a:ext cx="1940788" cy="1200329"/>
          </a:xfrm>
          <a:prstGeom prst="rect">
            <a:avLst/>
          </a:prstGeom>
          <a:noFill/>
        </p:spPr>
        <p:txBody>
          <a:bodyPr wrap="square" lIns="0" tIns="45720" rIns="91440" bIns="45720" spcCol="720000" anchor="t">
            <a:spAutoFit/>
          </a:bodyPr>
          <a:lstStyle/>
          <a:p>
            <a:pPr marL="122555" defTabSz="1219170">
              <a:spcBef>
                <a:spcPts val="1600"/>
              </a:spcBef>
              <a:defRPr/>
            </a:pPr>
            <a:r>
              <a:rPr lang="fi-FI" sz="1200" b="1">
                <a:solidFill>
                  <a:srgbClr val="000000"/>
                </a:solidFill>
                <a:latin typeface="Arial Nova"/>
              </a:rPr>
              <a:t>Polarisoituminen (sosiaalinen, taloudellinen ja maantieteellinen) haastaa arjen vakautta ja kuluttaa voimavaroja.</a:t>
            </a:r>
            <a:endParaRPr lang="en-US"/>
          </a:p>
        </p:txBody>
      </p:sp>
      <p:sp>
        <p:nvSpPr>
          <p:cNvPr id="7" name="TextBox 6">
            <a:extLst>
              <a:ext uri="{FF2B5EF4-FFF2-40B4-BE49-F238E27FC236}">
                <a16:creationId xmlns:a16="http://schemas.microsoft.com/office/drawing/2014/main" id="{0AEC65D9-8E89-1A05-306B-D2A55071C675}"/>
              </a:ext>
            </a:extLst>
          </p:cNvPr>
          <p:cNvSpPr txBox="1"/>
          <p:nvPr/>
        </p:nvSpPr>
        <p:spPr>
          <a:xfrm>
            <a:off x="647701" y="1275555"/>
            <a:ext cx="1940788" cy="1015663"/>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Arial Nova"/>
              </a:rPr>
              <a:t>Maakunta on elinvoimainen, mutta väestö on keskittynyt entistä enemmän Oulun seudulle.</a:t>
            </a:r>
          </a:p>
        </p:txBody>
      </p:sp>
      <p:sp>
        <p:nvSpPr>
          <p:cNvPr id="8" name="TextBox 7">
            <a:extLst>
              <a:ext uri="{FF2B5EF4-FFF2-40B4-BE49-F238E27FC236}">
                <a16:creationId xmlns:a16="http://schemas.microsoft.com/office/drawing/2014/main" id="{1FA431A4-4D96-7844-A645-3CB915C550BD}"/>
              </a:ext>
            </a:extLst>
          </p:cNvPr>
          <p:cNvSpPr txBox="1"/>
          <p:nvPr/>
        </p:nvSpPr>
        <p:spPr>
          <a:xfrm>
            <a:off x="647701" y="4621638"/>
            <a:ext cx="1940788" cy="1015663"/>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Arial Nova"/>
              </a:rPr>
              <a:t>Väestörakenteen muutokset ja resurssiniukkuus johtaa kunta- ja maakuntaliitoksiin.</a:t>
            </a:r>
          </a:p>
        </p:txBody>
      </p:sp>
      <p:sp>
        <p:nvSpPr>
          <p:cNvPr id="9" name="TextBox 8">
            <a:extLst>
              <a:ext uri="{FF2B5EF4-FFF2-40B4-BE49-F238E27FC236}">
                <a16:creationId xmlns:a16="http://schemas.microsoft.com/office/drawing/2014/main" id="{1CA066F2-40E5-D2E5-0116-23F58113FB7F}"/>
              </a:ext>
            </a:extLst>
          </p:cNvPr>
          <p:cNvSpPr txBox="1"/>
          <p:nvPr/>
        </p:nvSpPr>
        <p:spPr>
          <a:xfrm>
            <a:off x="647701" y="5737000"/>
            <a:ext cx="1993884" cy="646331"/>
          </a:xfrm>
          <a:prstGeom prst="rect">
            <a:avLst/>
          </a:prstGeom>
          <a:noFill/>
        </p:spPr>
        <p:txBody>
          <a:bodyPr wrap="square" lIns="0" spcCol="720000">
            <a:spAutoFit/>
          </a:bodyPr>
          <a:lstStyle/>
          <a:p>
            <a:pPr marL="122764" defTabSz="1219170">
              <a:spcBef>
                <a:spcPts val="1600"/>
              </a:spcBef>
              <a:defRPr/>
            </a:pPr>
            <a:r>
              <a:rPr lang="fi-FI" sz="1200" b="1">
                <a:solidFill>
                  <a:srgbClr val="000000"/>
                </a:solidFill>
                <a:latin typeface="Arial Nova"/>
              </a:rPr>
              <a:t>Pohjoisen puolustusyhteistyön rooli korostuu.</a:t>
            </a:r>
          </a:p>
        </p:txBody>
      </p:sp>
      <p:pic>
        <p:nvPicPr>
          <p:cNvPr id="10" name="Kuva 23">
            <a:extLst>
              <a:ext uri="{FF2B5EF4-FFF2-40B4-BE49-F238E27FC236}">
                <a16:creationId xmlns:a16="http://schemas.microsoft.com/office/drawing/2014/main" id="{3AEFC263-30A6-F900-FA54-F3D6006344B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9963" y="3697135"/>
            <a:ext cx="529167" cy="529167"/>
          </a:xfrm>
          <a:prstGeom prst="rect">
            <a:avLst/>
          </a:prstGeom>
        </p:spPr>
      </p:pic>
      <p:pic>
        <p:nvPicPr>
          <p:cNvPr id="12" name="Kuva 27">
            <a:extLst>
              <a:ext uri="{FF2B5EF4-FFF2-40B4-BE49-F238E27FC236}">
                <a16:creationId xmlns:a16="http://schemas.microsoft.com/office/drawing/2014/main" id="{CCBAEC15-B82F-036B-2EC1-9054A530FF1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9963" y="4749296"/>
            <a:ext cx="529167" cy="529167"/>
          </a:xfrm>
          <a:prstGeom prst="rect">
            <a:avLst/>
          </a:prstGeom>
        </p:spPr>
      </p:pic>
      <p:pic>
        <p:nvPicPr>
          <p:cNvPr id="21" name="Kuva 29">
            <a:extLst>
              <a:ext uri="{FF2B5EF4-FFF2-40B4-BE49-F238E27FC236}">
                <a16:creationId xmlns:a16="http://schemas.microsoft.com/office/drawing/2014/main" id="{34536810-D5EC-925F-CF03-6E959E60C20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874" y="2604796"/>
            <a:ext cx="569345" cy="569345"/>
          </a:xfrm>
          <a:prstGeom prst="rect">
            <a:avLst/>
          </a:prstGeom>
        </p:spPr>
      </p:pic>
      <p:pic>
        <p:nvPicPr>
          <p:cNvPr id="23" name="Kuva 31">
            <a:extLst>
              <a:ext uri="{FF2B5EF4-FFF2-40B4-BE49-F238E27FC236}">
                <a16:creationId xmlns:a16="http://schemas.microsoft.com/office/drawing/2014/main" id="{B53A2DD1-F289-9BE0-9D22-1E0EF5F3CC91}"/>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9874" y="1512458"/>
            <a:ext cx="569344" cy="569344"/>
          </a:xfrm>
          <a:prstGeom prst="rect">
            <a:avLst/>
          </a:prstGeom>
        </p:spPr>
      </p:pic>
      <p:pic>
        <p:nvPicPr>
          <p:cNvPr id="14" name="Graphic 13">
            <a:extLst>
              <a:ext uri="{FF2B5EF4-FFF2-40B4-BE49-F238E27FC236}">
                <a16:creationId xmlns:a16="http://schemas.microsoft.com/office/drawing/2014/main" id="{A9DBD269-7CC7-00A9-8316-E3DACBE87B89}"/>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539" y="5764133"/>
            <a:ext cx="626013" cy="626013"/>
          </a:xfrm>
          <a:prstGeom prst="rect">
            <a:avLst/>
          </a:prstGeom>
        </p:spPr>
      </p:pic>
    </p:spTree>
    <p:extLst>
      <p:ext uri="{BB962C8B-B14F-4D97-AF65-F5344CB8AC3E}">
        <p14:creationId xmlns:p14="http://schemas.microsoft.com/office/powerpoint/2010/main" val="25027119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B1328-3E61-FC11-DF6C-3B54801FE2F9}"/>
            </a:ext>
          </a:extLst>
        </p:cNvPr>
        <p:cNvGrpSpPr/>
        <p:nvPr/>
      </p:nvGrpSpPr>
      <p:grpSpPr>
        <a:xfrm>
          <a:off x="0" y="0"/>
          <a:ext cx="0" cy="0"/>
          <a:chOff x="0" y="0"/>
          <a:chExt cx="0" cy="0"/>
        </a:xfrm>
      </p:grpSpPr>
      <p:pic>
        <p:nvPicPr>
          <p:cNvPr id="5" name="Picture 11">
            <a:extLst>
              <a:ext uri="{FF2B5EF4-FFF2-40B4-BE49-F238E27FC236}">
                <a16:creationId xmlns:a16="http://schemas.microsoft.com/office/drawing/2014/main" id="{C5D3FCC2-9E76-6F37-3C66-B57BB6A38E37}"/>
              </a:ext>
            </a:extLst>
          </p:cNvPr>
          <p:cNvPicPr>
            <a:picLocks noChangeAspect="1"/>
          </p:cNvPicPr>
          <p:nvPr/>
        </p:nvPicPr>
        <p:blipFill>
          <a:blip r:embed="rId3">
            <a:extLst>
              <a:ext uri="{28A0092B-C50C-407E-A947-70E740481C1C}">
                <a14:useLocalDpi xmlns:a14="http://schemas.microsoft.com/office/drawing/2010/main" val="0"/>
              </a:ext>
            </a:extLst>
          </a:blip>
          <a:srcRect l="29164" r="29164"/>
          <a:stretch/>
        </p:blipFill>
        <p:spPr>
          <a:xfrm>
            <a:off x="11127440" y="0"/>
            <a:ext cx="1074570" cy="6858000"/>
          </a:xfrm>
          <a:prstGeom prst="rect">
            <a:avLst/>
          </a:prstGeom>
          <a:solidFill>
            <a:srgbClr val="6471E4"/>
          </a:solidFill>
          <a:ln>
            <a:noFill/>
          </a:ln>
        </p:spPr>
      </p:pic>
      <p:sp>
        <p:nvSpPr>
          <p:cNvPr id="14" name="Rectangle 24">
            <a:extLst>
              <a:ext uri="{FF2B5EF4-FFF2-40B4-BE49-F238E27FC236}">
                <a16:creationId xmlns:a16="http://schemas.microsoft.com/office/drawing/2014/main" id="{8791781A-BD07-F4F8-EAA9-0E6695A117F8}"/>
              </a:ext>
            </a:extLst>
          </p:cNvPr>
          <p:cNvSpPr/>
          <p:nvPr/>
        </p:nvSpPr>
        <p:spPr>
          <a:xfrm>
            <a:off x="11120868" y="-14"/>
            <a:ext cx="1084580" cy="6858001"/>
          </a:xfrm>
          <a:prstGeom prst="rect">
            <a:avLst/>
          </a:prstGeom>
          <a:solidFill>
            <a:srgbClr val="F8C273">
              <a:alpha val="7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i-FI" sz="2400">
              <a:solidFill>
                <a:srgbClr val="FFFFFF"/>
              </a:solidFill>
              <a:latin typeface="Arial Nova" panose="020B0504020202020204" pitchFamily="34" charset="0"/>
            </a:endParaRPr>
          </a:p>
        </p:txBody>
      </p:sp>
      <p:sp>
        <p:nvSpPr>
          <p:cNvPr id="6" name="Slide Number Placeholder 5">
            <a:extLst>
              <a:ext uri="{FF2B5EF4-FFF2-40B4-BE49-F238E27FC236}">
                <a16:creationId xmlns:a16="http://schemas.microsoft.com/office/drawing/2014/main" id="{7B5D158C-1CD7-9545-58F6-BDF947A4728B}"/>
              </a:ext>
            </a:extLst>
          </p:cNvPr>
          <p:cNvSpPr txBox="1">
            <a:spLocks/>
          </p:cNvSpPr>
          <p:nvPr/>
        </p:nvSpPr>
        <p:spPr>
          <a:xfrm>
            <a:off x="11609900" y="6656833"/>
            <a:ext cx="643797" cy="192000"/>
          </a:xfrm>
          <a:prstGeom prst="rect">
            <a:avLst/>
          </a:prstGeom>
        </p:spPr>
        <p:txBody>
          <a:bodyPr vert="horz" lIns="121920" tIns="60960" rIns="121920" bIns="60960" rtlCol="0" anchor="ctr"/>
          <a:lstStyle>
            <a:defPPr>
              <a:defRPr lang="fi-FI"/>
            </a:defPPr>
            <a:lvl1pPr marL="0" algn="r" defTabSz="914400" rtl="0" eaLnBrk="1" latinLnBrk="0" hangingPunct="1">
              <a:defRPr sz="700" kern="1200">
                <a:solidFill>
                  <a:schemeClr val="bg1">
                    <a:lumMod val="6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B77C6B-83F3-4633-B409-7A3851B229A1}" type="slidenum">
              <a:rPr kumimoji="0" lang="fi-FI" sz="933"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i-FI" sz="933" b="0" i="0" u="none" strike="noStrike" kern="1200" cap="none" spc="0" normalizeH="0" baseline="0" noProof="0">
              <a:ln>
                <a:noFill/>
              </a:ln>
              <a:solidFill>
                <a:srgbClr val="3F3F3F"/>
              </a:solidFill>
              <a:effectLst/>
              <a:uLnTx/>
              <a:uFillTx/>
              <a:latin typeface="Arial Nova" panose="020B0504020202020204" pitchFamily="34" charset="0"/>
              <a:ea typeface="+mn-ea"/>
              <a:cs typeface="+mn-cs"/>
            </a:endParaRPr>
          </a:p>
        </p:txBody>
      </p:sp>
      <p:graphicFrame>
        <p:nvGraphicFramePr>
          <p:cNvPr id="7" name="Taulukko 6">
            <a:extLst>
              <a:ext uri="{FF2B5EF4-FFF2-40B4-BE49-F238E27FC236}">
                <a16:creationId xmlns:a16="http://schemas.microsoft.com/office/drawing/2014/main" id="{0BD9FC64-A6A1-5776-A3B9-D09C6ED02828}"/>
              </a:ext>
            </a:extLst>
          </p:cNvPr>
          <p:cNvGraphicFramePr>
            <a:graphicFrameLocks/>
          </p:cNvGraphicFramePr>
          <p:nvPr>
            <p:extLst>
              <p:ext uri="{D42A27DB-BD31-4B8C-83A1-F6EECF244321}">
                <p14:modId xmlns:p14="http://schemas.microsoft.com/office/powerpoint/2010/main" val="2753881063"/>
              </p:ext>
            </p:extLst>
          </p:nvPr>
        </p:nvGraphicFramePr>
        <p:xfrm>
          <a:off x="383091" y="1025476"/>
          <a:ext cx="10033416" cy="5741200"/>
        </p:xfrm>
        <a:graphic>
          <a:graphicData uri="http://schemas.openxmlformats.org/drawingml/2006/table">
            <a:tbl>
              <a:tblPr firstRow="1" bandRow="1">
                <a:tableStyleId>{5C22544A-7EE6-4342-B048-85BDC9FD1C3A}</a:tableStyleId>
              </a:tblPr>
              <a:tblGrid>
                <a:gridCol w="5016708">
                  <a:extLst>
                    <a:ext uri="{9D8B030D-6E8A-4147-A177-3AD203B41FA5}">
                      <a16:colId xmlns:a16="http://schemas.microsoft.com/office/drawing/2014/main" val="190174525"/>
                    </a:ext>
                  </a:extLst>
                </a:gridCol>
                <a:gridCol w="5016708">
                  <a:extLst>
                    <a:ext uri="{9D8B030D-6E8A-4147-A177-3AD203B41FA5}">
                      <a16:colId xmlns:a16="http://schemas.microsoft.com/office/drawing/2014/main" val="362140095"/>
                    </a:ext>
                  </a:extLst>
                </a:gridCol>
              </a:tblGrid>
              <a:tr h="568960">
                <a:tc>
                  <a:txBody>
                    <a:bodyPr/>
                    <a:lstStyle/>
                    <a:p>
                      <a:pPr marL="119377" indent="0" algn="l" defTabSz="1035441" rtl="0" eaLnBrk="1" latinLnBrk="0" hangingPunct="1">
                        <a:lnSpc>
                          <a:spcPct val="100000"/>
                        </a:lnSpc>
                        <a:spcBef>
                          <a:spcPts val="267"/>
                        </a:spcBef>
                        <a:spcAft>
                          <a:spcPts val="0"/>
                        </a:spcAft>
                        <a:buClr>
                          <a:srgbClr val="4C7090"/>
                        </a:buClr>
                        <a:buFont typeface="Arial" panose="020B0604020202020204" pitchFamily="34" charset="0"/>
                        <a:buNone/>
                        <a:defRPr/>
                      </a:pPr>
                      <a:r>
                        <a:rPr lang="fi-FI" sz="1200" b="1" kern="1200" spc="0" baseline="0">
                          <a:solidFill>
                            <a:srgbClr val="000000"/>
                          </a:solidFill>
                          <a:latin typeface="+mn-lt"/>
                          <a:ea typeface="Source Sans Pro" panose="020B0503030403020204" pitchFamily="34" charset="0"/>
                          <a:cs typeface="+mn-cs"/>
                        </a:rPr>
                        <a:t>TÄRKEIMMÄT MAHDOLLISUUDET JA NIIDEN HYÖDYNTÄMISEEN LIITTYVÄT TOIMENPITEET:</a:t>
                      </a:r>
                    </a:p>
                  </a:txBody>
                  <a:tcPr marL="121920" marR="121920" marT="60960" marB="60960" anchor="b">
                    <a:lnR w="12700" cap="flat" cmpd="sng" algn="ctr">
                      <a:solidFill>
                        <a:schemeClr val="tx1"/>
                      </a:solidFill>
                      <a:prstDash val="solid"/>
                      <a:round/>
                      <a:headEnd type="none" w="med" len="med"/>
                      <a:tailEnd type="none" w="med" len="med"/>
                    </a:lnR>
                    <a:solidFill>
                      <a:schemeClr val="bg1"/>
                    </a:solidFill>
                  </a:tcPr>
                </a:tc>
                <a:tc>
                  <a:txBody>
                    <a:bodyPr/>
                    <a:lstStyle/>
                    <a:p>
                      <a:pPr marL="119377" indent="0" algn="l" defTabSz="1035441" rtl="0" eaLnBrk="1" latinLnBrk="0" hangingPunct="1">
                        <a:lnSpc>
                          <a:spcPct val="100000"/>
                        </a:lnSpc>
                        <a:spcBef>
                          <a:spcPts val="267"/>
                        </a:spcBef>
                        <a:spcAft>
                          <a:spcPts val="0"/>
                        </a:spcAft>
                        <a:buClr>
                          <a:srgbClr val="4C7090"/>
                        </a:buClr>
                        <a:buFont typeface="Arial" panose="020B0604020202020204" pitchFamily="34" charset="0"/>
                        <a:buNone/>
                        <a:defRPr/>
                      </a:pPr>
                      <a:r>
                        <a:rPr lang="fi-FI" sz="1200" b="1" kern="1200" spc="0" baseline="0">
                          <a:solidFill>
                            <a:srgbClr val="000000"/>
                          </a:solidFill>
                          <a:latin typeface="+mn-lt"/>
                          <a:ea typeface="Source Sans Pro" panose="020B0503030403020204" pitchFamily="34" charset="0"/>
                          <a:cs typeface="+mn-cs"/>
                        </a:rPr>
                        <a:t>TÄRKEIMMÄT UHAT JA NIIDEN EHKÄISEMISEEN TAI NIIHIN SOPEUTUMISEEN LIITTYVÄT TOIMENPITEET:</a:t>
                      </a:r>
                    </a:p>
                  </a:txBody>
                  <a:tcPr marL="121920" marR="121920" marT="60960" marB="60960" anchor="b">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503687544"/>
                  </a:ext>
                </a:extLst>
              </a:tr>
              <a:tr h="172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Kiertotalous, puolustusteollisuus ja kestävän ruokajärjestelmän ratkaisut ovat merkittäviä kasvualoja paikallisesti ja kansainvälisesti.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Vihreän siirtymän innovaatioiden ja ruokajärjestelmän teknologisten innovaatioiden kehittäminen vastaamaan muuttuvia sääoloja.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Kiertotalouden </a:t>
                      </a:r>
                      <a:r>
                        <a:rPr kumimoji="0" lang="fi-FI" sz="1000" i="0" u="none" strike="noStrike" kern="1200" cap="none" normalizeH="0" baseline="0" noProof="0" err="1">
                          <a:ln>
                            <a:noFill/>
                          </a:ln>
                          <a:solidFill>
                            <a:schemeClr val="tx1">
                              <a:lumMod val="50000"/>
                            </a:schemeClr>
                          </a:solidFill>
                          <a:effectLst/>
                          <a:latin typeface="Source Sans Pro" panose="020B0503030403020204" pitchFamily="34" charset="0"/>
                          <a:ea typeface="Source Sans Pro" panose="020B0503030403020204" pitchFamily="34" charset="0"/>
                          <a:cs typeface="+mn-cs"/>
                        </a:rPr>
                        <a:t>kv</a:t>
                      </a: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-ratkaisujen kehittämiseen panostaminen ja viennin edistäminen.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Uudelleenkäyttöön liittyvän paikallisen liiketoiminnan ja paikallisen tuotannon edistäminen ja tukeminen.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Otaniemen kehittäminen puolustusteollisuuden </a:t>
                      </a:r>
                      <a:r>
                        <a:rPr kumimoji="0" lang="fi-FI" sz="1000" i="0" u="none" strike="noStrike" kern="1200" cap="none" normalizeH="0" baseline="0" noProof="0" err="1">
                          <a:ln>
                            <a:noFill/>
                          </a:ln>
                          <a:solidFill>
                            <a:schemeClr val="tx1">
                              <a:lumMod val="50000"/>
                            </a:schemeClr>
                          </a:solidFill>
                          <a:effectLst/>
                          <a:latin typeface="Source Sans Pro" panose="020B0503030403020204" pitchFamily="34" charset="0"/>
                          <a:ea typeface="Source Sans Pro" panose="020B0503030403020204" pitchFamily="34" charset="0"/>
                          <a:cs typeface="+mn-cs"/>
                        </a:rPr>
                        <a:t>innovaatiohubiksi</a:t>
                      </a: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 Pohjoismaisen puolustusteollisuuden edistäminen Uudenmaan toimesta. </a:t>
                      </a:r>
                    </a:p>
                  </a:txBody>
                  <a:tcPr marL="121920" marR="121920" marT="60960" marB="60960">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Ympäristöolosuhteiden muuttuminen epäsuotuisaksi haastaa kriittisen infran ylläpitoa</a:t>
                      </a:r>
                    </a:p>
                    <a:p>
                      <a:pPr marL="171450" indent="-171450" algn="l" defTabSz="914400" rtl="0" eaLnBrk="1" latinLnBrk="0" hangingPunct="1">
                        <a:buFont typeface="Wingdings" panose="05000000000000000000" pitchFamily="2" charset="2"/>
                        <a:buChar char="ü"/>
                      </a:pPr>
                      <a:endParaRPr lang="fi-FI" sz="1000" kern="1200">
                        <a:solidFill>
                          <a:schemeClr val="tx1">
                            <a:lumMod val="50000"/>
                          </a:schemeClr>
                        </a:solidFill>
                        <a:latin typeface="Source Sans Pro" panose="020B0503030403020204" pitchFamily="34" charset="0"/>
                        <a:ea typeface="Source Sans Pro" panose="020B0503030403020204" pitchFamily="34" charset="0"/>
                        <a:cs typeface="+mn-cs"/>
                      </a:endParaRPr>
                    </a:p>
                    <a:p>
                      <a:pPr marL="171450" indent="-171450" algn="l" defTabSz="914400" rtl="0" eaLnBrk="1" latinLnBrk="0" hangingPunct="1">
                        <a:buFont typeface="Wingdings" panose="05000000000000000000" pitchFamily="2" charset="2"/>
                        <a:buChar char="ü"/>
                      </a:pPr>
                      <a:r>
                        <a:rPr lang="fi-FI" sz="1000" kern="1200">
                          <a:solidFill>
                            <a:schemeClr val="tx1">
                              <a:lumMod val="50000"/>
                            </a:schemeClr>
                          </a:solidFill>
                          <a:latin typeface="Source Sans Pro" panose="020B0503030403020204" pitchFamily="34" charset="0"/>
                          <a:ea typeface="Source Sans Pro" panose="020B0503030403020204" pitchFamily="34" charset="0"/>
                          <a:cs typeface="+mn-cs"/>
                        </a:rPr>
                        <a:t>Rapautuvan infrastruktuurin korjauksen ja uuden rakentamisen toimenpiteiden edistäminen suojelemaan lisääntyviltä ulkoisilta uhilta.</a:t>
                      </a:r>
                    </a:p>
                    <a:p>
                      <a:pPr marL="171450" indent="-171450" algn="l" defTabSz="914400" rtl="0" eaLnBrk="1" latinLnBrk="0" hangingPunct="1">
                        <a:buFont typeface="Wingdings" panose="05000000000000000000" pitchFamily="2" charset="2"/>
                        <a:buChar char="ü"/>
                      </a:pPr>
                      <a:r>
                        <a:rPr lang="fi-FI" sz="1000" kern="1200">
                          <a:solidFill>
                            <a:schemeClr val="tx1">
                              <a:lumMod val="50000"/>
                            </a:schemeClr>
                          </a:solidFill>
                          <a:latin typeface="Source Sans Pro" panose="020B0503030403020204" pitchFamily="34" charset="0"/>
                          <a:ea typeface="Source Sans Pro" panose="020B0503030403020204" pitchFamily="34" charset="0"/>
                          <a:cs typeface="+mn-cs"/>
                        </a:rPr>
                        <a:t>Infran rakentamisen resurssitehokkuuden kasvattaminen ja siihen liittyvän osaamisen ja sääntelyn kehittäminen. Rakentamisen laadun edistäminen ja laatukriteerien määritteleminen.</a:t>
                      </a:r>
                    </a:p>
                    <a:p>
                      <a:pPr marL="171450" indent="-171450" algn="l" defTabSz="914400" rtl="0" eaLnBrk="1" latinLnBrk="0" hangingPunct="1">
                        <a:buFont typeface="Wingdings" panose="05000000000000000000" pitchFamily="2" charset="2"/>
                        <a:buChar char="ü"/>
                      </a:pPr>
                      <a:r>
                        <a:rPr lang="fi-FI" sz="1000" kern="1200">
                          <a:solidFill>
                            <a:schemeClr val="tx1">
                              <a:lumMod val="50000"/>
                            </a:schemeClr>
                          </a:solidFill>
                          <a:latin typeface="Source Sans Pro" panose="020B0503030403020204" pitchFamily="34" charset="0"/>
                          <a:ea typeface="Source Sans Pro" panose="020B0503030403020204" pitchFamily="34" charset="0"/>
                          <a:cs typeface="+mn-cs"/>
                        </a:rPr>
                        <a:t>Uusimaalaisen korjausrakentamisosaamisen ja –yrittäjyyden tukeminen.</a:t>
                      </a:r>
                    </a:p>
                    <a:p>
                      <a:pPr marL="171450" indent="-171450" algn="l" defTabSz="914400" rtl="0" eaLnBrk="1" latinLnBrk="0" hangingPunct="1">
                        <a:buFont typeface="Wingdings" panose="05000000000000000000" pitchFamily="2" charset="2"/>
                        <a:buChar char="ü"/>
                      </a:pPr>
                      <a:r>
                        <a:rPr lang="fi-FI" sz="1000" kern="1200">
                          <a:solidFill>
                            <a:schemeClr val="tx1">
                              <a:lumMod val="50000"/>
                            </a:schemeClr>
                          </a:solidFill>
                          <a:latin typeface="Source Sans Pro" panose="020B0503030403020204" pitchFamily="34" charset="0"/>
                          <a:ea typeface="Source Sans Pro" panose="020B0503030403020204" pitchFamily="34" charset="0"/>
                          <a:cs typeface="+mn-cs"/>
                        </a:rPr>
                        <a:t>Rakennusten ja tavaroiden elinkaaren pidentämisen tukeminen erilaisilla toimilla.</a:t>
                      </a:r>
                    </a:p>
                  </a:txBody>
                  <a:tcPr marL="121920" marR="121920" marT="60960" marB="60960">
                    <a:lnL w="12700" cap="flat" cmpd="sng" algn="ctr">
                      <a:solidFill>
                        <a:schemeClr val="tx1"/>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2805554467"/>
                  </a:ext>
                </a:extLst>
              </a:tr>
              <a:tr h="172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Uudenmaan toimiminen koulutuksen osaamishubina ja osaamisen jakaminen ympäri Suomen.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Jatkuvan oppimisen toimintamallin kehittäminen. Osaamisen kehittäminen ja jatkuva oppiminen yhteistyössä yritysten ja koulutusjärjestöjen kanssa.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Tutkintojen tunnustamisen ja osaamisen todentamisen uusien mekanismien kehittäminen. Tutkinnon merkityksen lieventäminen ja osaamisen hankkiminen myös muilla tavoilla. </a:t>
                      </a:r>
                    </a:p>
                  </a:txBody>
                  <a:tcPr marL="121920" marR="121920" marT="60960" marB="60960">
                    <a:lnR w="12700" cap="flat" cmpd="sng" algn="ctr">
                      <a:solidFill>
                        <a:schemeClr val="tx1"/>
                      </a:solidFill>
                      <a:prstDash val="solid"/>
                      <a:round/>
                      <a:headEnd type="none" w="med" len="med"/>
                      <a:tailEnd type="none" w="med" len="med"/>
                    </a:lnR>
                    <a:solidFill>
                      <a:srgbClr val="FEF7E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Uudellamaalla alueet ja kaupungit segregoituvat ja väestö jakaantuu yhteiskuntaluokkien mukaan.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a:ln>
                          <a:noFill/>
                        </a:ln>
                        <a:solidFill>
                          <a:schemeClr val="tx1">
                            <a:lumMod val="50000"/>
                          </a:schemeClr>
                        </a:solidFill>
                        <a:effectLst/>
                        <a:uLnTx/>
                        <a:uFillTx/>
                        <a:latin typeface="+mn-lt"/>
                        <a:ea typeface="+mn-ea"/>
                        <a:cs typeface="+mn-cs"/>
                      </a:endParaRPr>
                    </a:p>
                    <a:p>
                      <a:pPr marL="171450" indent="-171450">
                        <a:buFont typeface="Wingdings" panose="05000000000000000000" pitchFamily="2" charset="2"/>
                        <a:buChar char="ü"/>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Kolmannen sektorin tuottamien palveluiden lisääminen.</a:t>
                      </a:r>
                    </a:p>
                    <a:p>
                      <a:pPr marL="171450" indent="-171450">
                        <a:buFont typeface="Wingdings" panose="05000000000000000000" pitchFamily="2" charset="2"/>
                        <a:buChar char="ü"/>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Maahanmuuttajien integroiminen yhteiskuntaan uusien toimintamallien avulla. Varhaiseen kotouttamiseen panostaminen yhteistyön avulla.  </a:t>
                      </a:r>
                    </a:p>
                    <a:p>
                      <a:pPr marL="171450" indent="-171450">
                        <a:buFont typeface="Wingdings" panose="05000000000000000000" pitchFamily="2" charset="2"/>
                        <a:buChar char="ü"/>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Ihmisten elämänhallinnan, hyvinvoinnin ja turvallisuudentunteen tukeminen. </a:t>
                      </a:r>
                    </a:p>
                    <a:p>
                      <a:pPr marL="171450" indent="-171450">
                        <a:buFont typeface="Wingdings" panose="05000000000000000000" pitchFamily="2" charset="2"/>
                        <a:buChar char="ü"/>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Tarjotaan palveluja ja keinoja sosiaalisen ja henkisen hyvinvoinnin edistämiseen. </a:t>
                      </a:r>
                    </a:p>
                    <a:p>
                      <a:pPr marL="171450" indent="-171450">
                        <a:buFont typeface="Wingdings" panose="05000000000000000000" pitchFamily="2" charset="2"/>
                        <a:buChar char="ü"/>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Kulttuurien välisen yhteisöllisyyden ja ymmärryksen kasvattaminen. </a:t>
                      </a:r>
                    </a:p>
                  </a:txBody>
                  <a:tcPr marL="121920" marR="121920" marT="60960" marB="60960">
                    <a:lnL w="12700" cap="flat" cmpd="sng" algn="ctr">
                      <a:solidFill>
                        <a:schemeClr val="tx1"/>
                      </a:solidFill>
                      <a:prstDash val="solid"/>
                      <a:round/>
                      <a:headEnd type="none" w="med" len="med"/>
                      <a:tailEnd type="none" w="med" len="med"/>
                    </a:lnL>
                    <a:solidFill>
                      <a:srgbClr val="FEF7EC"/>
                    </a:solidFill>
                  </a:tcPr>
                </a:tc>
                <a:extLst>
                  <a:ext uri="{0D108BD9-81ED-4DB2-BD59-A6C34878D82A}">
                    <a16:rowId xmlns:a16="http://schemas.microsoft.com/office/drawing/2014/main" val="3268113008"/>
                  </a:ext>
                </a:extLst>
              </a:tr>
              <a:tr h="151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Yritystoimintaan voimakas panostaminen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Yritystoiminnan ja yrittäjyyden tukemisen nostaminen yhteiskunnan prioriteetin kärkeen.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Pienyrittäjyyden helpottaminen, yrittäjyyskasvatuksen tukeminen ja yrityksille tarkoitettujen palveluiden lisääminen, luvitusprosessien järkevöittäminen ja sujuvoittaminen, joustavien tilaratkaisujen tarjoaminen.</a:t>
                      </a:r>
                      <a:endParaRPr kumimoji="0" lang="fi-FI" sz="1000" b="0" i="0" u="none" strike="noStrike" kern="1200" cap="none" spc="0" normalizeH="0" baseline="0" noProof="0">
                        <a:ln>
                          <a:noFill/>
                        </a:ln>
                        <a:solidFill>
                          <a:schemeClr val="tx1">
                            <a:lumMod val="50000"/>
                          </a:schemeClr>
                        </a:solidFill>
                        <a:effectLst/>
                        <a:uLnTx/>
                        <a:uFillTx/>
                        <a:latin typeface="Source Sans Pro" panose="020B0503030403020204" pitchFamily="34" charset="0"/>
                        <a:ea typeface="Source Sans Pro" panose="020B050303040302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Source Sans Pro" panose="020B0503030403020204" pitchFamily="34" charset="0"/>
                          <a:ea typeface="Source Sans Pro" panose="020B0503030403020204" pitchFamily="34" charset="0"/>
                          <a:cs typeface="+mn-cs"/>
                        </a:rPr>
                        <a:t>Yhteiskunnallisen yrittäjyyden ja monimuotoisten toimeentulon tukeminen.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Lähipalveluiden ja kivijalkabisneksen edistäminen yhdyskuntasuunnittelulla.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Maahanmuuttajataustaisten yrittäjyyden tukeminen</a:t>
                      </a:r>
                      <a:r>
                        <a:rPr kumimoji="0" lang="fi-FI" sz="900" b="0" i="0" u="none" strike="noStrike" kern="1200" cap="none" spc="0" normalizeH="0" baseline="0" noProof="0">
                          <a:ln>
                            <a:noFill/>
                          </a:ln>
                          <a:solidFill>
                            <a:schemeClr val="tx1">
                              <a:lumMod val="50000"/>
                            </a:schemeClr>
                          </a:solidFill>
                          <a:effectLst/>
                          <a:uLnTx/>
                          <a:uFillTx/>
                          <a:latin typeface="+mn-lt"/>
                          <a:ea typeface="+mn-ea"/>
                          <a:cs typeface="+mn-cs"/>
                        </a:rPr>
                        <a:t>.</a:t>
                      </a:r>
                      <a:endPar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endParaRPr>
                    </a:p>
                  </a:txBody>
                  <a:tcPr marL="121920" marR="121920" marT="60960" marB="60960">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Maakunnan saavutettavuus heikkenee, liikenneinfra rapistuu ja liiketoiminnasta tulee paikallisempaa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Kansainvälisen saavutettavuuden varmistaminen, jotta Uusimaa ei jää Eurooppaan suuntautuvan liikenteen suhteen ”pussinpohjalle”.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Julkisen liikenteen ja julkisen liikenteen infran kehittäminen ehkäisemään joukkoliikenneinfran heikkenemistä, yksityisautoilun lisääntymistä, maakunnan näivettymistä, eriytymistä ja elintasoerojen kasvua.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Verotulojen ohjaaminen joukkoliikenteen kehittämiseen.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Pyöräteihin ja pyöräilyinfraan panostaminen.</a:t>
                      </a:r>
                    </a:p>
                  </a:txBody>
                  <a:tcPr marL="121920" marR="121920" marT="60960" marB="60960">
                    <a:lnL w="12700" cap="flat" cmpd="sng" algn="ctr">
                      <a:solidFill>
                        <a:schemeClr val="tx1"/>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2173889065"/>
                  </a:ext>
                </a:extLst>
              </a:tr>
            </a:tbl>
          </a:graphicData>
        </a:graphic>
      </p:graphicFrame>
      <p:sp>
        <p:nvSpPr>
          <p:cNvPr id="13" name="Rectangle 21">
            <a:extLst>
              <a:ext uri="{FF2B5EF4-FFF2-40B4-BE49-F238E27FC236}">
                <a16:creationId xmlns:a16="http://schemas.microsoft.com/office/drawing/2014/main" id="{E7BBA6B9-E714-5D25-1F41-14A67173BE2B}"/>
              </a:ext>
            </a:extLst>
          </p:cNvPr>
          <p:cNvSpPr/>
          <p:nvPr/>
        </p:nvSpPr>
        <p:spPr>
          <a:xfrm rot="16200000">
            <a:off x="7537071" y="3274363"/>
            <a:ext cx="6858008" cy="309283"/>
          </a:xfrm>
          <a:prstGeom prst="rect">
            <a:avLst/>
          </a:prstGeom>
          <a:solidFill>
            <a:srgbClr val="F8C273"/>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r" defTabSz="1219140">
              <a:spcBef>
                <a:spcPct val="20000"/>
              </a:spcBef>
              <a:buClr>
                <a:srgbClr val="FFB200"/>
              </a:buClr>
              <a:buSzPct val="80000"/>
              <a:defRPr/>
            </a:pPr>
            <a:endParaRPr lang="fi-FI" sz="1600" b="1">
              <a:solidFill>
                <a:srgbClr val="FFFFFF"/>
              </a:solidFill>
            </a:endParaRPr>
          </a:p>
        </p:txBody>
      </p:sp>
      <p:sp>
        <p:nvSpPr>
          <p:cNvPr id="2" name="Title 1">
            <a:extLst>
              <a:ext uri="{FF2B5EF4-FFF2-40B4-BE49-F238E27FC236}">
                <a16:creationId xmlns:a16="http://schemas.microsoft.com/office/drawing/2014/main" id="{2CFA8455-4789-5ABB-7C13-ED63B28AC6EE}"/>
              </a:ext>
            </a:extLst>
          </p:cNvPr>
          <p:cNvSpPr>
            <a:spLocks noGrp="1"/>
          </p:cNvSpPr>
          <p:nvPr>
            <p:ph type="title"/>
          </p:nvPr>
        </p:nvSpPr>
        <p:spPr/>
        <p:txBody>
          <a:bodyPr>
            <a:normAutofit/>
          </a:bodyPr>
          <a:lstStyle/>
          <a:p>
            <a:r>
              <a:rPr lang="en-US" sz="1800" noProof="1">
                <a:solidFill>
                  <a:schemeClr val="accent1">
                    <a:lumMod val="75000"/>
                  </a:schemeClr>
                </a:solidFill>
                <a:latin typeface="Arial Nova"/>
              </a:rPr>
              <a:t>Skenaario 4 – Pakolaiset ja polarisaatio – Vaikutukset</a:t>
            </a:r>
            <a:br>
              <a:rPr lang="en-US" sz="2400" noProof="1">
                <a:solidFill>
                  <a:schemeClr val="accent1">
                    <a:lumMod val="75000"/>
                  </a:schemeClr>
                </a:solidFill>
                <a:latin typeface="Arial Nova"/>
              </a:rPr>
            </a:br>
            <a:r>
              <a:rPr lang="fi-FI" sz="2400" noProof="1">
                <a:solidFill>
                  <a:schemeClr val="accent1">
                    <a:lumMod val="75000"/>
                  </a:schemeClr>
                </a:solidFill>
                <a:latin typeface="Arial Nova"/>
              </a:rPr>
              <a:t>Uudenmaan varautumissuunnitelma skenaarion toteutumiseen</a:t>
            </a:r>
            <a:endParaRPr lang="fi-FI" sz="2400">
              <a:solidFill>
                <a:schemeClr val="accent1">
                  <a:lumMod val="75000"/>
                </a:schemeClr>
              </a:solidFill>
            </a:endParaRPr>
          </a:p>
        </p:txBody>
      </p:sp>
    </p:spTree>
    <p:extLst>
      <p:ext uri="{BB962C8B-B14F-4D97-AF65-F5344CB8AC3E}">
        <p14:creationId xmlns:p14="http://schemas.microsoft.com/office/powerpoint/2010/main" val="20703015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4F6FD-1A9D-32D0-FD95-1F20F3F86E5A}"/>
            </a:ext>
          </a:extLst>
        </p:cNvPr>
        <p:cNvGrpSpPr/>
        <p:nvPr/>
      </p:nvGrpSpPr>
      <p:grpSpPr>
        <a:xfrm>
          <a:off x="0" y="0"/>
          <a:ext cx="0" cy="0"/>
          <a:chOff x="0" y="0"/>
          <a:chExt cx="0" cy="0"/>
        </a:xfrm>
      </p:grpSpPr>
      <p:pic>
        <p:nvPicPr>
          <p:cNvPr id="3" name="Picture 11">
            <a:extLst>
              <a:ext uri="{FF2B5EF4-FFF2-40B4-BE49-F238E27FC236}">
                <a16:creationId xmlns:a16="http://schemas.microsoft.com/office/drawing/2014/main" id="{B439E355-FD39-1DFB-4A1D-D94AB31DA727}"/>
              </a:ext>
            </a:extLst>
          </p:cNvPr>
          <p:cNvPicPr>
            <a:picLocks noChangeAspect="1"/>
          </p:cNvPicPr>
          <p:nvPr/>
        </p:nvPicPr>
        <p:blipFill>
          <a:blip r:embed="rId3">
            <a:extLst>
              <a:ext uri="{28A0092B-C50C-407E-A947-70E740481C1C}">
                <a14:useLocalDpi xmlns:a14="http://schemas.microsoft.com/office/drawing/2010/main" val="0"/>
              </a:ext>
            </a:extLst>
          </a:blip>
          <a:srcRect l="22098" r="22098"/>
          <a:stretch/>
        </p:blipFill>
        <p:spPr>
          <a:xfrm>
            <a:off x="11127440" y="0"/>
            <a:ext cx="1074570" cy="6858000"/>
          </a:xfrm>
          <a:prstGeom prst="rect">
            <a:avLst/>
          </a:prstGeom>
          <a:solidFill>
            <a:srgbClr val="6471E4"/>
          </a:solidFill>
          <a:ln>
            <a:noFill/>
          </a:ln>
        </p:spPr>
      </p:pic>
      <p:pic>
        <p:nvPicPr>
          <p:cNvPr id="5" name="Picture 11">
            <a:extLst>
              <a:ext uri="{FF2B5EF4-FFF2-40B4-BE49-F238E27FC236}">
                <a16:creationId xmlns:a16="http://schemas.microsoft.com/office/drawing/2014/main" id="{90C95641-0144-8D3A-7493-3B0011F206A0}"/>
              </a:ext>
            </a:extLst>
          </p:cNvPr>
          <p:cNvPicPr>
            <a:picLocks noChangeAspect="1"/>
          </p:cNvPicPr>
          <p:nvPr/>
        </p:nvPicPr>
        <p:blipFill>
          <a:blip r:embed="rId4">
            <a:extLst>
              <a:ext uri="{28A0092B-C50C-407E-A947-70E740481C1C}">
                <a14:useLocalDpi xmlns:a14="http://schemas.microsoft.com/office/drawing/2010/main" val="0"/>
              </a:ext>
            </a:extLst>
          </a:blip>
          <a:srcRect l="29164" r="29164"/>
          <a:stretch/>
        </p:blipFill>
        <p:spPr>
          <a:xfrm>
            <a:off x="11127440" y="0"/>
            <a:ext cx="1074570" cy="6858000"/>
          </a:xfrm>
          <a:prstGeom prst="rect">
            <a:avLst/>
          </a:prstGeom>
          <a:solidFill>
            <a:srgbClr val="6471E4"/>
          </a:solidFill>
          <a:ln>
            <a:noFill/>
          </a:ln>
        </p:spPr>
      </p:pic>
      <p:sp>
        <p:nvSpPr>
          <p:cNvPr id="14" name="Rectangle 24">
            <a:extLst>
              <a:ext uri="{FF2B5EF4-FFF2-40B4-BE49-F238E27FC236}">
                <a16:creationId xmlns:a16="http://schemas.microsoft.com/office/drawing/2014/main" id="{3B91B7D8-1048-57BA-C042-A19B742F9770}"/>
              </a:ext>
            </a:extLst>
          </p:cNvPr>
          <p:cNvSpPr/>
          <p:nvPr/>
        </p:nvSpPr>
        <p:spPr>
          <a:xfrm>
            <a:off x="11120868" y="-14"/>
            <a:ext cx="1084580" cy="6858001"/>
          </a:xfrm>
          <a:prstGeom prst="rect">
            <a:avLst/>
          </a:prstGeom>
          <a:solidFill>
            <a:srgbClr val="F8C273">
              <a:alpha val="7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fi-FI" sz="2400">
              <a:solidFill>
                <a:srgbClr val="FFFFFF"/>
              </a:solidFill>
              <a:latin typeface="Arial Nova" panose="020B0504020202020204" pitchFamily="34" charset="0"/>
            </a:endParaRPr>
          </a:p>
        </p:txBody>
      </p:sp>
      <p:sp>
        <p:nvSpPr>
          <p:cNvPr id="6" name="Slide Number Placeholder 5">
            <a:extLst>
              <a:ext uri="{FF2B5EF4-FFF2-40B4-BE49-F238E27FC236}">
                <a16:creationId xmlns:a16="http://schemas.microsoft.com/office/drawing/2014/main" id="{113B49F8-44CA-BCC2-ED87-BFB0BA1BA947}"/>
              </a:ext>
            </a:extLst>
          </p:cNvPr>
          <p:cNvSpPr txBox="1">
            <a:spLocks/>
          </p:cNvSpPr>
          <p:nvPr/>
        </p:nvSpPr>
        <p:spPr>
          <a:xfrm>
            <a:off x="11609900" y="6656833"/>
            <a:ext cx="643797" cy="192000"/>
          </a:xfrm>
          <a:prstGeom prst="rect">
            <a:avLst/>
          </a:prstGeom>
        </p:spPr>
        <p:txBody>
          <a:bodyPr vert="horz" lIns="121920" tIns="60960" rIns="121920" bIns="60960" rtlCol="0" anchor="ctr"/>
          <a:lstStyle>
            <a:defPPr>
              <a:defRPr lang="fi-FI"/>
            </a:defPPr>
            <a:lvl1pPr marL="0" algn="r" defTabSz="914400" rtl="0" eaLnBrk="1" latinLnBrk="0" hangingPunct="1">
              <a:defRPr sz="700" kern="1200">
                <a:solidFill>
                  <a:schemeClr val="bg1">
                    <a:lumMod val="6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B77C6B-83F3-4633-B409-7A3851B229A1}" type="slidenum">
              <a:rPr kumimoji="0" lang="fi-FI" sz="933" b="0" i="0" u="none" strike="noStrike" kern="1200" cap="none" spc="0" normalizeH="0" baseline="0" noProof="0">
                <a:ln>
                  <a:noFill/>
                </a:ln>
                <a:solidFill>
                  <a:srgbClr val="3F3F3F"/>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i-FI" sz="933" b="0" i="0" u="none" strike="noStrike" kern="1200" cap="none" spc="0" normalizeH="0" baseline="0" noProof="0">
              <a:ln>
                <a:noFill/>
              </a:ln>
              <a:solidFill>
                <a:srgbClr val="3F3F3F"/>
              </a:solidFill>
              <a:effectLst/>
              <a:uLnTx/>
              <a:uFillTx/>
              <a:latin typeface="Arial Nova" panose="020B0504020202020204" pitchFamily="34" charset="0"/>
              <a:ea typeface="+mn-ea"/>
              <a:cs typeface="+mn-cs"/>
            </a:endParaRPr>
          </a:p>
        </p:txBody>
      </p:sp>
      <p:graphicFrame>
        <p:nvGraphicFramePr>
          <p:cNvPr id="7" name="Taulukko 6">
            <a:extLst>
              <a:ext uri="{FF2B5EF4-FFF2-40B4-BE49-F238E27FC236}">
                <a16:creationId xmlns:a16="http://schemas.microsoft.com/office/drawing/2014/main" id="{C0EF3E6C-DAF3-322F-6ED2-B8EA4F7B815E}"/>
              </a:ext>
            </a:extLst>
          </p:cNvPr>
          <p:cNvGraphicFramePr>
            <a:graphicFrameLocks/>
          </p:cNvGraphicFramePr>
          <p:nvPr>
            <p:extLst>
              <p:ext uri="{D42A27DB-BD31-4B8C-83A1-F6EECF244321}">
                <p14:modId xmlns:p14="http://schemas.microsoft.com/office/powerpoint/2010/main" val="675730932"/>
              </p:ext>
            </p:extLst>
          </p:nvPr>
        </p:nvGraphicFramePr>
        <p:xfrm>
          <a:off x="383091" y="1182793"/>
          <a:ext cx="10033416" cy="5058899"/>
        </p:xfrm>
        <a:graphic>
          <a:graphicData uri="http://schemas.openxmlformats.org/drawingml/2006/table">
            <a:tbl>
              <a:tblPr firstRow="1" bandRow="1">
                <a:tableStyleId>{5C22544A-7EE6-4342-B048-85BDC9FD1C3A}</a:tableStyleId>
              </a:tblPr>
              <a:tblGrid>
                <a:gridCol w="5016708">
                  <a:extLst>
                    <a:ext uri="{9D8B030D-6E8A-4147-A177-3AD203B41FA5}">
                      <a16:colId xmlns:a16="http://schemas.microsoft.com/office/drawing/2014/main" val="190174525"/>
                    </a:ext>
                  </a:extLst>
                </a:gridCol>
                <a:gridCol w="5016708">
                  <a:extLst>
                    <a:ext uri="{9D8B030D-6E8A-4147-A177-3AD203B41FA5}">
                      <a16:colId xmlns:a16="http://schemas.microsoft.com/office/drawing/2014/main" val="362140095"/>
                    </a:ext>
                  </a:extLst>
                </a:gridCol>
              </a:tblGrid>
              <a:tr h="568960">
                <a:tc>
                  <a:txBody>
                    <a:bodyPr/>
                    <a:lstStyle/>
                    <a:p>
                      <a:pPr marL="119377" indent="0" algn="l" defTabSz="1035441" rtl="0" eaLnBrk="1" latinLnBrk="0" hangingPunct="1">
                        <a:lnSpc>
                          <a:spcPct val="100000"/>
                        </a:lnSpc>
                        <a:spcBef>
                          <a:spcPts val="267"/>
                        </a:spcBef>
                        <a:spcAft>
                          <a:spcPts val="0"/>
                        </a:spcAft>
                        <a:buClr>
                          <a:srgbClr val="4C7090"/>
                        </a:buClr>
                        <a:buFont typeface="Arial" panose="020B0604020202020204" pitchFamily="34" charset="0"/>
                        <a:buNone/>
                        <a:defRPr/>
                      </a:pPr>
                      <a:r>
                        <a:rPr lang="fi-FI" sz="1200" b="1" kern="1200" spc="0" baseline="0">
                          <a:solidFill>
                            <a:srgbClr val="000000"/>
                          </a:solidFill>
                          <a:latin typeface="+mn-lt"/>
                          <a:ea typeface="Source Sans Pro" panose="020B0503030403020204" pitchFamily="34" charset="0"/>
                          <a:cs typeface="+mn-cs"/>
                        </a:rPr>
                        <a:t>TÄRKEIMMÄT MAHDOLLISUUDET JA NIIDEN HYÖDYNTÄMISEEN LIITTYVÄT TOIMENPITEET:</a:t>
                      </a:r>
                    </a:p>
                  </a:txBody>
                  <a:tcPr marL="121920" marR="121920" marT="60960" marB="60960" anchor="b">
                    <a:lnR w="12700" cap="flat" cmpd="sng" algn="ctr">
                      <a:solidFill>
                        <a:schemeClr val="tx1"/>
                      </a:solidFill>
                      <a:prstDash val="solid"/>
                      <a:round/>
                      <a:headEnd type="none" w="med" len="med"/>
                      <a:tailEnd type="none" w="med" len="med"/>
                    </a:lnR>
                    <a:solidFill>
                      <a:schemeClr val="bg1"/>
                    </a:solidFill>
                  </a:tcPr>
                </a:tc>
                <a:tc>
                  <a:txBody>
                    <a:bodyPr/>
                    <a:lstStyle/>
                    <a:p>
                      <a:pPr marL="119377" indent="0" algn="l" defTabSz="1035441" rtl="0" eaLnBrk="1" latinLnBrk="0" hangingPunct="1">
                        <a:lnSpc>
                          <a:spcPct val="100000"/>
                        </a:lnSpc>
                        <a:spcBef>
                          <a:spcPts val="267"/>
                        </a:spcBef>
                        <a:spcAft>
                          <a:spcPts val="0"/>
                        </a:spcAft>
                        <a:buClr>
                          <a:srgbClr val="4C7090"/>
                        </a:buClr>
                        <a:buFont typeface="Arial" panose="020B0604020202020204" pitchFamily="34" charset="0"/>
                        <a:buNone/>
                        <a:defRPr/>
                      </a:pPr>
                      <a:r>
                        <a:rPr lang="fi-FI" sz="1200" b="1" kern="1200" spc="0" baseline="0">
                          <a:solidFill>
                            <a:srgbClr val="000000"/>
                          </a:solidFill>
                          <a:latin typeface="+mn-lt"/>
                          <a:ea typeface="Source Sans Pro" panose="020B0503030403020204" pitchFamily="34" charset="0"/>
                          <a:cs typeface="+mn-cs"/>
                        </a:rPr>
                        <a:t>TÄRKEIMMÄT UHAT JA NIIDEN EHKÄISEMISEEN TAI NIIHIN SOPEUTUMISEEN LIITTYVÄT TOIMENPITEET:</a:t>
                      </a:r>
                    </a:p>
                  </a:txBody>
                  <a:tcPr marL="121920" marR="121920" marT="60960" marB="60960" anchor="b">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503687544"/>
                  </a:ext>
                </a:extLst>
              </a:tr>
              <a:tr h="9562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Pohjois-Pohjanmaa ottaa harppauksia puolustusteollisuuden kehittämisessä</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9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Maakunta panostaa maailman johtavan puolustusteknologian kaksikäytön keskuksen kehittämiseen.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Pohjoismaisen puolustusyhteistyön lisääminen.  Puolustusyhteistyön lisääminen kasvattaa Pohjois-Pohjanmaan merkitystä puolustusasioissa.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Panostaminen puolustus- ja avaruusteknologian kehittämiseen. Puolustusteknologian ”Piilaakso”.</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 Yhteistyön kehittäminen turvallisuussektorin toimijoiden kesken. </a:t>
                      </a:r>
                    </a:p>
                  </a:txBody>
                  <a:tcPr marL="121920" marR="121920" marT="60960" marB="60960">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Kilpailukyvyn säilyttäminen uusien osaajien pito- ja vetovoiman osalta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1000" b="0"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Aivovuodon ehkäiseminen. Vaikka työvoimaa on saatavilla, osaavista henkilöstä on pulaa.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Monipuolisen koulutustarjonnan tarjoaminen. </a:t>
                      </a:r>
                    </a:p>
                  </a:txBody>
                  <a:tcPr marL="121920" marR="121920" marT="60960" marB="60960">
                    <a:lnL w="12700" cap="flat" cmpd="sng" algn="ctr">
                      <a:solidFill>
                        <a:schemeClr val="tx1"/>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2805554467"/>
                  </a:ext>
                </a:extLst>
              </a:tr>
              <a:tr h="1243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Ilmastosyistä kesäajan matkailun merkitys lisääntyy työllistäen väestöä ja pitäen lentoliikenteen elinvoimaisena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L</a:t>
                      </a: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iikennejärjestelyjen kehittämiseen panostaminen.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Pohjois-Pohjanmaan markkinoiminen globaalisti houkuttelevana matkakohteena.</a:t>
                      </a:r>
                    </a:p>
                  </a:txBody>
                  <a:tcPr marL="121920" marR="121920" marT="60960" marB="60960">
                    <a:lnR w="12700" cap="flat" cmpd="sng" algn="ctr">
                      <a:solidFill>
                        <a:schemeClr val="tx1"/>
                      </a:solidFill>
                      <a:prstDash val="solid"/>
                      <a:round/>
                      <a:headEnd type="none" w="med" len="med"/>
                      <a:tailEnd type="none" w="med" len="med"/>
                    </a:lnR>
                    <a:solidFill>
                      <a:srgbClr val="FEF7E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Asukkaiden elintaso laskee ja epäarvoistuu</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Julkinen palvelutuotanto heikkenee ja yksityisen sektorin palvelutuotanto kasvaa.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Palvelutarjonta keskittyy maakunnassa muutamaan suureen kaupunkiin.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Jengiytymisen, väkivaltarikollisuuden ja asuinalueiden eriarvoistumisen ehkäiseminen.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Nuorten eriarvoisuuskehitykseen puuttuminen. </a:t>
                      </a:r>
                    </a:p>
                  </a:txBody>
                  <a:tcPr marL="121920" marR="121920" marT="60960" marB="60960">
                    <a:lnL w="12700" cap="flat" cmpd="sng" algn="ctr">
                      <a:solidFill>
                        <a:schemeClr val="tx1"/>
                      </a:solidFill>
                      <a:prstDash val="solid"/>
                      <a:round/>
                      <a:headEnd type="none" w="med" len="med"/>
                      <a:tailEnd type="none" w="med" len="med"/>
                    </a:lnL>
                    <a:solidFill>
                      <a:srgbClr val="FEF7EC"/>
                    </a:solidFill>
                  </a:tcPr>
                </a:tc>
                <a:extLst>
                  <a:ext uri="{0D108BD9-81ED-4DB2-BD59-A6C34878D82A}">
                    <a16:rowId xmlns:a16="http://schemas.microsoft.com/office/drawing/2014/main" val="3268113008"/>
                  </a:ext>
                </a:extLst>
              </a:tr>
              <a:tr h="10899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Merkittävä rooli puhtaan energian edistäjänä</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Yliopistojen panostaminen puhtaan energian osaamiseen.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Kaupunkien ja maakuntien roolin vahvistaminen puhtaan energian edistäjinä ja toimijoina.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Investointien houkutteleminen puhtaan energian hankkeisiin.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Puhtaan energian bisnesmahdollisuuksien hyödyntäminen ja paikallisen omistamisen takaaminen.</a:t>
                      </a: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txBody>
                  <a:tcPr marL="121920" marR="121920" marT="60960" marB="60960">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chemeClr val="tx1">
                              <a:lumMod val="50000"/>
                            </a:schemeClr>
                          </a:solidFill>
                          <a:effectLst/>
                          <a:uLnTx/>
                          <a:uFillTx/>
                          <a:latin typeface="+mn-lt"/>
                          <a:ea typeface="+mn-ea"/>
                          <a:cs typeface="+mn-cs"/>
                        </a:rPr>
                        <a:t>Oulun merkitys asuinpaikan ja elinkeinon osalta maakunnassa korostuu entisestään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1" i="0" u="none" strike="noStrike" kern="1200" cap="none" spc="0" normalizeH="0" baseline="0" noProof="0">
                        <a:ln>
                          <a:noFill/>
                        </a:ln>
                        <a:solidFill>
                          <a:schemeClr val="tx1">
                            <a:lumMod val="50000"/>
                          </a:schemeClr>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b="0" i="0" u="none" strike="noStrike" kern="1200" cap="none" spc="0" normalizeH="0" baseline="0" noProof="0">
                          <a:ln>
                            <a:noFill/>
                          </a:ln>
                          <a:solidFill>
                            <a:schemeClr val="tx1">
                              <a:lumMod val="50000"/>
                            </a:schemeClr>
                          </a:solidFill>
                          <a:effectLst/>
                          <a:uLnTx/>
                          <a:uFillTx/>
                          <a:latin typeface="+mn-lt"/>
                          <a:ea typeface="+mn-ea"/>
                          <a:cs typeface="+mn-cs"/>
                        </a:rPr>
                        <a:t>Yhteyksien kehittäminen näivettyville maaseutualueille.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Alueiden eriarvoistumisen huomioiminen kaupunkisuunnittelussa (kaavoitus, liikennejärjestelmän suunnittelu ja asunto-ohjelmat).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i-FI" sz="10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rPr>
                        <a:t>Korkeakouluopintojen tarjoaminen myös muissa alueen kaupungeissa kuin Oulussa.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900" i="0" u="none" strike="noStrike" kern="1200" cap="none" normalizeH="0" baseline="0" noProof="0">
                        <a:ln>
                          <a:noFill/>
                        </a:ln>
                        <a:solidFill>
                          <a:schemeClr val="tx1">
                            <a:lumMod val="50000"/>
                          </a:schemeClr>
                        </a:solidFill>
                        <a:effectLst/>
                        <a:latin typeface="Source Sans Pro" panose="020B0503030403020204" pitchFamily="34" charset="0"/>
                        <a:ea typeface="Source Sans Pro" panose="020B050303040302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i-FI" sz="900" b="0" i="0" u="none" strike="noStrike" kern="1200" cap="none" spc="0" normalizeH="0" baseline="0" noProof="0">
                        <a:ln>
                          <a:noFill/>
                        </a:ln>
                        <a:solidFill>
                          <a:schemeClr val="tx1">
                            <a:lumMod val="50000"/>
                          </a:schemeClr>
                        </a:solidFill>
                        <a:effectLst/>
                        <a:uLnTx/>
                        <a:uFillTx/>
                        <a:latin typeface="+mn-lt"/>
                        <a:ea typeface="+mn-ea"/>
                        <a:cs typeface="+mn-cs"/>
                      </a:endParaRPr>
                    </a:p>
                  </a:txBody>
                  <a:tcPr marL="121920" marR="121920" marT="60960" marB="60960">
                    <a:lnL w="12700" cap="flat" cmpd="sng" algn="ctr">
                      <a:solidFill>
                        <a:schemeClr val="tx1"/>
                      </a:solidFill>
                      <a:prstDash val="solid"/>
                      <a:round/>
                      <a:headEnd type="none" w="med" len="med"/>
                      <a:tailEnd type="none" w="med" len="med"/>
                    </a:lnL>
                    <a:solidFill>
                      <a:schemeClr val="accent1">
                        <a:lumMod val="20000"/>
                        <a:lumOff val="80000"/>
                      </a:schemeClr>
                    </a:solidFill>
                  </a:tcPr>
                </a:tc>
                <a:extLst>
                  <a:ext uri="{0D108BD9-81ED-4DB2-BD59-A6C34878D82A}">
                    <a16:rowId xmlns:a16="http://schemas.microsoft.com/office/drawing/2014/main" val="2173889065"/>
                  </a:ext>
                </a:extLst>
              </a:tr>
            </a:tbl>
          </a:graphicData>
        </a:graphic>
      </p:graphicFrame>
      <p:sp>
        <p:nvSpPr>
          <p:cNvPr id="13" name="Rectangle 21">
            <a:extLst>
              <a:ext uri="{FF2B5EF4-FFF2-40B4-BE49-F238E27FC236}">
                <a16:creationId xmlns:a16="http://schemas.microsoft.com/office/drawing/2014/main" id="{DCB33F1E-ED50-26ED-2FB0-57C860830D95}"/>
              </a:ext>
            </a:extLst>
          </p:cNvPr>
          <p:cNvSpPr/>
          <p:nvPr/>
        </p:nvSpPr>
        <p:spPr>
          <a:xfrm rot="16200000">
            <a:off x="7537071" y="3274363"/>
            <a:ext cx="6858008" cy="309283"/>
          </a:xfrm>
          <a:prstGeom prst="rect">
            <a:avLst/>
          </a:prstGeom>
          <a:solidFill>
            <a:srgbClr val="F8C273"/>
          </a:solidFill>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ctr"/>
          <a:lstStyle/>
          <a:p>
            <a:pPr algn="r" defTabSz="1219140">
              <a:spcBef>
                <a:spcPct val="20000"/>
              </a:spcBef>
              <a:buClr>
                <a:srgbClr val="FFB200"/>
              </a:buClr>
              <a:buSzPct val="80000"/>
              <a:defRPr/>
            </a:pPr>
            <a:endParaRPr lang="fi-FI" sz="1600" b="1">
              <a:solidFill>
                <a:srgbClr val="FFFFFF"/>
              </a:solidFill>
            </a:endParaRPr>
          </a:p>
        </p:txBody>
      </p:sp>
      <p:sp>
        <p:nvSpPr>
          <p:cNvPr id="2" name="Title 1">
            <a:extLst>
              <a:ext uri="{FF2B5EF4-FFF2-40B4-BE49-F238E27FC236}">
                <a16:creationId xmlns:a16="http://schemas.microsoft.com/office/drawing/2014/main" id="{CB219376-0CDE-1379-F7BB-422E842EA263}"/>
              </a:ext>
            </a:extLst>
          </p:cNvPr>
          <p:cNvSpPr>
            <a:spLocks noGrp="1"/>
          </p:cNvSpPr>
          <p:nvPr>
            <p:ph type="title"/>
          </p:nvPr>
        </p:nvSpPr>
        <p:spPr>
          <a:xfrm>
            <a:off x="120467" y="143931"/>
            <a:ext cx="10033416" cy="1080120"/>
          </a:xfrm>
        </p:spPr>
        <p:txBody>
          <a:bodyPr>
            <a:noAutofit/>
          </a:bodyPr>
          <a:lstStyle/>
          <a:p>
            <a:r>
              <a:rPr kumimoji="0" lang="en-US" sz="1800" b="1" i="0" u="none" strike="noStrike" kern="1200" cap="none" spc="0" normalizeH="0" baseline="0" noProof="1">
                <a:ln>
                  <a:noFill/>
                </a:ln>
                <a:solidFill>
                  <a:schemeClr val="accent1">
                    <a:lumMod val="75000"/>
                  </a:schemeClr>
                </a:solidFill>
                <a:effectLst/>
                <a:uLnTx/>
                <a:uFillTx/>
                <a:latin typeface="+mj-lt"/>
                <a:ea typeface="+mj-ea"/>
                <a:cs typeface="+mj-cs"/>
              </a:rPr>
              <a:t>Skenaario 4 – Pakolaiset ja polarisaatio – Vaikutukset</a:t>
            </a:r>
            <a:br>
              <a:rPr kumimoji="0" lang="en-US" sz="2400" b="1" i="0" u="none" strike="noStrike" kern="1200" cap="none" spc="0" normalizeH="0" baseline="0" noProof="1">
                <a:ln>
                  <a:noFill/>
                </a:ln>
                <a:solidFill>
                  <a:schemeClr val="accent1">
                    <a:lumMod val="75000"/>
                  </a:schemeClr>
                </a:solidFill>
                <a:effectLst/>
                <a:uLnTx/>
                <a:uFillTx/>
                <a:latin typeface="+mj-lt"/>
                <a:ea typeface="+mj-ea"/>
                <a:cs typeface="+mj-cs"/>
              </a:rPr>
            </a:br>
            <a:r>
              <a:rPr kumimoji="0" lang="fi-FI" sz="2400" b="1" i="0" u="none" strike="noStrike" kern="1200" cap="none" spc="0" normalizeH="0" baseline="0" noProof="1">
                <a:ln>
                  <a:noFill/>
                </a:ln>
                <a:solidFill>
                  <a:schemeClr val="accent1">
                    <a:lumMod val="75000"/>
                  </a:schemeClr>
                </a:solidFill>
                <a:effectLst/>
                <a:uLnTx/>
                <a:uFillTx/>
                <a:latin typeface="+mj-lt"/>
                <a:ea typeface="+mj-ea"/>
                <a:cs typeface="+mj-cs"/>
              </a:rPr>
              <a:t>Pohjois-Pohjanmaan varautumissuunnitelma skenaarion toteutumiseen</a:t>
            </a:r>
            <a:endParaRPr lang="fi-FI" sz="2400">
              <a:solidFill>
                <a:schemeClr val="accent1">
                  <a:lumMod val="75000"/>
                </a:schemeClr>
              </a:solidFill>
              <a:latin typeface="+mj-lt"/>
            </a:endParaRPr>
          </a:p>
        </p:txBody>
      </p:sp>
    </p:spTree>
    <p:extLst>
      <p:ext uri="{BB962C8B-B14F-4D97-AF65-F5344CB8AC3E}">
        <p14:creationId xmlns:p14="http://schemas.microsoft.com/office/powerpoint/2010/main" val="42541174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B262CB17-A0B4-E04E-AD83-74C1E788D0A2}"/>
              </a:ext>
              <a:ext uri="{C183D7F6-B498-43B3-948B-1728B52AA6E4}">
                <adec:decorative xmlns:adec="http://schemas.microsoft.com/office/drawing/2017/decorative" val="1"/>
              </a:ext>
            </a:extLst>
          </p:cNvPr>
          <p:cNvPicPr>
            <a:picLocks noGrp="1" noChangeAspect="1"/>
          </p:cNvPicPr>
          <p:nvPr>
            <p:ph type="pic" sz="quarter" idx="12"/>
          </p:nvPr>
        </p:nvPicPr>
        <p:blipFill>
          <a:blip r:embed="rId2">
            <a:alphaModFix amt="84000"/>
            <a:extLst>
              <a:ext uri="{28A0092B-C50C-407E-A947-70E740481C1C}">
                <a14:useLocalDpi xmlns:a14="http://schemas.microsoft.com/office/drawing/2010/main" val="0"/>
              </a:ext>
            </a:extLst>
          </a:blip>
          <a:srcRect t="31227" b="31227"/>
          <a:stretch/>
        </p:blipFill>
        <p:spPr/>
      </p:pic>
      <p:sp>
        <p:nvSpPr>
          <p:cNvPr id="2" name="Title 1">
            <a:extLst>
              <a:ext uri="{FF2B5EF4-FFF2-40B4-BE49-F238E27FC236}">
                <a16:creationId xmlns:a16="http://schemas.microsoft.com/office/drawing/2014/main" id="{72BB2BC9-C04C-63BC-D0F3-6F8EC16E830B}"/>
              </a:ext>
            </a:extLst>
          </p:cNvPr>
          <p:cNvSpPr>
            <a:spLocks noGrp="1"/>
          </p:cNvSpPr>
          <p:nvPr>
            <p:ph type="title"/>
          </p:nvPr>
        </p:nvSpPr>
        <p:spPr/>
        <p:txBody>
          <a:bodyPr>
            <a:normAutofit fontScale="90000"/>
          </a:bodyPr>
          <a:lstStyle/>
          <a:p>
            <a:r>
              <a:rPr lang="fi-FI"/>
              <a:t>Osa 2: </a:t>
            </a:r>
            <a:br>
              <a:rPr lang="fi-FI"/>
            </a:br>
            <a:r>
              <a:rPr lang="fi-FI"/>
              <a:t>Maakuntien väliset erot skenaarioissa</a:t>
            </a:r>
            <a:endParaRPr lang="fi-FI">
              <a:highlight>
                <a:srgbClr val="FFFF00"/>
              </a:highlight>
            </a:endParaRPr>
          </a:p>
        </p:txBody>
      </p:sp>
      <p:sp>
        <p:nvSpPr>
          <p:cNvPr id="4" name="Slide Number Placeholder 3">
            <a:extLst>
              <a:ext uri="{FF2B5EF4-FFF2-40B4-BE49-F238E27FC236}">
                <a16:creationId xmlns:a16="http://schemas.microsoft.com/office/drawing/2014/main" id="{997CD91B-70A9-2BC4-25EC-0BD3ECA534B3}"/>
              </a:ext>
            </a:extLst>
          </p:cNvPr>
          <p:cNvSpPr>
            <a:spLocks noGrp="1"/>
          </p:cNvSpPr>
          <p:nvPr>
            <p:ph type="sldNum" sz="quarter" idx="11"/>
          </p:nvPr>
        </p:nvSpPr>
        <p:spPr/>
        <p:txBody>
          <a:bodyPr/>
          <a:lstStyle/>
          <a:p>
            <a:fld id="{A807F21D-6A63-4E75-89AA-A3F521749085}" type="slidenum">
              <a:rPr lang="fi-FI" smtClean="0"/>
              <a:pPr/>
              <a:t>46</a:t>
            </a:fld>
            <a:endParaRPr lang="fi-FI"/>
          </a:p>
        </p:txBody>
      </p:sp>
      <p:pic>
        <p:nvPicPr>
          <p:cNvPr id="5" name="Picture 4" descr="A black and white sign with white text&#10;&#10;AI-generated content may be incorrect.">
            <a:extLst>
              <a:ext uri="{FF2B5EF4-FFF2-40B4-BE49-F238E27FC236}">
                <a16:creationId xmlns:a16="http://schemas.microsoft.com/office/drawing/2014/main" id="{600278A9-0BFB-4359-0275-7738610E9D2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00607" y="6573791"/>
            <a:ext cx="1080000" cy="248172"/>
          </a:xfrm>
          <a:prstGeom prst="rect">
            <a:avLst/>
          </a:prstGeom>
        </p:spPr>
      </p:pic>
    </p:spTree>
    <p:extLst>
      <p:ext uri="{BB962C8B-B14F-4D97-AF65-F5344CB8AC3E}">
        <p14:creationId xmlns:p14="http://schemas.microsoft.com/office/powerpoint/2010/main" val="7420379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FBC24-ED94-ECA5-5613-91CC5FEED9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EE8198-0D46-51C0-B130-A447AD57FDDF}"/>
              </a:ext>
            </a:extLst>
          </p:cNvPr>
          <p:cNvSpPr>
            <a:spLocks noGrp="1"/>
          </p:cNvSpPr>
          <p:nvPr>
            <p:ph type="title"/>
          </p:nvPr>
        </p:nvSpPr>
        <p:spPr>
          <a:xfrm>
            <a:off x="120467" y="143931"/>
            <a:ext cx="10930991" cy="1080120"/>
          </a:xfrm>
        </p:spPr>
        <p:txBody>
          <a:bodyPr anchor="t">
            <a:normAutofit/>
          </a:bodyPr>
          <a:lstStyle/>
          <a:p>
            <a:r>
              <a:rPr lang="fi-FI" sz="2400">
                <a:solidFill>
                  <a:srgbClr val="405D13"/>
                </a:solidFill>
                <a:latin typeface="+mj-lt"/>
                <a:ea typeface="+mn-ea"/>
                <a:cs typeface="+mn-cs"/>
              </a:rPr>
              <a:t>Skenaarion vaikutukset – Leimalliset piirteet maakunnissa skenaariossa 1</a:t>
            </a:r>
          </a:p>
        </p:txBody>
      </p:sp>
      <p:sp>
        <p:nvSpPr>
          <p:cNvPr id="5" name="Rectangle: Rounded Corners 6">
            <a:extLst>
              <a:ext uri="{FF2B5EF4-FFF2-40B4-BE49-F238E27FC236}">
                <a16:creationId xmlns:a16="http://schemas.microsoft.com/office/drawing/2014/main" id="{81F22007-41A8-34D0-3CE8-5301F4ACD11C}"/>
              </a:ext>
            </a:extLst>
          </p:cNvPr>
          <p:cNvSpPr/>
          <p:nvPr/>
        </p:nvSpPr>
        <p:spPr>
          <a:xfrm>
            <a:off x="551384" y="729067"/>
            <a:ext cx="11083486" cy="727976"/>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0" rtlCol="0" anchor="ctr">
            <a:noAutofit/>
          </a:bodyPr>
          <a:lstStyle/>
          <a:p>
            <a:pPr marR="0" lvl="0" indent="0"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MAAKUNTIEN VERTAILU: </a:t>
            </a:r>
            <a:r>
              <a:rPr kumimoji="0" lang="fi-FI" sz="1200" i="0" u="none" strike="noStrike" kern="1200" cap="none" spc="0" normalizeH="0" baseline="0" noProof="0">
                <a:ln>
                  <a:noFill/>
                </a:ln>
                <a:solidFill>
                  <a:srgbClr val="3F3F3F"/>
                </a:solidFill>
                <a:effectLst/>
                <a:uLnTx/>
                <a:uFillTx/>
                <a:latin typeface="Source Sans Pro"/>
                <a:ea typeface="+mn-ea"/>
                <a:cs typeface="+mn-cs"/>
              </a:rPr>
              <a:t>Uudenmaan ja erityisesti PK-seudun kasvu on voimakkaampaa kuin maltillisemmin kasvavan Pohjois-Pohjanmaan. Uusimaa hyötyy eniten kansainvälistymisestä ja työperäisestä maahanmuutosta ja se toimii kokonaisvaltaisena innovaatiokeskuksena ja talouden veturina. </a:t>
            </a:r>
            <a:r>
              <a:rPr kumimoji="0" lang="fi-FI" sz="1200" i="0" u="none" strike="noStrike" kern="1200" cap="none" spc="0" normalizeH="0" baseline="0" noProof="0" err="1">
                <a:ln>
                  <a:noFill/>
                </a:ln>
                <a:solidFill>
                  <a:srgbClr val="3F3F3F"/>
                </a:solidFill>
                <a:effectLst/>
                <a:uLnTx/>
                <a:uFillTx/>
                <a:latin typeface="Source Sans Pro"/>
                <a:ea typeface="+mn-ea"/>
                <a:cs typeface="+mn-cs"/>
              </a:rPr>
              <a:t>Pohjoi</a:t>
            </a:r>
            <a:r>
              <a:rPr lang="fi-FI" sz="1200">
                <a:solidFill>
                  <a:srgbClr val="3F3F3F"/>
                </a:solidFill>
                <a:latin typeface="Source Sans Pro"/>
              </a:rPr>
              <a:t>s-Pohjanmaa fokusoituu tiukemmin teknologia-alaan. Haasteet liittyvät kummassakin maakunnassa polarisaatioon, teknologiakehityksen lieveilmiöihin ja elinympäristöjen muutokseen.</a:t>
            </a:r>
            <a:endParaRPr kumimoji="0" lang="fi-FI" sz="1200" b="1" i="0" u="none" strike="noStrike" kern="1200" cap="none" spc="0" normalizeH="0" baseline="0" noProof="0">
              <a:ln>
                <a:noFill/>
              </a:ln>
              <a:solidFill>
                <a:srgbClr val="3F3F3F"/>
              </a:solidFill>
              <a:effectLst/>
              <a:uLnTx/>
              <a:uFillTx/>
              <a:latin typeface="Source Sans Pro"/>
              <a:ea typeface="+mn-ea"/>
              <a:cs typeface="+mn-cs"/>
            </a:endParaRPr>
          </a:p>
        </p:txBody>
      </p:sp>
      <p:sp>
        <p:nvSpPr>
          <p:cNvPr id="7" name="Rectangle: Rounded Corners 6">
            <a:extLst>
              <a:ext uri="{FF2B5EF4-FFF2-40B4-BE49-F238E27FC236}">
                <a16:creationId xmlns:a16="http://schemas.microsoft.com/office/drawing/2014/main" id="{519A5305-EA7C-B2B9-D1B6-892800152C48}"/>
              </a:ext>
            </a:extLst>
          </p:cNvPr>
          <p:cNvSpPr/>
          <p:nvPr/>
        </p:nvSpPr>
        <p:spPr>
          <a:xfrm>
            <a:off x="551384" y="1714509"/>
            <a:ext cx="3816424" cy="1429331"/>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rtlCol="0" anchor="ctr">
            <a:noAutofit/>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Uudellamaalla saavutetaan korkean teknologian ja koulutustason hyvinvointiyhteiskunta, ja maakunnan elintaso ja elämänlaatu nousee maailman kärkeen</a:t>
            </a:r>
            <a:r>
              <a:rPr kumimoji="0" lang="fi-FI" sz="1200" b="1" i="0" u="none" strike="noStrike" kern="1200" cap="none" spc="0" normalizeH="0" baseline="0" noProof="0">
                <a:ln>
                  <a:noFill/>
                </a:ln>
                <a:solidFill>
                  <a:srgbClr val="3F3F3F">
                    <a:lumMod val="50000"/>
                  </a:srgbClr>
                </a:solidFill>
                <a:effectLst/>
                <a:uLnTx/>
                <a:uFillTx/>
                <a:latin typeface="Source Sans Pro"/>
                <a:ea typeface="+mn-ea"/>
                <a:cs typeface="+mn-cs"/>
              </a:rPr>
              <a:t>.</a:t>
            </a:r>
            <a:endParaRPr kumimoji="0" lang="fi-FI" sz="1200" b="1" i="0" u="none" strike="noStrike" kern="1200" cap="none" spc="0" normalizeH="0" baseline="0" noProof="0">
              <a:ln>
                <a:noFill/>
              </a:ln>
              <a:solidFill>
                <a:srgbClr val="3F3F3F"/>
              </a:solidFill>
              <a:effectLst/>
              <a:uLnTx/>
              <a:uFillTx/>
              <a:latin typeface="Source Sans Pro"/>
              <a:ea typeface="+mn-ea"/>
              <a:cs typeface="+mn-cs"/>
            </a:endParaRPr>
          </a:p>
        </p:txBody>
      </p:sp>
      <p:sp>
        <p:nvSpPr>
          <p:cNvPr id="8" name="Rectangle: Rounded Corners 7">
            <a:extLst>
              <a:ext uri="{FF2B5EF4-FFF2-40B4-BE49-F238E27FC236}">
                <a16:creationId xmlns:a16="http://schemas.microsoft.com/office/drawing/2014/main" id="{4B3DBEDC-A61A-6827-2DFF-B05FEED33376}"/>
              </a:ext>
            </a:extLst>
          </p:cNvPr>
          <p:cNvSpPr/>
          <p:nvPr/>
        </p:nvSpPr>
        <p:spPr>
          <a:xfrm>
            <a:off x="551384" y="3280527"/>
            <a:ext cx="3816424" cy="1429331"/>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rtlCol="0" anchor="ctr">
            <a:noAutofit/>
          </a:bodyPr>
          <a:lstStyle/>
          <a:p>
            <a:pPr marL="720000" marR="0" lvl="0" indent="0" algn="l" defTabSz="914400" rtl="0" eaLnBrk="1" fontAlgn="auto" latinLnBrk="0" hangingPunct="1">
              <a:lnSpc>
                <a:spcPct val="100000"/>
              </a:lnSpc>
              <a:spcBef>
                <a:spcPts val="400"/>
              </a:spcBef>
              <a:spcAft>
                <a:spcPts val="0"/>
              </a:spcAft>
              <a:buClr>
                <a:srgbClr val="4C7090"/>
              </a:buClr>
              <a:buSzPct val="80000"/>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Uusimaa on entistä monimuotoisempi ja kansainvälisempi Suomen talouden ja innovaatiotoiminnan veturi. Pk-seutu on yhtenäinen älykaupunki, joka houkuttelee kansainvälisiä osaajia ja yrityksiä. </a:t>
            </a:r>
          </a:p>
        </p:txBody>
      </p:sp>
      <p:sp>
        <p:nvSpPr>
          <p:cNvPr id="9" name="Rectangle: Rounded Corners 8">
            <a:extLst>
              <a:ext uri="{FF2B5EF4-FFF2-40B4-BE49-F238E27FC236}">
                <a16:creationId xmlns:a16="http://schemas.microsoft.com/office/drawing/2014/main" id="{F5714EDA-8197-BBAD-C8CC-D8C2061798D3}"/>
              </a:ext>
            </a:extLst>
          </p:cNvPr>
          <p:cNvSpPr/>
          <p:nvPr/>
        </p:nvSpPr>
        <p:spPr>
          <a:xfrm>
            <a:off x="551384" y="4864389"/>
            <a:ext cx="3816424" cy="1429331"/>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rtlCol="0" anchor="ctr">
            <a:noAutofit/>
          </a:bodyPr>
          <a:lstStyle/>
          <a:p>
            <a:pPr marL="720000" marR="0" lvl="0" indent="0" algn="l" defTabSz="914400" rtl="0" eaLnBrk="1" fontAlgn="auto" latinLnBrk="0" hangingPunct="1">
              <a:lnSpc>
                <a:spcPct val="100000"/>
              </a:lnSpc>
              <a:spcBef>
                <a:spcPts val="400"/>
              </a:spcBef>
              <a:spcAft>
                <a:spcPts val="0"/>
              </a:spcAft>
              <a:buClr>
                <a:srgbClr val="4C7090"/>
              </a:buClr>
              <a:buSzPct val="80000"/>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Kilpailukulttuuri, hyvinvoinnin epätasainen jakautuminen ja polarisaatio sekä perinteisten elinympäristöjen ja kansallismaisempien katoaminen ovat maakunnan haasteina. </a:t>
            </a:r>
          </a:p>
        </p:txBody>
      </p:sp>
      <p:sp>
        <p:nvSpPr>
          <p:cNvPr id="10" name="Rectangle: Rounded Corners 9">
            <a:extLst>
              <a:ext uri="{FF2B5EF4-FFF2-40B4-BE49-F238E27FC236}">
                <a16:creationId xmlns:a16="http://schemas.microsoft.com/office/drawing/2014/main" id="{CE8EFD94-63DF-91F9-6330-24D1FC92FC13}"/>
              </a:ext>
            </a:extLst>
          </p:cNvPr>
          <p:cNvSpPr/>
          <p:nvPr/>
        </p:nvSpPr>
        <p:spPr>
          <a:xfrm>
            <a:off x="7818445" y="1714509"/>
            <a:ext cx="3816424" cy="1429331"/>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rtlCol="0" anchor="ctr">
            <a:noAutofit/>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Valoisampi maailmantilanne tukee korkeampaa syntyvyyttä ja perheellistymistä Pohjois-Pohjanmaalla.</a:t>
            </a:r>
            <a:endParaRPr kumimoji="0" lang="fi-FI" sz="900" b="0" i="0" u="none" strike="noStrike" kern="1200" cap="none" spc="0" normalizeH="0" baseline="0" noProof="0">
              <a:ln>
                <a:noFill/>
              </a:ln>
              <a:solidFill>
                <a:srgbClr val="3F3F3F"/>
              </a:solidFill>
              <a:effectLst/>
              <a:uLnTx/>
              <a:uFillTx/>
              <a:latin typeface="Source Sans Pro"/>
              <a:ea typeface="+mn-ea"/>
              <a:cs typeface="+mn-cs"/>
            </a:endParaRPr>
          </a:p>
        </p:txBody>
      </p:sp>
      <p:sp>
        <p:nvSpPr>
          <p:cNvPr id="11" name="Rectangle: Rounded Corners 10">
            <a:extLst>
              <a:ext uri="{FF2B5EF4-FFF2-40B4-BE49-F238E27FC236}">
                <a16:creationId xmlns:a16="http://schemas.microsoft.com/office/drawing/2014/main" id="{D2182661-C5E8-A6AE-5BB4-4E1CC9061443}"/>
              </a:ext>
            </a:extLst>
          </p:cNvPr>
          <p:cNvSpPr/>
          <p:nvPr/>
        </p:nvSpPr>
        <p:spPr>
          <a:xfrm>
            <a:off x="7818445" y="3280527"/>
            <a:ext cx="3816424" cy="1429331"/>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rtlCol="0" anchor="ctr">
            <a:noAutofit/>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Korkea osaaminen ja uusiutuvan energian tuotanto mahdollistaa korkean arvonlisän teollisuuden ja jalostustoiminnan Pohjois-Pohjanmaalla. Teknologia-ala on maakunnan talouden johtotähti.</a:t>
            </a:r>
          </a:p>
        </p:txBody>
      </p:sp>
      <p:sp>
        <p:nvSpPr>
          <p:cNvPr id="12" name="Rectangle: Rounded Corners 11">
            <a:extLst>
              <a:ext uri="{FF2B5EF4-FFF2-40B4-BE49-F238E27FC236}">
                <a16:creationId xmlns:a16="http://schemas.microsoft.com/office/drawing/2014/main" id="{8E7DBE51-0A7E-0275-E047-925E97069E29}"/>
              </a:ext>
            </a:extLst>
          </p:cNvPr>
          <p:cNvSpPr/>
          <p:nvPr/>
        </p:nvSpPr>
        <p:spPr>
          <a:xfrm>
            <a:off x="7818445" y="4864389"/>
            <a:ext cx="3816424" cy="1429331"/>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rtlCol="0" anchor="ctr">
            <a:noAutofit/>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Alueellinen polarisaatio, ympäristöarvojen jääminen talouskasvun jalkoihin ja nopean teknologiakehityksen lieveilmiöt ovat Pohjois-Pohjanmaan keskeisiä haasteita.</a:t>
            </a:r>
          </a:p>
        </p:txBody>
      </p:sp>
      <p:pic>
        <p:nvPicPr>
          <p:cNvPr id="6" name="Kuva 12">
            <a:extLst>
              <a:ext uri="{FF2B5EF4-FFF2-40B4-BE49-F238E27FC236}">
                <a16:creationId xmlns:a16="http://schemas.microsoft.com/office/drawing/2014/main" id="{F1150E7D-55D5-D814-6268-E34A435A091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4417" y="1637323"/>
            <a:ext cx="2880320" cy="4438849"/>
          </a:xfrm>
          <a:prstGeom prst="rect">
            <a:avLst/>
          </a:prstGeom>
        </p:spPr>
      </p:pic>
      <p:cxnSp>
        <p:nvCxnSpPr>
          <p:cNvPr id="21" name="Straight Connector 20">
            <a:extLst>
              <a:ext uri="{FF2B5EF4-FFF2-40B4-BE49-F238E27FC236}">
                <a16:creationId xmlns:a16="http://schemas.microsoft.com/office/drawing/2014/main" id="{55546FD3-CF13-4B59-4E05-7CE5D62D3B1A}"/>
              </a:ext>
              <a:ext uri="{C183D7F6-B498-43B3-948B-1728B52AA6E4}">
                <adec:decorative xmlns:adec="http://schemas.microsoft.com/office/drawing/2017/decorative" val="1"/>
              </a:ext>
            </a:extLst>
          </p:cNvPr>
          <p:cNvCxnSpPr>
            <a:cxnSpLocks/>
            <a:stCxn id="7" idx="3"/>
          </p:cNvCxnSpPr>
          <p:nvPr/>
        </p:nvCxnSpPr>
        <p:spPr>
          <a:xfrm>
            <a:off x="4367808" y="2429175"/>
            <a:ext cx="1512168" cy="3160065"/>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EA0EEEC-0F5B-E5D3-A05D-00EFE0F5C23E}"/>
              </a:ext>
              <a:ext uri="{C183D7F6-B498-43B3-948B-1728B52AA6E4}">
                <adec:decorative xmlns:adec="http://schemas.microsoft.com/office/drawing/2017/decorative" val="1"/>
              </a:ext>
            </a:extLst>
          </p:cNvPr>
          <p:cNvCxnSpPr>
            <a:cxnSpLocks/>
            <a:stCxn id="8" idx="3"/>
          </p:cNvCxnSpPr>
          <p:nvPr/>
        </p:nvCxnSpPr>
        <p:spPr>
          <a:xfrm>
            <a:off x="4367808" y="3995193"/>
            <a:ext cx="1512168" cy="1594047"/>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EF264E0-386D-959D-C0A2-766C7456BD43}"/>
              </a:ext>
              <a:ext uri="{C183D7F6-B498-43B3-948B-1728B52AA6E4}">
                <adec:decorative xmlns:adec="http://schemas.microsoft.com/office/drawing/2017/decorative" val="1"/>
              </a:ext>
            </a:extLst>
          </p:cNvPr>
          <p:cNvCxnSpPr>
            <a:cxnSpLocks/>
            <a:stCxn id="9" idx="3"/>
          </p:cNvCxnSpPr>
          <p:nvPr/>
        </p:nvCxnSpPr>
        <p:spPr>
          <a:xfrm>
            <a:off x="4367808" y="5579055"/>
            <a:ext cx="1512168"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587CCA-3A19-5954-F768-82CB91EE3D6B}"/>
              </a:ext>
              <a:ext uri="{C183D7F6-B498-43B3-948B-1728B52AA6E4}">
                <adec:decorative xmlns:adec="http://schemas.microsoft.com/office/drawing/2017/decorative" val="1"/>
              </a:ext>
            </a:extLst>
          </p:cNvPr>
          <p:cNvCxnSpPr>
            <a:cxnSpLocks/>
            <a:stCxn id="10" idx="1"/>
          </p:cNvCxnSpPr>
          <p:nvPr/>
        </p:nvCxnSpPr>
        <p:spPr>
          <a:xfrm flipH="1">
            <a:off x="6456040" y="2429175"/>
            <a:ext cx="1362405" cy="1284986"/>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D2FDDA1-71DA-5A30-F5CE-434F40C52224}"/>
              </a:ext>
              <a:ext uri="{C183D7F6-B498-43B3-948B-1728B52AA6E4}">
                <adec:decorative xmlns:adec="http://schemas.microsoft.com/office/drawing/2017/decorative" val="1"/>
              </a:ext>
            </a:extLst>
          </p:cNvPr>
          <p:cNvCxnSpPr>
            <a:cxnSpLocks/>
            <a:stCxn id="11" idx="1"/>
          </p:cNvCxnSpPr>
          <p:nvPr/>
        </p:nvCxnSpPr>
        <p:spPr>
          <a:xfrm flipH="1" flipV="1">
            <a:off x="6456040" y="3714161"/>
            <a:ext cx="1362405" cy="281032"/>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308CE77-E732-9915-AAD2-0D5C3C75D449}"/>
              </a:ext>
              <a:ext uri="{C183D7F6-B498-43B3-948B-1728B52AA6E4}">
                <adec:decorative xmlns:adec="http://schemas.microsoft.com/office/drawing/2017/decorative" val="1"/>
              </a:ext>
            </a:extLst>
          </p:cNvPr>
          <p:cNvCxnSpPr>
            <a:cxnSpLocks/>
            <a:stCxn id="12" idx="1"/>
          </p:cNvCxnSpPr>
          <p:nvPr/>
        </p:nvCxnSpPr>
        <p:spPr>
          <a:xfrm flipH="1" flipV="1">
            <a:off x="6456040" y="3714161"/>
            <a:ext cx="1362405" cy="1864894"/>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20" name="Graphic 13">
            <a:extLst>
              <a:ext uri="{FF2B5EF4-FFF2-40B4-BE49-F238E27FC236}">
                <a16:creationId xmlns:a16="http://schemas.microsoft.com/office/drawing/2014/main" id="{E0163439-5DF4-E0D2-6233-1400EC18F62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110801" y="5081937"/>
            <a:ext cx="914400" cy="914400"/>
          </a:xfrm>
          <a:prstGeom prst="rect">
            <a:avLst/>
          </a:prstGeom>
        </p:spPr>
      </p:pic>
      <p:pic>
        <p:nvPicPr>
          <p:cNvPr id="17" name="Graphic 13">
            <a:extLst>
              <a:ext uri="{FF2B5EF4-FFF2-40B4-BE49-F238E27FC236}">
                <a16:creationId xmlns:a16="http://schemas.microsoft.com/office/drawing/2014/main" id="{566AA135-3BA7-78E3-8C25-D65BCD8BBDD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071349" y="3537992"/>
            <a:ext cx="914400" cy="914400"/>
          </a:xfrm>
          <a:prstGeom prst="rect">
            <a:avLst/>
          </a:prstGeom>
        </p:spPr>
      </p:pic>
      <p:pic>
        <p:nvPicPr>
          <p:cNvPr id="15" name="Graphic 13">
            <a:extLst>
              <a:ext uri="{FF2B5EF4-FFF2-40B4-BE49-F238E27FC236}">
                <a16:creationId xmlns:a16="http://schemas.microsoft.com/office/drawing/2014/main" id="{2DB2BEA0-6F3B-FC26-657A-ADE6A91A18C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10786" y="1971974"/>
            <a:ext cx="914400" cy="914400"/>
          </a:xfrm>
          <a:prstGeom prst="rect">
            <a:avLst/>
          </a:prstGeom>
        </p:spPr>
      </p:pic>
      <p:pic>
        <p:nvPicPr>
          <p:cNvPr id="14" name="Graphic 13">
            <a:extLst>
              <a:ext uri="{FF2B5EF4-FFF2-40B4-BE49-F238E27FC236}">
                <a16:creationId xmlns:a16="http://schemas.microsoft.com/office/drawing/2014/main" id="{FA37BE35-BA49-05AA-D66C-BBFEC832B0E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4234" y="5121854"/>
            <a:ext cx="914400" cy="914400"/>
          </a:xfrm>
          <a:prstGeom prst="rect">
            <a:avLst/>
          </a:prstGeom>
        </p:spPr>
      </p:pic>
      <p:pic>
        <p:nvPicPr>
          <p:cNvPr id="18" name="Graphic 17">
            <a:extLst>
              <a:ext uri="{FF2B5EF4-FFF2-40B4-BE49-F238E27FC236}">
                <a16:creationId xmlns:a16="http://schemas.microsoft.com/office/drawing/2014/main" id="{3A1EA304-B176-39DC-1F88-A5C24F892170}"/>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24234" y="3597778"/>
            <a:ext cx="914400" cy="914400"/>
          </a:xfrm>
          <a:prstGeom prst="rect">
            <a:avLst/>
          </a:prstGeom>
        </p:spPr>
      </p:pic>
      <p:pic>
        <p:nvPicPr>
          <p:cNvPr id="16" name="Graphic 15">
            <a:extLst>
              <a:ext uri="{FF2B5EF4-FFF2-40B4-BE49-F238E27FC236}">
                <a16:creationId xmlns:a16="http://schemas.microsoft.com/office/drawing/2014/main" id="{F7651032-3E97-C29B-7314-9749C441C2EC}"/>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24234" y="1971974"/>
            <a:ext cx="914400" cy="914400"/>
          </a:xfrm>
          <a:prstGeom prst="rect">
            <a:avLst/>
          </a:prstGeom>
        </p:spPr>
      </p:pic>
      <p:sp>
        <p:nvSpPr>
          <p:cNvPr id="4" name="Slide Number Placeholder 3">
            <a:extLst>
              <a:ext uri="{FF2B5EF4-FFF2-40B4-BE49-F238E27FC236}">
                <a16:creationId xmlns:a16="http://schemas.microsoft.com/office/drawing/2014/main" id="{E9E9621E-F993-0CC2-FE13-7FB3B84A9753}"/>
              </a:ext>
              <a:ext uri="{C183D7F6-B498-43B3-948B-1728B52AA6E4}">
                <adec:decorative xmlns:adec="http://schemas.microsoft.com/office/drawing/2017/decorative" val="1"/>
              </a:ext>
            </a:extLst>
          </p:cNvPr>
          <p:cNvSpPr>
            <a:spLocks noGrp="1"/>
          </p:cNvSpPr>
          <p:nvPr>
            <p:ph type="sldNum" sz="quarter" idx="4294967295"/>
          </p:nvPr>
        </p:nvSpPr>
        <p:spPr>
          <a:xfrm>
            <a:off x="11444288" y="6400800"/>
            <a:ext cx="74771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7F21D-6A63-4E75-89AA-A3F521749085}" type="slidenum">
              <a:rPr kumimoji="0" lang="fi-FI" sz="1050" b="0" i="0" u="none" strike="noStrike" kern="1200" cap="none" spc="0" normalizeH="0" baseline="0" noProof="0" smtClean="0">
                <a:ln>
                  <a:noFill/>
                </a:ln>
                <a:solidFill>
                  <a:srgbClr val="3F3F3F">
                    <a:tint val="75000"/>
                  </a:srgbClr>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i-FI" sz="1050" b="0" i="0" u="none" strike="noStrike" kern="1200" cap="none" spc="0" normalizeH="0" baseline="0" noProof="0">
              <a:ln>
                <a:noFill/>
              </a:ln>
              <a:solidFill>
                <a:srgbClr val="3F3F3F">
                  <a:tint val="75000"/>
                </a:srgbClr>
              </a:solidFill>
              <a:effectLst/>
              <a:uLnTx/>
              <a:uFillTx/>
              <a:latin typeface="Source Sans Pro" panose="020B0503030403020204" pitchFamily="34" charset="0"/>
              <a:ea typeface="Source Sans Pro" panose="020B0503030403020204" pitchFamily="34" charset="0"/>
              <a:cs typeface="+mn-cs"/>
            </a:endParaRPr>
          </a:p>
        </p:txBody>
      </p:sp>
      <p:pic>
        <p:nvPicPr>
          <p:cNvPr id="13" name="Picture 12" descr="A black background with a black square&#10;&#10;AI-generated content may be incorrect.">
            <a:extLst>
              <a:ext uri="{FF2B5EF4-FFF2-40B4-BE49-F238E27FC236}">
                <a16:creationId xmlns:a16="http://schemas.microsoft.com/office/drawing/2014/main" id="{EFE94D2A-5DFB-C8B9-F5F2-D4A7C2B3F5C9}"/>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5401285" y="6583401"/>
            <a:ext cx="1079322" cy="248016"/>
          </a:xfrm>
          <a:prstGeom prst="rect">
            <a:avLst/>
          </a:prstGeom>
        </p:spPr>
      </p:pic>
    </p:spTree>
    <p:extLst>
      <p:ext uri="{BB962C8B-B14F-4D97-AF65-F5344CB8AC3E}">
        <p14:creationId xmlns:p14="http://schemas.microsoft.com/office/powerpoint/2010/main" val="16674818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30956-B810-FB96-B865-7DCE5BDB56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274B36-BB6B-914A-2CE9-15963B18B32C}"/>
              </a:ext>
            </a:extLst>
          </p:cNvPr>
          <p:cNvSpPr>
            <a:spLocks noGrp="1"/>
          </p:cNvSpPr>
          <p:nvPr>
            <p:ph type="title"/>
          </p:nvPr>
        </p:nvSpPr>
        <p:spPr>
          <a:xfrm>
            <a:off x="120467" y="143931"/>
            <a:ext cx="10911327" cy="1080120"/>
          </a:xfrm>
        </p:spPr>
        <p:txBody>
          <a:bodyPr anchor="t">
            <a:normAutofit/>
          </a:bodyPr>
          <a:lstStyle/>
          <a:p>
            <a:r>
              <a:rPr lang="fi-FI" sz="2400">
                <a:solidFill>
                  <a:schemeClr val="accent6">
                    <a:lumMod val="60000"/>
                    <a:lumOff val="40000"/>
                  </a:schemeClr>
                </a:solidFill>
                <a:latin typeface="Titillium Web Bold"/>
                <a:ea typeface="+mn-ea"/>
                <a:cs typeface="+mn-cs"/>
              </a:rPr>
              <a:t>Skenaarion vaikutukset – Leimalliset piirteet maakunnissa skenaariossa 2</a:t>
            </a:r>
          </a:p>
        </p:txBody>
      </p:sp>
      <p:sp>
        <p:nvSpPr>
          <p:cNvPr id="17" name="Rectangle: Rounded Corners 6">
            <a:extLst>
              <a:ext uri="{FF2B5EF4-FFF2-40B4-BE49-F238E27FC236}">
                <a16:creationId xmlns:a16="http://schemas.microsoft.com/office/drawing/2014/main" id="{142820A7-65D8-3698-2632-08E907C72E09}"/>
              </a:ext>
            </a:extLst>
          </p:cNvPr>
          <p:cNvSpPr/>
          <p:nvPr/>
        </p:nvSpPr>
        <p:spPr>
          <a:xfrm>
            <a:off x="551384" y="729067"/>
            <a:ext cx="11083486" cy="727976"/>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0" rtlCol="0" anchor="ctr">
            <a:noAutofit/>
          </a:bodyPr>
          <a:lstStyle/>
          <a:p>
            <a:pPr marR="0" lvl="0" indent="0"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MAAKUNTIEN VERTAILU: </a:t>
            </a:r>
            <a:r>
              <a:rPr kumimoji="0" lang="fi-FI" sz="1200" i="0" u="none" strike="noStrike" kern="1200" cap="none" spc="0" normalizeH="0" baseline="0" noProof="0">
                <a:ln>
                  <a:noFill/>
                </a:ln>
                <a:solidFill>
                  <a:srgbClr val="3F3F3F"/>
                </a:solidFill>
                <a:effectLst/>
                <a:uLnTx/>
                <a:uFillTx/>
                <a:latin typeface="Source Sans Pro"/>
                <a:ea typeface="+mn-ea"/>
                <a:cs typeface="+mn-cs"/>
              </a:rPr>
              <a:t>Uudenmaan suhteellinen painoarvo Suomessa laskee, kun muut alueet ml. Pohjois-Pohjanmaa hyötyvät tasaisemmasta väestö- ja aluekehityksestä. Vihreällä teknologialla on merkittävä rooli kummankin maakunnan elinkeinoissa, mutta Pohjois-Pohjanmaa profiloituu lisäksi uusiutuvan energian tuottajana. Uusimaa kehittyy huippukoulutuksen keskukseksi. Toisaalta ilmastokriisi haastaa kumpaakin maakuntaa.</a:t>
            </a:r>
            <a:endParaRPr kumimoji="0" lang="fi-FI" sz="1200" b="1" i="0" u="none" strike="noStrike" kern="1200" cap="none" spc="0" normalizeH="0" baseline="0" noProof="0">
              <a:ln>
                <a:noFill/>
              </a:ln>
              <a:solidFill>
                <a:srgbClr val="3F3F3F"/>
              </a:solidFill>
              <a:effectLst/>
              <a:uLnTx/>
              <a:uFillTx/>
              <a:latin typeface="Source Sans Pro"/>
              <a:ea typeface="+mn-ea"/>
              <a:cs typeface="+mn-cs"/>
            </a:endParaRPr>
          </a:p>
        </p:txBody>
      </p:sp>
      <p:sp>
        <p:nvSpPr>
          <p:cNvPr id="7" name="Rectangle: Rounded Corners 6">
            <a:extLst>
              <a:ext uri="{FF2B5EF4-FFF2-40B4-BE49-F238E27FC236}">
                <a16:creationId xmlns:a16="http://schemas.microsoft.com/office/drawing/2014/main" id="{FB6F6DF0-E17D-601E-4562-1C831BC5E329}"/>
              </a:ext>
            </a:extLst>
          </p:cNvPr>
          <p:cNvSpPr/>
          <p:nvPr/>
        </p:nvSpPr>
        <p:spPr>
          <a:xfrm>
            <a:off x="551384" y="1714509"/>
            <a:ext cx="3816424" cy="1429331"/>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rtlCol="0" anchor="ctr">
            <a:noAutofit/>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Maakunnalla on vahva asema korkean teknologian ja tekoälyn saralla. Helsinki on Euroopan johtava vihreän rahoituksen keskus. Uudenmaan väestö kasvaa maltillisesti ja hallitusti. </a:t>
            </a:r>
          </a:p>
        </p:txBody>
      </p:sp>
      <p:sp>
        <p:nvSpPr>
          <p:cNvPr id="8" name="Rectangle: Rounded Corners 7">
            <a:extLst>
              <a:ext uri="{FF2B5EF4-FFF2-40B4-BE49-F238E27FC236}">
                <a16:creationId xmlns:a16="http://schemas.microsoft.com/office/drawing/2014/main" id="{313F34FD-4703-65F5-E919-C08BE9A1DC91}"/>
              </a:ext>
            </a:extLst>
          </p:cNvPr>
          <p:cNvSpPr/>
          <p:nvPr/>
        </p:nvSpPr>
        <p:spPr>
          <a:xfrm>
            <a:off x="551384" y="3280527"/>
            <a:ext cx="3816424" cy="1429331"/>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rtlCol="0" anchor="ctr">
            <a:noAutofit/>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Uudellamaalla on tarjolla kansainvälistä huippukoulutusta ja –osaamista. Uusimaa on maailman paras paikka oppia.</a:t>
            </a:r>
          </a:p>
        </p:txBody>
      </p:sp>
      <p:sp>
        <p:nvSpPr>
          <p:cNvPr id="9" name="Rectangle: Rounded Corners 8">
            <a:extLst>
              <a:ext uri="{FF2B5EF4-FFF2-40B4-BE49-F238E27FC236}">
                <a16:creationId xmlns:a16="http://schemas.microsoft.com/office/drawing/2014/main" id="{14EE81D6-0337-A569-EB27-483D360E0BC8}"/>
              </a:ext>
            </a:extLst>
          </p:cNvPr>
          <p:cNvSpPr/>
          <p:nvPr/>
        </p:nvSpPr>
        <p:spPr>
          <a:xfrm>
            <a:off x="551384" y="4864389"/>
            <a:ext cx="3816424" cy="1429331"/>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rtlCol="0" anchor="ctr">
            <a:noAutofit/>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Ilmastokriisin eskaloituminen näkyy Uudellamaalla sään ääri-ilmiöiden aiheuttamien vahinkojen lisääntymisenä. Toisaalta kilpailuasetelma Suomen muiden alueiden kanssa kovenee.</a:t>
            </a:r>
          </a:p>
        </p:txBody>
      </p:sp>
      <p:sp>
        <p:nvSpPr>
          <p:cNvPr id="10" name="Rectangle: Rounded Corners 9">
            <a:extLst>
              <a:ext uri="{FF2B5EF4-FFF2-40B4-BE49-F238E27FC236}">
                <a16:creationId xmlns:a16="http://schemas.microsoft.com/office/drawing/2014/main" id="{7C593D9C-015B-DFAC-9BD1-3CF25009BA50}"/>
              </a:ext>
            </a:extLst>
          </p:cNvPr>
          <p:cNvSpPr/>
          <p:nvPr/>
        </p:nvSpPr>
        <p:spPr>
          <a:xfrm>
            <a:off x="7818445" y="1714509"/>
            <a:ext cx="3816424" cy="1429331"/>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rtlCol="0" anchor="ctr">
            <a:noAutofit/>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Vihreä teknologia ja uusiutuva energia lisäävät alueen houkuttelevuutta. Pohjois-Pohjanmaa on merkittävä tuuli- ja aurinkovoiman tuottaja ja Oulu dynaaminen ja kansainvälinen innovaatiokeskus.</a:t>
            </a:r>
          </a:p>
        </p:txBody>
      </p:sp>
      <p:sp>
        <p:nvSpPr>
          <p:cNvPr id="11" name="Rectangle: Rounded Corners 10">
            <a:extLst>
              <a:ext uri="{FF2B5EF4-FFF2-40B4-BE49-F238E27FC236}">
                <a16:creationId xmlns:a16="http://schemas.microsoft.com/office/drawing/2014/main" id="{1FEA00D6-2287-829A-9924-9C1E7174927D}"/>
              </a:ext>
            </a:extLst>
          </p:cNvPr>
          <p:cNvSpPr/>
          <p:nvPr/>
        </p:nvSpPr>
        <p:spPr>
          <a:xfrm>
            <a:off x="7818445" y="3280527"/>
            <a:ext cx="3816424" cy="1429331"/>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rtlCol="0" anchor="ctr">
            <a:noAutofit/>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Työ- ja koulutusperäinen maahanmuutto on tasapainottanut väestörakennetta, ja maakunnasta on tullut kansainvälisempi ja monikulttuurisempi.</a:t>
            </a:r>
          </a:p>
        </p:txBody>
      </p:sp>
      <p:sp>
        <p:nvSpPr>
          <p:cNvPr id="12" name="Rectangle: Rounded Corners 11">
            <a:extLst>
              <a:ext uri="{FF2B5EF4-FFF2-40B4-BE49-F238E27FC236}">
                <a16:creationId xmlns:a16="http://schemas.microsoft.com/office/drawing/2014/main" id="{27FF6D42-5322-392D-1A79-8CCA51B3877D}"/>
              </a:ext>
            </a:extLst>
          </p:cNvPr>
          <p:cNvSpPr/>
          <p:nvPr/>
        </p:nvSpPr>
        <p:spPr>
          <a:xfrm>
            <a:off x="7818445" y="4864389"/>
            <a:ext cx="3816424" cy="1429331"/>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rtlCol="0" anchor="ctr">
            <a:noAutofit/>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Ilmastonmuutoksen aiheuttamat ääri-ilmiöt vaativat jatkuvaa sopeutumista. Väestön ikääntyminen ja alueellinen polarisaatio Oulun kasvaessa voimakkaasti haastavat maakuntaa. </a:t>
            </a:r>
          </a:p>
        </p:txBody>
      </p:sp>
      <p:pic>
        <p:nvPicPr>
          <p:cNvPr id="6" name="Kuva 12">
            <a:extLst>
              <a:ext uri="{FF2B5EF4-FFF2-40B4-BE49-F238E27FC236}">
                <a16:creationId xmlns:a16="http://schemas.microsoft.com/office/drawing/2014/main" id="{9D3F1642-1A67-F126-6DE3-93120C2EFB2E}"/>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4417" y="1637323"/>
            <a:ext cx="2880320" cy="4438849"/>
          </a:xfrm>
          <a:prstGeom prst="rect">
            <a:avLst/>
          </a:prstGeom>
        </p:spPr>
      </p:pic>
      <p:cxnSp>
        <p:nvCxnSpPr>
          <p:cNvPr id="21" name="Straight Connector 20">
            <a:extLst>
              <a:ext uri="{FF2B5EF4-FFF2-40B4-BE49-F238E27FC236}">
                <a16:creationId xmlns:a16="http://schemas.microsoft.com/office/drawing/2014/main" id="{EBBA8021-1A62-DC36-098C-07DB16F549F9}"/>
              </a:ext>
              <a:ext uri="{C183D7F6-B498-43B3-948B-1728B52AA6E4}">
                <adec:decorative xmlns:adec="http://schemas.microsoft.com/office/drawing/2017/decorative" val="1"/>
              </a:ext>
            </a:extLst>
          </p:cNvPr>
          <p:cNvCxnSpPr>
            <a:cxnSpLocks/>
            <a:stCxn id="7" idx="3"/>
          </p:cNvCxnSpPr>
          <p:nvPr/>
        </p:nvCxnSpPr>
        <p:spPr>
          <a:xfrm>
            <a:off x="4367808" y="2429175"/>
            <a:ext cx="1512168" cy="3160065"/>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D8C2F1C-DFA9-8356-C1AE-301258C5278E}"/>
              </a:ext>
              <a:ext uri="{C183D7F6-B498-43B3-948B-1728B52AA6E4}">
                <adec:decorative xmlns:adec="http://schemas.microsoft.com/office/drawing/2017/decorative" val="1"/>
              </a:ext>
            </a:extLst>
          </p:cNvPr>
          <p:cNvCxnSpPr>
            <a:cxnSpLocks/>
            <a:stCxn id="8" idx="3"/>
          </p:cNvCxnSpPr>
          <p:nvPr/>
        </p:nvCxnSpPr>
        <p:spPr>
          <a:xfrm>
            <a:off x="4367808" y="3995193"/>
            <a:ext cx="1512168" cy="1594047"/>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56C9BC1-11F8-6893-7BC8-E89DD4639819}"/>
              </a:ext>
              <a:ext uri="{C183D7F6-B498-43B3-948B-1728B52AA6E4}">
                <adec:decorative xmlns:adec="http://schemas.microsoft.com/office/drawing/2017/decorative" val="1"/>
              </a:ext>
            </a:extLst>
          </p:cNvPr>
          <p:cNvCxnSpPr>
            <a:cxnSpLocks/>
            <a:stCxn id="9" idx="3"/>
          </p:cNvCxnSpPr>
          <p:nvPr/>
        </p:nvCxnSpPr>
        <p:spPr>
          <a:xfrm>
            <a:off x="4367808" y="5579055"/>
            <a:ext cx="1512168" cy="0"/>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0598B0C-D825-9625-30EC-93CAE7F69754}"/>
              </a:ext>
              <a:ext uri="{C183D7F6-B498-43B3-948B-1728B52AA6E4}">
                <adec:decorative xmlns:adec="http://schemas.microsoft.com/office/drawing/2017/decorative" val="1"/>
              </a:ext>
            </a:extLst>
          </p:cNvPr>
          <p:cNvCxnSpPr>
            <a:cxnSpLocks/>
            <a:stCxn id="10" idx="1"/>
          </p:cNvCxnSpPr>
          <p:nvPr/>
        </p:nvCxnSpPr>
        <p:spPr>
          <a:xfrm flipH="1">
            <a:off x="6456040" y="2429175"/>
            <a:ext cx="1362405" cy="1284986"/>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B99742-0148-0FD9-4FEC-A89DC3BC5E20}"/>
              </a:ext>
              <a:ext uri="{C183D7F6-B498-43B3-948B-1728B52AA6E4}">
                <adec:decorative xmlns:adec="http://schemas.microsoft.com/office/drawing/2017/decorative" val="1"/>
              </a:ext>
            </a:extLst>
          </p:cNvPr>
          <p:cNvCxnSpPr>
            <a:cxnSpLocks/>
            <a:stCxn id="11" idx="1"/>
          </p:cNvCxnSpPr>
          <p:nvPr/>
        </p:nvCxnSpPr>
        <p:spPr>
          <a:xfrm flipH="1" flipV="1">
            <a:off x="6456040" y="3714161"/>
            <a:ext cx="1362405" cy="281032"/>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860A221-1B57-EFCC-A9BB-B77CE1C7CFBD}"/>
              </a:ext>
              <a:ext uri="{C183D7F6-B498-43B3-948B-1728B52AA6E4}">
                <adec:decorative xmlns:adec="http://schemas.microsoft.com/office/drawing/2017/decorative" val="1"/>
              </a:ext>
            </a:extLst>
          </p:cNvPr>
          <p:cNvCxnSpPr>
            <a:cxnSpLocks/>
            <a:stCxn id="12" idx="1"/>
          </p:cNvCxnSpPr>
          <p:nvPr/>
        </p:nvCxnSpPr>
        <p:spPr>
          <a:xfrm flipH="1" flipV="1">
            <a:off x="6456040" y="3714161"/>
            <a:ext cx="1362405" cy="1864894"/>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 name="Graphic 13">
            <a:extLst>
              <a:ext uri="{FF2B5EF4-FFF2-40B4-BE49-F238E27FC236}">
                <a16:creationId xmlns:a16="http://schemas.microsoft.com/office/drawing/2014/main" id="{59A1E37E-6497-09D0-895E-FC03E9A47CE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90128" y="5111669"/>
            <a:ext cx="914400" cy="914400"/>
          </a:xfrm>
          <a:prstGeom prst="rect">
            <a:avLst/>
          </a:prstGeom>
        </p:spPr>
      </p:pic>
      <p:pic>
        <p:nvPicPr>
          <p:cNvPr id="13" name="Graphic 15">
            <a:extLst>
              <a:ext uri="{FF2B5EF4-FFF2-40B4-BE49-F238E27FC236}">
                <a16:creationId xmlns:a16="http://schemas.microsoft.com/office/drawing/2014/main" id="{9310A9C7-CAE5-006C-4912-6284F16F9DB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071349" y="3545651"/>
            <a:ext cx="914400" cy="914400"/>
          </a:xfrm>
          <a:prstGeom prst="rect">
            <a:avLst/>
          </a:prstGeom>
        </p:spPr>
      </p:pic>
      <p:pic>
        <p:nvPicPr>
          <p:cNvPr id="5" name="Graphic 15">
            <a:extLst>
              <a:ext uri="{FF2B5EF4-FFF2-40B4-BE49-F238E27FC236}">
                <a16:creationId xmlns:a16="http://schemas.microsoft.com/office/drawing/2014/main" id="{8300C79C-C1D2-4E2C-4505-C122422852A3}"/>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71349" y="1971974"/>
            <a:ext cx="914400" cy="914400"/>
          </a:xfrm>
          <a:prstGeom prst="rect">
            <a:avLst/>
          </a:prstGeom>
        </p:spPr>
      </p:pic>
      <p:pic>
        <p:nvPicPr>
          <p:cNvPr id="14" name="Graphic 13">
            <a:extLst>
              <a:ext uri="{FF2B5EF4-FFF2-40B4-BE49-F238E27FC236}">
                <a16:creationId xmlns:a16="http://schemas.microsoft.com/office/drawing/2014/main" id="{054FDACC-A02C-10D7-2E6C-D27D9A0049B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4234" y="5121854"/>
            <a:ext cx="914400" cy="914400"/>
          </a:xfrm>
          <a:prstGeom prst="rect">
            <a:avLst/>
          </a:prstGeom>
        </p:spPr>
      </p:pic>
      <p:pic>
        <p:nvPicPr>
          <p:cNvPr id="18" name="Graphic 17">
            <a:extLst>
              <a:ext uri="{FF2B5EF4-FFF2-40B4-BE49-F238E27FC236}">
                <a16:creationId xmlns:a16="http://schemas.microsoft.com/office/drawing/2014/main" id="{0F2A059A-E928-1CA7-B0F2-957E9CCD9E3F}"/>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24234" y="3597778"/>
            <a:ext cx="914400" cy="914400"/>
          </a:xfrm>
          <a:prstGeom prst="rect">
            <a:avLst/>
          </a:prstGeom>
        </p:spPr>
      </p:pic>
      <p:pic>
        <p:nvPicPr>
          <p:cNvPr id="16" name="Graphic 15">
            <a:extLst>
              <a:ext uri="{FF2B5EF4-FFF2-40B4-BE49-F238E27FC236}">
                <a16:creationId xmlns:a16="http://schemas.microsoft.com/office/drawing/2014/main" id="{EAAAEE61-D7F9-69C2-CC8A-067FED11A0D8}"/>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24234" y="1971974"/>
            <a:ext cx="914400" cy="914400"/>
          </a:xfrm>
          <a:prstGeom prst="rect">
            <a:avLst/>
          </a:prstGeom>
        </p:spPr>
      </p:pic>
      <p:sp>
        <p:nvSpPr>
          <p:cNvPr id="4" name="Slide Number Placeholder 3">
            <a:extLst>
              <a:ext uri="{FF2B5EF4-FFF2-40B4-BE49-F238E27FC236}">
                <a16:creationId xmlns:a16="http://schemas.microsoft.com/office/drawing/2014/main" id="{FD71B01D-828D-8042-16A5-371F8CF5A511}"/>
              </a:ext>
              <a:ext uri="{C183D7F6-B498-43B3-948B-1728B52AA6E4}">
                <adec:decorative xmlns:adec="http://schemas.microsoft.com/office/drawing/2017/decorative" val="1"/>
              </a:ext>
            </a:extLst>
          </p:cNvPr>
          <p:cNvSpPr>
            <a:spLocks noGrp="1"/>
          </p:cNvSpPr>
          <p:nvPr>
            <p:ph type="sldNum" sz="quarter" idx="4294967295"/>
          </p:nvPr>
        </p:nvSpPr>
        <p:spPr>
          <a:xfrm>
            <a:off x="11444288" y="6400800"/>
            <a:ext cx="74771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7F21D-6A63-4E75-89AA-A3F521749085}" type="slidenum">
              <a:rPr kumimoji="0" lang="fi-FI" sz="1050" b="0" i="0" u="none" strike="noStrike" kern="1200" cap="none" spc="0" normalizeH="0" baseline="0" noProof="0" smtClean="0">
                <a:ln>
                  <a:noFill/>
                </a:ln>
                <a:solidFill>
                  <a:srgbClr val="3F3F3F">
                    <a:tint val="75000"/>
                  </a:srgbClr>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i-FI" sz="1050" b="0" i="0" u="none" strike="noStrike" kern="1200" cap="none" spc="0" normalizeH="0" baseline="0" noProof="0">
              <a:ln>
                <a:noFill/>
              </a:ln>
              <a:solidFill>
                <a:srgbClr val="3F3F3F">
                  <a:tint val="75000"/>
                </a:srgbClr>
              </a:solidFill>
              <a:effectLst/>
              <a:uLnTx/>
              <a:uFillTx/>
              <a:latin typeface="Source Sans Pro" panose="020B0503030403020204" pitchFamily="34" charset="0"/>
              <a:ea typeface="Source Sans Pro" panose="020B0503030403020204" pitchFamily="34" charset="0"/>
              <a:cs typeface="+mn-cs"/>
            </a:endParaRPr>
          </a:p>
        </p:txBody>
      </p:sp>
      <p:pic>
        <p:nvPicPr>
          <p:cNvPr id="19" name="Picture 18" descr="A black background with a black square&#10;&#10;AI-generated content may be incorrect.">
            <a:extLst>
              <a:ext uri="{FF2B5EF4-FFF2-40B4-BE49-F238E27FC236}">
                <a16:creationId xmlns:a16="http://schemas.microsoft.com/office/drawing/2014/main" id="{2767EA5F-7E9E-E187-0F67-950573D64321}"/>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5401285" y="6583401"/>
            <a:ext cx="1079322" cy="248016"/>
          </a:xfrm>
          <a:prstGeom prst="rect">
            <a:avLst/>
          </a:prstGeom>
        </p:spPr>
      </p:pic>
    </p:spTree>
    <p:extLst>
      <p:ext uri="{BB962C8B-B14F-4D97-AF65-F5344CB8AC3E}">
        <p14:creationId xmlns:p14="http://schemas.microsoft.com/office/powerpoint/2010/main" val="4839385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34CA-316A-F9B0-D71C-67E8AB2899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D41548-17DC-6E4A-B154-9125AB4B2717}"/>
              </a:ext>
            </a:extLst>
          </p:cNvPr>
          <p:cNvSpPr>
            <a:spLocks noGrp="1"/>
          </p:cNvSpPr>
          <p:nvPr>
            <p:ph type="title"/>
          </p:nvPr>
        </p:nvSpPr>
        <p:spPr>
          <a:xfrm>
            <a:off x="120467" y="143931"/>
            <a:ext cx="10439378" cy="1080120"/>
          </a:xfrm>
        </p:spPr>
        <p:txBody>
          <a:bodyPr anchor="t">
            <a:normAutofit/>
          </a:bodyPr>
          <a:lstStyle/>
          <a:p>
            <a:r>
              <a:rPr lang="fi-FI" sz="2400">
                <a:solidFill>
                  <a:schemeClr val="accent3">
                    <a:lumMod val="60000"/>
                    <a:lumOff val="40000"/>
                  </a:schemeClr>
                </a:solidFill>
                <a:latin typeface="Titillium Web Bold"/>
                <a:ea typeface="+mn-ea"/>
                <a:cs typeface="+mn-cs"/>
              </a:rPr>
              <a:t>Skenaarion vaikutukset – Leimalliset piirteet maakunnissa skenaariossa 3</a:t>
            </a:r>
          </a:p>
        </p:txBody>
      </p:sp>
      <p:sp>
        <p:nvSpPr>
          <p:cNvPr id="17" name="Rectangle: Rounded Corners 6">
            <a:extLst>
              <a:ext uri="{FF2B5EF4-FFF2-40B4-BE49-F238E27FC236}">
                <a16:creationId xmlns:a16="http://schemas.microsoft.com/office/drawing/2014/main" id="{9B28A5B5-8541-0545-4616-6F425FD198AC}"/>
              </a:ext>
            </a:extLst>
          </p:cNvPr>
          <p:cNvSpPr/>
          <p:nvPr/>
        </p:nvSpPr>
        <p:spPr>
          <a:xfrm>
            <a:off x="551384" y="729067"/>
            <a:ext cx="11083486" cy="727976"/>
          </a:xfrm>
          <a:prstGeom prst="round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0" rtlCol="0" anchor="ctr">
            <a:noAutofit/>
          </a:bodyPr>
          <a:lstStyle/>
          <a:p>
            <a:pPr marR="0" lvl="0" indent="0"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MAAKUNTIEN VERTAILU: </a:t>
            </a:r>
            <a:r>
              <a:rPr kumimoji="0" lang="fi-FI" sz="1200" i="0" u="none" strike="noStrike" kern="1200" cap="none" spc="0" normalizeH="0" baseline="0" noProof="0">
                <a:ln>
                  <a:noFill/>
                </a:ln>
                <a:solidFill>
                  <a:srgbClr val="3F3F3F"/>
                </a:solidFill>
                <a:effectLst/>
                <a:uLnTx/>
                <a:uFillTx/>
                <a:latin typeface="Source Sans Pro"/>
                <a:ea typeface="+mn-ea"/>
                <a:cs typeface="+mn-cs"/>
              </a:rPr>
              <a:t>Uusimaa pysyy Suomen talouden ja TKI-toiminnan veturina, ja sen rooli uusien innovaatioiden synnyttämisessä ja pilotoinnissa korostuu entisestään. Pohjois-Pohjanmaalla elämä on niukempaa, mutta yhteisöllisempää. Toisaalta p</a:t>
            </a:r>
            <a:r>
              <a:rPr lang="fi-FI" sz="1200" err="1">
                <a:solidFill>
                  <a:srgbClr val="3F3F3F"/>
                </a:solidFill>
                <a:latin typeface="Source Sans Pro"/>
              </a:rPr>
              <a:t>ohjoisen</a:t>
            </a:r>
            <a:r>
              <a:rPr lang="fi-FI" sz="1200">
                <a:solidFill>
                  <a:srgbClr val="3F3F3F"/>
                </a:solidFill>
                <a:latin typeface="Source Sans Pro"/>
              </a:rPr>
              <a:t> strateginen merkitys on kasvanut ja Pohjois-Pohjanmaa on omavarainen elintarviketuotannon ja energian suhteen. Kummankin maakunnan haasteena on se, ettei Suomi isossa kuvassa houkuttele investointeja.</a:t>
            </a:r>
          </a:p>
        </p:txBody>
      </p:sp>
      <p:sp>
        <p:nvSpPr>
          <p:cNvPr id="7" name="Rectangle: Rounded Corners 6">
            <a:extLst>
              <a:ext uri="{FF2B5EF4-FFF2-40B4-BE49-F238E27FC236}">
                <a16:creationId xmlns:a16="http://schemas.microsoft.com/office/drawing/2014/main" id="{F76BCB61-5F97-5D04-95CB-C8EBC7301167}"/>
              </a:ext>
            </a:extLst>
          </p:cNvPr>
          <p:cNvSpPr/>
          <p:nvPr/>
        </p:nvSpPr>
        <p:spPr>
          <a:xfrm>
            <a:off x="551384" y="1714509"/>
            <a:ext cx="3816424" cy="1429331"/>
          </a:xfrm>
          <a:prstGeom prst="round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rtlCol="0" anchor="ctr">
            <a:noAutofit/>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Uusimaa pysyy Suomen talouden veturina, ja se on väestön ja yritystoiminnan keskittymä. Uudenmaan rooli innovaatioiden lähteenä korostuu entisestään heikon talouskehityksen maailmassa. </a:t>
            </a:r>
          </a:p>
        </p:txBody>
      </p:sp>
      <p:sp>
        <p:nvSpPr>
          <p:cNvPr id="8" name="Rectangle: Rounded Corners 7">
            <a:extLst>
              <a:ext uri="{FF2B5EF4-FFF2-40B4-BE49-F238E27FC236}">
                <a16:creationId xmlns:a16="http://schemas.microsoft.com/office/drawing/2014/main" id="{C2A27708-C04B-37D4-213B-31556A922244}"/>
              </a:ext>
            </a:extLst>
          </p:cNvPr>
          <p:cNvSpPr/>
          <p:nvPr/>
        </p:nvSpPr>
        <p:spPr>
          <a:xfrm>
            <a:off x="551384" y="3280527"/>
            <a:ext cx="3816424" cy="1429331"/>
          </a:xfrm>
          <a:prstGeom prst="round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rtlCol="0" anchor="ctr">
            <a:noAutofit/>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Yhteisöllisyys ja keskinäinen huolenpito lisääntyy, mikä parantaa ihmisten hyvinvointia. Sisäinen yhteistyö lisääntyy Uudenmaan eri kuntien, kaupunkien ja toimijoiden kesken.</a:t>
            </a:r>
          </a:p>
        </p:txBody>
      </p:sp>
      <p:sp>
        <p:nvSpPr>
          <p:cNvPr id="9" name="Rectangle: Rounded Corners 8">
            <a:extLst>
              <a:ext uri="{FF2B5EF4-FFF2-40B4-BE49-F238E27FC236}">
                <a16:creationId xmlns:a16="http://schemas.microsoft.com/office/drawing/2014/main" id="{5E197D10-C0B8-08BB-4F7A-CE8873E41FC5}"/>
              </a:ext>
            </a:extLst>
          </p:cNvPr>
          <p:cNvSpPr/>
          <p:nvPr/>
        </p:nvSpPr>
        <p:spPr>
          <a:xfrm>
            <a:off x="551384" y="4864389"/>
            <a:ext cx="3816424" cy="1429331"/>
          </a:xfrm>
          <a:prstGeom prst="round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rtlCol="0" anchor="ctr">
            <a:noAutofit/>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Huonontuva huoltosuhde ja väestönkasvun pysähtyminen näivettävät Uudenmaan reuna-alueita. Ilmastonmuutos ja luonnonvarojen ylikulutus luovat paljon ongelmia.</a:t>
            </a:r>
          </a:p>
        </p:txBody>
      </p:sp>
      <p:sp>
        <p:nvSpPr>
          <p:cNvPr id="10" name="Rectangle: Rounded Corners 9">
            <a:extLst>
              <a:ext uri="{FF2B5EF4-FFF2-40B4-BE49-F238E27FC236}">
                <a16:creationId xmlns:a16="http://schemas.microsoft.com/office/drawing/2014/main" id="{44910526-1A4D-530A-BBC8-8EF9BD2C4AD7}"/>
              </a:ext>
            </a:extLst>
          </p:cNvPr>
          <p:cNvSpPr/>
          <p:nvPr/>
        </p:nvSpPr>
        <p:spPr>
          <a:xfrm>
            <a:off x="7818445" y="1714509"/>
            <a:ext cx="3816424" cy="1429331"/>
          </a:xfrm>
          <a:prstGeom prst="round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rtlCol="0" anchor="ctr">
            <a:noAutofit/>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Pohjoisen strateginen merkitys on kasvanut ja Pohjois-Pohjanmaa pärjää omavaraisuuden ja väestökehityksen suhteen. </a:t>
            </a:r>
          </a:p>
          <a:p>
            <a:pPr marL="72000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Työpaikkoja on edelleen melko tasaisesti eri puolilla maakuntaa.</a:t>
            </a:r>
          </a:p>
        </p:txBody>
      </p:sp>
      <p:sp>
        <p:nvSpPr>
          <p:cNvPr id="11" name="Rectangle: Rounded Corners 10">
            <a:extLst>
              <a:ext uri="{FF2B5EF4-FFF2-40B4-BE49-F238E27FC236}">
                <a16:creationId xmlns:a16="http://schemas.microsoft.com/office/drawing/2014/main" id="{DD6FB8D7-B0E7-3520-3376-36E9BB067B35}"/>
              </a:ext>
            </a:extLst>
          </p:cNvPr>
          <p:cNvSpPr/>
          <p:nvPr/>
        </p:nvSpPr>
        <p:spPr>
          <a:xfrm>
            <a:off x="7818445" y="3280527"/>
            <a:ext cx="3816424" cy="1429331"/>
          </a:xfrm>
          <a:prstGeom prst="round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rtlCol="0" anchor="ctr">
            <a:noAutofit/>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Pärjäämisen ja yhdessä tekemisen kulttuuri säilyy ja korostuu entisestään</a:t>
            </a:r>
            <a:r>
              <a:rPr lang="fi-FI" sz="1200" b="1">
                <a:solidFill>
                  <a:srgbClr val="3F3F3F"/>
                </a:solidFill>
                <a:latin typeface="Source Sans Pro"/>
              </a:rPr>
              <a:t>. </a:t>
            </a:r>
            <a:r>
              <a:rPr kumimoji="0" lang="fi-FI" sz="1200" b="1" i="0" u="none" strike="noStrike" kern="1200" cap="none" spc="0" normalizeH="0" baseline="0" noProof="0">
                <a:ln>
                  <a:noFill/>
                </a:ln>
                <a:solidFill>
                  <a:srgbClr val="3F3F3F"/>
                </a:solidFill>
                <a:effectLst/>
                <a:uLnTx/>
                <a:uFillTx/>
                <a:latin typeface="Source Sans Pro"/>
                <a:ea typeface="+mn-ea"/>
                <a:cs typeface="+mn-cs"/>
              </a:rPr>
              <a:t>Maahanmuuttajiin suhtaudutaan nykyistä arvostavammin, koska työvoimaa tarvitaan väestön vanhetessa ja syntyvyyden laskiessa.</a:t>
            </a:r>
          </a:p>
        </p:txBody>
      </p:sp>
      <p:sp>
        <p:nvSpPr>
          <p:cNvPr id="12" name="Rectangle: Rounded Corners 11">
            <a:extLst>
              <a:ext uri="{FF2B5EF4-FFF2-40B4-BE49-F238E27FC236}">
                <a16:creationId xmlns:a16="http://schemas.microsoft.com/office/drawing/2014/main" id="{8F2A7461-3DA2-77C1-5FDA-4508177AF6DF}"/>
              </a:ext>
            </a:extLst>
          </p:cNvPr>
          <p:cNvSpPr/>
          <p:nvPr/>
        </p:nvSpPr>
        <p:spPr>
          <a:xfrm>
            <a:off x="7818445" y="4864389"/>
            <a:ext cx="3816424" cy="1429331"/>
          </a:xfrm>
          <a:prstGeom prst="round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rtlCol="0" anchor="ctr">
            <a:noAutofit/>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Ekologinen kriisi ja siitä juontuva resurssiniukkuus ja sään ääri-ilmiöt haastavat mm. teollisuutta, infrastruktuuria ja rakentamista, ruuantuotantoa ja ihmisten terveyttä.</a:t>
            </a:r>
          </a:p>
        </p:txBody>
      </p:sp>
      <p:pic>
        <p:nvPicPr>
          <p:cNvPr id="6" name="Kuva 12">
            <a:extLst>
              <a:ext uri="{FF2B5EF4-FFF2-40B4-BE49-F238E27FC236}">
                <a16:creationId xmlns:a16="http://schemas.microsoft.com/office/drawing/2014/main" id="{F695A504-42FC-B641-2CE9-7FBF6BD15A33}"/>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4417" y="1637323"/>
            <a:ext cx="2880320" cy="4438849"/>
          </a:xfrm>
          <a:prstGeom prst="rect">
            <a:avLst/>
          </a:prstGeom>
        </p:spPr>
      </p:pic>
      <p:cxnSp>
        <p:nvCxnSpPr>
          <p:cNvPr id="21" name="Straight Connector 20">
            <a:extLst>
              <a:ext uri="{FF2B5EF4-FFF2-40B4-BE49-F238E27FC236}">
                <a16:creationId xmlns:a16="http://schemas.microsoft.com/office/drawing/2014/main" id="{48C107D2-D025-6AC5-589A-B56F5BABDF94}"/>
              </a:ext>
              <a:ext uri="{C183D7F6-B498-43B3-948B-1728B52AA6E4}">
                <adec:decorative xmlns:adec="http://schemas.microsoft.com/office/drawing/2017/decorative" val="1"/>
              </a:ext>
            </a:extLst>
          </p:cNvPr>
          <p:cNvCxnSpPr>
            <a:cxnSpLocks/>
            <a:stCxn id="7" idx="3"/>
          </p:cNvCxnSpPr>
          <p:nvPr/>
        </p:nvCxnSpPr>
        <p:spPr>
          <a:xfrm>
            <a:off x="4367808" y="2429175"/>
            <a:ext cx="1512168" cy="3160065"/>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203E23A-C3E9-EE38-017C-6528BAA25CE2}"/>
              </a:ext>
              <a:ext uri="{C183D7F6-B498-43B3-948B-1728B52AA6E4}">
                <adec:decorative xmlns:adec="http://schemas.microsoft.com/office/drawing/2017/decorative" val="1"/>
              </a:ext>
            </a:extLst>
          </p:cNvPr>
          <p:cNvCxnSpPr>
            <a:cxnSpLocks/>
            <a:stCxn id="8" idx="3"/>
          </p:cNvCxnSpPr>
          <p:nvPr/>
        </p:nvCxnSpPr>
        <p:spPr>
          <a:xfrm>
            <a:off x="4367808" y="3995193"/>
            <a:ext cx="1512168" cy="1594047"/>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0DC9EBA-7C62-27F5-D58C-CBF44A7260E0}"/>
              </a:ext>
              <a:ext uri="{C183D7F6-B498-43B3-948B-1728B52AA6E4}">
                <adec:decorative xmlns:adec="http://schemas.microsoft.com/office/drawing/2017/decorative" val="1"/>
              </a:ext>
            </a:extLst>
          </p:cNvPr>
          <p:cNvCxnSpPr>
            <a:cxnSpLocks/>
            <a:stCxn id="9" idx="3"/>
          </p:cNvCxnSpPr>
          <p:nvPr/>
        </p:nvCxnSpPr>
        <p:spPr>
          <a:xfrm>
            <a:off x="4367808" y="5579055"/>
            <a:ext cx="1512168"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B1B1E17-4A8F-0ACB-AB26-B56D6C4AB09C}"/>
              </a:ext>
              <a:ext uri="{C183D7F6-B498-43B3-948B-1728B52AA6E4}">
                <adec:decorative xmlns:adec="http://schemas.microsoft.com/office/drawing/2017/decorative" val="1"/>
              </a:ext>
            </a:extLst>
          </p:cNvPr>
          <p:cNvCxnSpPr>
            <a:cxnSpLocks/>
            <a:stCxn id="10" idx="1"/>
          </p:cNvCxnSpPr>
          <p:nvPr/>
        </p:nvCxnSpPr>
        <p:spPr>
          <a:xfrm flipH="1">
            <a:off x="6456040" y="2429175"/>
            <a:ext cx="1362405" cy="1284986"/>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8D2CA82-6652-8839-E7CF-1C183EA9E19A}"/>
              </a:ext>
              <a:ext uri="{C183D7F6-B498-43B3-948B-1728B52AA6E4}">
                <adec:decorative xmlns:adec="http://schemas.microsoft.com/office/drawing/2017/decorative" val="1"/>
              </a:ext>
            </a:extLst>
          </p:cNvPr>
          <p:cNvCxnSpPr>
            <a:cxnSpLocks/>
            <a:stCxn id="11" idx="1"/>
          </p:cNvCxnSpPr>
          <p:nvPr/>
        </p:nvCxnSpPr>
        <p:spPr>
          <a:xfrm flipH="1" flipV="1">
            <a:off x="6456040" y="3714161"/>
            <a:ext cx="1362405" cy="281032"/>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DFBB3BD-3C40-1BF5-C413-2D21D0F75FEB}"/>
              </a:ext>
              <a:ext uri="{C183D7F6-B498-43B3-948B-1728B52AA6E4}">
                <adec:decorative xmlns:adec="http://schemas.microsoft.com/office/drawing/2017/decorative" val="1"/>
              </a:ext>
            </a:extLst>
          </p:cNvPr>
          <p:cNvCxnSpPr>
            <a:cxnSpLocks/>
            <a:stCxn id="12" idx="1"/>
          </p:cNvCxnSpPr>
          <p:nvPr/>
        </p:nvCxnSpPr>
        <p:spPr>
          <a:xfrm flipH="1" flipV="1">
            <a:off x="6456040" y="3714161"/>
            <a:ext cx="1362405" cy="1864894"/>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 name="Graphic 13">
            <a:extLst>
              <a:ext uri="{FF2B5EF4-FFF2-40B4-BE49-F238E27FC236}">
                <a16:creationId xmlns:a16="http://schemas.microsoft.com/office/drawing/2014/main" id="{545E24DA-3D0A-A9DA-115E-4475691FE63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90128" y="5111669"/>
            <a:ext cx="914400" cy="914400"/>
          </a:xfrm>
          <a:prstGeom prst="rect">
            <a:avLst/>
          </a:prstGeom>
        </p:spPr>
      </p:pic>
      <p:pic>
        <p:nvPicPr>
          <p:cNvPr id="13" name="Graphic 15">
            <a:extLst>
              <a:ext uri="{FF2B5EF4-FFF2-40B4-BE49-F238E27FC236}">
                <a16:creationId xmlns:a16="http://schemas.microsoft.com/office/drawing/2014/main" id="{0B634B19-11A1-6338-0E95-C54A7BE91E7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071349" y="3545651"/>
            <a:ext cx="914400" cy="914400"/>
          </a:xfrm>
          <a:prstGeom prst="rect">
            <a:avLst/>
          </a:prstGeom>
        </p:spPr>
      </p:pic>
      <p:pic>
        <p:nvPicPr>
          <p:cNvPr id="5" name="Graphic 15">
            <a:extLst>
              <a:ext uri="{FF2B5EF4-FFF2-40B4-BE49-F238E27FC236}">
                <a16:creationId xmlns:a16="http://schemas.microsoft.com/office/drawing/2014/main" id="{E9547338-2F16-CE20-81D6-0D8119F85F5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071349" y="1971974"/>
            <a:ext cx="914400" cy="914400"/>
          </a:xfrm>
          <a:prstGeom prst="rect">
            <a:avLst/>
          </a:prstGeom>
        </p:spPr>
      </p:pic>
      <p:pic>
        <p:nvPicPr>
          <p:cNvPr id="14" name="Graphic 13">
            <a:extLst>
              <a:ext uri="{FF2B5EF4-FFF2-40B4-BE49-F238E27FC236}">
                <a16:creationId xmlns:a16="http://schemas.microsoft.com/office/drawing/2014/main" id="{F1737327-8B04-B72D-B535-059103D8DCE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4234" y="5121854"/>
            <a:ext cx="914400" cy="914400"/>
          </a:xfrm>
          <a:prstGeom prst="rect">
            <a:avLst/>
          </a:prstGeom>
        </p:spPr>
      </p:pic>
      <p:pic>
        <p:nvPicPr>
          <p:cNvPr id="18" name="Graphic 17">
            <a:extLst>
              <a:ext uri="{FF2B5EF4-FFF2-40B4-BE49-F238E27FC236}">
                <a16:creationId xmlns:a16="http://schemas.microsoft.com/office/drawing/2014/main" id="{295BAAEA-CA4E-0C3C-161C-5B2A5FF24CA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24234" y="3597778"/>
            <a:ext cx="914400" cy="914400"/>
          </a:xfrm>
          <a:prstGeom prst="rect">
            <a:avLst/>
          </a:prstGeom>
        </p:spPr>
      </p:pic>
      <p:pic>
        <p:nvPicPr>
          <p:cNvPr id="16" name="Graphic 15">
            <a:extLst>
              <a:ext uri="{FF2B5EF4-FFF2-40B4-BE49-F238E27FC236}">
                <a16:creationId xmlns:a16="http://schemas.microsoft.com/office/drawing/2014/main" id="{6F462F02-23D8-8146-3B61-128519D0AB98}"/>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24234" y="1971974"/>
            <a:ext cx="914400" cy="914400"/>
          </a:xfrm>
          <a:prstGeom prst="rect">
            <a:avLst/>
          </a:prstGeom>
        </p:spPr>
      </p:pic>
      <p:sp>
        <p:nvSpPr>
          <p:cNvPr id="4" name="Slide Number Placeholder 3">
            <a:extLst>
              <a:ext uri="{FF2B5EF4-FFF2-40B4-BE49-F238E27FC236}">
                <a16:creationId xmlns:a16="http://schemas.microsoft.com/office/drawing/2014/main" id="{7D50DFDC-DD50-1F8D-8E6C-3CDFC8C8FBB3}"/>
              </a:ext>
              <a:ext uri="{C183D7F6-B498-43B3-948B-1728B52AA6E4}">
                <adec:decorative xmlns:adec="http://schemas.microsoft.com/office/drawing/2017/decorative" val="1"/>
              </a:ext>
            </a:extLst>
          </p:cNvPr>
          <p:cNvSpPr>
            <a:spLocks noGrp="1"/>
          </p:cNvSpPr>
          <p:nvPr>
            <p:ph type="sldNum" sz="quarter" idx="4294967295"/>
          </p:nvPr>
        </p:nvSpPr>
        <p:spPr>
          <a:xfrm>
            <a:off x="11444288" y="6400800"/>
            <a:ext cx="74771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7F21D-6A63-4E75-89AA-A3F521749085}" type="slidenum">
              <a:rPr kumimoji="0" lang="fi-FI" sz="1050" b="0" i="0" u="none" strike="noStrike" kern="1200" cap="none" spc="0" normalizeH="0" baseline="0" noProof="0" smtClean="0">
                <a:ln>
                  <a:noFill/>
                </a:ln>
                <a:solidFill>
                  <a:srgbClr val="3F3F3F">
                    <a:tint val="75000"/>
                  </a:srgbClr>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i-FI" sz="1050" b="0" i="0" u="none" strike="noStrike" kern="1200" cap="none" spc="0" normalizeH="0" baseline="0" noProof="0">
              <a:ln>
                <a:noFill/>
              </a:ln>
              <a:solidFill>
                <a:srgbClr val="3F3F3F">
                  <a:tint val="75000"/>
                </a:srgbClr>
              </a:solidFill>
              <a:effectLst/>
              <a:uLnTx/>
              <a:uFillTx/>
              <a:latin typeface="Source Sans Pro" panose="020B0503030403020204" pitchFamily="34" charset="0"/>
              <a:ea typeface="Source Sans Pro" panose="020B0503030403020204" pitchFamily="34" charset="0"/>
              <a:cs typeface="+mn-cs"/>
            </a:endParaRPr>
          </a:p>
        </p:txBody>
      </p:sp>
      <p:pic>
        <p:nvPicPr>
          <p:cNvPr id="19" name="Picture 18" descr="A black background with a black square&#10;&#10;AI-generated content may be incorrect.">
            <a:extLst>
              <a:ext uri="{FF2B5EF4-FFF2-40B4-BE49-F238E27FC236}">
                <a16:creationId xmlns:a16="http://schemas.microsoft.com/office/drawing/2014/main" id="{08864721-277D-5832-D8C0-F3D63CAF2ED4}"/>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5401285" y="6583401"/>
            <a:ext cx="1079322" cy="248016"/>
          </a:xfrm>
          <a:prstGeom prst="rect">
            <a:avLst/>
          </a:prstGeom>
        </p:spPr>
      </p:pic>
    </p:spTree>
    <p:extLst>
      <p:ext uri="{BB962C8B-B14F-4D97-AF65-F5344CB8AC3E}">
        <p14:creationId xmlns:p14="http://schemas.microsoft.com/office/powerpoint/2010/main" val="219360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EA2822E1-7192-7418-5933-59516DE734E7}"/>
              </a:ext>
              <a:ext uri="{C183D7F6-B498-43B3-948B-1728B52AA6E4}">
                <adec:decorative xmlns:adec="http://schemas.microsoft.com/office/drawing/2017/decorative" val="1"/>
              </a:ext>
            </a:extLst>
          </p:cNvPr>
          <p:cNvPicPr>
            <a:picLocks noGrp="1" noChangeAspect="1"/>
          </p:cNvPicPr>
          <p:nvPr>
            <p:ph type="pic" sz="quarter" idx="12"/>
          </p:nvPr>
        </p:nvPicPr>
        <p:blipFill>
          <a:blip r:embed="rId2">
            <a:alphaModFix amt="84000"/>
            <a:extLst>
              <a:ext uri="{28A0092B-C50C-407E-A947-70E740481C1C}">
                <a14:useLocalDpi xmlns:a14="http://schemas.microsoft.com/office/drawing/2010/main" val="0"/>
              </a:ext>
            </a:extLst>
          </a:blip>
          <a:srcRect t="31224" b="31224"/>
          <a:stretch>
            <a:fillRect/>
          </a:stretch>
        </p:blipFill>
        <p:spPr/>
      </p:pic>
      <p:sp>
        <p:nvSpPr>
          <p:cNvPr id="3" name="Title 2">
            <a:extLst>
              <a:ext uri="{FF2B5EF4-FFF2-40B4-BE49-F238E27FC236}">
                <a16:creationId xmlns:a16="http://schemas.microsoft.com/office/drawing/2014/main" id="{6D30309B-3854-930A-EA82-6783F29E9CB9}"/>
              </a:ext>
            </a:extLst>
          </p:cNvPr>
          <p:cNvSpPr>
            <a:spLocks noGrp="1"/>
          </p:cNvSpPr>
          <p:nvPr>
            <p:ph type="title"/>
          </p:nvPr>
        </p:nvSpPr>
        <p:spPr/>
        <p:txBody>
          <a:bodyPr>
            <a:normAutofit fontScale="90000"/>
          </a:bodyPr>
          <a:lstStyle/>
          <a:p>
            <a:r>
              <a:rPr lang="fi-FI"/>
              <a:t>Osa 1: </a:t>
            </a:r>
            <a:br>
              <a:rPr lang="fi-FI"/>
            </a:br>
            <a:r>
              <a:rPr lang="fi-FI"/>
              <a:t>Neljä skenaariota tulevaisuuteen </a:t>
            </a:r>
          </a:p>
        </p:txBody>
      </p:sp>
      <p:sp>
        <p:nvSpPr>
          <p:cNvPr id="5" name="Slide Number Placeholder 4">
            <a:extLst>
              <a:ext uri="{FF2B5EF4-FFF2-40B4-BE49-F238E27FC236}">
                <a16:creationId xmlns:a16="http://schemas.microsoft.com/office/drawing/2014/main" id="{E80090EB-B9E2-E6C1-3559-70D20099DB36}"/>
              </a:ext>
            </a:extLst>
          </p:cNvPr>
          <p:cNvSpPr>
            <a:spLocks noGrp="1"/>
          </p:cNvSpPr>
          <p:nvPr>
            <p:ph type="sldNum" sz="quarter" idx="11"/>
          </p:nvPr>
        </p:nvSpPr>
        <p:spPr/>
        <p:txBody>
          <a:bodyPr/>
          <a:lstStyle/>
          <a:p>
            <a:fld id="{A807F21D-6A63-4E75-89AA-A3F521749085}" type="slidenum">
              <a:rPr lang="fi-FI" smtClean="0"/>
              <a:pPr/>
              <a:t>5</a:t>
            </a:fld>
            <a:endParaRPr lang="fi-FI"/>
          </a:p>
        </p:txBody>
      </p:sp>
      <p:pic>
        <p:nvPicPr>
          <p:cNvPr id="9" name="Picture 8" descr="A black and white sign with white text&#10;&#10;AI-generated content may be incorrect.">
            <a:extLst>
              <a:ext uri="{FF2B5EF4-FFF2-40B4-BE49-F238E27FC236}">
                <a16:creationId xmlns:a16="http://schemas.microsoft.com/office/drawing/2014/main" id="{FA02510B-F4DB-203D-6010-773E5EAC63E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00607" y="6573791"/>
            <a:ext cx="1080000" cy="248172"/>
          </a:xfrm>
          <a:prstGeom prst="rect">
            <a:avLst/>
          </a:prstGeom>
        </p:spPr>
      </p:pic>
    </p:spTree>
    <p:extLst>
      <p:ext uri="{BB962C8B-B14F-4D97-AF65-F5344CB8AC3E}">
        <p14:creationId xmlns:p14="http://schemas.microsoft.com/office/powerpoint/2010/main" val="2669618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CD8B2-35F8-8505-C6AF-3D62BBC9F1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38D969-A796-1E31-8449-F751815A9744}"/>
              </a:ext>
            </a:extLst>
          </p:cNvPr>
          <p:cNvSpPr>
            <a:spLocks noGrp="1"/>
          </p:cNvSpPr>
          <p:nvPr>
            <p:ph type="title"/>
          </p:nvPr>
        </p:nvSpPr>
        <p:spPr>
          <a:xfrm>
            <a:off x="120467" y="143931"/>
            <a:ext cx="10832668" cy="1080120"/>
          </a:xfrm>
        </p:spPr>
        <p:txBody>
          <a:bodyPr anchor="t">
            <a:normAutofit/>
          </a:bodyPr>
          <a:lstStyle/>
          <a:p>
            <a:r>
              <a:rPr lang="fi-FI" sz="2400">
                <a:solidFill>
                  <a:schemeClr val="accent1">
                    <a:lumMod val="75000"/>
                  </a:schemeClr>
                </a:solidFill>
                <a:latin typeface="Titillium Web Bold"/>
                <a:ea typeface="+mn-ea"/>
                <a:cs typeface="+mn-cs"/>
              </a:rPr>
              <a:t>Skenaarion vaikutukset – Leimalliset piirteet maakunnissa skenaariossa 4</a:t>
            </a:r>
          </a:p>
        </p:txBody>
      </p:sp>
      <p:sp>
        <p:nvSpPr>
          <p:cNvPr id="17" name="Rectangle: Rounded Corners 6">
            <a:extLst>
              <a:ext uri="{FF2B5EF4-FFF2-40B4-BE49-F238E27FC236}">
                <a16:creationId xmlns:a16="http://schemas.microsoft.com/office/drawing/2014/main" id="{052CAC77-1E10-C945-C057-F9E0FE010C7A}"/>
              </a:ext>
            </a:extLst>
          </p:cNvPr>
          <p:cNvSpPr/>
          <p:nvPr/>
        </p:nvSpPr>
        <p:spPr>
          <a:xfrm>
            <a:off x="551384" y="729067"/>
            <a:ext cx="11083486" cy="727976"/>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360000" rtlCol="0" anchor="ctr">
            <a:noAutofit/>
          </a:bodyPr>
          <a:lstStyle/>
          <a:p>
            <a:pPr marR="0" lvl="0" indent="0"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MAAKUNTIEN VERTAILU: </a:t>
            </a:r>
            <a:r>
              <a:rPr kumimoji="0" lang="fi-FI" sz="1200" i="0" u="none" strike="noStrike" kern="1200" cap="none" spc="0" normalizeH="0" baseline="0" noProof="0">
                <a:ln>
                  <a:noFill/>
                </a:ln>
                <a:solidFill>
                  <a:srgbClr val="3F3F3F"/>
                </a:solidFill>
                <a:effectLst/>
                <a:uLnTx/>
                <a:uFillTx/>
                <a:latin typeface="Source Sans Pro"/>
                <a:ea typeface="+mn-ea"/>
                <a:cs typeface="+mn-cs"/>
              </a:rPr>
              <a:t>Uudellamaalla skenaarion ilmiöt esiintyvät voimakkaimmin – väestö kasvaa rajusti ja polarisaatio lisääntyy. Kiertotalous, puolustusteollisuus ja kestävän ruokajärjestelmän ratkaisut ovat merkittäviä kasvualoja. Pohjois-Pohjanmaa on suhteessa rauhallisempi, ja puolustusteollisuuden ja maatalouden rooli korostuu.  Konflikteihin ja sotaan varautuminen näkyy kummassakin maakunnassa, samoin kuin yleinen elintason lasku ja ilmastokriisi.</a:t>
            </a:r>
            <a:endParaRPr lang="fi-FI" sz="1200">
              <a:solidFill>
                <a:srgbClr val="3F3F3F"/>
              </a:solidFill>
              <a:latin typeface="Source Sans Pro"/>
            </a:endParaRPr>
          </a:p>
        </p:txBody>
      </p:sp>
      <p:sp>
        <p:nvSpPr>
          <p:cNvPr id="7" name="Rectangle: Rounded Corners 6">
            <a:extLst>
              <a:ext uri="{FF2B5EF4-FFF2-40B4-BE49-F238E27FC236}">
                <a16:creationId xmlns:a16="http://schemas.microsoft.com/office/drawing/2014/main" id="{A31A03D4-A8D9-F0BE-D7C5-F4CA3FFF657F}"/>
              </a:ext>
            </a:extLst>
          </p:cNvPr>
          <p:cNvSpPr/>
          <p:nvPr/>
        </p:nvSpPr>
        <p:spPr>
          <a:xfrm>
            <a:off x="551384" y="1714509"/>
            <a:ext cx="3816424" cy="1429331"/>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rtlCol="0" anchor="ctr">
            <a:noAutofit/>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Uudenmaan väestö kasvaa voimakkaasti: alueen suurten kaupunkien lisäksi myös entiset muuttotappiokunnat kääntyvät kasvuun ja väestötiheys kasvaa. Toisaalta resurssiniukkuus johtaa kuntaliitoksiin. </a:t>
            </a:r>
          </a:p>
        </p:txBody>
      </p:sp>
      <p:sp>
        <p:nvSpPr>
          <p:cNvPr id="8" name="Rectangle: Rounded Corners 7">
            <a:extLst>
              <a:ext uri="{FF2B5EF4-FFF2-40B4-BE49-F238E27FC236}">
                <a16:creationId xmlns:a16="http://schemas.microsoft.com/office/drawing/2014/main" id="{86CC5479-BA4E-814C-1E8D-89F29F16BB5E}"/>
              </a:ext>
            </a:extLst>
          </p:cNvPr>
          <p:cNvSpPr/>
          <p:nvPr/>
        </p:nvSpPr>
        <p:spPr>
          <a:xfrm>
            <a:off x="551384" y="3280527"/>
            <a:ext cx="3816424" cy="1429331"/>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rtlCol="0" anchor="ctr">
            <a:noAutofit/>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Kiertotalous, puolustusteollisuus ja kestävän ruokajärjestelmän ratkaisut ovat merkittäviä kasvualoja paikallisesti ja kansainvälisesti. </a:t>
            </a:r>
          </a:p>
        </p:txBody>
      </p:sp>
      <p:sp>
        <p:nvSpPr>
          <p:cNvPr id="9" name="Rectangle: Rounded Corners 8">
            <a:extLst>
              <a:ext uri="{FF2B5EF4-FFF2-40B4-BE49-F238E27FC236}">
                <a16:creationId xmlns:a16="http://schemas.microsoft.com/office/drawing/2014/main" id="{2EA528FF-8A56-A2D0-DAE8-9587ABDA3F00}"/>
              </a:ext>
            </a:extLst>
          </p:cNvPr>
          <p:cNvSpPr/>
          <p:nvPr/>
        </p:nvSpPr>
        <p:spPr>
          <a:xfrm>
            <a:off x="551384" y="4864389"/>
            <a:ext cx="3816424" cy="1429331"/>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rtlCol="0" anchor="ctr">
            <a:noAutofit/>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Uudenmaan alueet </a:t>
            </a:r>
            <a:r>
              <a:rPr kumimoji="0" lang="fi-FI" sz="1200" b="1" i="0" u="none" strike="noStrike" kern="1200" cap="none" spc="0" normalizeH="0" baseline="0" noProof="0" err="1">
                <a:ln>
                  <a:noFill/>
                </a:ln>
                <a:solidFill>
                  <a:srgbClr val="3F3F3F"/>
                </a:solidFill>
                <a:effectLst/>
                <a:uLnTx/>
                <a:uFillTx/>
                <a:latin typeface="Source Sans Pro"/>
                <a:ea typeface="+mn-ea"/>
                <a:cs typeface="+mn-cs"/>
              </a:rPr>
              <a:t>segregoituvat</a:t>
            </a:r>
            <a:r>
              <a:rPr kumimoji="0" lang="fi-FI" sz="1200" b="1" i="0" u="none" strike="noStrike" kern="1200" cap="none" spc="0" normalizeH="0" baseline="0" noProof="0">
                <a:ln>
                  <a:noFill/>
                </a:ln>
                <a:solidFill>
                  <a:srgbClr val="3F3F3F"/>
                </a:solidFill>
                <a:effectLst/>
                <a:uLnTx/>
                <a:uFillTx/>
                <a:latin typeface="Source Sans Pro"/>
                <a:ea typeface="+mn-ea"/>
                <a:cs typeface="+mn-cs"/>
              </a:rPr>
              <a:t>. Maakunnan saavutettavuus heikkenee, ilmastokriisi haastaa kriittisen infran ylläpitoa, ja konflikteihin varautuminen näkyy mm. rannikon ja satamien turvaamisessa.</a:t>
            </a:r>
          </a:p>
        </p:txBody>
      </p:sp>
      <p:sp>
        <p:nvSpPr>
          <p:cNvPr id="10" name="Rectangle: Rounded Corners 9">
            <a:extLst>
              <a:ext uri="{FF2B5EF4-FFF2-40B4-BE49-F238E27FC236}">
                <a16:creationId xmlns:a16="http://schemas.microsoft.com/office/drawing/2014/main" id="{D56AD1BE-361B-6CDA-B8D4-7B2A3C264E11}"/>
              </a:ext>
            </a:extLst>
          </p:cNvPr>
          <p:cNvSpPr/>
          <p:nvPr/>
        </p:nvSpPr>
        <p:spPr>
          <a:xfrm>
            <a:off x="7818445" y="1714509"/>
            <a:ext cx="3816424" cy="1429331"/>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rtlCol="0" anchor="ctr">
            <a:noAutofit/>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Maakunta on elinvoimainen, mutta väestö on keskittynyt Oulun seudulle ja raideverkoston varrelle. Pohjois-Pohjanmaalle jää kuntaliitosten myötä vain muutamia kuntia. </a:t>
            </a:r>
          </a:p>
        </p:txBody>
      </p:sp>
      <p:sp>
        <p:nvSpPr>
          <p:cNvPr id="11" name="Rectangle: Rounded Corners 10">
            <a:extLst>
              <a:ext uri="{FF2B5EF4-FFF2-40B4-BE49-F238E27FC236}">
                <a16:creationId xmlns:a16="http://schemas.microsoft.com/office/drawing/2014/main" id="{A82F2D60-3358-633B-BCE8-61A4CED04F2A}"/>
              </a:ext>
            </a:extLst>
          </p:cNvPr>
          <p:cNvSpPr/>
          <p:nvPr/>
        </p:nvSpPr>
        <p:spPr>
          <a:xfrm>
            <a:off x="7818445" y="3280527"/>
            <a:ext cx="3816424" cy="1429331"/>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rtlCol="0" anchor="ctr">
            <a:noAutofit/>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Pohjois-Pohjanmaa ottaa harppauksia puolustusteollisuuden kehittämisessä. Pohjoismainen puolustusyhteistyö lisääntyy ja maakunnasta tulee puolustusalan ”Piilaakso”.</a:t>
            </a:r>
          </a:p>
        </p:txBody>
      </p:sp>
      <p:sp>
        <p:nvSpPr>
          <p:cNvPr id="12" name="Rectangle: Rounded Corners 11">
            <a:extLst>
              <a:ext uri="{FF2B5EF4-FFF2-40B4-BE49-F238E27FC236}">
                <a16:creationId xmlns:a16="http://schemas.microsoft.com/office/drawing/2014/main" id="{BEA01D76-7380-BAE9-306F-C61876DB757A}"/>
              </a:ext>
            </a:extLst>
          </p:cNvPr>
          <p:cNvSpPr/>
          <p:nvPr/>
        </p:nvSpPr>
        <p:spPr>
          <a:xfrm>
            <a:off x="7818445" y="4864389"/>
            <a:ext cx="3816424" cy="1429331"/>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rtlCol="0" anchor="ctr">
            <a:noAutofit/>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3F3F3F"/>
                </a:solidFill>
                <a:effectLst/>
                <a:uLnTx/>
                <a:uFillTx/>
                <a:latin typeface="Source Sans Pro"/>
                <a:ea typeface="+mn-ea"/>
                <a:cs typeface="+mn-cs"/>
              </a:rPr>
              <a:t>Merkittävänä haasteena on maakunnan asukkaiden elintason lasku ja eriarvoistuminen sekä osaavan työvoiman saatavuus. Samalla polarisoituminen haastaa arjen vakautta ja kuluttaa ihmisten voimavaroja.</a:t>
            </a:r>
          </a:p>
        </p:txBody>
      </p:sp>
      <p:pic>
        <p:nvPicPr>
          <p:cNvPr id="6" name="Kuva 12">
            <a:extLst>
              <a:ext uri="{FF2B5EF4-FFF2-40B4-BE49-F238E27FC236}">
                <a16:creationId xmlns:a16="http://schemas.microsoft.com/office/drawing/2014/main" id="{EF280CE9-AEB6-555C-5AA4-86245AD76330}"/>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4417" y="1637323"/>
            <a:ext cx="2880320" cy="4438849"/>
          </a:xfrm>
          <a:prstGeom prst="rect">
            <a:avLst/>
          </a:prstGeom>
        </p:spPr>
      </p:pic>
      <p:cxnSp>
        <p:nvCxnSpPr>
          <p:cNvPr id="21" name="Straight Connector 20">
            <a:extLst>
              <a:ext uri="{FF2B5EF4-FFF2-40B4-BE49-F238E27FC236}">
                <a16:creationId xmlns:a16="http://schemas.microsoft.com/office/drawing/2014/main" id="{3B26755F-AF6C-7581-EB81-17C6CB166217}"/>
              </a:ext>
              <a:ext uri="{C183D7F6-B498-43B3-948B-1728B52AA6E4}">
                <adec:decorative xmlns:adec="http://schemas.microsoft.com/office/drawing/2017/decorative" val="1"/>
              </a:ext>
            </a:extLst>
          </p:cNvPr>
          <p:cNvCxnSpPr>
            <a:cxnSpLocks/>
            <a:stCxn id="7" idx="3"/>
          </p:cNvCxnSpPr>
          <p:nvPr/>
        </p:nvCxnSpPr>
        <p:spPr>
          <a:xfrm>
            <a:off x="4367808" y="2429175"/>
            <a:ext cx="1512168" cy="316006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F75234-B17B-C9D1-BC31-DBDC8C2714A4}"/>
              </a:ext>
              <a:ext uri="{C183D7F6-B498-43B3-948B-1728B52AA6E4}">
                <adec:decorative xmlns:adec="http://schemas.microsoft.com/office/drawing/2017/decorative" val="1"/>
              </a:ext>
            </a:extLst>
          </p:cNvPr>
          <p:cNvCxnSpPr>
            <a:cxnSpLocks/>
            <a:stCxn id="8" idx="3"/>
          </p:cNvCxnSpPr>
          <p:nvPr/>
        </p:nvCxnSpPr>
        <p:spPr>
          <a:xfrm>
            <a:off x="4367808" y="3995193"/>
            <a:ext cx="1512168" cy="15940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5042DDA-4F34-4D93-2E55-06883D44E531}"/>
              </a:ext>
              <a:ext uri="{C183D7F6-B498-43B3-948B-1728B52AA6E4}">
                <adec:decorative xmlns:adec="http://schemas.microsoft.com/office/drawing/2017/decorative" val="1"/>
              </a:ext>
            </a:extLst>
          </p:cNvPr>
          <p:cNvCxnSpPr>
            <a:cxnSpLocks/>
            <a:stCxn id="9" idx="3"/>
          </p:cNvCxnSpPr>
          <p:nvPr/>
        </p:nvCxnSpPr>
        <p:spPr>
          <a:xfrm>
            <a:off x="4367808" y="5579055"/>
            <a:ext cx="1512168"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807B20D-5908-E2C3-1F5D-8D863A069C28}"/>
              </a:ext>
              <a:ext uri="{C183D7F6-B498-43B3-948B-1728B52AA6E4}">
                <adec:decorative xmlns:adec="http://schemas.microsoft.com/office/drawing/2017/decorative" val="1"/>
              </a:ext>
            </a:extLst>
          </p:cNvPr>
          <p:cNvCxnSpPr>
            <a:cxnSpLocks/>
            <a:stCxn id="10" idx="1"/>
          </p:cNvCxnSpPr>
          <p:nvPr/>
        </p:nvCxnSpPr>
        <p:spPr>
          <a:xfrm flipH="1">
            <a:off x="6456040" y="2429175"/>
            <a:ext cx="1362405" cy="128498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4955A0-36C8-137E-F7B1-8E7943BEA75C}"/>
              </a:ext>
              <a:ext uri="{C183D7F6-B498-43B3-948B-1728B52AA6E4}">
                <adec:decorative xmlns:adec="http://schemas.microsoft.com/office/drawing/2017/decorative" val="1"/>
              </a:ext>
            </a:extLst>
          </p:cNvPr>
          <p:cNvCxnSpPr>
            <a:cxnSpLocks/>
            <a:stCxn id="11" idx="1"/>
          </p:cNvCxnSpPr>
          <p:nvPr/>
        </p:nvCxnSpPr>
        <p:spPr>
          <a:xfrm flipH="1" flipV="1">
            <a:off x="6456040" y="3714161"/>
            <a:ext cx="1362405" cy="281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4C4F010-83B2-3A99-1308-0FF81ADC68F5}"/>
              </a:ext>
              <a:ext uri="{C183D7F6-B498-43B3-948B-1728B52AA6E4}">
                <adec:decorative xmlns:adec="http://schemas.microsoft.com/office/drawing/2017/decorative" val="1"/>
              </a:ext>
            </a:extLst>
          </p:cNvPr>
          <p:cNvCxnSpPr>
            <a:cxnSpLocks/>
            <a:stCxn id="12" idx="1"/>
          </p:cNvCxnSpPr>
          <p:nvPr/>
        </p:nvCxnSpPr>
        <p:spPr>
          <a:xfrm flipH="1" flipV="1">
            <a:off x="6456040" y="3714161"/>
            <a:ext cx="1362405" cy="186489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 name="Graphic 13">
            <a:extLst>
              <a:ext uri="{FF2B5EF4-FFF2-40B4-BE49-F238E27FC236}">
                <a16:creationId xmlns:a16="http://schemas.microsoft.com/office/drawing/2014/main" id="{26ADF30F-2595-3F9C-C776-B4604DD5E53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90128" y="5111669"/>
            <a:ext cx="914400" cy="914400"/>
          </a:xfrm>
          <a:prstGeom prst="rect">
            <a:avLst/>
          </a:prstGeom>
        </p:spPr>
      </p:pic>
      <p:pic>
        <p:nvPicPr>
          <p:cNvPr id="13" name="Graphic 15">
            <a:extLst>
              <a:ext uri="{FF2B5EF4-FFF2-40B4-BE49-F238E27FC236}">
                <a16:creationId xmlns:a16="http://schemas.microsoft.com/office/drawing/2014/main" id="{49EAE534-BBED-8D3D-4F24-2A809A8ABAD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071349" y="3545651"/>
            <a:ext cx="914400" cy="914400"/>
          </a:xfrm>
          <a:prstGeom prst="rect">
            <a:avLst/>
          </a:prstGeom>
        </p:spPr>
      </p:pic>
      <p:pic>
        <p:nvPicPr>
          <p:cNvPr id="5" name="Graphic 15">
            <a:extLst>
              <a:ext uri="{FF2B5EF4-FFF2-40B4-BE49-F238E27FC236}">
                <a16:creationId xmlns:a16="http://schemas.microsoft.com/office/drawing/2014/main" id="{2B732758-7521-781B-A637-49526DECE5C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071349" y="1971974"/>
            <a:ext cx="914400" cy="914400"/>
          </a:xfrm>
          <a:prstGeom prst="rect">
            <a:avLst/>
          </a:prstGeom>
        </p:spPr>
      </p:pic>
      <p:pic>
        <p:nvPicPr>
          <p:cNvPr id="14" name="Graphic 13">
            <a:extLst>
              <a:ext uri="{FF2B5EF4-FFF2-40B4-BE49-F238E27FC236}">
                <a16:creationId xmlns:a16="http://schemas.microsoft.com/office/drawing/2014/main" id="{EF59019C-6B92-06B8-5B6E-1752D518ED3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24234" y="5121854"/>
            <a:ext cx="914400" cy="914400"/>
          </a:xfrm>
          <a:prstGeom prst="rect">
            <a:avLst/>
          </a:prstGeom>
        </p:spPr>
      </p:pic>
      <p:pic>
        <p:nvPicPr>
          <p:cNvPr id="18" name="Graphic 17">
            <a:extLst>
              <a:ext uri="{FF2B5EF4-FFF2-40B4-BE49-F238E27FC236}">
                <a16:creationId xmlns:a16="http://schemas.microsoft.com/office/drawing/2014/main" id="{B0D6EDA0-FF84-0742-BB75-32858F55FBB5}"/>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24234" y="3597778"/>
            <a:ext cx="914400" cy="914400"/>
          </a:xfrm>
          <a:prstGeom prst="rect">
            <a:avLst/>
          </a:prstGeom>
        </p:spPr>
      </p:pic>
      <p:pic>
        <p:nvPicPr>
          <p:cNvPr id="16" name="Graphic 15">
            <a:extLst>
              <a:ext uri="{FF2B5EF4-FFF2-40B4-BE49-F238E27FC236}">
                <a16:creationId xmlns:a16="http://schemas.microsoft.com/office/drawing/2014/main" id="{FC80525C-43B8-8CC6-665E-8557E97635B1}"/>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24234" y="1971974"/>
            <a:ext cx="914400" cy="914400"/>
          </a:xfrm>
          <a:prstGeom prst="rect">
            <a:avLst/>
          </a:prstGeom>
        </p:spPr>
      </p:pic>
      <p:sp>
        <p:nvSpPr>
          <p:cNvPr id="4" name="Slide Number Placeholder 3">
            <a:extLst>
              <a:ext uri="{FF2B5EF4-FFF2-40B4-BE49-F238E27FC236}">
                <a16:creationId xmlns:a16="http://schemas.microsoft.com/office/drawing/2014/main" id="{F4656301-9ECD-AA6A-9B92-BF0CEA9C74D7}"/>
              </a:ext>
              <a:ext uri="{C183D7F6-B498-43B3-948B-1728B52AA6E4}">
                <adec:decorative xmlns:adec="http://schemas.microsoft.com/office/drawing/2017/decorative" val="1"/>
              </a:ext>
            </a:extLst>
          </p:cNvPr>
          <p:cNvSpPr>
            <a:spLocks noGrp="1"/>
          </p:cNvSpPr>
          <p:nvPr>
            <p:ph type="sldNum" sz="quarter" idx="4294967295"/>
          </p:nvPr>
        </p:nvSpPr>
        <p:spPr>
          <a:xfrm>
            <a:off x="11444288" y="6400800"/>
            <a:ext cx="74771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07F21D-6A63-4E75-89AA-A3F521749085}" type="slidenum">
              <a:rPr kumimoji="0" lang="fi-FI" sz="1050" b="0" i="0" u="none" strike="noStrike" kern="1200" cap="none" spc="0" normalizeH="0" baseline="0" noProof="0" smtClean="0">
                <a:ln>
                  <a:noFill/>
                </a:ln>
                <a:solidFill>
                  <a:srgbClr val="3F3F3F">
                    <a:tint val="75000"/>
                  </a:srgbClr>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i-FI" sz="1050" b="0" i="0" u="none" strike="noStrike" kern="1200" cap="none" spc="0" normalizeH="0" baseline="0" noProof="0">
              <a:ln>
                <a:noFill/>
              </a:ln>
              <a:solidFill>
                <a:srgbClr val="3F3F3F">
                  <a:tint val="75000"/>
                </a:srgbClr>
              </a:solidFill>
              <a:effectLst/>
              <a:uLnTx/>
              <a:uFillTx/>
              <a:latin typeface="Source Sans Pro" panose="020B0503030403020204" pitchFamily="34" charset="0"/>
              <a:ea typeface="Source Sans Pro" panose="020B0503030403020204" pitchFamily="34" charset="0"/>
              <a:cs typeface="+mn-cs"/>
            </a:endParaRPr>
          </a:p>
        </p:txBody>
      </p:sp>
      <p:pic>
        <p:nvPicPr>
          <p:cNvPr id="19" name="Picture 18" descr="A black background with a black square&#10;&#10;AI-generated content may be incorrect.">
            <a:extLst>
              <a:ext uri="{FF2B5EF4-FFF2-40B4-BE49-F238E27FC236}">
                <a16:creationId xmlns:a16="http://schemas.microsoft.com/office/drawing/2014/main" id="{A3877288-C4F6-8EAC-CA2B-9D3BB216AAD2}"/>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5401285" y="6583401"/>
            <a:ext cx="1079322" cy="248016"/>
          </a:xfrm>
          <a:prstGeom prst="rect">
            <a:avLst/>
          </a:prstGeom>
        </p:spPr>
      </p:pic>
    </p:spTree>
    <p:extLst>
      <p:ext uri="{BB962C8B-B14F-4D97-AF65-F5344CB8AC3E}">
        <p14:creationId xmlns:p14="http://schemas.microsoft.com/office/powerpoint/2010/main" val="6418146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DD7718DC-41A2-DD39-E18D-620903B2992D}"/>
              </a:ext>
              <a:ext uri="{C183D7F6-B498-43B3-948B-1728B52AA6E4}">
                <adec:decorative xmlns:adec="http://schemas.microsoft.com/office/drawing/2017/decorative" val="1"/>
              </a:ext>
            </a:extLst>
          </p:cNvPr>
          <p:cNvPicPr>
            <a:picLocks noGrp="1" noChangeAspect="1"/>
          </p:cNvPicPr>
          <p:nvPr>
            <p:ph type="pic" sz="quarter" idx="12"/>
          </p:nvPr>
        </p:nvPicPr>
        <p:blipFill>
          <a:blip r:embed="rId2">
            <a:alphaModFix amt="84000"/>
            <a:extLst>
              <a:ext uri="{28A0092B-C50C-407E-A947-70E740481C1C}">
                <a14:useLocalDpi xmlns:a14="http://schemas.microsoft.com/office/drawing/2010/main" val="0"/>
              </a:ext>
            </a:extLst>
          </a:blip>
          <a:srcRect t="31224" b="31224"/>
          <a:stretch>
            <a:fillRect/>
          </a:stretch>
        </p:blipFill>
        <p:spPr/>
      </p:pic>
      <p:sp>
        <p:nvSpPr>
          <p:cNvPr id="3" name="Title 2">
            <a:extLst>
              <a:ext uri="{FF2B5EF4-FFF2-40B4-BE49-F238E27FC236}">
                <a16:creationId xmlns:a16="http://schemas.microsoft.com/office/drawing/2014/main" id="{0EF160F4-ADB5-7318-E114-C9D573A6F9BF}"/>
              </a:ext>
            </a:extLst>
          </p:cNvPr>
          <p:cNvSpPr>
            <a:spLocks noGrp="1"/>
          </p:cNvSpPr>
          <p:nvPr>
            <p:ph type="title"/>
          </p:nvPr>
        </p:nvSpPr>
        <p:spPr/>
        <p:txBody>
          <a:bodyPr/>
          <a:lstStyle/>
          <a:p>
            <a:r>
              <a:rPr lang="fi-FI"/>
              <a:t>Osa 3: Johtopäätökset</a:t>
            </a:r>
          </a:p>
        </p:txBody>
      </p:sp>
      <p:sp>
        <p:nvSpPr>
          <p:cNvPr id="5" name="Slide Number Placeholder 4">
            <a:extLst>
              <a:ext uri="{FF2B5EF4-FFF2-40B4-BE49-F238E27FC236}">
                <a16:creationId xmlns:a16="http://schemas.microsoft.com/office/drawing/2014/main" id="{95800459-3CF0-7536-3F32-AC563F86FD03}"/>
              </a:ext>
            </a:extLst>
          </p:cNvPr>
          <p:cNvSpPr>
            <a:spLocks noGrp="1"/>
          </p:cNvSpPr>
          <p:nvPr>
            <p:ph type="sldNum" sz="quarter" idx="11"/>
          </p:nvPr>
        </p:nvSpPr>
        <p:spPr/>
        <p:txBody>
          <a:bodyPr/>
          <a:lstStyle/>
          <a:p>
            <a:fld id="{A807F21D-6A63-4E75-89AA-A3F521749085}" type="slidenum">
              <a:rPr lang="fi-FI" smtClean="0"/>
              <a:pPr/>
              <a:t>51</a:t>
            </a:fld>
            <a:endParaRPr lang="fi-FI"/>
          </a:p>
        </p:txBody>
      </p:sp>
      <p:pic>
        <p:nvPicPr>
          <p:cNvPr id="6" name="Picture 5" descr="A black and white sign with white text&#10;&#10;AI-generated content may be incorrect.">
            <a:extLst>
              <a:ext uri="{FF2B5EF4-FFF2-40B4-BE49-F238E27FC236}">
                <a16:creationId xmlns:a16="http://schemas.microsoft.com/office/drawing/2014/main" id="{A2DEC091-46B8-5E6B-7973-B08EC88C2F1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00607" y="6573791"/>
            <a:ext cx="1080000" cy="248172"/>
          </a:xfrm>
          <a:prstGeom prst="rect">
            <a:avLst/>
          </a:prstGeom>
        </p:spPr>
      </p:pic>
    </p:spTree>
    <p:extLst>
      <p:ext uri="{BB962C8B-B14F-4D97-AF65-F5344CB8AC3E}">
        <p14:creationId xmlns:p14="http://schemas.microsoft.com/office/powerpoint/2010/main" val="40497229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3DE18-9755-5BEA-491F-3112941BEE65}"/>
            </a:ext>
          </a:extLst>
        </p:cNvPr>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E83C9AB9-5D21-2059-8244-FCD62C6D3C3C}"/>
              </a:ext>
            </a:extLst>
          </p:cNvPr>
          <p:cNvSpPr>
            <a:spLocks noGrp="1"/>
          </p:cNvSpPr>
          <p:nvPr>
            <p:ph type="ftr" sz="quarter" idx="10"/>
          </p:nvPr>
        </p:nvSpPr>
        <p:spPr/>
        <p:txBody>
          <a:bodyPr/>
          <a:lstStyle/>
          <a:p>
            <a:r>
              <a:rPr lang="fi-FI">
                <a:solidFill>
                  <a:schemeClr val="accent2"/>
                </a:solidFill>
              </a:rPr>
              <a:t>Uudenmaan liitto </a:t>
            </a:r>
            <a:r>
              <a:rPr lang="fi-FI"/>
              <a:t>| </a:t>
            </a:r>
            <a:r>
              <a:rPr lang="fi-FI">
                <a:solidFill>
                  <a:schemeClr val="accent2"/>
                </a:solidFill>
              </a:rPr>
              <a:t>Nylands förbund </a:t>
            </a:r>
            <a:r>
              <a:rPr lang="fi-FI"/>
              <a:t>| </a:t>
            </a:r>
            <a:r>
              <a:rPr lang="fi-FI">
                <a:solidFill>
                  <a:schemeClr val="accent2"/>
                </a:solidFill>
              </a:rPr>
              <a:t>Helsinki-Uusimaa Regional Council</a:t>
            </a:r>
          </a:p>
        </p:txBody>
      </p:sp>
      <p:graphicFrame>
        <p:nvGraphicFramePr>
          <p:cNvPr id="5" name="Taulukko 4">
            <a:extLst>
              <a:ext uri="{FF2B5EF4-FFF2-40B4-BE49-F238E27FC236}">
                <a16:creationId xmlns:a16="http://schemas.microsoft.com/office/drawing/2014/main" id="{ACDB6A7B-94B6-F9C6-1CCD-30870ADA9CBE}"/>
              </a:ext>
            </a:extLst>
          </p:cNvPr>
          <p:cNvGraphicFramePr>
            <a:graphicFrameLocks noGrp="1"/>
          </p:cNvGraphicFramePr>
          <p:nvPr>
            <p:extLst>
              <p:ext uri="{D42A27DB-BD31-4B8C-83A1-F6EECF244321}">
                <p14:modId xmlns:p14="http://schemas.microsoft.com/office/powerpoint/2010/main" val="533763253"/>
              </p:ext>
            </p:extLst>
          </p:nvPr>
        </p:nvGraphicFramePr>
        <p:xfrm>
          <a:off x="268661" y="1295195"/>
          <a:ext cx="11664000" cy="5351700"/>
        </p:xfrm>
        <a:graphic>
          <a:graphicData uri="http://schemas.openxmlformats.org/drawingml/2006/table">
            <a:tbl>
              <a:tblPr firstRow="1" bandRow="1">
                <a:tableStyleId>{5C22544A-7EE6-4342-B048-85BDC9FD1C3A}</a:tableStyleId>
              </a:tblPr>
              <a:tblGrid>
                <a:gridCol w="3888000">
                  <a:extLst>
                    <a:ext uri="{9D8B030D-6E8A-4147-A177-3AD203B41FA5}">
                      <a16:colId xmlns:a16="http://schemas.microsoft.com/office/drawing/2014/main" val="4127348588"/>
                    </a:ext>
                  </a:extLst>
                </a:gridCol>
                <a:gridCol w="3888000">
                  <a:extLst>
                    <a:ext uri="{9D8B030D-6E8A-4147-A177-3AD203B41FA5}">
                      <a16:colId xmlns:a16="http://schemas.microsoft.com/office/drawing/2014/main" val="134822946"/>
                    </a:ext>
                  </a:extLst>
                </a:gridCol>
                <a:gridCol w="3888000">
                  <a:extLst>
                    <a:ext uri="{9D8B030D-6E8A-4147-A177-3AD203B41FA5}">
                      <a16:colId xmlns:a16="http://schemas.microsoft.com/office/drawing/2014/main" val="3989785673"/>
                    </a:ext>
                  </a:extLst>
                </a:gridCol>
              </a:tblGrid>
              <a:tr h="1656000">
                <a:tc>
                  <a:txBody>
                    <a:bodyPr/>
                    <a:lstStyle/>
                    <a:p>
                      <a:pPr marL="0" algn="ctr" defTabSz="914400" rtl="0" eaLnBrk="1" latinLnBrk="0" hangingPunct="1">
                        <a:spcAft>
                          <a:spcPts val="600"/>
                        </a:spcAft>
                      </a:pPr>
                      <a:r>
                        <a:rPr lang="fi-FI" sz="1100" b="1" kern="1200">
                          <a:solidFill>
                            <a:schemeClr val="tx1">
                              <a:lumMod val="50000"/>
                            </a:schemeClr>
                          </a:solidFill>
                          <a:latin typeface="+mn-lt"/>
                          <a:ea typeface="+mn-ea"/>
                          <a:cs typeface="+mn-cs"/>
                        </a:rPr>
                        <a:t>Kansainvälinen yhteistyö ja yhteydet maailmalle</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i-FI" sz="1050" b="0" kern="1200">
                          <a:solidFill>
                            <a:schemeClr val="tx1">
                              <a:lumMod val="50000"/>
                            </a:schemeClr>
                          </a:solidFill>
                          <a:latin typeface="+mn-lt"/>
                          <a:ea typeface="+mn-ea"/>
                          <a:cs typeface="+mn-cs"/>
                        </a:rPr>
                        <a:t>Uudenmaan kansainvälisen aseman vahvistaminen sekä yhteistyön että saavutettavuuden näkökulmasta</a:t>
                      </a:r>
                    </a:p>
                    <a:p>
                      <a:pPr marL="171450" marR="0" lvl="0" indent="-171450" algn="l">
                        <a:lnSpc>
                          <a:spcPct val="100000"/>
                        </a:lnSpc>
                        <a:spcBef>
                          <a:spcPts val="300"/>
                        </a:spcBef>
                        <a:spcAft>
                          <a:spcPts val="0"/>
                        </a:spcAft>
                        <a:buClrTx/>
                        <a:buSzTx/>
                        <a:buFont typeface="Arial" panose="020B0604020202020204" pitchFamily="34" charset="0"/>
                        <a:buChar char="•"/>
                      </a:pPr>
                      <a:r>
                        <a:rPr lang="fi-FI" sz="1050" b="0" kern="1200">
                          <a:solidFill>
                            <a:schemeClr val="tx1">
                              <a:lumMod val="50000"/>
                            </a:schemeClr>
                          </a:solidFill>
                          <a:latin typeface="+mn-lt"/>
                          <a:ea typeface="+mn-ea"/>
                          <a:cs typeface="+mn-cs"/>
                        </a:rPr>
                        <a:t>Kansainvälisen yhteistyön kehittäminen liittyen esimerkiksi ympäristö- ja ilmastoyhteistyöhön, innovaatio- ja teknologiahankkeisiin sekä koulutusyhteistyöhön</a:t>
                      </a:r>
                      <a:endParaRPr lang="fi-FI"/>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Kansainvälisten matka- ja kuljetusketjujen vahvistaminen </a:t>
                      </a:r>
                    </a:p>
                  </a:txBody>
                  <a:tcPr>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rgbClr val="F5F5F5"/>
                    </a:solidFill>
                  </a:tcPr>
                </a:tc>
                <a:tc>
                  <a:txBody>
                    <a:bodyPr/>
                    <a:lstStyle/>
                    <a:p>
                      <a:pPr marL="0" indent="0" algn="ctr" defTabSz="914400" rtl="0" eaLnBrk="1" latinLnBrk="0" hangingPunct="1">
                        <a:spcBef>
                          <a:spcPts val="300"/>
                        </a:spcBef>
                        <a:spcAft>
                          <a:spcPts val="600"/>
                        </a:spcAft>
                        <a:buFont typeface="Arial" panose="020B0604020202020204" pitchFamily="34" charset="0"/>
                        <a:buNone/>
                      </a:pPr>
                      <a:r>
                        <a:rPr lang="fi-FI" sz="1100" b="1" kern="1200">
                          <a:solidFill>
                            <a:schemeClr val="tx1">
                              <a:lumMod val="50000"/>
                            </a:schemeClr>
                          </a:solidFill>
                          <a:latin typeface="+mn-lt"/>
                          <a:ea typeface="+mn-ea"/>
                          <a:cs typeface="+mn-cs"/>
                        </a:rPr>
                        <a:t>Vihreä siirtymä, kiertotalous ja ympäristöviisaus</a:t>
                      </a:r>
                    </a:p>
                    <a:p>
                      <a:pPr marL="171450" marR="0" lvl="0" indent="-171450" algn="l" rtl="0" eaLnBrk="1" fontAlgn="auto" latinLnBrk="0" hangingPunct="1">
                        <a:lnSpc>
                          <a:spcPct val="100000"/>
                        </a:lnSpc>
                        <a:spcBef>
                          <a:spcPts val="300"/>
                        </a:spcBef>
                        <a:spcAft>
                          <a:spcPts val="0"/>
                        </a:spcAft>
                        <a:buClrTx/>
                        <a:buSzTx/>
                        <a:buFont typeface="Arial" panose="020B0604020202020204" pitchFamily="34" charset="0"/>
                        <a:buChar char="•"/>
                      </a:pPr>
                      <a:r>
                        <a:rPr lang="fi-FI" sz="1050" b="0" kern="1200">
                          <a:solidFill>
                            <a:schemeClr val="tx1">
                              <a:lumMod val="50000"/>
                            </a:schemeClr>
                          </a:solidFill>
                          <a:latin typeface="+mn-lt"/>
                          <a:ea typeface="+mn-ea"/>
                          <a:cs typeface="+mn-cs"/>
                        </a:rPr>
                        <a:t>Ilmastopäästöjen vähentäminen ja ilmastonmuutokseen sopeutumisen vahvistaminen</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i-FI" sz="1050" b="0" kern="1200">
                          <a:solidFill>
                            <a:schemeClr val="tx1">
                              <a:lumMod val="50000"/>
                            </a:schemeClr>
                          </a:solidFill>
                          <a:latin typeface="+mn-lt"/>
                          <a:ea typeface="+mn-ea"/>
                          <a:cs typeface="+mn-cs"/>
                        </a:rPr>
                        <a:t>Luonnon monimuotoisuuden ja ekosysteemipalveluiden lisääminen </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i-FI" sz="1050" b="0" kern="1200">
                          <a:solidFill>
                            <a:schemeClr val="tx1">
                              <a:lumMod val="50000"/>
                            </a:schemeClr>
                          </a:solidFill>
                          <a:latin typeface="+mn-lt"/>
                          <a:ea typeface="+mn-ea"/>
                          <a:cs typeface="+mn-cs"/>
                        </a:rPr>
                        <a:t>Vihreän siirtymän investointien varmistaminen alueelle</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Siirtyminen kestävään energiajärjestelmään, puhtaan energian riittävyyden varmistaminen ja kiertotalousratkaisujen kehittäminen </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rgbClr val="F5F5F5"/>
                    </a:solidFill>
                  </a:tcPr>
                </a:tc>
                <a:tc>
                  <a:txBody>
                    <a:bodyPr/>
                    <a:lstStyle/>
                    <a:p>
                      <a:pPr marL="0" indent="0" algn="ctr" defTabSz="914400" rtl="0" eaLnBrk="1" latinLnBrk="0" hangingPunct="1">
                        <a:spcBef>
                          <a:spcPts val="300"/>
                        </a:spcBef>
                        <a:spcAft>
                          <a:spcPts val="600"/>
                        </a:spcAft>
                        <a:buFont typeface="Arial" panose="020B0604020202020204" pitchFamily="34" charset="0"/>
                        <a:buNone/>
                      </a:pPr>
                      <a:r>
                        <a:rPr lang="fi-FI" sz="1100" b="1" kern="1200">
                          <a:solidFill>
                            <a:schemeClr val="tx1">
                              <a:lumMod val="50000"/>
                            </a:schemeClr>
                          </a:solidFill>
                          <a:latin typeface="+mn-lt"/>
                          <a:ea typeface="+mn-ea"/>
                          <a:cs typeface="+mn-cs"/>
                        </a:rPr>
                        <a:t>Turvallisuus ja varautuminen</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Kriisivalmiuden kehittäminen sekä alueellisen resilienssin vahvistaminen: kyky käsitellä ja sopeutua elinympäristön muutoksiin </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Turvallisen ja terveellisen elinympäristön edistäminen </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Uusien viljelykasvien ja ruoantuotantotapojen hyödyntäminen turvaamaan tulevaisuuden ruoantuotantoa</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Vesivarojen turvaaminen ja luonnonvarojen kestävä käyttö sekä resurssitehokkuus</a:t>
                      </a:r>
                    </a:p>
                  </a:txBody>
                  <a:tcPr>
                    <a:lnL w="57150" cap="flat" cmpd="sng" algn="ctr">
                      <a:solidFill>
                        <a:schemeClr val="bg1"/>
                      </a:solidFill>
                      <a:prstDash val="solid"/>
                      <a:round/>
                      <a:headEnd type="none" w="med" len="med"/>
                      <a:tailEnd type="none" w="med" len="med"/>
                    </a:lnL>
                    <a:lnB w="57150" cap="flat" cmpd="sng" algn="ctr">
                      <a:solidFill>
                        <a:schemeClr val="bg1"/>
                      </a:solidFill>
                      <a:prstDash val="solid"/>
                      <a:round/>
                      <a:headEnd type="none" w="med" len="med"/>
                      <a:tailEnd type="none" w="med" len="med"/>
                    </a:lnB>
                    <a:solidFill>
                      <a:srgbClr val="F5F5F5"/>
                    </a:solidFill>
                  </a:tcPr>
                </a:tc>
                <a:extLst>
                  <a:ext uri="{0D108BD9-81ED-4DB2-BD59-A6C34878D82A}">
                    <a16:rowId xmlns:a16="http://schemas.microsoft.com/office/drawing/2014/main" val="1937069860"/>
                  </a:ext>
                </a:extLst>
              </a:tr>
              <a:tr h="1656000">
                <a:tc>
                  <a:txBody>
                    <a:bodyPr/>
                    <a:lstStyle/>
                    <a:p>
                      <a:pPr marL="0" algn="ctr" defTabSz="914400" rtl="0" eaLnBrk="1" latinLnBrk="0" hangingPunct="1">
                        <a:spcAft>
                          <a:spcPts val="600"/>
                        </a:spcAft>
                      </a:pPr>
                      <a:r>
                        <a:rPr lang="fi-FI" sz="1100" b="1" kern="1200">
                          <a:solidFill>
                            <a:schemeClr val="tx1">
                              <a:lumMod val="50000"/>
                            </a:schemeClr>
                          </a:solidFill>
                          <a:latin typeface="+mn-lt"/>
                          <a:ea typeface="+mn-ea"/>
                          <a:cs typeface="+mn-cs"/>
                        </a:rPr>
                        <a:t>Saavutettavuus ja infrastruktuuri</a:t>
                      </a:r>
                    </a:p>
                    <a:p>
                      <a:pPr marL="171450" indent="-171450" algn="l">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Kestävien liikenneyhteyksien ja -infran kehittäminen</a:t>
                      </a:r>
                    </a:p>
                    <a:p>
                      <a:pPr marL="171450" indent="-171450" algn="l">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Uusien teknologioiden käyttöönottoa tukevan infran rakentaminen</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i-FI" sz="1050" b="0" kern="1200">
                          <a:solidFill>
                            <a:schemeClr val="tx1">
                              <a:lumMod val="50000"/>
                            </a:schemeClr>
                          </a:solidFill>
                          <a:latin typeface="+mn-lt"/>
                          <a:ea typeface="+mn-ea"/>
                          <a:cs typeface="+mn-cs"/>
                        </a:rPr>
                        <a:t>Sään ääri-ilmiöiden luomiin uhkiin varautuminen sekä kriittisen infran ylläpitäminen</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i-FI" sz="1050" b="0" kern="1200">
                          <a:solidFill>
                            <a:schemeClr val="tx1">
                              <a:lumMod val="50000"/>
                            </a:schemeClr>
                          </a:solidFill>
                          <a:latin typeface="+mn-lt"/>
                          <a:ea typeface="+mn-ea"/>
                          <a:cs typeface="+mn-cs"/>
                        </a:rPr>
                        <a:t>Rakennetun ympäristön ilmastokestävyyden parantaminen</a:t>
                      </a:r>
                    </a:p>
                  </a:txBody>
                  <a:tcP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5F5F5"/>
                    </a:solidFill>
                  </a:tcPr>
                </a:tc>
                <a:tc>
                  <a:txBody>
                    <a:bodyPr/>
                    <a:lstStyle/>
                    <a:p>
                      <a:pPr marL="0" indent="0" algn="ctr" defTabSz="914400" rtl="0" eaLnBrk="1" latinLnBrk="0" hangingPunct="1">
                        <a:spcBef>
                          <a:spcPts val="300"/>
                        </a:spcBef>
                        <a:spcAft>
                          <a:spcPts val="600"/>
                        </a:spcAft>
                        <a:buFont typeface="Arial" panose="020B0604020202020204" pitchFamily="34" charset="0"/>
                        <a:buNone/>
                      </a:pPr>
                      <a:r>
                        <a:rPr lang="fi-FI" sz="1100" b="1" kern="1200">
                          <a:solidFill>
                            <a:schemeClr val="tx1">
                              <a:lumMod val="50000"/>
                            </a:schemeClr>
                          </a:solidFill>
                          <a:latin typeface="+mn-lt"/>
                          <a:ea typeface="+mn-ea"/>
                          <a:cs typeface="+mn-cs"/>
                        </a:rPr>
                        <a:t>Elinkeinoelämä</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i-FI" sz="1050" b="0" kern="1200">
                          <a:solidFill>
                            <a:schemeClr val="tx1">
                              <a:lumMod val="50000"/>
                            </a:schemeClr>
                          </a:solidFill>
                          <a:latin typeface="+mn-lt"/>
                          <a:ea typeface="+mn-ea"/>
                          <a:cs typeface="+mn-cs"/>
                        </a:rPr>
                        <a:t>Maakunnan kilpailukyvyn vahvistaminen esimerkiksi varmistamalla vihreän siirtymän investointeja alueelle, panostamalla TKI-toimintaan ja kehittämällä Uudenmaan työmarkkina-alueen saavutettavuutta </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Monimuotoisen yrityspohjan vahvistaminen sekä yhteisöllisen yrittäjyyden tukeminen   </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Ekosysteemiyhteistyön lisääminen</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5F5F5"/>
                    </a:solidFill>
                  </a:tcPr>
                </a:tc>
                <a:tc>
                  <a:txBody>
                    <a:bodyPr/>
                    <a:lstStyle/>
                    <a:p>
                      <a:pPr marL="0" indent="0" algn="ctr" defTabSz="914400" rtl="0" eaLnBrk="1" latinLnBrk="0" hangingPunct="1">
                        <a:spcBef>
                          <a:spcPts val="300"/>
                        </a:spcBef>
                        <a:spcAft>
                          <a:spcPts val="600"/>
                        </a:spcAft>
                        <a:buFont typeface="Arial" panose="020B0604020202020204" pitchFamily="34" charset="0"/>
                        <a:buNone/>
                      </a:pPr>
                      <a:r>
                        <a:rPr lang="fi-FI" sz="1100" b="1" kern="1200">
                          <a:solidFill>
                            <a:schemeClr val="tx1">
                              <a:lumMod val="50000"/>
                            </a:schemeClr>
                          </a:solidFill>
                          <a:latin typeface="+mn-lt"/>
                          <a:ea typeface="+mn-ea"/>
                          <a:cs typeface="+mn-cs"/>
                        </a:rPr>
                        <a:t>Työllisyys</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Osaavan työvoiman saatavuuden parantaminen houkuttelemalla kansainvälisiä osaajia ja sitouttamalla korkeasti koulutettuja osaajia </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Maahanmuuttajien työllistymiseen panostaminen</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Yrittäjyyteen ja yritystoiminnan kasvattamiseen panostaminen ja kannustaminen</a:t>
                      </a:r>
                    </a:p>
                    <a:p>
                      <a:pPr marL="0" algn="ctr" defTabSz="914400" rtl="0" eaLnBrk="1" latinLnBrk="0" hangingPunct="1">
                        <a:spcAft>
                          <a:spcPts val="600"/>
                        </a:spcAft>
                      </a:pPr>
                      <a:endParaRPr lang="fi-FI" sz="1050" b="0" kern="1200">
                        <a:solidFill>
                          <a:schemeClr val="tx1">
                            <a:lumMod val="50000"/>
                          </a:schemeClr>
                        </a:solidFill>
                        <a:latin typeface="+mn-lt"/>
                        <a:ea typeface="+mn-ea"/>
                        <a:cs typeface="+mn-cs"/>
                      </a:endParaRPr>
                    </a:p>
                  </a:txBody>
                  <a:tcP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5F5F5"/>
                    </a:solidFill>
                  </a:tcPr>
                </a:tc>
                <a:extLst>
                  <a:ext uri="{0D108BD9-81ED-4DB2-BD59-A6C34878D82A}">
                    <a16:rowId xmlns:a16="http://schemas.microsoft.com/office/drawing/2014/main" val="1552924989"/>
                  </a:ext>
                </a:extLst>
              </a:tr>
              <a:tr h="1656000">
                <a:tc>
                  <a:txBody>
                    <a:bodyPr/>
                    <a:lstStyle/>
                    <a:p>
                      <a:pPr marL="0" indent="0" algn="ctr" defTabSz="914400" rtl="0" eaLnBrk="1" latinLnBrk="0" hangingPunct="1">
                        <a:spcBef>
                          <a:spcPts val="300"/>
                        </a:spcBef>
                        <a:spcAft>
                          <a:spcPts val="600"/>
                        </a:spcAft>
                        <a:buFont typeface="Arial" panose="020B0604020202020204" pitchFamily="34" charset="0"/>
                        <a:buNone/>
                      </a:pPr>
                      <a:r>
                        <a:rPr lang="fi-FI" sz="1100" b="1" kern="1200">
                          <a:solidFill>
                            <a:schemeClr val="tx1">
                              <a:lumMod val="50000"/>
                            </a:schemeClr>
                          </a:solidFill>
                          <a:latin typeface="+mn-lt"/>
                          <a:ea typeface="+mn-ea"/>
                          <a:cs typeface="+mn-cs"/>
                        </a:rPr>
                        <a:t>Koulutus ja osaamisen kehittäminen</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Tasa-arvoisten koulutuksen mahdollisuuksien turvaaminen</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Osaamistarpeiden ennakointi, työikäisten jatkuva oppiminen, kansalaistaitojen ja vastuullisuuden kehittäminen </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Oppilaitosten teknologia- ja digitalisaatiokyvykkyyksien kasvattaminen</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 Vihreän siirtymän teknologisen osaamisen kehittäminen</a:t>
                      </a:r>
                    </a:p>
                    <a:p>
                      <a:pPr marL="0" algn="ctr" defTabSz="914400" rtl="0" eaLnBrk="1" latinLnBrk="0" hangingPunct="1">
                        <a:spcAft>
                          <a:spcPts val="600"/>
                        </a:spcAft>
                      </a:pPr>
                      <a:endParaRPr lang="fi-FI" sz="1050" b="0" kern="1200">
                        <a:solidFill>
                          <a:schemeClr val="tx1">
                            <a:lumMod val="50000"/>
                          </a:schemeClr>
                        </a:solidFill>
                        <a:latin typeface="+mn-lt"/>
                        <a:ea typeface="+mn-ea"/>
                        <a:cs typeface="+mn-cs"/>
                      </a:endParaRPr>
                    </a:p>
                  </a:txBody>
                  <a:tcP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rgbClr val="F5F5F5"/>
                    </a:solidFill>
                  </a:tcPr>
                </a:tc>
                <a:tc>
                  <a:txBody>
                    <a:bodyPr/>
                    <a:lstStyle/>
                    <a:p>
                      <a:pPr marL="0" indent="0" algn="ctr" defTabSz="914400" rtl="0" eaLnBrk="1" latinLnBrk="0" hangingPunct="1">
                        <a:spcBef>
                          <a:spcPts val="300"/>
                        </a:spcBef>
                        <a:spcAft>
                          <a:spcPts val="600"/>
                        </a:spcAft>
                        <a:buFont typeface="Arial" panose="020B0604020202020204" pitchFamily="34" charset="0"/>
                        <a:buNone/>
                      </a:pPr>
                      <a:r>
                        <a:rPr lang="fi-FI" sz="1100" b="1" kern="1200">
                          <a:solidFill>
                            <a:schemeClr val="tx1">
                              <a:lumMod val="50000"/>
                            </a:schemeClr>
                          </a:solidFill>
                          <a:latin typeface="+mn-lt"/>
                          <a:ea typeface="+mn-ea"/>
                          <a:cs typeface="+mn-cs"/>
                        </a:rPr>
                        <a:t>Asukkaiden hyvinvointi, tasa-arvo ja kotoutuminen</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Hyvinvointierojen ja eriarvoistumisen ennaltaehkäisy sekä perheiden hyvinvointi </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Terveyden (ml. mielenterveysongelmien) ennaltaehkäisevään toimintaan panostaminen</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Ihmisten elämänhallinnan, tulevaisuususkon ja turvallisuudentunteen tukeminen</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i-FI" sz="1050" b="0" kern="1200">
                          <a:solidFill>
                            <a:schemeClr val="tx1">
                              <a:lumMod val="50000"/>
                            </a:schemeClr>
                          </a:solidFill>
                          <a:latin typeface="+mn-lt"/>
                          <a:ea typeface="+mn-ea"/>
                          <a:cs typeface="+mn-cs"/>
                        </a:rPr>
                        <a:t>Monikulttuurisuuden tukeminen esim. panostamalla suomen kielen oppimiseen, lisäämällä osallisuutta ja kasvattamalla kulttuurista ymmärrystä</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rgbClr val="F5F5F5"/>
                    </a:solidFill>
                  </a:tcPr>
                </a:tc>
                <a:tc>
                  <a:txBody>
                    <a:bodyPr/>
                    <a:lstStyle/>
                    <a:p>
                      <a:pPr marL="0" indent="0" algn="ctr" defTabSz="914400" rtl="0" eaLnBrk="1" latinLnBrk="0" hangingPunct="1">
                        <a:spcBef>
                          <a:spcPts val="300"/>
                        </a:spcBef>
                        <a:spcAft>
                          <a:spcPts val="600"/>
                        </a:spcAft>
                        <a:buFont typeface="Arial" panose="020B0604020202020204" pitchFamily="34" charset="0"/>
                        <a:buNone/>
                      </a:pPr>
                      <a:r>
                        <a:rPr lang="fi-FI" sz="1100" b="1" kern="1200">
                          <a:solidFill>
                            <a:schemeClr val="tx1">
                              <a:lumMod val="50000"/>
                            </a:schemeClr>
                          </a:solidFill>
                          <a:latin typeface="+mn-lt"/>
                          <a:ea typeface="+mn-ea"/>
                          <a:cs typeface="+mn-cs"/>
                        </a:rPr>
                        <a:t>Teknologia ja digitalisaatio</a:t>
                      </a:r>
                    </a:p>
                    <a:p>
                      <a:pPr marL="171450" marR="0" lvl="0" indent="-171450" algn="l" rtl="0" eaLnBrk="1" fontAlgn="auto" latinLnBrk="0" hangingPunct="1">
                        <a:lnSpc>
                          <a:spcPct val="100000"/>
                        </a:lnSpc>
                        <a:spcBef>
                          <a:spcPts val="300"/>
                        </a:spcBef>
                        <a:spcAft>
                          <a:spcPts val="0"/>
                        </a:spcAft>
                        <a:buClrTx/>
                        <a:buSzTx/>
                        <a:buFont typeface="Arial" panose="020B0604020202020204" pitchFamily="34" charset="0"/>
                        <a:buChar char="•"/>
                      </a:pPr>
                      <a:r>
                        <a:rPr lang="fi-FI" sz="1050" b="0" kern="1200">
                          <a:solidFill>
                            <a:schemeClr val="tx1">
                              <a:lumMod val="50000"/>
                            </a:schemeClr>
                          </a:solidFill>
                          <a:latin typeface="+mn-lt"/>
                          <a:ea typeface="+mn-ea"/>
                          <a:cs typeface="+mn-cs"/>
                        </a:rPr>
                        <a:t>Teknologia- ja AI-osaamisen ja niiden riskienhallinnan vahvistaminen (ml. ikääntyvän väestön teknologiaosaaminen)  </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i-FI" sz="1050" b="0" kern="1200">
                          <a:solidFill>
                            <a:schemeClr val="tx1">
                              <a:lumMod val="50000"/>
                            </a:schemeClr>
                          </a:solidFill>
                          <a:latin typeface="+mn-lt"/>
                          <a:ea typeface="+mn-ea"/>
                          <a:cs typeface="+mn-cs"/>
                        </a:rPr>
                        <a:t>Terveydenhuollon saavutettavuuden parantaminen teknologian avulla</a:t>
                      </a:r>
                    </a:p>
                    <a:p>
                      <a:pPr marL="171450" marR="0" lvl="0" indent="-171450" algn="l" rtl="0" eaLnBrk="1" fontAlgn="auto" latinLnBrk="0" hangingPunct="1">
                        <a:lnSpc>
                          <a:spcPct val="100000"/>
                        </a:lnSpc>
                        <a:spcBef>
                          <a:spcPts val="300"/>
                        </a:spcBef>
                        <a:spcAft>
                          <a:spcPts val="0"/>
                        </a:spcAft>
                        <a:buClrTx/>
                        <a:buSzTx/>
                        <a:buFont typeface="Arial" panose="020B0604020202020204" pitchFamily="34" charset="0"/>
                        <a:buChar char="•"/>
                      </a:pPr>
                      <a:r>
                        <a:rPr lang="fi-FI" sz="1050" b="0" kern="1200">
                          <a:solidFill>
                            <a:schemeClr val="tx1">
                              <a:lumMod val="50000"/>
                            </a:schemeClr>
                          </a:solidFill>
                          <a:latin typeface="+mn-lt"/>
                          <a:ea typeface="+mn-ea"/>
                          <a:cs typeface="+mn-cs"/>
                        </a:rPr>
                        <a:t>Vihreän siirtymän teknologiainnovaatioiden kehittäminen</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i-FI" sz="1050" b="0" kern="1200">
                          <a:solidFill>
                            <a:schemeClr val="tx1">
                              <a:lumMod val="50000"/>
                            </a:schemeClr>
                          </a:solidFill>
                          <a:latin typeface="+mn-lt"/>
                          <a:ea typeface="+mn-ea"/>
                          <a:cs typeface="+mn-cs"/>
                        </a:rPr>
                        <a:t>Teknologiseen kehitykseen ja uusiin toimintamalleihin varautuminen suunnittelussa</a:t>
                      </a:r>
                    </a:p>
                  </a:txBody>
                  <a:tcP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solidFill>
                      <a:srgbClr val="F5F5F5"/>
                    </a:solidFill>
                  </a:tcPr>
                </a:tc>
                <a:extLst>
                  <a:ext uri="{0D108BD9-81ED-4DB2-BD59-A6C34878D82A}">
                    <a16:rowId xmlns:a16="http://schemas.microsoft.com/office/drawing/2014/main" val="526844037"/>
                  </a:ext>
                </a:extLst>
              </a:tr>
            </a:tbl>
          </a:graphicData>
        </a:graphic>
      </p:graphicFrame>
      <p:sp>
        <p:nvSpPr>
          <p:cNvPr id="2" name="Otsikko 1">
            <a:extLst>
              <a:ext uri="{FF2B5EF4-FFF2-40B4-BE49-F238E27FC236}">
                <a16:creationId xmlns:a16="http://schemas.microsoft.com/office/drawing/2014/main" id="{DB060F05-52A2-5C05-C538-B41B8F9FA0D8}"/>
              </a:ext>
            </a:extLst>
          </p:cNvPr>
          <p:cNvSpPr>
            <a:spLocks noGrp="1"/>
          </p:cNvSpPr>
          <p:nvPr>
            <p:ph type="title"/>
          </p:nvPr>
        </p:nvSpPr>
        <p:spPr/>
        <p:txBody>
          <a:bodyPr>
            <a:normAutofit fontScale="90000"/>
          </a:bodyPr>
          <a:lstStyle/>
          <a:p>
            <a:r>
              <a:rPr lang="fi-FI"/>
              <a:t>Johtopäätökset: Mihin tulisi ainakin panostaa, jotta </a:t>
            </a:r>
            <a:br>
              <a:rPr lang="fi-FI"/>
            </a:br>
            <a:r>
              <a:rPr lang="fi-FI"/>
              <a:t>Uusimaa menestyy tulevaisuudessa?</a:t>
            </a:r>
          </a:p>
        </p:txBody>
      </p:sp>
    </p:spTree>
    <p:extLst>
      <p:ext uri="{BB962C8B-B14F-4D97-AF65-F5344CB8AC3E}">
        <p14:creationId xmlns:p14="http://schemas.microsoft.com/office/powerpoint/2010/main" val="29678328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DC769-7CD8-F4F5-2634-E13B66EAAA11}"/>
            </a:ext>
          </a:extLst>
        </p:cNvPr>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4ECD9037-0289-864E-4A3C-EAC2390894D7}"/>
              </a:ext>
            </a:extLst>
          </p:cNvPr>
          <p:cNvSpPr>
            <a:spLocks noGrp="1"/>
          </p:cNvSpPr>
          <p:nvPr>
            <p:ph type="ftr" sz="quarter" idx="10"/>
          </p:nvPr>
        </p:nvSpPr>
        <p:spPr/>
        <p:txBody>
          <a:bodyPr/>
          <a:lstStyle/>
          <a:p>
            <a:r>
              <a:rPr lang="fi-FI">
                <a:solidFill>
                  <a:schemeClr val="accent2"/>
                </a:solidFill>
              </a:rPr>
              <a:t>Uudenmaan liitto </a:t>
            </a:r>
            <a:r>
              <a:rPr lang="fi-FI"/>
              <a:t>| </a:t>
            </a:r>
            <a:r>
              <a:rPr lang="fi-FI">
                <a:solidFill>
                  <a:schemeClr val="accent2"/>
                </a:solidFill>
              </a:rPr>
              <a:t>Nylands förbund </a:t>
            </a:r>
            <a:r>
              <a:rPr lang="fi-FI"/>
              <a:t>| </a:t>
            </a:r>
            <a:r>
              <a:rPr lang="fi-FI">
                <a:solidFill>
                  <a:schemeClr val="accent2"/>
                </a:solidFill>
              </a:rPr>
              <a:t>Helsinki-Uusimaa Regional Council</a:t>
            </a:r>
          </a:p>
        </p:txBody>
      </p:sp>
      <p:graphicFrame>
        <p:nvGraphicFramePr>
          <p:cNvPr id="5" name="Taulukko 4">
            <a:extLst>
              <a:ext uri="{FF2B5EF4-FFF2-40B4-BE49-F238E27FC236}">
                <a16:creationId xmlns:a16="http://schemas.microsoft.com/office/drawing/2014/main" id="{1E6B0567-B66E-8E95-A51C-6EF695E0282F}"/>
              </a:ext>
            </a:extLst>
          </p:cNvPr>
          <p:cNvGraphicFramePr>
            <a:graphicFrameLocks noGrp="1"/>
          </p:cNvGraphicFramePr>
          <p:nvPr>
            <p:extLst>
              <p:ext uri="{D42A27DB-BD31-4B8C-83A1-F6EECF244321}">
                <p14:modId xmlns:p14="http://schemas.microsoft.com/office/powerpoint/2010/main" val="286572230"/>
              </p:ext>
            </p:extLst>
          </p:nvPr>
        </p:nvGraphicFramePr>
        <p:xfrm>
          <a:off x="268662" y="1295195"/>
          <a:ext cx="11664000" cy="5501640"/>
        </p:xfrm>
        <a:graphic>
          <a:graphicData uri="http://schemas.openxmlformats.org/drawingml/2006/table">
            <a:tbl>
              <a:tblPr firstRow="1" bandRow="1">
                <a:tableStyleId>{5C22544A-7EE6-4342-B048-85BDC9FD1C3A}</a:tableStyleId>
              </a:tblPr>
              <a:tblGrid>
                <a:gridCol w="3888000">
                  <a:extLst>
                    <a:ext uri="{9D8B030D-6E8A-4147-A177-3AD203B41FA5}">
                      <a16:colId xmlns:a16="http://schemas.microsoft.com/office/drawing/2014/main" val="4127348588"/>
                    </a:ext>
                  </a:extLst>
                </a:gridCol>
                <a:gridCol w="3888000">
                  <a:extLst>
                    <a:ext uri="{9D8B030D-6E8A-4147-A177-3AD203B41FA5}">
                      <a16:colId xmlns:a16="http://schemas.microsoft.com/office/drawing/2014/main" val="134822946"/>
                    </a:ext>
                  </a:extLst>
                </a:gridCol>
                <a:gridCol w="3888000">
                  <a:extLst>
                    <a:ext uri="{9D8B030D-6E8A-4147-A177-3AD203B41FA5}">
                      <a16:colId xmlns:a16="http://schemas.microsoft.com/office/drawing/2014/main" val="3989785673"/>
                    </a:ext>
                  </a:extLst>
                </a:gridCol>
              </a:tblGrid>
              <a:tr h="1764000">
                <a:tc>
                  <a:txBody>
                    <a:bodyPr/>
                    <a:lstStyle/>
                    <a:p>
                      <a:pPr marL="0" algn="ctr" defTabSz="914400" rtl="0" eaLnBrk="1" latinLnBrk="0" hangingPunct="1">
                        <a:spcAft>
                          <a:spcPts val="600"/>
                        </a:spcAft>
                      </a:pPr>
                      <a:r>
                        <a:rPr lang="fi-FI" sz="1100" b="1" kern="1200">
                          <a:solidFill>
                            <a:schemeClr val="tx1">
                              <a:lumMod val="50000"/>
                            </a:schemeClr>
                          </a:solidFill>
                          <a:latin typeface="+mn-lt"/>
                          <a:ea typeface="+mn-ea"/>
                          <a:cs typeface="+mn-cs"/>
                        </a:rPr>
                        <a:t>Kansainvälinen yhteistyö ja yhteydet maailmalle</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Kansainvälisen ja erityisesti arktisen yhteistyön kehittäminen liittyen esimerkiksi teknologiaan ja digitalisaatioon, matkailuun, koulutukseen ja tutkimukseen sekä luonnonvarojen kestävään hyödyntämiseen.</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i-FI" sz="1050" b="0" kern="1200">
                          <a:solidFill>
                            <a:schemeClr val="tx1">
                              <a:lumMod val="50000"/>
                            </a:schemeClr>
                          </a:solidFill>
                          <a:latin typeface="+mn-lt"/>
                          <a:ea typeface="+mn-ea"/>
                          <a:cs typeface="+mn-cs"/>
                        </a:rPr>
                        <a:t>Portti länteen: Kansainvälisen saavutettavuuden vahvistaminen (ml. Atlanttiset yhteydet sekä yhteydet Norjaan ja Ruotsiin) esimerkiksi turvaamaan koko Suomen huoltovarmuutta</a:t>
                      </a:r>
                    </a:p>
                  </a:txBody>
                  <a:tcPr>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rgbClr val="F5F5F5"/>
                    </a:solidFill>
                  </a:tcPr>
                </a:tc>
                <a:tc>
                  <a:txBody>
                    <a:bodyPr/>
                    <a:lstStyle/>
                    <a:p>
                      <a:pPr marL="0" algn="ctr" defTabSz="914400" rtl="0" eaLnBrk="1" latinLnBrk="0" hangingPunct="1">
                        <a:spcAft>
                          <a:spcPts val="600"/>
                        </a:spcAft>
                      </a:pPr>
                      <a:r>
                        <a:rPr lang="fi-FI" sz="1100" b="1" kern="1200">
                          <a:solidFill>
                            <a:schemeClr val="tx1">
                              <a:lumMod val="50000"/>
                            </a:schemeClr>
                          </a:solidFill>
                          <a:latin typeface="+mn-lt"/>
                          <a:ea typeface="+mn-ea"/>
                          <a:cs typeface="+mn-cs"/>
                        </a:rPr>
                        <a:t>Vihreä siirtymä, kiertotalous ja ympäristöviisaus</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Kiertotalousratkaisujen kehittäminen ja ratkaisujen viennin edistäminen </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Uusiutuvan energian tuotantoteknologioiden kehittäminen ja hyödyntäminen (sähköintensiivisen teollisuuden sijoittuminen). Siirtyminen kestävään energiajärjestelmään</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i-FI" sz="1050" b="0" kern="1200">
                          <a:solidFill>
                            <a:schemeClr val="tx1">
                              <a:lumMod val="50000"/>
                            </a:schemeClr>
                          </a:solidFill>
                          <a:latin typeface="+mn-lt"/>
                          <a:ea typeface="+mn-ea"/>
                          <a:cs typeface="+mn-cs"/>
                        </a:rPr>
                        <a:t>Luonnon monimuotoisuuden vahvistaminen </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i-FI" sz="1050" b="0" kern="1200">
                          <a:solidFill>
                            <a:schemeClr val="tx1">
                              <a:lumMod val="50000"/>
                            </a:schemeClr>
                          </a:solidFill>
                          <a:latin typeface="+mn-lt"/>
                          <a:ea typeface="+mn-ea"/>
                          <a:cs typeface="+mn-cs"/>
                        </a:rPr>
                        <a:t>Uusiutuvan energian tuotannon, varastoimisen ja siirtämisen sijoittaminen varovaisuusperiaattein</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rgbClr val="F5F5F5"/>
                    </a:solidFill>
                  </a:tcPr>
                </a:tc>
                <a:tc>
                  <a:txBody>
                    <a:bodyPr/>
                    <a:lstStyle/>
                    <a:p>
                      <a:pPr marL="0" algn="ctr" defTabSz="914400" rtl="0" eaLnBrk="1" latinLnBrk="0" hangingPunct="1">
                        <a:spcAft>
                          <a:spcPts val="600"/>
                        </a:spcAft>
                      </a:pPr>
                      <a:r>
                        <a:rPr lang="fi-FI" sz="1100" b="1" kern="1200">
                          <a:solidFill>
                            <a:schemeClr val="tx1">
                              <a:lumMod val="50000"/>
                            </a:schemeClr>
                          </a:solidFill>
                          <a:latin typeface="+mn-lt"/>
                          <a:ea typeface="+mn-ea"/>
                          <a:cs typeface="+mn-cs"/>
                        </a:rPr>
                        <a:t>Turvallisuus ja varautuminen</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Kriisivalmiuden kehittäminen sekä alueellisen resilienssin vahvistaminen: kyky käsitellä ja sopeutua elinympäristön muutoksiin </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Turvallisen ja terveellisen elinympäristön ja yhteisöllisyyden edistäminen </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Maataloustuotannon omavaraisuusasteen kehittäminen sekä uusien viljelykasien ja ruoantuotantotapojen hyödyntäminen</a:t>
                      </a:r>
                    </a:p>
                  </a:txBody>
                  <a:tcPr>
                    <a:lnL w="57150" cap="flat" cmpd="sng" algn="ctr">
                      <a:solidFill>
                        <a:schemeClr val="bg1"/>
                      </a:solidFill>
                      <a:prstDash val="solid"/>
                      <a:round/>
                      <a:headEnd type="none" w="med" len="med"/>
                      <a:tailEnd type="none" w="med" len="med"/>
                    </a:lnL>
                    <a:lnB w="57150" cap="flat" cmpd="sng" algn="ctr">
                      <a:solidFill>
                        <a:schemeClr val="bg1"/>
                      </a:solidFill>
                      <a:prstDash val="solid"/>
                      <a:round/>
                      <a:headEnd type="none" w="med" len="med"/>
                      <a:tailEnd type="none" w="med" len="med"/>
                    </a:lnB>
                    <a:solidFill>
                      <a:srgbClr val="F5F5F5"/>
                    </a:solidFill>
                  </a:tcPr>
                </a:tc>
                <a:extLst>
                  <a:ext uri="{0D108BD9-81ED-4DB2-BD59-A6C34878D82A}">
                    <a16:rowId xmlns:a16="http://schemas.microsoft.com/office/drawing/2014/main" val="1937069860"/>
                  </a:ext>
                </a:extLst>
              </a:tr>
              <a:tr h="1484361">
                <a:tc>
                  <a:txBody>
                    <a:bodyPr/>
                    <a:lstStyle/>
                    <a:p>
                      <a:pPr marL="0" algn="ctr" defTabSz="914400" rtl="0" eaLnBrk="1" latinLnBrk="0" hangingPunct="1">
                        <a:spcAft>
                          <a:spcPts val="600"/>
                        </a:spcAft>
                      </a:pPr>
                      <a:r>
                        <a:rPr lang="fi-FI" sz="1100" b="1" kern="1200">
                          <a:solidFill>
                            <a:schemeClr val="tx1">
                              <a:lumMod val="50000"/>
                            </a:schemeClr>
                          </a:solidFill>
                          <a:latin typeface="+mn-lt"/>
                          <a:ea typeface="+mn-ea"/>
                          <a:cs typeface="+mn-cs"/>
                        </a:rPr>
                        <a:t>Saavutettavuus ja infrastruktuuri </a:t>
                      </a:r>
                    </a:p>
                    <a:p>
                      <a:pPr marL="171450" indent="-171450" algn="l"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Kansainvälisten liikenneyhteyksien kehittäminen</a:t>
                      </a:r>
                    </a:p>
                    <a:p>
                      <a:pPr marL="171450" lvl="0" indent="-171450" algn="l" defTabSz="914400">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Kestävien liikenneyhteyksien ja -infran kehittäminen ja uusien teknologioiden käyttöönottoa tukevan infran rakentaminen </a:t>
                      </a:r>
                      <a:endParaRPr lang="fi-FI"/>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Kriittisen infran ylläpitäminen ja sään ääri-ilmiöiden luomiin uhkiin varautuminen</a:t>
                      </a:r>
                    </a:p>
                    <a:p>
                      <a:pPr marL="171450" lvl="0" indent="-171450" algn="l">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Tietoliikenneinfran ja –palvelujen jatkuva kehittäminen</a:t>
                      </a:r>
                    </a:p>
                    <a:p>
                      <a:pPr marL="171450" lvl="0" indent="-171450" algn="l">
                        <a:spcBef>
                          <a:spcPts val="300"/>
                        </a:spcBef>
                        <a:buClr>
                          <a:srgbClr val="3F3F3F"/>
                        </a:buClr>
                        <a:buFont typeface="Arial,Sans-Serif" panose="020B0604020202020204" pitchFamily="34" charset="0"/>
                        <a:buChar char="•"/>
                      </a:pPr>
                      <a:r>
                        <a:rPr lang="fi-FI" sz="1100" b="0" i="0" u="none" strike="noStrike" kern="1200" noProof="0">
                          <a:solidFill>
                            <a:schemeClr val="tx1">
                              <a:lumMod val="50000"/>
                            </a:schemeClr>
                          </a:solidFill>
                          <a:latin typeface="Source Sans Pro"/>
                        </a:rPr>
                        <a:t>Maaseutualueiden ja maakunnan sisäisten liikenneyhteyksien ja -infran kehittäminen</a:t>
                      </a:r>
                      <a:endParaRPr lang="en-US" sz="1100" b="0" i="0" u="none" strike="noStrike" kern="1200" noProof="0">
                        <a:solidFill>
                          <a:srgbClr val="3F3F3F"/>
                        </a:solidFill>
                        <a:latin typeface="Source Sans Pro"/>
                      </a:endParaRPr>
                    </a:p>
                  </a:txBody>
                  <a:tcP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5F5F5"/>
                    </a:solidFill>
                  </a:tcPr>
                </a:tc>
                <a:tc>
                  <a:txBody>
                    <a:bodyPr/>
                    <a:lstStyle/>
                    <a:p>
                      <a:pPr marL="0" algn="ctr" defTabSz="914400" rtl="0" eaLnBrk="1" latinLnBrk="0" hangingPunct="1">
                        <a:spcAft>
                          <a:spcPts val="600"/>
                        </a:spcAft>
                      </a:pPr>
                      <a:r>
                        <a:rPr lang="fi-FI" sz="1100" b="1" kern="1200">
                          <a:solidFill>
                            <a:schemeClr val="tx1">
                              <a:lumMod val="50000"/>
                            </a:schemeClr>
                          </a:solidFill>
                          <a:latin typeface="+mn-lt"/>
                          <a:ea typeface="+mn-ea"/>
                          <a:cs typeface="+mn-cs"/>
                        </a:rPr>
                        <a:t>Asukkaiden hyvinvointi, tasa-arvo ja kotoutuminen</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i-FI" sz="1050" b="0" kern="1200">
                          <a:solidFill>
                            <a:schemeClr val="tx1">
                              <a:lumMod val="50000"/>
                            </a:schemeClr>
                          </a:solidFill>
                          <a:latin typeface="+mn-lt"/>
                          <a:ea typeface="+mn-ea"/>
                          <a:cs typeface="+mn-cs"/>
                        </a:rPr>
                        <a:t>Hyvinvointipalveluiden saavutettavuuden parantaminen teknologian avulla</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Hyvinvoinnin ennaltaehkäisevään toimintaan panostaminen</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Ihmisten elämänhallinnan, tulevaisuususkon ja turvallisuudentunteen tukeminen</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i-FI" sz="1050" b="0" kern="1200">
                          <a:solidFill>
                            <a:schemeClr val="tx1">
                              <a:lumMod val="50000"/>
                            </a:schemeClr>
                          </a:solidFill>
                          <a:latin typeface="+mn-lt"/>
                          <a:ea typeface="+mn-ea"/>
                          <a:cs typeface="+mn-cs"/>
                        </a:rPr>
                        <a:t>Panostaminen vieraskielisiin palveluihin ja valmiuksiin vastaanottaa kansainvälisiä huippuosaajia</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Kulttuurisen ymmärryksen kasvattaminen ja vaikuttaminen yleiseen asenneilmapiiriin</a:t>
                      </a: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5F5F5"/>
                    </a:solidFill>
                  </a:tcPr>
                </a:tc>
                <a:tc>
                  <a:txBody>
                    <a:bodyPr/>
                    <a:lstStyle/>
                    <a:p>
                      <a:pPr marL="0" algn="ctr" defTabSz="914400" rtl="0" eaLnBrk="1" latinLnBrk="0" hangingPunct="1">
                        <a:spcAft>
                          <a:spcPts val="600"/>
                        </a:spcAft>
                      </a:pPr>
                      <a:r>
                        <a:rPr lang="fi-FI" sz="1100" b="1" kern="1200">
                          <a:solidFill>
                            <a:schemeClr val="tx1">
                              <a:lumMod val="50000"/>
                            </a:schemeClr>
                          </a:solidFill>
                          <a:latin typeface="+mn-lt"/>
                          <a:ea typeface="+mn-ea"/>
                          <a:cs typeface="+mn-cs"/>
                        </a:rPr>
                        <a:t>Elinkeinoelämä</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Uusien yritysten houkutteleminen ja ekosysteemiyhteistyön vahvistaminen</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Kilpailukyvyn vahvistaminen panostamalla TKI-toimintaan, vihreään siirtymään ja vetytalouteen sekä puolustus- ja avaruusteknologiaan</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Yrittäjyyskasvatuksen vahvistaminen</a:t>
                      </a:r>
                    </a:p>
                    <a:p>
                      <a:pPr marL="171450" lvl="0" indent="-171450" algn="l">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Positiivisempi suhtautuminen kansainvälisten osaajien palkkaamiseen</a:t>
                      </a:r>
                    </a:p>
                  </a:txBody>
                  <a:tcP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F5F5F5"/>
                    </a:solidFill>
                  </a:tcPr>
                </a:tc>
                <a:extLst>
                  <a:ext uri="{0D108BD9-81ED-4DB2-BD59-A6C34878D82A}">
                    <a16:rowId xmlns:a16="http://schemas.microsoft.com/office/drawing/2014/main" val="1552924989"/>
                  </a:ext>
                </a:extLst>
              </a:tr>
              <a:tr h="1728000">
                <a:tc>
                  <a:txBody>
                    <a:bodyPr/>
                    <a:lstStyle/>
                    <a:p>
                      <a:pPr marL="0" algn="ctr" defTabSz="914400" rtl="0" eaLnBrk="1" latinLnBrk="0" hangingPunct="1">
                        <a:spcAft>
                          <a:spcPts val="600"/>
                        </a:spcAft>
                      </a:pPr>
                      <a:r>
                        <a:rPr lang="fi-FI" sz="1100" b="1" kern="1200">
                          <a:solidFill>
                            <a:schemeClr val="tx1">
                              <a:lumMod val="50000"/>
                            </a:schemeClr>
                          </a:solidFill>
                          <a:latin typeface="+mn-lt"/>
                          <a:ea typeface="+mn-ea"/>
                          <a:cs typeface="+mn-cs"/>
                        </a:rPr>
                        <a:t>Työllisyys</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Osaavan työvoiman saatavuuden parantaminen houkuttelemalla kansainvälisiä osaajia ja sitouttamalla korkeasti koulutettuja osaajia (ml. korkeakoulusta valmistuneet)</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Matalan kynnyksen työllistymisen vahvistaminen</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Panostaminen matkailualan elinvoimaisuuteen ja maataloustyön houkuttelevuuteen</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Mielikuvien vahvistaminen hyvästä etätyökohteesta</a:t>
                      </a:r>
                    </a:p>
                  </a:txBody>
                  <a:tcP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rgbClr val="F5F5F5"/>
                    </a:solidFill>
                  </a:tcPr>
                </a:tc>
                <a:tc>
                  <a:txBody>
                    <a:bodyPr/>
                    <a:lstStyle/>
                    <a:p>
                      <a:pPr marL="0" algn="ctr" defTabSz="914400" rtl="0" eaLnBrk="1" latinLnBrk="0" hangingPunct="1">
                        <a:spcAft>
                          <a:spcPts val="600"/>
                        </a:spcAft>
                      </a:pPr>
                      <a:r>
                        <a:rPr lang="fi-FI" sz="1100" b="1" kern="1200">
                          <a:solidFill>
                            <a:schemeClr val="tx1">
                              <a:lumMod val="50000"/>
                            </a:schemeClr>
                          </a:solidFill>
                          <a:latin typeface="+mn-lt"/>
                          <a:ea typeface="+mn-ea"/>
                          <a:cs typeface="+mn-cs"/>
                        </a:rPr>
                        <a:t>Koulutus ja osaamisen kehittäminen</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Koulutuksen saatavuuden turvaaminen</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Uusien koulutuskokonaisuuksien kehittäminen</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Osaamistarpeiden ennakointi, työikäisten jatkuva oppiminen  ja kansalaisten kriisivalmiuden, kansalaistaitojen ja vastuullisuuden kehittäminen </a:t>
                      </a:r>
                    </a:p>
                    <a:p>
                      <a:pPr marL="171450" indent="-171450" algn="l" defTabSz="914400" rtl="0" eaLnBrk="1" latinLnBrk="0" hangingPunct="1">
                        <a:spcBef>
                          <a:spcPts val="300"/>
                        </a:spcBef>
                        <a:buFont typeface="Arial" panose="020B0604020202020204" pitchFamily="34" charset="0"/>
                        <a:buChar char="•"/>
                      </a:pPr>
                      <a:r>
                        <a:rPr lang="fi-FI" sz="1050" b="0" kern="1200">
                          <a:solidFill>
                            <a:schemeClr val="tx1">
                              <a:lumMod val="50000"/>
                            </a:schemeClr>
                          </a:solidFill>
                          <a:latin typeface="+mn-lt"/>
                          <a:ea typeface="+mn-ea"/>
                          <a:cs typeface="+mn-cs"/>
                        </a:rPr>
                        <a:t>Vihreän siirtymän teknologisen osaamisen kehittäminen</a:t>
                      </a:r>
                    </a:p>
                    <a:p>
                      <a:pPr marL="0" algn="ctr" defTabSz="914400" rtl="0" eaLnBrk="1" latinLnBrk="0" hangingPunct="1">
                        <a:spcAft>
                          <a:spcPts val="600"/>
                        </a:spcAft>
                      </a:pPr>
                      <a:endParaRPr lang="fi-FI" sz="1050" b="0" kern="1200">
                        <a:solidFill>
                          <a:schemeClr val="tx1">
                            <a:lumMod val="50000"/>
                          </a:schemeClr>
                        </a:solidFill>
                        <a:latin typeface="+mn-lt"/>
                        <a:ea typeface="+mn-ea"/>
                        <a:cs typeface="+mn-cs"/>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rgbClr val="F5F5F5"/>
                    </a:solidFill>
                  </a:tcPr>
                </a:tc>
                <a:tc>
                  <a:txBody>
                    <a:bodyPr/>
                    <a:lstStyle/>
                    <a:p>
                      <a:pPr marL="0" algn="ctr" defTabSz="914400" rtl="0" eaLnBrk="1" latinLnBrk="0" hangingPunct="1">
                        <a:spcAft>
                          <a:spcPts val="600"/>
                        </a:spcAft>
                      </a:pPr>
                      <a:r>
                        <a:rPr lang="fi-FI" sz="1100" b="1" kern="1200">
                          <a:solidFill>
                            <a:schemeClr val="tx1">
                              <a:lumMod val="50000"/>
                            </a:schemeClr>
                          </a:solidFill>
                          <a:latin typeface="+mn-lt"/>
                          <a:ea typeface="+mn-ea"/>
                          <a:cs typeface="+mn-cs"/>
                        </a:rPr>
                        <a:t>Teknologia ja digitalisaatio</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i-FI" sz="1050" b="0" kern="1200">
                          <a:solidFill>
                            <a:schemeClr val="tx1">
                              <a:lumMod val="50000"/>
                            </a:schemeClr>
                          </a:solidFill>
                          <a:latin typeface="+mn-lt"/>
                          <a:ea typeface="+mn-ea"/>
                          <a:cs typeface="+mn-cs"/>
                        </a:rPr>
                        <a:t>Teknologia- ja AI-osaamisen vahvistaminen (ml. ikääntyvän väestön teknologiaosaaminen)  </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i-FI" sz="1050" b="0" kern="1200">
                          <a:solidFill>
                            <a:schemeClr val="tx1">
                              <a:lumMod val="50000"/>
                            </a:schemeClr>
                          </a:solidFill>
                          <a:latin typeface="+mn-lt"/>
                          <a:ea typeface="+mn-ea"/>
                          <a:cs typeface="+mn-cs"/>
                        </a:rPr>
                        <a:t>Ruokajärjestelmän, vihreän siirtymän ja puolustuksen teknologisten innovaatioiden kehittäminen</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i-FI" sz="1050" b="0" kern="1200">
                          <a:solidFill>
                            <a:schemeClr val="tx1">
                              <a:lumMod val="50000"/>
                            </a:schemeClr>
                          </a:solidFill>
                          <a:latin typeface="+mn-lt"/>
                          <a:ea typeface="+mn-ea"/>
                          <a:cs typeface="+mn-cs"/>
                        </a:rPr>
                        <a:t>Investoiminen maakunnan ja sen toimijoiden teknologiaharppauksiin</a:t>
                      </a:r>
                    </a:p>
                    <a:p>
                      <a:pPr marL="171450" marR="0" lvl="0" indent="-1714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i-FI" sz="1050" b="0" kern="1200">
                          <a:solidFill>
                            <a:schemeClr val="tx1">
                              <a:lumMod val="50000"/>
                            </a:schemeClr>
                          </a:solidFill>
                          <a:latin typeface="+mn-lt"/>
                          <a:ea typeface="+mn-ea"/>
                          <a:cs typeface="+mn-cs"/>
                        </a:rPr>
                        <a:t>Teknologiseen kehitykseen ja uusiin toimintamalleihin varautuminen suunnittelussa</a:t>
                      </a:r>
                    </a:p>
                  </a:txBody>
                  <a:tcP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solidFill>
                      <a:srgbClr val="F5F5F5"/>
                    </a:solidFill>
                  </a:tcPr>
                </a:tc>
                <a:extLst>
                  <a:ext uri="{0D108BD9-81ED-4DB2-BD59-A6C34878D82A}">
                    <a16:rowId xmlns:a16="http://schemas.microsoft.com/office/drawing/2014/main" val="526844037"/>
                  </a:ext>
                </a:extLst>
              </a:tr>
            </a:tbl>
          </a:graphicData>
        </a:graphic>
      </p:graphicFrame>
      <p:sp>
        <p:nvSpPr>
          <p:cNvPr id="2" name="Otsikko 1">
            <a:extLst>
              <a:ext uri="{FF2B5EF4-FFF2-40B4-BE49-F238E27FC236}">
                <a16:creationId xmlns:a16="http://schemas.microsoft.com/office/drawing/2014/main" id="{817FFDEF-6221-8D77-5E24-6A0CD11205DD}"/>
              </a:ext>
            </a:extLst>
          </p:cNvPr>
          <p:cNvSpPr>
            <a:spLocks noGrp="1"/>
          </p:cNvSpPr>
          <p:nvPr>
            <p:ph type="title"/>
          </p:nvPr>
        </p:nvSpPr>
        <p:spPr/>
        <p:txBody>
          <a:bodyPr>
            <a:normAutofit fontScale="90000"/>
          </a:bodyPr>
          <a:lstStyle/>
          <a:p>
            <a:r>
              <a:rPr lang="fi-FI"/>
              <a:t>Johtopäätökset: Mihin tulisi ainakin panostaa, jotta </a:t>
            </a:r>
            <a:br>
              <a:rPr lang="fi-FI"/>
            </a:br>
            <a:r>
              <a:rPr lang="fi-FI"/>
              <a:t>Pohjois-Pohjanmaa menestyy tulevaisuudessa?</a:t>
            </a:r>
          </a:p>
        </p:txBody>
      </p:sp>
    </p:spTree>
    <p:extLst>
      <p:ext uri="{BB962C8B-B14F-4D97-AF65-F5344CB8AC3E}">
        <p14:creationId xmlns:p14="http://schemas.microsoft.com/office/powerpoint/2010/main" val="31616512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45C5F-7FEA-C679-D4A7-A5310283E1F5}"/>
            </a:ext>
          </a:extLst>
        </p:cNvPr>
        <p:cNvGrpSpPr/>
        <p:nvPr/>
      </p:nvGrpSpPr>
      <p:grpSpPr>
        <a:xfrm>
          <a:off x="0" y="0"/>
          <a:ext cx="0" cy="0"/>
          <a:chOff x="0" y="0"/>
          <a:chExt cx="0" cy="0"/>
        </a:xfrm>
      </p:grpSpPr>
      <p:pic>
        <p:nvPicPr>
          <p:cNvPr id="11" name="Picture Placeholder 12">
            <a:extLst>
              <a:ext uri="{FF2B5EF4-FFF2-40B4-BE49-F238E27FC236}">
                <a16:creationId xmlns:a16="http://schemas.microsoft.com/office/drawing/2014/main" id="{B07F309A-28E3-E1C8-E134-15DF08B21750}"/>
              </a:ext>
              <a:ext uri="{C183D7F6-B498-43B3-948B-1728B52AA6E4}">
                <adec:decorative xmlns:adec="http://schemas.microsoft.com/office/drawing/2017/decorative" val="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73" t="7394" r="73" b="55060"/>
          <a:stretch/>
        </p:blipFill>
        <p:spPr>
          <a:xfrm>
            <a:off x="0" y="0"/>
            <a:ext cx="12192000" cy="6858000"/>
          </a:xfrm>
        </p:spPr>
      </p:pic>
      <p:sp>
        <p:nvSpPr>
          <p:cNvPr id="8" name="Text Placeholder 7">
            <a:extLst>
              <a:ext uri="{FF2B5EF4-FFF2-40B4-BE49-F238E27FC236}">
                <a16:creationId xmlns:a16="http://schemas.microsoft.com/office/drawing/2014/main" id="{B5F31349-2A1E-E3BC-F91B-C4FD0A09A7C8}"/>
              </a:ext>
            </a:extLst>
          </p:cNvPr>
          <p:cNvSpPr>
            <a:spLocks noGrp="1"/>
          </p:cNvSpPr>
          <p:nvPr>
            <p:ph type="body" sz="quarter" idx="13"/>
          </p:nvPr>
        </p:nvSpPr>
        <p:spPr>
          <a:xfrm flipH="1">
            <a:off x="4983981" y="2034000"/>
            <a:ext cx="7268400" cy="4824000"/>
          </a:xfrm>
        </p:spPr>
        <p:txBody>
          <a:bodyPr/>
          <a:lstStyle/>
          <a:p>
            <a:endParaRPr lang="fi-FI"/>
          </a:p>
        </p:txBody>
      </p:sp>
      <p:sp>
        <p:nvSpPr>
          <p:cNvPr id="4" name="Title 3">
            <a:extLst>
              <a:ext uri="{FF2B5EF4-FFF2-40B4-BE49-F238E27FC236}">
                <a16:creationId xmlns:a16="http://schemas.microsoft.com/office/drawing/2014/main" id="{F2270C26-4C42-34F9-E743-FCC6C9C645AB}"/>
              </a:ext>
            </a:extLst>
          </p:cNvPr>
          <p:cNvSpPr>
            <a:spLocks noGrp="1"/>
          </p:cNvSpPr>
          <p:nvPr>
            <p:ph type="title"/>
          </p:nvPr>
        </p:nvSpPr>
        <p:spPr/>
        <p:txBody>
          <a:bodyPr>
            <a:normAutofit fontScale="90000"/>
          </a:bodyPr>
          <a:lstStyle/>
          <a:p>
            <a:r>
              <a:rPr lang="fi-FI"/>
              <a:t>Uudenmaan ja Pohjois-Pohjanmaan yhteinen skenaariotarkastelu</a:t>
            </a:r>
          </a:p>
        </p:txBody>
      </p:sp>
      <p:sp>
        <p:nvSpPr>
          <p:cNvPr id="5" name="Text Placeholder 4">
            <a:extLst>
              <a:ext uri="{FF2B5EF4-FFF2-40B4-BE49-F238E27FC236}">
                <a16:creationId xmlns:a16="http://schemas.microsoft.com/office/drawing/2014/main" id="{658F4D18-80AF-7DE8-64A6-343F269A2DF2}"/>
              </a:ext>
            </a:extLst>
          </p:cNvPr>
          <p:cNvSpPr>
            <a:spLocks noGrp="1"/>
          </p:cNvSpPr>
          <p:nvPr>
            <p:ph type="body" sz="quarter" idx="10"/>
          </p:nvPr>
        </p:nvSpPr>
        <p:spPr/>
        <p:txBody>
          <a:bodyPr/>
          <a:lstStyle/>
          <a:p>
            <a:r>
              <a:rPr lang="fi-FI"/>
              <a:t>Neljä skenaariota vuoteen 2050</a:t>
            </a:r>
          </a:p>
        </p:txBody>
      </p:sp>
      <p:pic>
        <p:nvPicPr>
          <p:cNvPr id="13" name="Picture 4" descr="Viestintä ja logot - Pohjois-Pohjanmaan liitto">
            <a:extLst>
              <a:ext uri="{FF2B5EF4-FFF2-40B4-BE49-F238E27FC236}">
                <a16:creationId xmlns:a16="http://schemas.microsoft.com/office/drawing/2014/main" id="{9E4310B4-9D8D-1550-4134-4EB9568E431C}"/>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6138" y="1010724"/>
            <a:ext cx="1785168" cy="4103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Uudenmaan liiton logo ja Uudenmaan vaakuna - Uudenmaan liitto">
            <a:extLst>
              <a:ext uri="{FF2B5EF4-FFF2-40B4-BE49-F238E27FC236}">
                <a16:creationId xmlns:a16="http://schemas.microsoft.com/office/drawing/2014/main" id="{3C21AEAD-890B-B538-C208-69F2F2FADDBA}"/>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6139" y="160179"/>
            <a:ext cx="1785168" cy="6443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9481B9E-4B70-E7C3-662D-5B7649D6894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6138" y="1627276"/>
            <a:ext cx="1440455" cy="599877"/>
          </a:xfrm>
          <a:prstGeom prst="rect">
            <a:avLst/>
          </a:prstGeom>
        </p:spPr>
      </p:pic>
    </p:spTree>
    <p:extLst>
      <p:ext uri="{BB962C8B-B14F-4D97-AF65-F5344CB8AC3E}">
        <p14:creationId xmlns:p14="http://schemas.microsoft.com/office/powerpoint/2010/main" val="2827545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9EC8F2-3EFB-C84B-D92E-FA2F65091DB3}"/>
              </a:ext>
            </a:extLst>
          </p:cNvPr>
          <p:cNvSpPr>
            <a:spLocks noGrp="1"/>
          </p:cNvSpPr>
          <p:nvPr>
            <p:ph type="sldNum" sz="quarter" idx="11"/>
          </p:nvPr>
        </p:nvSpPr>
        <p:spPr/>
        <p:txBody>
          <a:bodyPr/>
          <a:lstStyle/>
          <a:p>
            <a:fld id="{A807F21D-6A63-4E75-89AA-A3F521749085}" type="slidenum">
              <a:rPr lang="fi-FI" smtClean="0"/>
              <a:pPr/>
              <a:t>6</a:t>
            </a:fld>
            <a:endParaRPr lang="fi-FI"/>
          </a:p>
        </p:txBody>
      </p:sp>
      <p:sp>
        <p:nvSpPr>
          <p:cNvPr id="2" name="Title 1">
            <a:extLst>
              <a:ext uri="{FF2B5EF4-FFF2-40B4-BE49-F238E27FC236}">
                <a16:creationId xmlns:a16="http://schemas.microsoft.com/office/drawing/2014/main" id="{0E43D612-637E-2E3E-D1F4-6C5E61A9C7FF}"/>
              </a:ext>
            </a:extLst>
          </p:cNvPr>
          <p:cNvSpPr>
            <a:spLocks noGrp="1"/>
          </p:cNvSpPr>
          <p:nvPr>
            <p:ph type="title"/>
          </p:nvPr>
        </p:nvSpPr>
        <p:spPr/>
        <p:txBody>
          <a:bodyPr/>
          <a:lstStyle/>
          <a:p>
            <a:r>
              <a:rPr lang="fi-FI"/>
              <a:t>Neljä skenaariota vuoteen 2050</a:t>
            </a:r>
          </a:p>
        </p:txBody>
      </p:sp>
      <p:sp>
        <p:nvSpPr>
          <p:cNvPr id="5" name="Rectangle 4">
            <a:extLst>
              <a:ext uri="{FF2B5EF4-FFF2-40B4-BE49-F238E27FC236}">
                <a16:creationId xmlns:a16="http://schemas.microsoft.com/office/drawing/2014/main" id="{EB794ACB-DB34-8404-1E0C-A968F49C00CB}"/>
              </a:ext>
            </a:extLst>
          </p:cNvPr>
          <p:cNvSpPr/>
          <p:nvPr/>
        </p:nvSpPr>
        <p:spPr>
          <a:xfrm>
            <a:off x="1558073" y="1365364"/>
            <a:ext cx="4464496" cy="220765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fi-FI" sz="1100">
                <a:solidFill>
                  <a:schemeClr val="tx1">
                    <a:lumMod val="50000"/>
                  </a:schemeClr>
                </a:solidFill>
                <a:latin typeface="+mj-lt"/>
              </a:rPr>
              <a:t>Skenaario 1</a:t>
            </a:r>
          </a:p>
          <a:p>
            <a:pPr algn="ctr"/>
            <a:r>
              <a:rPr lang="fi-FI">
                <a:solidFill>
                  <a:schemeClr val="tx1">
                    <a:lumMod val="50000"/>
                  </a:schemeClr>
                </a:solidFill>
                <a:latin typeface="+mj-lt"/>
              </a:rPr>
              <a:t>Globaalin teknologiakehityksen ehdoilla</a:t>
            </a:r>
          </a:p>
          <a:p>
            <a:pPr algn="ctr">
              <a:spcBef>
                <a:spcPts val="1200"/>
              </a:spcBef>
            </a:pPr>
            <a:r>
              <a:rPr lang="fi-FI" sz="1400">
                <a:solidFill>
                  <a:schemeClr val="tx1">
                    <a:lumMod val="50000"/>
                  </a:schemeClr>
                </a:solidFill>
              </a:rPr>
              <a:t>Maailma kokee nopean teknologisen kehityksen aikakauden, joka on myös merkittävin tekijä ilmastokysymysten ratkaisemisessa. Suuryritysten valta kasvaa ja yritysten sääntelyä kevennetään merkittävästi. Suomessa yleinen elintaso nousee ja yksilökeskeisyys lisääntyy voimakkaasti kilpailuhenkisessä yhteiskunnassa.</a:t>
            </a:r>
          </a:p>
        </p:txBody>
      </p:sp>
      <p:sp>
        <p:nvSpPr>
          <p:cNvPr id="7" name="Rectangle 6">
            <a:extLst>
              <a:ext uri="{FF2B5EF4-FFF2-40B4-BE49-F238E27FC236}">
                <a16:creationId xmlns:a16="http://schemas.microsoft.com/office/drawing/2014/main" id="{40256C33-BAD7-C017-2BF0-0521BBDB192B}"/>
              </a:ext>
            </a:extLst>
          </p:cNvPr>
          <p:cNvSpPr/>
          <p:nvPr/>
        </p:nvSpPr>
        <p:spPr>
          <a:xfrm>
            <a:off x="6312024" y="1365364"/>
            <a:ext cx="4464496" cy="220765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fi-FI" sz="1100">
                <a:solidFill>
                  <a:schemeClr val="tx1">
                    <a:lumMod val="50000"/>
                  </a:schemeClr>
                </a:solidFill>
                <a:latin typeface="+mj-lt"/>
              </a:rPr>
              <a:t>Skenaario 2</a:t>
            </a:r>
          </a:p>
          <a:p>
            <a:pPr algn="ctr"/>
            <a:r>
              <a:rPr lang="fi-FI">
                <a:solidFill>
                  <a:schemeClr val="tx1">
                    <a:lumMod val="50000"/>
                  </a:schemeClr>
                </a:solidFill>
                <a:latin typeface="+mj-lt"/>
              </a:rPr>
              <a:t>Euroopan renessanssi</a:t>
            </a:r>
          </a:p>
          <a:p>
            <a:pPr algn="ctr">
              <a:spcBef>
                <a:spcPts val="1200"/>
              </a:spcBef>
            </a:pPr>
            <a:r>
              <a:rPr lang="fi-FI" sz="1400">
                <a:solidFill>
                  <a:schemeClr val="tx1">
                    <a:lumMod val="50000"/>
                  </a:schemeClr>
                </a:solidFill>
              </a:rPr>
              <a:t>EU kehittyy kohti liittovaltion kaltaista toimijaa Yhdysvaltain ja Kiinan kamppaillessa sisäpoliittisten ongelmien kanssa. Ilmastonmuutokset vaikutukset ovat vakavia. Suomen talous kasvaa ja se löytää paikkansa Euroopan arvoketjuissa. Hyvinvointi lisääntyy ja yhteiskunnan jännitteet vähenevät.</a:t>
            </a:r>
          </a:p>
          <a:p>
            <a:pPr algn="ctr"/>
            <a:endParaRPr lang="fi-FI">
              <a:solidFill>
                <a:schemeClr val="tx1">
                  <a:lumMod val="50000"/>
                </a:schemeClr>
              </a:solidFill>
            </a:endParaRPr>
          </a:p>
        </p:txBody>
      </p:sp>
      <p:sp>
        <p:nvSpPr>
          <p:cNvPr id="6" name="Rectangle 5">
            <a:extLst>
              <a:ext uri="{FF2B5EF4-FFF2-40B4-BE49-F238E27FC236}">
                <a16:creationId xmlns:a16="http://schemas.microsoft.com/office/drawing/2014/main" id="{81F568B4-C540-52B6-0D4A-5C1E0D44C274}"/>
              </a:ext>
            </a:extLst>
          </p:cNvPr>
          <p:cNvSpPr/>
          <p:nvPr/>
        </p:nvSpPr>
        <p:spPr>
          <a:xfrm>
            <a:off x="1558073" y="3717031"/>
            <a:ext cx="4464496" cy="220765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fi-FI" sz="1100">
                <a:solidFill>
                  <a:schemeClr val="tx1">
                    <a:lumMod val="50000"/>
                  </a:schemeClr>
                </a:solidFill>
                <a:latin typeface="+mj-lt"/>
              </a:rPr>
              <a:t>Skenaario 3</a:t>
            </a:r>
          </a:p>
          <a:p>
            <a:pPr algn="ctr"/>
            <a:r>
              <a:rPr lang="fi-FI">
                <a:solidFill>
                  <a:schemeClr val="tx1">
                    <a:lumMod val="50000"/>
                  </a:schemeClr>
                </a:solidFill>
                <a:latin typeface="+mj-lt"/>
              </a:rPr>
              <a:t>Näivettymisestä hyvinvointitalouteen</a:t>
            </a:r>
          </a:p>
          <a:p>
            <a:pPr algn="ctr">
              <a:spcBef>
                <a:spcPts val="1200"/>
              </a:spcBef>
            </a:pPr>
            <a:r>
              <a:rPr lang="fi-FI" sz="1400">
                <a:solidFill>
                  <a:schemeClr val="tx1">
                    <a:lumMod val="50000"/>
                  </a:schemeClr>
                </a:solidFill>
              </a:rPr>
              <a:t>EU ajautuu pysähtyneisyyden tilaan ja Yhdysvallat ja Kiina porskuttavat valovuosia Euroopan edellä. Suomessa aletaan tavoitella talouskasvun ohella hyvinvointitaloutta. Tämä muuttaa yhteiskunta aiempaa sopuisammaksi ja polarisaatio vähenee. Väestön ikääntyminen, heikko huoltosuhde ja matala talouskasvu pysyvät kuitenkin merkittävinä haasteina.</a:t>
            </a:r>
          </a:p>
        </p:txBody>
      </p:sp>
      <p:sp>
        <p:nvSpPr>
          <p:cNvPr id="8" name="Rectangle 7">
            <a:extLst>
              <a:ext uri="{FF2B5EF4-FFF2-40B4-BE49-F238E27FC236}">
                <a16:creationId xmlns:a16="http://schemas.microsoft.com/office/drawing/2014/main" id="{08F09ED6-4818-C2B4-C9EB-130ABA5933C5}"/>
              </a:ext>
            </a:extLst>
          </p:cNvPr>
          <p:cNvSpPr/>
          <p:nvPr/>
        </p:nvSpPr>
        <p:spPr>
          <a:xfrm>
            <a:off x="6312024" y="3717031"/>
            <a:ext cx="4464496" cy="220765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fi-FI" sz="1100">
                <a:solidFill>
                  <a:schemeClr val="tx1">
                    <a:lumMod val="50000"/>
                  </a:schemeClr>
                </a:solidFill>
                <a:latin typeface="+mj-lt"/>
              </a:rPr>
              <a:t>Skenaario 4</a:t>
            </a:r>
          </a:p>
          <a:p>
            <a:pPr algn="ctr"/>
            <a:r>
              <a:rPr lang="fi-FI">
                <a:solidFill>
                  <a:schemeClr val="tx1">
                    <a:lumMod val="50000"/>
                  </a:schemeClr>
                </a:solidFill>
                <a:latin typeface="+mj-lt"/>
              </a:rPr>
              <a:t>Pakolaiset ja polarisaatio</a:t>
            </a:r>
          </a:p>
          <a:p>
            <a:pPr algn="ctr">
              <a:spcBef>
                <a:spcPts val="1200"/>
              </a:spcBef>
            </a:pPr>
            <a:r>
              <a:rPr lang="fi-FI" sz="1400">
                <a:solidFill>
                  <a:schemeClr val="tx1">
                    <a:lumMod val="50000"/>
                  </a:schemeClr>
                </a:solidFill>
              </a:rPr>
              <a:t>Maailma kärsii voimakkaasta epävakaudesta ja EU:n toimintakyky heikkenee. Ilmastonmuutos tekee laajoista alueista asuinkelvottomia. Populistiset ja kansallismieliset liikkeet vahvistuvat talouskriisin ja pakolaisvirtojen takia. Suomen väestö kasvaa ja yhteiskunnan polarisaatio lisääntyy. Jännitteitä esiintyy väestöryhmien, koulutustasojen ja sukupuolten välillä. </a:t>
            </a:r>
          </a:p>
        </p:txBody>
      </p:sp>
      <p:pic>
        <p:nvPicPr>
          <p:cNvPr id="9" name="Picture 8" descr="A black background with a black square&#10;&#10;AI-generated content may be incorrect.">
            <a:extLst>
              <a:ext uri="{FF2B5EF4-FFF2-40B4-BE49-F238E27FC236}">
                <a16:creationId xmlns:a16="http://schemas.microsoft.com/office/drawing/2014/main" id="{00C8AC1F-0531-83EB-49C0-4BE0018EA32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01285" y="6583401"/>
            <a:ext cx="1079322" cy="248016"/>
          </a:xfrm>
          <a:prstGeom prst="rect">
            <a:avLst/>
          </a:prstGeom>
        </p:spPr>
      </p:pic>
    </p:spTree>
    <p:extLst>
      <p:ext uri="{BB962C8B-B14F-4D97-AF65-F5344CB8AC3E}">
        <p14:creationId xmlns:p14="http://schemas.microsoft.com/office/powerpoint/2010/main" val="1165938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FE26C8-C5C8-D302-FCC2-63F98C3BAF00}"/>
              </a:ext>
            </a:extLst>
          </p:cNvPr>
          <p:cNvSpPr>
            <a:spLocks noGrp="1"/>
          </p:cNvSpPr>
          <p:nvPr>
            <p:ph type="sldNum" sz="quarter" idx="11"/>
          </p:nvPr>
        </p:nvSpPr>
        <p:spPr>
          <a:xfrm>
            <a:off x="11208567" y="6448251"/>
            <a:ext cx="748479" cy="365125"/>
          </a:xfrm>
        </p:spPr>
        <p:txBody>
          <a:bodyPr/>
          <a:lstStyle/>
          <a:p>
            <a:fld id="{A807F21D-6A63-4E75-89AA-A3F521749085}" type="slidenum">
              <a:rPr lang="fi-FI" smtClean="0">
                <a:latin typeface="+mn-lt"/>
              </a:rPr>
              <a:pPr/>
              <a:t>7</a:t>
            </a:fld>
            <a:endParaRPr lang="fi-FI">
              <a:latin typeface="+mn-lt"/>
            </a:endParaRPr>
          </a:p>
        </p:txBody>
      </p:sp>
      <p:sp>
        <p:nvSpPr>
          <p:cNvPr id="2" name="Title 1">
            <a:extLst>
              <a:ext uri="{FF2B5EF4-FFF2-40B4-BE49-F238E27FC236}">
                <a16:creationId xmlns:a16="http://schemas.microsoft.com/office/drawing/2014/main" id="{1EC230E2-4967-9352-B3D9-07810B330487}"/>
              </a:ext>
            </a:extLst>
          </p:cNvPr>
          <p:cNvSpPr>
            <a:spLocks noGrp="1"/>
          </p:cNvSpPr>
          <p:nvPr>
            <p:ph type="title"/>
          </p:nvPr>
        </p:nvSpPr>
        <p:spPr/>
        <p:txBody>
          <a:bodyPr/>
          <a:lstStyle/>
          <a:p>
            <a:r>
              <a:rPr lang="fi-FI"/>
              <a:t>Skenaarioiden tiivistelmät</a:t>
            </a:r>
          </a:p>
        </p:txBody>
      </p:sp>
      <p:sp>
        <p:nvSpPr>
          <p:cNvPr id="19" name="Rectangle 24">
            <a:extLst>
              <a:ext uri="{FF2B5EF4-FFF2-40B4-BE49-F238E27FC236}">
                <a16:creationId xmlns:a16="http://schemas.microsoft.com/office/drawing/2014/main" id="{4E62DFF5-9CF6-737D-A90C-30E7DC723014}"/>
              </a:ext>
            </a:extLst>
          </p:cNvPr>
          <p:cNvSpPr/>
          <p:nvPr/>
        </p:nvSpPr>
        <p:spPr>
          <a:xfrm>
            <a:off x="596702" y="1052053"/>
            <a:ext cx="2675711" cy="723464"/>
          </a:xfrm>
          <a:prstGeom prst="rect">
            <a:avLst/>
          </a:prstGeom>
          <a:solidFill>
            <a:srgbClr val="B6E272"/>
          </a:solidFill>
          <a:ln w="9525" cap="flat" cmpd="sng" algn="ctr">
            <a:noFill/>
            <a:prstDash val="solid"/>
          </a:ln>
          <a:effectLst/>
        </p:spPr>
        <p:txBody>
          <a:bodyPr rtlCol="0" anchor="ctr"/>
          <a:lstStyle/>
          <a:p>
            <a:pPr marL="0" marR="0" lvl="0" indent="0" algn="ctr" defTabSz="914332" eaLnBrk="1" fontAlgn="auto" latinLnBrk="0" hangingPunct="1">
              <a:lnSpc>
                <a:spcPct val="100000"/>
              </a:lnSpc>
              <a:spcBef>
                <a:spcPts val="0"/>
              </a:spcBef>
              <a:spcAft>
                <a:spcPts val="0"/>
              </a:spcAft>
              <a:buClrTx/>
              <a:buSzTx/>
              <a:buFontTx/>
              <a:buNone/>
              <a:tabLst/>
              <a:defRPr/>
            </a:pPr>
            <a:r>
              <a:rPr kumimoji="0" lang="fi-FI" sz="1100" i="0" u="none" strike="noStrike" kern="0" normalizeH="0" baseline="0" noProof="0">
                <a:solidFill>
                  <a:schemeClr val="tx1">
                    <a:lumMod val="50000"/>
                  </a:schemeClr>
                </a:solidFill>
                <a:uLnTx/>
                <a:uFillTx/>
                <a:latin typeface="+mj-lt"/>
                <a:ea typeface="+mn-ea"/>
                <a:cs typeface="+mn-cs"/>
              </a:rPr>
              <a:t>Skenaario 1</a:t>
            </a:r>
          </a:p>
          <a:p>
            <a:pPr marL="0" marR="0" lvl="0" indent="0" algn="ctr" defTabSz="914332" eaLnBrk="1" fontAlgn="auto" latinLnBrk="0" hangingPunct="1">
              <a:lnSpc>
                <a:spcPct val="100000"/>
              </a:lnSpc>
              <a:spcBef>
                <a:spcPts val="0"/>
              </a:spcBef>
              <a:spcAft>
                <a:spcPts val="0"/>
              </a:spcAft>
              <a:buClrTx/>
              <a:buSzTx/>
              <a:buFontTx/>
              <a:buNone/>
              <a:tabLst/>
              <a:defRPr/>
            </a:pPr>
            <a:r>
              <a:rPr kumimoji="0" lang="fi-FI" sz="1600" i="0" u="none" strike="noStrike" kern="0" normalizeH="0" baseline="0" noProof="0">
                <a:solidFill>
                  <a:schemeClr val="tx1">
                    <a:lumMod val="50000"/>
                  </a:schemeClr>
                </a:solidFill>
                <a:uLnTx/>
                <a:uFillTx/>
                <a:latin typeface="+mj-lt"/>
                <a:ea typeface="+mn-ea"/>
                <a:cs typeface="+mn-cs"/>
              </a:rPr>
              <a:t>Globaalin teknologian ehdoilla</a:t>
            </a:r>
          </a:p>
        </p:txBody>
      </p:sp>
      <p:sp>
        <p:nvSpPr>
          <p:cNvPr id="15" name="Rectangle 10">
            <a:extLst>
              <a:ext uri="{FF2B5EF4-FFF2-40B4-BE49-F238E27FC236}">
                <a16:creationId xmlns:a16="http://schemas.microsoft.com/office/drawing/2014/main" id="{908419BC-0140-9CE6-CA37-27DE87DA7DA2}"/>
              </a:ext>
            </a:extLst>
          </p:cNvPr>
          <p:cNvSpPr/>
          <p:nvPr/>
        </p:nvSpPr>
        <p:spPr>
          <a:xfrm>
            <a:off x="596703" y="1838625"/>
            <a:ext cx="2675709" cy="4608000"/>
          </a:xfrm>
          <a:prstGeom prst="rect">
            <a:avLst/>
          </a:prstGeom>
          <a:solidFill>
            <a:schemeClr val="accent4">
              <a:lumMod val="40000"/>
              <a:lumOff val="60000"/>
              <a:alpha val="26936"/>
            </a:schemeClr>
          </a:solidFill>
          <a:ln>
            <a:noFill/>
          </a:ln>
          <a:effectLst/>
        </p:spPr>
        <p:txBody>
          <a:bodyPr lIns="0" tIns="45720" rIns="0" bIns="45720" rtlCol="0" anchor="t"/>
          <a:lstStyle/>
          <a:p>
            <a:pPr marL="0" marR="0" lvl="0" indent="0" algn="ctr" defTabSz="914377" eaLnBrk="1" fontAlgn="auto" latinLnBrk="0" hangingPunct="1">
              <a:lnSpc>
                <a:spcPct val="100000"/>
              </a:lnSpc>
              <a:spcBef>
                <a:spcPts val="800"/>
              </a:spcBef>
              <a:spcAft>
                <a:spcPts val="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ea typeface="+mn-ea"/>
                <a:cs typeface="+mn-cs"/>
              </a:rPr>
              <a:t>Nopea teknologinen kehitys vaikuttaa läpileikkaavasti koko maailmaan ja yhteiskuntiin. </a:t>
            </a:r>
          </a:p>
          <a:p>
            <a:pPr marL="0" marR="0" lvl="0" indent="0" algn="ctr" defTabSz="914377" eaLnBrk="1" fontAlgn="auto" latinLnBrk="0" hangingPunct="1">
              <a:lnSpc>
                <a:spcPct val="100000"/>
              </a:lnSpc>
              <a:spcBef>
                <a:spcPts val="800"/>
              </a:spcBef>
              <a:spcAft>
                <a:spcPts val="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ea typeface="+mn-ea"/>
                <a:cs typeface="+mn-cs"/>
              </a:rPr>
              <a:t>Suurvaltojen yhteistyö lisääntyy ja maailma on avoin.</a:t>
            </a:r>
            <a:endParaRPr lang="fi-FI" sz="1200" b="0" i="0" u="none" strike="noStrike" kern="0" cap="none" spc="0" normalizeH="0" baseline="0" noProof="0">
              <a:ln>
                <a:noFill/>
              </a:ln>
              <a:solidFill>
                <a:schemeClr val="tx1">
                  <a:lumMod val="50000"/>
                </a:schemeClr>
              </a:solidFill>
              <a:effectLst/>
              <a:uLnTx/>
              <a:uFillTx/>
              <a:ea typeface="Source Sans Pro"/>
            </a:endParaRPr>
          </a:p>
          <a:p>
            <a:pPr marL="0" marR="0" lvl="0" indent="0" algn="ctr" defTabSz="914377" eaLnBrk="1" fontAlgn="auto" latinLnBrk="0" hangingPunct="1">
              <a:lnSpc>
                <a:spcPct val="100000"/>
              </a:lnSpc>
              <a:spcBef>
                <a:spcPts val="800"/>
              </a:spcBef>
              <a:spcAft>
                <a:spcPts val="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ea typeface="+mn-ea"/>
                <a:cs typeface="+mn-cs"/>
              </a:rPr>
              <a:t>Suuryritysten valta kasvaa ja yritysten sääntelyä on kevennetty merkittävästi. </a:t>
            </a:r>
            <a:endParaRPr lang="fi-FI" sz="1200" b="0" i="0" u="none" strike="noStrike" kern="0" cap="none" spc="0" normalizeH="0" baseline="0" noProof="0">
              <a:ln>
                <a:noFill/>
              </a:ln>
              <a:solidFill>
                <a:schemeClr val="tx1">
                  <a:lumMod val="50000"/>
                </a:schemeClr>
              </a:solidFill>
              <a:effectLst/>
              <a:uLnTx/>
              <a:uFillTx/>
              <a:ea typeface="Source Sans Pro"/>
            </a:endParaRPr>
          </a:p>
          <a:p>
            <a:pPr marL="0" marR="0" lvl="0" indent="0" algn="ctr" defTabSz="914377" eaLnBrk="1" fontAlgn="auto" latinLnBrk="0" hangingPunct="1">
              <a:lnSpc>
                <a:spcPct val="100000"/>
              </a:lnSpc>
              <a:spcBef>
                <a:spcPts val="800"/>
              </a:spcBef>
              <a:spcAft>
                <a:spcPts val="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ea typeface="+mn-ea"/>
                <a:cs typeface="+mn-cs"/>
              </a:rPr>
              <a:t>Merkittävin tekijä ilmastokysymysten ratkaisemisessa on nopea teknologiakehitys.</a:t>
            </a:r>
            <a:endParaRPr lang="fi-FI" sz="1200" b="0" i="0" u="none" strike="noStrike" kern="0" cap="none" spc="0" normalizeH="0" baseline="0" noProof="0">
              <a:ln>
                <a:noFill/>
              </a:ln>
              <a:solidFill>
                <a:schemeClr val="tx1">
                  <a:lumMod val="50000"/>
                </a:schemeClr>
              </a:solidFill>
              <a:effectLst/>
              <a:uLnTx/>
              <a:uFillTx/>
              <a:ea typeface="Source Sans Pro"/>
            </a:endParaRPr>
          </a:p>
          <a:p>
            <a:pPr marL="0" marR="0" lvl="0" indent="0" algn="ctr" defTabSz="914377" eaLnBrk="1" fontAlgn="auto" latinLnBrk="0" hangingPunct="1">
              <a:lnSpc>
                <a:spcPct val="100000"/>
              </a:lnSpc>
              <a:spcBef>
                <a:spcPts val="800"/>
              </a:spcBef>
              <a:spcAft>
                <a:spcPts val="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ea typeface="+mn-ea"/>
                <a:cs typeface="+mn-cs"/>
              </a:rPr>
              <a:t>Tekoäly ja automaatio mullistavat työelämän ja iso osa ihmistyöstä on automatisoitu. </a:t>
            </a:r>
          </a:p>
          <a:p>
            <a:pPr marL="0" marR="0" lvl="0" indent="0" algn="ctr" defTabSz="914377" eaLnBrk="1" fontAlgn="auto" latinLnBrk="0" hangingPunct="1">
              <a:lnSpc>
                <a:spcPct val="100000"/>
              </a:lnSpc>
              <a:spcBef>
                <a:spcPts val="800"/>
              </a:spcBef>
              <a:spcAft>
                <a:spcPts val="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ea typeface="+mn-ea"/>
                <a:cs typeface="+mn-cs"/>
              </a:rPr>
              <a:t>Suomi panostaa tutkimustoimintaan ja innovaatioihin, ja yleinen elintaso nousee. </a:t>
            </a:r>
            <a:endParaRPr lang="fi-FI" sz="1200" b="0" i="0" u="none" strike="noStrike" kern="0" cap="none" spc="0" normalizeH="0" baseline="0" noProof="0">
              <a:ln>
                <a:noFill/>
              </a:ln>
              <a:solidFill>
                <a:schemeClr val="tx1">
                  <a:lumMod val="50000"/>
                </a:schemeClr>
              </a:solidFill>
              <a:effectLst/>
              <a:uLnTx/>
              <a:uFillTx/>
              <a:ea typeface="Source Sans Pro"/>
            </a:endParaRPr>
          </a:p>
          <a:p>
            <a:pPr marL="0" marR="0" lvl="0" indent="0" algn="ctr" defTabSz="914377" eaLnBrk="1" fontAlgn="auto" latinLnBrk="0" hangingPunct="1">
              <a:lnSpc>
                <a:spcPct val="100000"/>
              </a:lnSpc>
              <a:spcBef>
                <a:spcPts val="800"/>
              </a:spcBef>
              <a:spcAft>
                <a:spcPts val="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ea typeface="+mn-ea"/>
                <a:cs typeface="+mn-cs"/>
              </a:rPr>
              <a:t>Yhteiskunnalliset rakenteet, kuten työ- ja toimeentulo, kokevat suuria muutoksia, ja yksilökeskeisyys lisääntyy voimakkaasti kilpailuhenkisessä yhteiskunnassa.</a:t>
            </a:r>
            <a:endParaRPr lang="fi-FI" sz="1200" b="0" i="0" u="none" strike="noStrike" kern="0" cap="none" spc="0" normalizeH="0" baseline="0" noProof="0">
              <a:ln>
                <a:noFill/>
              </a:ln>
              <a:solidFill>
                <a:schemeClr val="tx1">
                  <a:lumMod val="50000"/>
                </a:schemeClr>
              </a:solidFill>
              <a:effectLst/>
              <a:uLnTx/>
              <a:uFillTx/>
              <a:ea typeface="Source Sans Pro"/>
            </a:endParaRPr>
          </a:p>
        </p:txBody>
      </p:sp>
      <p:sp>
        <p:nvSpPr>
          <p:cNvPr id="18" name="Rectangle 24">
            <a:extLst>
              <a:ext uri="{FF2B5EF4-FFF2-40B4-BE49-F238E27FC236}">
                <a16:creationId xmlns:a16="http://schemas.microsoft.com/office/drawing/2014/main" id="{4AD550A3-A248-26C9-25F6-35DBC345C29E}"/>
              </a:ext>
            </a:extLst>
          </p:cNvPr>
          <p:cNvSpPr/>
          <p:nvPr/>
        </p:nvSpPr>
        <p:spPr>
          <a:xfrm>
            <a:off x="3408146" y="1057149"/>
            <a:ext cx="2675711" cy="723464"/>
          </a:xfrm>
          <a:prstGeom prst="rect">
            <a:avLst/>
          </a:prstGeom>
          <a:solidFill>
            <a:srgbClr val="7DADE0"/>
          </a:solidFill>
          <a:ln w="9525" cap="flat" cmpd="sng" algn="ctr">
            <a:noFill/>
            <a:prstDash val="solid"/>
          </a:ln>
          <a:effectLst/>
        </p:spPr>
        <p:txBody>
          <a:bodyPr rtlCol="0" anchor="ctr"/>
          <a:lstStyle/>
          <a:p>
            <a:pPr marL="0" marR="0" lvl="0" indent="0" algn="ctr" defTabSz="914332" eaLnBrk="1" fontAlgn="auto" latinLnBrk="0" hangingPunct="1">
              <a:lnSpc>
                <a:spcPct val="100000"/>
              </a:lnSpc>
              <a:spcBef>
                <a:spcPts val="0"/>
              </a:spcBef>
              <a:spcAft>
                <a:spcPts val="0"/>
              </a:spcAft>
              <a:buClrTx/>
              <a:buSzTx/>
              <a:buFontTx/>
              <a:buNone/>
              <a:tabLst/>
              <a:defRPr/>
            </a:pPr>
            <a:r>
              <a:rPr kumimoji="0" lang="fi-FI" sz="1100" i="0" u="none" strike="noStrike" kern="0" normalizeH="0" baseline="0" noProof="0">
                <a:solidFill>
                  <a:schemeClr val="tx1">
                    <a:lumMod val="50000"/>
                  </a:schemeClr>
                </a:solidFill>
                <a:uLnTx/>
                <a:uFillTx/>
                <a:latin typeface="+mj-lt"/>
                <a:ea typeface="+mn-ea"/>
                <a:cs typeface="+mn-cs"/>
              </a:rPr>
              <a:t>Skenaario 2</a:t>
            </a:r>
          </a:p>
          <a:p>
            <a:pPr marL="0" marR="0" lvl="0" indent="0" algn="ctr" defTabSz="914332" eaLnBrk="1" fontAlgn="auto" latinLnBrk="0" hangingPunct="1">
              <a:lnSpc>
                <a:spcPct val="100000"/>
              </a:lnSpc>
              <a:spcBef>
                <a:spcPts val="0"/>
              </a:spcBef>
              <a:spcAft>
                <a:spcPts val="0"/>
              </a:spcAft>
              <a:buClrTx/>
              <a:buSzTx/>
              <a:buFontTx/>
              <a:buNone/>
              <a:tabLst/>
              <a:defRPr/>
            </a:pPr>
            <a:r>
              <a:rPr kumimoji="0" lang="fi-FI" sz="1600" i="0" u="none" strike="noStrike" kern="0" normalizeH="0" baseline="0" noProof="0">
                <a:solidFill>
                  <a:schemeClr val="tx1">
                    <a:lumMod val="50000"/>
                  </a:schemeClr>
                </a:solidFill>
                <a:uLnTx/>
                <a:uFillTx/>
                <a:latin typeface="+mj-lt"/>
                <a:ea typeface="+mn-ea"/>
                <a:cs typeface="+mn-cs"/>
              </a:rPr>
              <a:t>Euroopan </a:t>
            </a:r>
            <a:br>
              <a:rPr kumimoji="0" lang="fi-FI" sz="1600" i="0" u="none" strike="noStrike" kern="0" normalizeH="0" baseline="0" noProof="0">
                <a:solidFill>
                  <a:schemeClr val="tx1">
                    <a:lumMod val="50000"/>
                  </a:schemeClr>
                </a:solidFill>
                <a:uLnTx/>
                <a:uFillTx/>
                <a:latin typeface="+mj-lt"/>
                <a:ea typeface="+mn-ea"/>
                <a:cs typeface="+mn-cs"/>
              </a:rPr>
            </a:br>
            <a:r>
              <a:rPr kumimoji="0" lang="fi-FI" sz="1600" i="0" u="none" strike="noStrike" kern="0" normalizeH="0" baseline="0" noProof="0">
                <a:solidFill>
                  <a:schemeClr val="tx1">
                    <a:lumMod val="50000"/>
                  </a:schemeClr>
                </a:solidFill>
                <a:uLnTx/>
                <a:uFillTx/>
                <a:latin typeface="+mj-lt"/>
                <a:ea typeface="+mn-ea"/>
                <a:cs typeface="+mn-cs"/>
              </a:rPr>
              <a:t>renessanssi</a:t>
            </a:r>
          </a:p>
        </p:txBody>
      </p:sp>
      <p:sp>
        <p:nvSpPr>
          <p:cNvPr id="14" name="Rectangle 9">
            <a:extLst>
              <a:ext uri="{FF2B5EF4-FFF2-40B4-BE49-F238E27FC236}">
                <a16:creationId xmlns:a16="http://schemas.microsoft.com/office/drawing/2014/main" id="{8188A0B2-F4CF-3E74-96C8-D947A90FF884}"/>
              </a:ext>
            </a:extLst>
          </p:cNvPr>
          <p:cNvSpPr/>
          <p:nvPr/>
        </p:nvSpPr>
        <p:spPr>
          <a:xfrm>
            <a:off x="3406427" y="1833529"/>
            <a:ext cx="2681245" cy="4608000"/>
          </a:xfrm>
          <a:prstGeom prst="rect">
            <a:avLst/>
          </a:prstGeom>
          <a:solidFill>
            <a:srgbClr val="F4F9FE"/>
          </a:solidFill>
          <a:ln>
            <a:noFill/>
          </a:ln>
          <a:effectLst/>
        </p:spPr>
        <p:txBody>
          <a:bodyPr lIns="0" rIns="0" rtlCol="0" anchor="t"/>
          <a:lstStyle/>
          <a:p>
            <a:pPr marL="0" marR="0" lvl="0" indent="0" algn="ctr" defTabSz="914377" eaLnBrk="1" fontAlgn="auto" latinLnBrk="0" hangingPunct="1">
              <a:lnSpc>
                <a:spcPct val="100000"/>
              </a:lnSpc>
              <a:spcBef>
                <a:spcPts val="800"/>
              </a:spcBef>
              <a:spcAft>
                <a:spcPts val="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ea typeface="+mn-ea"/>
                <a:cs typeface="+mn-cs"/>
              </a:rPr>
              <a:t>EU on globaalisti merkittävä toimija. Yhdysvallat ja Kiina kamppailevat sisäisten ongelmien kanssa. </a:t>
            </a:r>
          </a:p>
          <a:p>
            <a:pPr marL="0" marR="0" lvl="0" indent="0" algn="ctr" defTabSz="914377" eaLnBrk="1" fontAlgn="auto" latinLnBrk="0" hangingPunct="1">
              <a:lnSpc>
                <a:spcPct val="100000"/>
              </a:lnSpc>
              <a:spcBef>
                <a:spcPts val="800"/>
              </a:spcBef>
              <a:spcAft>
                <a:spcPts val="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ea typeface="+mn-ea"/>
                <a:cs typeface="+mn-cs"/>
              </a:rPr>
              <a:t>EU kehittyy vahvasti kohti liittovaltion kaltaista toimijaa, joka ohjaa tehokkaasti investointeja kiertotalouteen, tutkimukseen ja hyvinvointiin. </a:t>
            </a:r>
          </a:p>
          <a:p>
            <a:pPr marL="0" marR="0" lvl="0" indent="0" algn="ctr" defTabSz="914377" eaLnBrk="1" fontAlgn="auto" latinLnBrk="0" hangingPunct="1">
              <a:lnSpc>
                <a:spcPct val="100000"/>
              </a:lnSpc>
              <a:spcBef>
                <a:spcPts val="800"/>
              </a:spcBef>
              <a:spcAft>
                <a:spcPts val="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ea typeface="+mn-ea"/>
                <a:cs typeface="+mn-cs"/>
              </a:rPr>
              <a:t>Ilmaston lämpenemistä ei saada kuriin, ja Euroopassa ja Suomessa kärsitään vakavista vaikutuksista.</a:t>
            </a:r>
          </a:p>
          <a:p>
            <a:pPr marL="0" marR="0" lvl="0" indent="0" algn="ctr" defTabSz="914377" eaLnBrk="1" fontAlgn="auto" latinLnBrk="0" hangingPunct="1">
              <a:lnSpc>
                <a:spcPct val="100000"/>
              </a:lnSpc>
              <a:spcBef>
                <a:spcPts val="800"/>
              </a:spcBef>
              <a:spcAft>
                <a:spcPts val="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ea typeface="+mn-ea"/>
                <a:cs typeface="+mn-cs"/>
              </a:rPr>
              <a:t>Suomi löytää oman paikkansa Euroopan arvoketjuissa. Maahan syntyy runsaasti energiaintensiivistä vihreää teollisuutta eurooppalaisten ja kansainvälisten investointien myötä. </a:t>
            </a:r>
          </a:p>
          <a:p>
            <a:pPr marL="0" marR="0" lvl="0" indent="0" algn="ctr" defTabSz="914377" eaLnBrk="1" fontAlgn="auto" latinLnBrk="0" hangingPunct="1">
              <a:lnSpc>
                <a:spcPct val="100000"/>
              </a:lnSpc>
              <a:spcBef>
                <a:spcPts val="800"/>
              </a:spcBef>
              <a:spcAft>
                <a:spcPts val="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ea typeface="+mn-ea"/>
                <a:cs typeface="+mn-cs"/>
              </a:rPr>
              <a:t>Taloudellinen kasvu vähentää yhteiskunnallisia jännitteitä ja lisää yleistä hyvinvointia. </a:t>
            </a:r>
          </a:p>
          <a:p>
            <a:pPr marL="0" marR="0" lvl="0" indent="0" algn="ctr" defTabSz="914377" eaLnBrk="1" fontAlgn="auto" latinLnBrk="0" hangingPunct="1">
              <a:lnSpc>
                <a:spcPct val="100000"/>
              </a:lnSpc>
              <a:spcBef>
                <a:spcPts val="800"/>
              </a:spcBef>
              <a:spcAft>
                <a:spcPts val="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ea typeface="+mn-ea"/>
                <a:cs typeface="+mn-cs"/>
              </a:rPr>
              <a:t>Eri väestöryhmät ja kulttuurit kunnioittavat toisiaan ja ihmiset osallistuvat rakentavasti yhteiskunnan kehittämiseen. </a:t>
            </a:r>
          </a:p>
        </p:txBody>
      </p:sp>
      <p:sp>
        <p:nvSpPr>
          <p:cNvPr id="17" name="Rectangle 24">
            <a:extLst>
              <a:ext uri="{FF2B5EF4-FFF2-40B4-BE49-F238E27FC236}">
                <a16:creationId xmlns:a16="http://schemas.microsoft.com/office/drawing/2014/main" id="{533167C3-B353-8A01-9EFE-62A7B88E90E0}"/>
              </a:ext>
            </a:extLst>
          </p:cNvPr>
          <p:cNvSpPr/>
          <p:nvPr/>
        </p:nvSpPr>
        <p:spPr>
          <a:xfrm>
            <a:off x="6206796" y="1052052"/>
            <a:ext cx="2675709" cy="723464"/>
          </a:xfrm>
          <a:prstGeom prst="rect">
            <a:avLst/>
          </a:prstGeom>
          <a:solidFill>
            <a:srgbClr val="F191D3"/>
          </a:solidFill>
          <a:ln w="9525" cap="flat" cmpd="sng" algn="ctr">
            <a:noFill/>
            <a:prstDash val="solid"/>
          </a:ln>
          <a:effectLst/>
        </p:spPr>
        <p:txBody>
          <a:bodyPr rtlCol="0" anchor="ctr"/>
          <a:lstStyle/>
          <a:p>
            <a:pPr marL="0" marR="0" lvl="0" indent="0" algn="ctr" defTabSz="914332" eaLnBrk="1" fontAlgn="auto" latinLnBrk="0" hangingPunct="1">
              <a:lnSpc>
                <a:spcPct val="100000"/>
              </a:lnSpc>
              <a:spcBef>
                <a:spcPts val="0"/>
              </a:spcBef>
              <a:spcAft>
                <a:spcPts val="0"/>
              </a:spcAft>
              <a:buClrTx/>
              <a:buSzTx/>
              <a:buFontTx/>
              <a:buNone/>
              <a:tabLst/>
              <a:defRPr/>
            </a:pPr>
            <a:r>
              <a:rPr kumimoji="0" lang="fi-FI" sz="1100" i="0" u="none" strike="noStrike" kern="0" normalizeH="0" baseline="0" noProof="0">
                <a:solidFill>
                  <a:schemeClr val="tx1">
                    <a:lumMod val="50000"/>
                  </a:schemeClr>
                </a:solidFill>
                <a:uLnTx/>
                <a:uFillTx/>
                <a:latin typeface="+mj-lt"/>
                <a:ea typeface="+mn-ea"/>
                <a:cs typeface="+mn-cs"/>
              </a:rPr>
              <a:t>Skenaario 3</a:t>
            </a:r>
          </a:p>
          <a:p>
            <a:pPr marL="0" marR="0" lvl="0" indent="0" algn="ctr" defTabSz="914332" eaLnBrk="1" fontAlgn="auto" latinLnBrk="0" hangingPunct="1">
              <a:lnSpc>
                <a:spcPct val="100000"/>
              </a:lnSpc>
              <a:spcBef>
                <a:spcPts val="0"/>
              </a:spcBef>
              <a:spcAft>
                <a:spcPts val="0"/>
              </a:spcAft>
              <a:buClrTx/>
              <a:buSzTx/>
              <a:buFontTx/>
              <a:buNone/>
              <a:tabLst/>
              <a:defRPr/>
            </a:pPr>
            <a:r>
              <a:rPr kumimoji="0" lang="fi-FI" sz="1600" i="0" u="none" strike="noStrike" kern="0" normalizeH="0" baseline="0" noProof="0">
                <a:solidFill>
                  <a:schemeClr val="tx1">
                    <a:lumMod val="50000"/>
                  </a:schemeClr>
                </a:solidFill>
                <a:uLnTx/>
                <a:uFillTx/>
                <a:latin typeface="+mj-lt"/>
                <a:ea typeface="+mn-ea"/>
                <a:cs typeface="+mn-cs"/>
              </a:rPr>
              <a:t>Näivettymisestä hyvinvointitalouteen</a:t>
            </a:r>
          </a:p>
        </p:txBody>
      </p:sp>
      <p:sp>
        <p:nvSpPr>
          <p:cNvPr id="16" name="Rectangle 7">
            <a:extLst>
              <a:ext uri="{FF2B5EF4-FFF2-40B4-BE49-F238E27FC236}">
                <a16:creationId xmlns:a16="http://schemas.microsoft.com/office/drawing/2014/main" id="{284FDFF6-A47A-0015-42F8-FAFE6DCBEB0D}"/>
              </a:ext>
            </a:extLst>
          </p:cNvPr>
          <p:cNvSpPr/>
          <p:nvPr/>
        </p:nvSpPr>
        <p:spPr>
          <a:xfrm>
            <a:off x="6204563" y="1833528"/>
            <a:ext cx="2666868" cy="4608000"/>
          </a:xfrm>
          <a:prstGeom prst="rect">
            <a:avLst/>
          </a:prstGeom>
          <a:solidFill>
            <a:srgbClr val="FDF1F9"/>
          </a:solidFill>
          <a:ln>
            <a:noFill/>
          </a:ln>
          <a:effectLst/>
        </p:spPr>
        <p:txBody>
          <a:bodyPr lIns="0" rIns="0" rtlCol="0" anchor="t"/>
          <a:lstStyle/>
          <a:p>
            <a:pPr marL="0" marR="0" lvl="0" indent="0" algn="ctr" defTabSz="914377" eaLnBrk="1" fontAlgn="auto" latinLnBrk="0" hangingPunct="1">
              <a:lnSpc>
                <a:spcPct val="100000"/>
              </a:lnSpc>
              <a:spcBef>
                <a:spcPts val="800"/>
              </a:spcBef>
              <a:spcAft>
                <a:spcPts val="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ea typeface="+mn-ea"/>
                <a:cs typeface="+mn-cs"/>
              </a:rPr>
              <a:t>Maailma jakautuu kilpaileviin valtablokkeihin, mutta Yhdysvallat ja Kiina porskuttavat valovuosia Euroopan edellä. </a:t>
            </a:r>
          </a:p>
          <a:p>
            <a:pPr marL="0" marR="0" lvl="0" indent="0" algn="ctr" defTabSz="914377" eaLnBrk="1" fontAlgn="auto" latinLnBrk="0" hangingPunct="1">
              <a:lnSpc>
                <a:spcPct val="100000"/>
              </a:lnSpc>
              <a:spcBef>
                <a:spcPts val="800"/>
              </a:spcBef>
              <a:spcAft>
                <a:spcPts val="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ea typeface="+mn-ea"/>
                <a:cs typeface="+mn-cs"/>
              </a:rPr>
              <a:t>EU ajautuu pysähtyneisyyden tilaan. Isoilta kriiseiltä on vältytty, mutta merkittävää kehitystä ei ole tapahtunut ja dynaaminen kasvu on jäänyt toteutumatta. </a:t>
            </a:r>
          </a:p>
          <a:p>
            <a:pPr marL="0" marR="0" lvl="0" indent="0" algn="ctr" defTabSz="914377" eaLnBrk="1" fontAlgn="auto" latinLnBrk="0" hangingPunct="1">
              <a:lnSpc>
                <a:spcPct val="100000"/>
              </a:lnSpc>
              <a:spcBef>
                <a:spcPts val="800"/>
              </a:spcBef>
              <a:spcAft>
                <a:spcPts val="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ea typeface="+mn-ea"/>
                <a:cs typeface="+mn-cs"/>
              </a:rPr>
              <a:t>Suomessa aletaan tavoitella talouskasvun ohella hyvinvointitaloutta, jossa ihmisten ja yhteiskunnan hyvinvointia kehitetään myös kasvusta riippumattomilla, ei-materiaalisilla tavoilla. </a:t>
            </a:r>
          </a:p>
          <a:p>
            <a:pPr marL="0" marR="0" lvl="0" indent="0" algn="ctr" defTabSz="914377" eaLnBrk="1" fontAlgn="auto" latinLnBrk="0" hangingPunct="1">
              <a:lnSpc>
                <a:spcPct val="100000"/>
              </a:lnSpc>
              <a:spcBef>
                <a:spcPts val="800"/>
              </a:spcBef>
              <a:spcAft>
                <a:spcPts val="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ea typeface="+mn-ea"/>
                <a:cs typeface="+mn-cs"/>
              </a:rPr>
              <a:t>Hyvinvointitalousajattelu muuttaa yhteiskunta aiempaa sopuisammaksi ja polarisaatio vähenee. </a:t>
            </a:r>
          </a:p>
          <a:p>
            <a:pPr marL="0" marR="0" lvl="0" indent="0" algn="ctr" defTabSz="914377" eaLnBrk="1" fontAlgn="auto" latinLnBrk="0" hangingPunct="1">
              <a:lnSpc>
                <a:spcPct val="100000"/>
              </a:lnSpc>
              <a:spcBef>
                <a:spcPts val="800"/>
              </a:spcBef>
              <a:spcAft>
                <a:spcPts val="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ea typeface="+mn-ea"/>
                <a:cs typeface="+mn-cs"/>
              </a:rPr>
              <a:t>Väestön ikääntyminen, heikko huoltosuhde ja matala talouskasvu pysyvät kuitenkin merkittävinä haasteina.</a:t>
            </a:r>
          </a:p>
        </p:txBody>
      </p:sp>
      <p:sp>
        <p:nvSpPr>
          <p:cNvPr id="21" name="Rectangle 24">
            <a:extLst>
              <a:ext uri="{FF2B5EF4-FFF2-40B4-BE49-F238E27FC236}">
                <a16:creationId xmlns:a16="http://schemas.microsoft.com/office/drawing/2014/main" id="{E27DB2A5-4487-751B-7BED-0F8A7EC33828}"/>
              </a:ext>
            </a:extLst>
          </p:cNvPr>
          <p:cNvSpPr/>
          <p:nvPr/>
        </p:nvSpPr>
        <p:spPr>
          <a:xfrm>
            <a:off x="9005446" y="1052052"/>
            <a:ext cx="2675711" cy="723464"/>
          </a:xfrm>
          <a:prstGeom prst="rect">
            <a:avLst/>
          </a:prstGeom>
          <a:solidFill>
            <a:srgbClr val="F8C273"/>
          </a:solidFill>
          <a:ln w="9525" cap="flat" cmpd="sng" algn="ctr">
            <a:noFill/>
            <a:prstDash val="solid"/>
          </a:ln>
          <a:effectLst/>
        </p:spPr>
        <p:txBody>
          <a:bodyPr rtlCol="0" anchor="ctr"/>
          <a:lstStyle/>
          <a:p>
            <a:pPr marL="0" marR="0" lvl="0" indent="0" algn="ctr" defTabSz="914332" eaLnBrk="1" fontAlgn="auto" latinLnBrk="0" hangingPunct="1">
              <a:lnSpc>
                <a:spcPct val="100000"/>
              </a:lnSpc>
              <a:spcBef>
                <a:spcPts val="0"/>
              </a:spcBef>
              <a:spcAft>
                <a:spcPts val="0"/>
              </a:spcAft>
              <a:buClrTx/>
              <a:buSzTx/>
              <a:buFontTx/>
              <a:buNone/>
              <a:tabLst/>
              <a:defRPr/>
            </a:pPr>
            <a:r>
              <a:rPr kumimoji="0" lang="fi-FI" sz="1100" i="0" u="none" strike="noStrike" kern="0" normalizeH="0" baseline="0" noProof="0">
                <a:solidFill>
                  <a:schemeClr val="tx1">
                    <a:lumMod val="50000"/>
                  </a:schemeClr>
                </a:solidFill>
                <a:uLnTx/>
                <a:uFillTx/>
                <a:latin typeface="+mj-lt"/>
                <a:ea typeface="+mn-ea"/>
                <a:cs typeface="+mn-cs"/>
              </a:rPr>
              <a:t>Skenaario 4</a:t>
            </a:r>
          </a:p>
          <a:p>
            <a:pPr marL="0" marR="0" lvl="0" indent="0" algn="ctr" defTabSz="914332" eaLnBrk="1" fontAlgn="auto" latinLnBrk="0" hangingPunct="1">
              <a:lnSpc>
                <a:spcPct val="100000"/>
              </a:lnSpc>
              <a:spcBef>
                <a:spcPts val="0"/>
              </a:spcBef>
              <a:spcAft>
                <a:spcPts val="0"/>
              </a:spcAft>
              <a:buClrTx/>
              <a:buSzTx/>
              <a:buFontTx/>
              <a:buNone/>
              <a:tabLst/>
              <a:defRPr/>
            </a:pPr>
            <a:r>
              <a:rPr kumimoji="0" lang="fi-FI" sz="1600" i="0" u="none" strike="noStrike" kern="0" normalizeH="0" baseline="0" noProof="0">
                <a:solidFill>
                  <a:schemeClr val="tx1">
                    <a:lumMod val="50000"/>
                  </a:schemeClr>
                </a:solidFill>
                <a:uLnTx/>
                <a:uFillTx/>
                <a:latin typeface="+mj-lt"/>
                <a:ea typeface="+mn-ea"/>
                <a:cs typeface="+mn-cs"/>
              </a:rPr>
              <a:t>Pakolaiset ja polarisaatio</a:t>
            </a:r>
          </a:p>
        </p:txBody>
      </p:sp>
      <p:sp>
        <p:nvSpPr>
          <p:cNvPr id="20" name="Rectangle 11">
            <a:extLst>
              <a:ext uri="{FF2B5EF4-FFF2-40B4-BE49-F238E27FC236}">
                <a16:creationId xmlns:a16="http://schemas.microsoft.com/office/drawing/2014/main" id="{6C2E5CC8-C3B7-EA14-70FA-20A5BA8EE0CE}"/>
              </a:ext>
            </a:extLst>
          </p:cNvPr>
          <p:cNvSpPr/>
          <p:nvPr/>
        </p:nvSpPr>
        <p:spPr>
          <a:xfrm>
            <a:off x="9005446" y="1833528"/>
            <a:ext cx="2666868" cy="4608000"/>
          </a:xfrm>
          <a:prstGeom prst="rect">
            <a:avLst/>
          </a:prstGeom>
          <a:solidFill>
            <a:srgbClr val="FEF3E2"/>
          </a:solidFill>
          <a:ln>
            <a:noFill/>
          </a:ln>
          <a:effectLst/>
        </p:spPr>
        <p:txBody>
          <a:bodyPr lIns="0" rIns="0" rtlCol="0" anchor="t"/>
          <a:lstStyle/>
          <a:p>
            <a:pPr marL="0" marR="0" lvl="0" indent="0" algn="ctr" defTabSz="914377" eaLnBrk="1" fontAlgn="auto" latinLnBrk="0" hangingPunct="1">
              <a:lnSpc>
                <a:spcPct val="100000"/>
              </a:lnSpc>
              <a:spcBef>
                <a:spcPts val="800"/>
              </a:spcBef>
              <a:spcAft>
                <a:spcPts val="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ea typeface="+mn-ea"/>
                <a:cs typeface="+mn-cs"/>
              </a:rPr>
              <a:t>Maailma kärsii voimakkaasta epävakaudesta ja konflikteista. </a:t>
            </a:r>
          </a:p>
          <a:p>
            <a:pPr marL="0" marR="0" lvl="0" indent="0" algn="ctr" defTabSz="914377" eaLnBrk="1" fontAlgn="auto" latinLnBrk="0" hangingPunct="1">
              <a:lnSpc>
                <a:spcPct val="100000"/>
              </a:lnSpc>
              <a:spcBef>
                <a:spcPts val="800"/>
              </a:spcBef>
              <a:spcAft>
                <a:spcPts val="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ea typeface="+mn-ea"/>
                <a:cs typeface="+mn-cs"/>
              </a:rPr>
              <a:t>Riittämättömät ilmastotoimet tekevät laajoista alueista asuinkelvottomia, mikä johtaa massiiviseen pakolaisuuteen. </a:t>
            </a:r>
          </a:p>
          <a:p>
            <a:pPr marL="0" marR="0" lvl="0" indent="0" algn="ctr" defTabSz="914377" eaLnBrk="1" fontAlgn="auto" latinLnBrk="0" hangingPunct="1">
              <a:lnSpc>
                <a:spcPct val="100000"/>
              </a:lnSpc>
              <a:spcBef>
                <a:spcPts val="800"/>
              </a:spcBef>
              <a:spcAft>
                <a:spcPts val="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ea typeface="+mn-ea"/>
                <a:cs typeface="+mn-cs"/>
              </a:rPr>
              <a:t>EU:n toimintakyky heikkenee ja populistiset ja kansallismieliset liikkeet vahvistuvat talouskriisin ja pakolaisvirtojen takia.</a:t>
            </a:r>
          </a:p>
          <a:p>
            <a:pPr marL="0" marR="0" lvl="0" indent="0" algn="ctr" defTabSz="914377" eaLnBrk="1" fontAlgn="auto" latinLnBrk="0" hangingPunct="1">
              <a:lnSpc>
                <a:spcPct val="100000"/>
              </a:lnSpc>
              <a:spcBef>
                <a:spcPts val="800"/>
              </a:spcBef>
              <a:spcAft>
                <a:spcPts val="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ea typeface="+mn-ea"/>
                <a:cs typeface="+mn-cs"/>
              </a:rPr>
              <a:t>Myrskyisässä maailmassa Suomen elinkeinorakenne pohjautuu aiempaa enemmän paikalliseen tuotantoon ja perinteiseen teollisuuteen. </a:t>
            </a:r>
          </a:p>
          <a:p>
            <a:pPr marL="0" marR="0" lvl="0" indent="0" algn="ctr" defTabSz="914377" eaLnBrk="1" fontAlgn="auto" latinLnBrk="0" hangingPunct="1">
              <a:lnSpc>
                <a:spcPct val="100000"/>
              </a:lnSpc>
              <a:spcBef>
                <a:spcPts val="800"/>
              </a:spcBef>
              <a:spcAft>
                <a:spcPts val="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ea typeface="+mn-ea"/>
                <a:cs typeface="+mn-cs"/>
              </a:rPr>
              <a:t>Suomen väestö kasvaa maahanmuuton seurauksena ja väestöä riittää koko maahan.</a:t>
            </a:r>
          </a:p>
          <a:p>
            <a:pPr marL="0" marR="0" lvl="0" indent="0" algn="ctr" defTabSz="914377" eaLnBrk="1" fontAlgn="auto" latinLnBrk="0" hangingPunct="1">
              <a:lnSpc>
                <a:spcPct val="100000"/>
              </a:lnSpc>
              <a:spcBef>
                <a:spcPts val="800"/>
              </a:spcBef>
              <a:spcAft>
                <a:spcPts val="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ea typeface="+mn-ea"/>
                <a:cs typeface="+mn-cs"/>
              </a:rPr>
              <a:t>Yhteiskunnan polarisaatio lisääntyy, ja jännitteitä esiintyy väestöryhmien, koulutustasojen ja sukupuolten välillä. </a:t>
            </a:r>
          </a:p>
        </p:txBody>
      </p:sp>
      <p:pic>
        <p:nvPicPr>
          <p:cNvPr id="5" name="Picture 4" descr="A black background with a black square&#10;&#10;AI-generated content may be incorrect.">
            <a:extLst>
              <a:ext uri="{FF2B5EF4-FFF2-40B4-BE49-F238E27FC236}">
                <a16:creationId xmlns:a16="http://schemas.microsoft.com/office/drawing/2014/main" id="{86B421F1-62EB-C85E-5196-A33B75EA27A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401285" y="6583401"/>
            <a:ext cx="1079322" cy="248016"/>
          </a:xfrm>
          <a:prstGeom prst="rect">
            <a:avLst/>
          </a:prstGeom>
        </p:spPr>
      </p:pic>
    </p:spTree>
    <p:extLst>
      <p:ext uri="{BB962C8B-B14F-4D97-AF65-F5344CB8AC3E}">
        <p14:creationId xmlns:p14="http://schemas.microsoft.com/office/powerpoint/2010/main" val="3401122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utoShape 3">
            <a:extLst>
              <a:ext uri="{FF2B5EF4-FFF2-40B4-BE49-F238E27FC236}">
                <a16:creationId xmlns:a16="http://schemas.microsoft.com/office/drawing/2014/main" id="{F8362828-DF29-CC20-29E8-0F8A1AD2FCCF}"/>
              </a:ext>
            </a:extLst>
          </p:cNvPr>
          <p:cNvSpPr>
            <a:spLocks noChangeArrowheads="1"/>
          </p:cNvSpPr>
          <p:nvPr/>
        </p:nvSpPr>
        <p:spPr bwMode="gray">
          <a:xfrm>
            <a:off x="6903397" y="4253023"/>
            <a:ext cx="431800" cy="384000"/>
          </a:xfrm>
          <a:prstGeom prst="rightArrow">
            <a:avLst>
              <a:gd name="adj1" fmla="val 46630"/>
              <a:gd name="adj2" fmla="val 63972"/>
            </a:avLst>
          </a:prstGeom>
          <a:solidFill>
            <a:srgbClr val="F191D3"/>
          </a:solidFill>
          <a:ln w="12700">
            <a:noFill/>
            <a:miter lim="800000"/>
            <a:headEnd type="none" w="sm" len="sm"/>
            <a:tailEnd type="none" w="sm" len="sm"/>
          </a:ln>
          <a:effectLst/>
        </p:spPr>
        <p:txBody>
          <a:bodyPr wrap="none" anchor="ctr"/>
          <a:lstStyle/>
          <a:p>
            <a:pPr defTabSz="914377" eaLnBrk="0" fontAlgn="base" hangingPunct="0">
              <a:spcBef>
                <a:spcPct val="0"/>
              </a:spcBef>
              <a:spcAft>
                <a:spcPct val="0"/>
              </a:spcAft>
              <a:defRPr/>
            </a:pPr>
            <a:endParaRPr lang="fi-FI" sz="1400" kern="0">
              <a:solidFill>
                <a:srgbClr val="000000"/>
              </a:solidFill>
            </a:endParaRPr>
          </a:p>
        </p:txBody>
      </p:sp>
      <p:sp>
        <p:nvSpPr>
          <p:cNvPr id="3" name="AutoShape 88">
            <a:extLst>
              <a:ext uri="{FF2B5EF4-FFF2-40B4-BE49-F238E27FC236}">
                <a16:creationId xmlns:a16="http://schemas.microsoft.com/office/drawing/2014/main" id="{DFC8BF2F-55B9-2360-B338-BD4C3FD33CFD}"/>
              </a:ext>
            </a:extLst>
          </p:cNvPr>
          <p:cNvSpPr>
            <a:spLocks noChangeArrowheads="1"/>
          </p:cNvSpPr>
          <p:nvPr/>
        </p:nvSpPr>
        <p:spPr bwMode="gray">
          <a:xfrm>
            <a:off x="5011002" y="1705534"/>
            <a:ext cx="323849" cy="190500"/>
          </a:xfrm>
          <a:prstGeom prst="rightArrow">
            <a:avLst>
              <a:gd name="adj1" fmla="val 39685"/>
              <a:gd name="adj2" fmla="val 80750"/>
            </a:avLst>
          </a:prstGeom>
          <a:solidFill>
            <a:srgbClr val="969696"/>
          </a:solidFill>
          <a:ln>
            <a:noFill/>
          </a:ln>
          <a:effectLst/>
        </p:spPr>
        <p:txBody>
          <a:bodyPr wrap="none" anchor="ctr"/>
          <a:lstStyle/>
          <a:p>
            <a:pPr algn="ctr" defTabSz="914377" eaLnBrk="0" fontAlgn="base" hangingPunct="0">
              <a:spcBef>
                <a:spcPct val="0"/>
              </a:spcBef>
              <a:spcAft>
                <a:spcPct val="0"/>
              </a:spcAft>
              <a:defRPr/>
            </a:pPr>
            <a:endParaRPr lang="fi-FI" sz="2400" b="1" kern="0">
              <a:solidFill>
                <a:srgbClr val="B2B2B2"/>
              </a:solidFill>
            </a:endParaRPr>
          </a:p>
        </p:txBody>
      </p:sp>
      <p:sp>
        <p:nvSpPr>
          <p:cNvPr id="4" name="Rectangle 92">
            <a:extLst>
              <a:ext uri="{FF2B5EF4-FFF2-40B4-BE49-F238E27FC236}">
                <a16:creationId xmlns:a16="http://schemas.microsoft.com/office/drawing/2014/main" id="{84E7BEC6-FE55-04CE-04C0-1947E4491CE8}"/>
              </a:ext>
            </a:extLst>
          </p:cNvPr>
          <p:cNvSpPr>
            <a:spLocks noChangeArrowheads="1"/>
          </p:cNvSpPr>
          <p:nvPr/>
        </p:nvSpPr>
        <p:spPr bwMode="gray">
          <a:xfrm>
            <a:off x="4621162" y="6645281"/>
            <a:ext cx="1593977" cy="60959"/>
          </a:xfrm>
          <a:prstGeom prst="rect">
            <a:avLst/>
          </a:prstGeom>
          <a:gradFill rotWithShape="1">
            <a:gsLst>
              <a:gs pos="0">
                <a:srgbClr val="DDDDDD"/>
              </a:gs>
              <a:gs pos="100000">
                <a:srgbClr val="969696"/>
              </a:gs>
            </a:gsLst>
            <a:lin ang="0" scaled="1"/>
          </a:gradFill>
          <a:ln>
            <a:noFill/>
          </a:ln>
          <a:effectLst/>
          <a:extLs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77" eaLnBrk="0" fontAlgn="base" hangingPunct="0">
              <a:spcBef>
                <a:spcPct val="0"/>
              </a:spcBef>
              <a:spcAft>
                <a:spcPct val="0"/>
              </a:spcAft>
              <a:defRPr/>
            </a:pPr>
            <a:endParaRPr lang="fi-FI" sz="1400" kern="0">
              <a:solidFill>
                <a:srgbClr val="000000"/>
              </a:solidFill>
            </a:endParaRPr>
          </a:p>
        </p:txBody>
      </p:sp>
      <p:sp>
        <p:nvSpPr>
          <p:cNvPr id="5" name="AutoShape 3">
            <a:extLst>
              <a:ext uri="{FF2B5EF4-FFF2-40B4-BE49-F238E27FC236}">
                <a16:creationId xmlns:a16="http://schemas.microsoft.com/office/drawing/2014/main" id="{129B177F-4A9D-89A2-C9E6-3CAE5B5DCD92}"/>
              </a:ext>
            </a:extLst>
          </p:cNvPr>
          <p:cNvSpPr>
            <a:spLocks noChangeArrowheads="1"/>
          </p:cNvSpPr>
          <p:nvPr/>
        </p:nvSpPr>
        <p:spPr bwMode="gray">
          <a:xfrm>
            <a:off x="6903397" y="2931833"/>
            <a:ext cx="431800" cy="384000"/>
          </a:xfrm>
          <a:prstGeom prst="rightArrow">
            <a:avLst>
              <a:gd name="adj1" fmla="val 46630"/>
              <a:gd name="adj2" fmla="val 63972"/>
            </a:avLst>
          </a:prstGeom>
          <a:solidFill>
            <a:srgbClr val="7DADE0"/>
          </a:solidFill>
          <a:ln w="12700">
            <a:noFill/>
            <a:miter lim="800000"/>
            <a:headEnd type="none" w="sm" len="sm"/>
            <a:tailEnd type="none" w="sm" len="sm"/>
          </a:ln>
          <a:effectLst/>
        </p:spPr>
        <p:txBody>
          <a:bodyPr wrap="none" anchor="ctr"/>
          <a:lstStyle/>
          <a:p>
            <a:pPr defTabSz="914377" eaLnBrk="0" fontAlgn="base" hangingPunct="0">
              <a:spcBef>
                <a:spcPct val="0"/>
              </a:spcBef>
              <a:spcAft>
                <a:spcPct val="0"/>
              </a:spcAft>
              <a:defRPr/>
            </a:pPr>
            <a:endParaRPr lang="fi-FI" sz="1400" kern="0">
              <a:solidFill>
                <a:srgbClr val="000000"/>
              </a:solidFill>
            </a:endParaRPr>
          </a:p>
        </p:txBody>
      </p:sp>
      <p:sp>
        <p:nvSpPr>
          <p:cNvPr id="6" name="AutoShape 4">
            <a:extLst>
              <a:ext uri="{FF2B5EF4-FFF2-40B4-BE49-F238E27FC236}">
                <a16:creationId xmlns:a16="http://schemas.microsoft.com/office/drawing/2014/main" id="{B9741A84-675D-FC55-4AC9-EB348B2687EA}"/>
              </a:ext>
            </a:extLst>
          </p:cNvPr>
          <p:cNvSpPr>
            <a:spLocks noChangeArrowheads="1"/>
          </p:cNvSpPr>
          <p:nvPr/>
        </p:nvSpPr>
        <p:spPr bwMode="gray">
          <a:xfrm>
            <a:off x="6903397" y="1610642"/>
            <a:ext cx="431800" cy="384000"/>
          </a:xfrm>
          <a:prstGeom prst="rightArrow">
            <a:avLst>
              <a:gd name="adj1" fmla="val 46630"/>
              <a:gd name="adj2" fmla="val 63972"/>
            </a:avLst>
          </a:prstGeom>
          <a:solidFill>
            <a:srgbClr val="B6E272"/>
          </a:solidFill>
          <a:ln w="12700">
            <a:noFill/>
            <a:miter lim="800000"/>
            <a:headEnd type="none" w="sm" len="sm"/>
            <a:tailEnd type="none" w="sm" len="sm"/>
          </a:ln>
          <a:effectLst/>
        </p:spPr>
        <p:txBody>
          <a:bodyPr wrap="none" anchor="ctr"/>
          <a:lstStyle/>
          <a:p>
            <a:pPr defTabSz="914377" eaLnBrk="0" fontAlgn="base" hangingPunct="0">
              <a:spcBef>
                <a:spcPct val="0"/>
              </a:spcBef>
              <a:spcAft>
                <a:spcPct val="0"/>
              </a:spcAft>
              <a:defRPr/>
            </a:pPr>
            <a:endParaRPr lang="fi-FI" sz="1400" kern="0">
              <a:solidFill>
                <a:srgbClr val="000000"/>
              </a:solidFill>
            </a:endParaRPr>
          </a:p>
        </p:txBody>
      </p:sp>
      <p:sp>
        <p:nvSpPr>
          <p:cNvPr id="8" name="AutoShape 6">
            <a:extLst>
              <a:ext uri="{FF2B5EF4-FFF2-40B4-BE49-F238E27FC236}">
                <a16:creationId xmlns:a16="http://schemas.microsoft.com/office/drawing/2014/main" id="{3236ACDC-40A5-CF7D-4AB0-6746B743709A}"/>
              </a:ext>
            </a:extLst>
          </p:cNvPr>
          <p:cNvSpPr>
            <a:spLocks noChangeArrowheads="1"/>
          </p:cNvSpPr>
          <p:nvPr/>
        </p:nvSpPr>
        <p:spPr bwMode="gray">
          <a:xfrm>
            <a:off x="6903397" y="5574213"/>
            <a:ext cx="431800" cy="384000"/>
          </a:xfrm>
          <a:prstGeom prst="rightArrow">
            <a:avLst>
              <a:gd name="adj1" fmla="val 46630"/>
              <a:gd name="adj2" fmla="val 63972"/>
            </a:avLst>
          </a:prstGeom>
          <a:solidFill>
            <a:srgbClr val="F8C273"/>
          </a:solidFill>
          <a:ln w="12700">
            <a:noFill/>
            <a:miter lim="800000"/>
            <a:headEnd type="none" w="sm" len="sm"/>
            <a:tailEnd type="none" w="sm" len="sm"/>
          </a:ln>
          <a:effectLst/>
        </p:spPr>
        <p:txBody>
          <a:bodyPr wrap="none" anchor="ctr"/>
          <a:lstStyle/>
          <a:p>
            <a:pPr defTabSz="914377" eaLnBrk="0" fontAlgn="base" hangingPunct="0">
              <a:spcBef>
                <a:spcPct val="0"/>
              </a:spcBef>
              <a:spcAft>
                <a:spcPct val="0"/>
              </a:spcAft>
              <a:defRPr/>
            </a:pPr>
            <a:endParaRPr lang="fi-FI" sz="1400" kern="0">
              <a:solidFill>
                <a:srgbClr val="000000"/>
              </a:solidFill>
            </a:endParaRPr>
          </a:p>
        </p:txBody>
      </p:sp>
      <p:sp>
        <p:nvSpPr>
          <p:cNvPr id="10" name="Line 62">
            <a:extLst>
              <a:ext uri="{FF2B5EF4-FFF2-40B4-BE49-F238E27FC236}">
                <a16:creationId xmlns:a16="http://schemas.microsoft.com/office/drawing/2014/main" id="{0D4868F2-7CE9-3B42-0458-F5E972407028}"/>
              </a:ext>
            </a:extLst>
          </p:cNvPr>
          <p:cNvSpPr>
            <a:spLocks noChangeShapeType="1"/>
          </p:cNvSpPr>
          <p:nvPr/>
        </p:nvSpPr>
        <p:spPr bwMode="gray">
          <a:xfrm>
            <a:off x="6490924" y="1261215"/>
            <a:ext cx="441325" cy="0"/>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6800" rIns="0" bIns="46800" anchor="ctr"/>
          <a:lstStyle/>
          <a:p>
            <a:pPr defTabSz="914377" eaLnBrk="0" fontAlgn="base" hangingPunct="0">
              <a:spcBef>
                <a:spcPct val="0"/>
              </a:spcBef>
              <a:spcAft>
                <a:spcPct val="0"/>
              </a:spcAft>
              <a:defRPr/>
            </a:pPr>
            <a:endParaRPr lang="fi-FI" sz="1400" kern="0">
              <a:solidFill>
                <a:srgbClr val="000000"/>
              </a:solidFill>
            </a:endParaRPr>
          </a:p>
        </p:txBody>
      </p:sp>
      <p:sp>
        <p:nvSpPr>
          <p:cNvPr id="11" name="Line 63">
            <a:extLst>
              <a:ext uri="{FF2B5EF4-FFF2-40B4-BE49-F238E27FC236}">
                <a16:creationId xmlns:a16="http://schemas.microsoft.com/office/drawing/2014/main" id="{058802C1-7037-45BE-7643-6E23AC16F020}"/>
              </a:ext>
            </a:extLst>
          </p:cNvPr>
          <p:cNvSpPr>
            <a:spLocks noChangeShapeType="1"/>
          </p:cNvSpPr>
          <p:nvPr/>
        </p:nvSpPr>
        <p:spPr bwMode="gray">
          <a:xfrm>
            <a:off x="6490924" y="6544347"/>
            <a:ext cx="441325" cy="0"/>
          </a:xfrm>
          <a:prstGeom prst="line">
            <a:avLst/>
          </a:prstGeom>
          <a:noFill/>
          <a:ln w="127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6800" rIns="0" bIns="46800" anchor="ctr"/>
          <a:lstStyle/>
          <a:p>
            <a:pPr defTabSz="914377" eaLnBrk="0" fontAlgn="base" hangingPunct="0">
              <a:spcBef>
                <a:spcPct val="0"/>
              </a:spcBef>
              <a:spcAft>
                <a:spcPct val="0"/>
              </a:spcAft>
              <a:defRPr/>
            </a:pPr>
            <a:endParaRPr lang="fi-FI" sz="1400" kern="0">
              <a:solidFill>
                <a:srgbClr val="000000"/>
              </a:solidFill>
            </a:endParaRPr>
          </a:p>
        </p:txBody>
      </p:sp>
      <p:sp>
        <p:nvSpPr>
          <p:cNvPr id="13" name="AutoShape 87">
            <a:extLst>
              <a:ext uri="{FF2B5EF4-FFF2-40B4-BE49-F238E27FC236}">
                <a16:creationId xmlns:a16="http://schemas.microsoft.com/office/drawing/2014/main" id="{49FDA3FA-5089-8B72-D55C-F5C92FBC57C6}"/>
              </a:ext>
            </a:extLst>
          </p:cNvPr>
          <p:cNvSpPr>
            <a:spLocks noChangeArrowheads="1"/>
          </p:cNvSpPr>
          <p:nvPr/>
        </p:nvSpPr>
        <p:spPr bwMode="gray">
          <a:xfrm>
            <a:off x="5028172" y="2940726"/>
            <a:ext cx="323848" cy="190500"/>
          </a:xfrm>
          <a:prstGeom prst="rightArrow">
            <a:avLst>
              <a:gd name="adj1" fmla="val 39685"/>
              <a:gd name="adj2" fmla="val 80750"/>
            </a:avLst>
          </a:prstGeom>
          <a:solidFill>
            <a:srgbClr val="969696"/>
          </a:solidFill>
          <a:ln>
            <a:noFill/>
          </a:ln>
          <a:effectLst/>
        </p:spPr>
        <p:txBody>
          <a:bodyPr wrap="none" anchor="ctr"/>
          <a:lstStyle/>
          <a:p>
            <a:pPr algn="ctr" defTabSz="914377" eaLnBrk="0" fontAlgn="base" hangingPunct="0">
              <a:spcBef>
                <a:spcPct val="0"/>
              </a:spcBef>
              <a:spcAft>
                <a:spcPct val="0"/>
              </a:spcAft>
              <a:defRPr/>
            </a:pPr>
            <a:endParaRPr lang="fi-FI" sz="2400" b="1" kern="0">
              <a:solidFill>
                <a:srgbClr val="B2B2B2"/>
              </a:solidFill>
            </a:endParaRPr>
          </a:p>
        </p:txBody>
      </p:sp>
      <p:sp>
        <p:nvSpPr>
          <p:cNvPr id="14" name="AutoShape 89">
            <a:extLst>
              <a:ext uri="{FF2B5EF4-FFF2-40B4-BE49-F238E27FC236}">
                <a16:creationId xmlns:a16="http://schemas.microsoft.com/office/drawing/2014/main" id="{F58644D0-A795-3EDD-52E6-BB05B87C3F0A}"/>
              </a:ext>
            </a:extLst>
          </p:cNvPr>
          <p:cNvSpPr>
            <a:spLocks noChangeArrowheads="1"/>
          </p:cNvSpPr>
          <p:nvPr/>
        </p:nvSpPr>
        <p:spPr bwMode="gray">
          <a:xfrm>
            <a:off x="5002772" y="5460805"/>
            <a:ext cx="323848" cy="190500"/>
          </a:xfrm>
          <a:prstGeom prst="rightArrow">
            <a:avLst>
              <a:gd name="adj1" fmla="val 39685"/>
              <a:gd name="adj2" fmla="val 80750"/>
            </a:avLst>
          </a:prstGeom>
          <a:solidFill>
            <a:srgbClr val="969696"/>
          </a:solidFill>
          <a:ln>
            <a:noFill/>
          </a:ln>
          <a:effectLst/>
        </p:spPr>
        <p:txBody>
          <a:bodyPr wrap="none" anchor="ctr"/>
          <a:lstStyle/>
          <a:p>
            <a:pPr algn="ctr" defTabSz="914377" eaLnBrk="0" fontAlgn="base" hangingPunct="0">
              <a:spcBef>
                <a:spcPct val="0"/>
              </a:spcBef>
              <a:spcAft>
                <a:spcPct val="0"/>
              </a:spcAft>
              <a:defRPr/>
            </a:pPr>
            <a:endParaRPr lang="fi-FI" sz="2400" b="1" kern="0">
              <a:solidFill>
                <a:srgbClr val="B2B2B2"/>
              </a:solidFill>
            </a:endParaRPr>
          </a:p>
        </p:txBody>
      </p:sp>
      <p:sp>
        <p:nvSpPr>
          <p:cNvPr id="16" name="Line 91">
            <a:extLst>
              <a:ext uri="{FF2B5EF4-FFF2-40B4-BE49-F238E27FC236}">
                <a16:creationId xmlns:a16="http://schemas.microsoft.com/office/drawing/2014/main" id="{B74F4F92-9BDE-2660-A09F-8F178A2C27C1}"/>
              </a:ext>
            </a:extLst>
          </p:cNvPr>
          <p:cNvSpPr>
            <a:spLocks noChangeShapeType="1"/>
          </p:cNvSpPr>
          <p:nvPr/>
        </p:nvSpPr>
        <p:spPr bwMode="gray">
          <a:xfrm>
            <a:off x="5028172" y="1772211"/>
            <a:ext cx="0" cy="3744000"/>
          </a:xfrm>
          <a:prstGeom prst="line">
            <a:avLst/>
          </a:prstGeom>
          <a:noFill/>
          <a:ln w="57150">
            <a:solidFill>
              <a:srgbClr val="96969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eaLnBrk="0" fontAlgn="base" hangingPunct="0">
              <a:spcBef>
                <a:spcPct val="0"/>
              </a:spcBef>
              <a:spcAft>
                <a:spcPct val="0"/>
              </a:spcAft>
              <a:defRPr/>
            </a:pPr>
            <a:endParaRPr lang="fi-FI" sz="1400" kern="0">
              <a:solidFill>
                <a:srgbClr val="000000"/>
              </a:solidFill>
            </a:endParaRPr>
          </a:p>
        </p:txBody>
      </p:sp>
      <p:sp>
        <p:nvSpPr>
          <p:cNvPr id="17" name="Rectangle 92">
            <a:extLst>
              <a:ext uri="{FF2B5EF4-FFF2-40B4-BE49-F238E27FC236}">
                <a16:creationId xmlns:a16="http://schemas.microsoft.com/office/drawing/2014/main" id="{8419C1E6-DC22-D8FB-DAC9-34EDA5E4DC85}"/>
              </a:ext>
            </a:extLst>
          </p:cNvPr>
          <p:cNvSpPr>
            <a:spLocks noChangeArrowheads="1"/>
          </p:cNvSpPr>
          <p:nvPr/>
        </p:nvSpPr>
        <p:spPr bwMode="gray">
          <a:xfrm>
            <a:off x="4280463" y="3456590"/>
            <a:ext cx="722309" cy="60325"/>
          </a:xfrm>
          <a:prstGeom prst="rect">
            <a:avLst/>
          </a:prstGeom>
          <a:gradFill rotWithShape="1">
            <a:gsLst>
              <a:gs pos="0">
                <a:srgbClr val="DDDDDD"/>
              </a:gs>
              <a:gs pos="100000">
                <a:srgbClr val="969696"/>
              </a:gs>
            </a:gsLst>
            <a:lin ang="0" scaled="1"/>
          </a:gradFill>
          <a:ln>
            <a:noFill/>
          </a:ln>
          <a:effectLst/>
          <a:extLs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377" eaLnBrk="0" fontAlgn="base" hangingPunct="0">
              <a:spcBef>
                <a:spcPct val="0"/>
              </a:spcBef>
              <a:spcAft>
                <a:spcPct val="0"/>
              </a:spcAft>
              <a:defRPr/>
            </a:pPr>
            <a:endParaRPr lang="fi-FI" sz="1400" kern="0">
              <a:solidFill>
                <a:srgbClr val="000000"/>
              </a:solidFill>
            </a:endParaRPr>
          </a:p>
        </p:txBody>
      </p:sp>
      <p:sp>
        <p:nvSpPr>
          <p:cNvPr id="24" name="AutoShape 90">
            <a:extLst>
              <a:ext uri="{FF2B5EF4-FFF2-40B4-BE49-F238E27FC236}">
                <a16:creationId xmlns:a16="http://schemas.microsoft.com/office/drawing/2014/main" id="{D81179EF-9FBC-14A9-EE62-73EC7BB09D3E}"/>
              </a:ext>
            </a:extLst>
          </p:cNvPr>
          <p:cNvSpPr>
            <a:spLocks noChangeArrowheads="1"/>
          </p:cNvSpPr>
          <p:nvPr/>
        </p:nvSpPr>
        <p:spPr bwMode="gray">
          <a:xfrm rot="16200000">
            <a:off x="6029392" y="6438396"/>
            <a:ext cx="288000" cy="199185"/>
          </a:xfrm>
          <a:prstGeom prst="rightArrow">
            <a:avLst>
              <a:gd name="adj1" fmla="val 39685"/>
              <a:gd name="adj2" fmla="val 80750"/>
            </a:avLst>
          </a:prstGeom>
          <a:gradFill rotWithShape="1">
            <a:gsLst>
              <a:gs pos="0">
                <a:srgbClr val="969696"/>
              </a:gs>
              <a:gs pos="100000">
                <a:schemeClr val="bg1">
                  <a:lumMod val="50000"/>
                </a:schemeClr>
              </a:gs>
            </a:gsLst>
            <a:lin ang="0" scaled="1"/>
          </a:gradFill>
          <a:ln>
            <a:noFill/>
          </a:ln>
          <a:effectLst/>
        </p:spPr>
        <p:txBody>
          <a:bodyPr wrap="none" anchor="ctr"/>
          <a:lstStyle/>
          <a:p>
            <a:pPr algn="ctr" defTabSz="914377" eaLnBrk="0" fontAlgn="base" hangingPunct="0">
              <a:spcBef>
                <a:spcPct val="0"/>
              </a:spcBef>
              <a:spcAft>
                <a:spcPct val="0"/>
              </a:spcAft>
              <a:defRPr/>
            </a:pPr>
            <a:endParaRPr lang="fi-FI" sz="2400" b="1" kern="0">
              <a:solidFill>
                <a:srgbClr val="B2B2B2"/>
              </a:solidFill>
            </a:endParaRPr>
          </a:p>
        </p:txBody>
      </p:sp>
      <p:sp>
        <p:nvSpPr>
          <p:cNvPr id="26" name="AutoShape 87">
            <a:extLst>
              <a:ext uri="{FF2B5EF4-FFF2-40B4-BE49-F238E27FC236}">
                <a16:creationId xmlns:a16="http://schemas.microsoft.com/office/drawing/2014/main" id="{1A97D744-94E3-29F7-5F47-A2EB88852F23}"/>
              </a:ext>
            </a:extLst>
          </p:cNvPr>
          <p:cNvSpPr>
            <a:spLocks noChangeArrowheads="1"/>
          </p:cNvSpPr>
          <p:nvPr/>
        </p:nvSpPr>
        <p:spPr bwMode="gray">
          <a:xfrm>
            <a:off x="5028172" y="4225613"/>
            <a:ext cx="323848" cy="190500"/>
          </a:xfrm>
          <a:prstGeom prst="rightArrow">
            <a:avLst>
              <a:gd name="adj1" fmla="val 39685"/>
              <a:gd name="adj2" fmla="val 80750"/>
            </a:avLst>
          </a:prstGeom>
          <a:solidFill>
            <a:srgbClr val="969696"/>
          </a:solidFill>
          <a:ln>
            <a:noFill/>
          </a:ln>
          <a:effectLst/>
        </p:spPr>
        <p:txBody>
          <a:bodyPr wrap="none" anchor="ctr"/>
          <a:lstStyle/>
          <a:p>
            <a:pPr algn="ctr" defTabSz="914377" eaLnBrk="0" fontAlgn="base" hangingPunct="0">
              <a:spcBef>
                <a:spcPct val="0"/>
              </a:spcBef>
              <a:spcAft>
                <a:spcPct val="0"/>
              </a:spcAft>
              <a:defRPr/>
            </a:pPr>
            <a:endParaRPr lang="fi-FI" sz="2400" b="1" kern="0">
              <a:solidFill>
                <a:srgbClr val="B2B2B2"/>
              </a:solidFill>
            </a:endParaRPr>
          </a:p>
        </p:txBody>
      </p:sp>
      <p:graphicFrame>
        <p:nvGraphicFramePr>
          <p:cNvPr id="19" name="Table 67">
            <a:extLst>
              <a:ext uri="{FF2B5EF4-FFF2-40B4-BE49-F238E27FC236}">
                <a16:creationId xmlns:a16="http://schemas.microsoft.com/office/drawing/2014/main" id="{C81C62A1-FA19-862A-3C2C-43CFA4742B15}"/>
              </a:ext>
            </a:extLst>
          </p:cNvPr>
          <p:cNvGraphicFramePr>
            <a:graphicFrameLocks noGrp="1"/>
          </p:cNvGraphicFramePr>
          <p:nvPr>
            <p:extLst>
              <p:ext uri="{D42A27DB-BD31-4B8C-83A1-F6EECF244321}">
                <p14:modId xmlns:p14="http://schemas.microsoft.com/office/powerpoint/2010/main" val="3129726126"/>
              </p:ext>
            </p:extLst>
          </p:nvPr>
        </p:nvGraphicFramePr>
        <p:xfrm>
          <a:off x="7382444" y="1084388"/>
          <a:ext cx="4675600" cy="5701700"/>
        </p:xfrm>
        <a:graphic>
          <a:graphicData uri="http://schemas.openxmlformats.org/drawingml/2006/table">
            <a:tbl>
              <a:tblPr firstRow="1" bandRow="1">
                <a:tableStyleId>{5C22544A-7EE6-4342-B048-85BDC9FD1C3A}</a:tableStyleId>
              </a:tblPr>
              <a:tblGrid>
                <a:gridCol w="4675600">
                  <a:extLst>
                    <a:ext uri="{9D8B030D-6E8A-4147-A177-3AD203B41FA5}">
                      <a16:colId xmlns:a16="http://schemas.microsoft.com/office/drawing/2014/main" val="769300316"/>
                    </a:ext>
                  </a:extLst>
                </a:gridCol>
              </a:tblGrid>
              <a:tr h="1314000">
                <a:tc>
                  <a:txBody>
                    <a:bodyPr/>
                    <a:lstStyle/>
                    <a:p>
                      <a:pPr marL="90488" marR="0" lvl="0" indent="-90488" algn="l" defTabSz="914355" rtl="0" eaLnBrk="1" fontAlgn="t" latinLnBrk="0" hangingPunct="1">
                        <a:lnSpc>
                          <a:spcPct val="100000"/>
                        </a:lnSpc>
                        <a:spcBef>
                          <a:spcPts val="100"/>
                        </a:spcBef>
                        <a:spcAft>
                          <a:spcPts val="0"/>
                        </a:spcAft>
                        <a:buClr>
                          <a:schemeClr val="tx1"/>
                        </a:buClr>
                        <a:buSzTx/>
                        <a:buFont typeface="Arial" panose="020B0604020202020204" pitchFamily="34" charset="0"/>
                        <a:buChar char="•"/>
                        <a:tabLst/>
                        <a:defRPr/>
                      </a:pPr>
                      <a:r>
                        <a:rPr lang="fi-FI" sz="1050" b="0" kern="1200" noProof="0">
                          <a:solidFill>
                            <a:schemeClr val="tx1"/>
                          </a:solidFill>
                          <a:latin typeface="+mn-lt"/>
                          <a:ea typeface="+mn-ea"/>
                          <a:cs typeface="+mn-cs"/>
                        </a:rPr>
                        <a:t>Nopea teknologinen kehitys vaikuttaa läpileikkaavasti koko maailmaan.</a:t>
                      </a:r>
                    </a:p>
                    <a:p>
                      <a:pPr marL="90488" marR="0" lvl="0" indent="-90488" algn="l" defTabSz="914355" rtl="0" eaLnBrk="1" fontAlgn="t" latinLnBrk="0" hangingPunct="1">
                        <a:lnSpc>
                          <a:spcPct val="100000"/>
                        </a:lnSpc>
                        <a:spcBef>
                          <a:spcPts val="100"/>
                        </a:spcBef>
                        <a:spcAft>
                          <a:spcPts val="0"/>
                        </a:spcAft>
                        <a:buClr>
                          <a:schemeClr val="tx1"/>
                        </a:buClr>
                        <a:buSzTx/>
                        <a:buFont typeface="Arial" panose="020B0604020202020204" pitchFamily="34" charset="0"/>
                        <a:buChar char="•"/>
                        <a:tabLst/>
                        <a:defRPr/>
                      </a:pPr>
                      <a:r>
                        <a:rPr lang="fi-FI" sz="1050" b="0" kern="1200" noProof="0">
                          <a:solidFill>
                            <a:schemeClr val="tx1"/>
                          </a:solidFill>
                          <a:latin typeface="+mn-lt"/>
                          <a:ea typeface="+mn-ea"/>
                          <a:cs typeface="+mn-cs"/>
                        </a:rPr>
                        <a:t>Suurvaltojen yhteistyö on lisääntynyt</a:t>
                      </a:r>
                    </a:p>
                    <a:p>
                      <a:pPr marL="90488" marR="0" lvl="0" indent="-90488" algn="l" defTabSz="914355" rtl="0" eaLnBrk="1" fontAlgn="t" latinLnBrk="0" hangingPunct="1">
                        <a:lnSpc>
                          <a:spcPct val="100000"/>
                        </a:lnSpc>
                        <a:spcBef>
                          <a:spcPts val="100"/>
                        </a:spcBef>
                        <a:spcAft>
                          <a:spcPts val="0"/>
                        </a:spcAft>
                        <a:buClr>
                          <a:schemeClr val="tx1"/>
                        </a:buClr>
                        <a:buSzTx/>
                        <a:buFont typeface="Arial" panose="020B0604020202020204" pitchFamily="34" charset="0"/>
                        <a:buChar char="•"/>
                        <a:tabLst/>
                        <a:defRPr/>
                      </a:pPr>
                      <a:r>
                        <a:rPr lang="fi-FI" sz="1050" b="0" kern="1200" noProof="0">
                          <a:solidFill>
                            <a:schemeClr val="tx1"/>
                          </a:solidFill>
                          <a:latin typeface="+mn-lt"/>
                          <a:ea typeface="+mn-ea"/>
                          <a:cs typeface="+mn-cs"/>
                        </a:rPr>
                        <a:t>Valta on keskittynyt monikansallisille teknologiayrityksille. </a:t>
                      </a:r>
                    </a:p>
                    <a:p>
                      <a:pPr marL="90488" marR="0" lvl="0" indent="-90488" algn="l" defTabSz="914355" rtl="0" eaLnBrk="1" fontAlgn="t" latinLnBrk="0" hangingPunct="1">
                        <a:lnSpc>
                          <a:spcPct val="100000"/>
                        </a:lnSpc>
                        <a:spcBef>
                          <a:spcPts val="100"/>
                        </a:spcBef>
                        <a:spcAft>
                          <a:spcPts val="0"/>
                        </a:spcAft>
                        <a:buClr>
                          <a:schemeClr val="tx1"/>
                        </a:buClr>
                        <a:buSzTx/>
                        <a:buFont typeface="Arial" panose="020B0604020202020204" pitchFamily="34" charset="0"/>
                        <a:buChar char="•"/>
                        <a:tabLst/>
                        <a:defRPr/>
                      </a:pPr>
                      <a:r>
                        <a:rPr lang="fi-FI" sz="1050" b="0" kern="1200" noProof="0">
                          <a:solidFill>
                            <a:schemeClr val="tx1"/>
                          </a:solidFill>
                          <a:latin typeface="+mn-lt"/>
                          <a:ea typeface="+mn-ea"/>
                          <a:cs typeface="+mn-cs"/>
                        </a:rPr>
                        <a:t>Merkittävin tekijä ilmastokysymysten ratkaisemisessa on nopea teknologiakehitys. </a:t>
                      </a:r>
                    </a:p>
                    <a:p>
                      <a:pPr marL="90488" marR="0" lvl="0" indent="-90488" algn="l" defTabSz="914355" rtl="0" eaLnBrk="1" fontAlgn="t" latinLnBrk="0" hangingPunct="1">
                        <a:lnSpc>
                          <a:spcPct val="100000"/>
                        </a:lnSpc>
                        <a:spcBef>
                          <a:spcPts val="100"/>
                        </a:spcBef>
                        <a:spcAft>
                          <a:spcPts val="0"/>
                        </a:spcAft>
                        <a:buClr>
                          <a:schemeClr val="tx1"/>
                        </a:buClr>
                        <a:buSzTx/>
                        <a:buFont typeface="Arial" panose="020B0604020202020204" pitchFamily="34" charset="0"/>
                        <a:buChar char="•"/>
                        <a:tabLst/>
                        <a:defRPr/>
                      </a:pPr>
                      <a:r>
                        <a:rPr lang="fi-FI" sz="1050" b="0" kern="1200" noProof="0">
                          <a:solidFill>
                            <a:schemeClr val="tx1"/>
                          </a:solidFill>
                          <a:latin typeface="+mn-lt"/>
                          <a:ea typeface="+mn-ea"/>
                          <a:cs typeface="+mn-cs"/>
                        </a:rPr>
                        <a:t>Suomi panostaa tutkimustoimintaan ja innovaatioihin. Elintaso nousee.</a:t>
                      </a:r>
                    </a:p>
                    <a:p>
                      <a:pPr marL="90488" marR="0" lvl="0" indent="-90488" algn="l" defTabSz="914355" rtl="0" eaLnBrk="1" fontAlgn="t" latinLnBrk="0" hangingPunct="1">
                        <a:lnSpc>
                          <a:spcPct val="100000"/>
                        </a:lnSpc>
                        <a:spcBef>
                          <a:spcPts val="100"/>
                        </a:spcBef>
                        <a:spcAft>
                          <a:spcPts val="0"/>
                        </a:spcAft>
                        <a:buClr>
                          <a:schemeClr val="tx1"/>
                        </a:buClr>
                        <a:buSzTx/>
                        <a:buFont typeface="Arial" panose="020B0604020202020204" pitchFamily="34" charset="0"/>
                        <a:buChar char="•"/>
                        <a:tabLst/>
                        <a:defRPr/>
                      </a:pPr>
                      <a:r>
                        <a:rPr lang="fi-FI" sz="1050" b="0" kern="1200" noProof="0">
                          <a:solidFill>
                            <a:schemeClr val="tx1"/>
                          </a:solidFill>
                          <a:latin typeface="+mn-lt"/>
                          <a:ea typeface="+mn-ea"/>
                          <a:cs typeface="+mn-cs"/>
                        </a:rPr>
                        <a:t>Yksilökeskeisyys lisääntyy kilpailuhenkisessä yhteiskunnassa.</a:t>
                      </a:r>
                    </a:p>
                  </a:txBody>
                  <a:tcPr marL="121920" marR="121920" marT="48000" marB="480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28794277"/>
                  </a:ext>
                </a:extLst>
              </a:tr>
              <a:tr h="1314000">
                <a:tc>
                  <a:txBody>
                    <a:bodyPr/>
                    <a:lstStyle/>
                    <a:p>
                      <a:pPr marL="90488" marR="0" lvl="0" indent="-90488" algn="l" defTabSz="914355" rtl="0" eaLnBrk="1" fontAlgn="t" latinLnBrk="0" hangingPunct="1">
                        <a:lnSpc>
                          <a:spcPct val="100000"/>
                        </a:lnSpc>
                        <a:spcBef>
                          <a:spcPts val="100"/>
                        </a:spcBef>
                        <a:spcAft>
                          <a:spcPts val="0"/>
                        </a:spcAft>
                        <a:buClr>
                          <a:schemeClr val="tx1"/>
                        </a:buClr>
                        <a:buSzTx/>
                        <a:buFont typeface="Arial" panose="020B0604020202020204" pitchFamily="34" charset="0"/>
                        <a:buChar char="•"/>
                        <a:tabLst/>
                        <a:defRPr/>
                      </a:pPr>
                      <a:r>
                        <a:rPr lang="fi-FI" sz="1050" b="0" kern="1200" noProof="0">
                          <a:solidFill>
                            <a:schemeClr val="tx1"/>
                          </a:solidFill>
                          <a:latin typeface="+mn-lt"/>
                          <a:ea typeface="+mn-ea"/>
                          <a:cs typeface="+mn-cs"/>
                        </a:rPr>
                        <a:t>EU on noussut globaalisti merkittäväksi toimijaksi Yhdysvaltojen ja Kiinan kamppaillessa sisäisten ongelmien kanssa. </a:t>
                      </a:r>
                    </a:p>
                    <a:p>
                      <a:pPr marL="90488" marR="0" lvl="0" indent="-90488" algn="l" defTabSz="914355" rtl="0" eaLnBrk="1" fontAlgn="t" latinLnBrk="0" hangingPunct="1">
                        <a:lnSpc>
                          <a:spcPct val="100000"/>
                        </a:lnSpc>
                        <a:spcBef>
                          <a:spcPts val="100"/>
                        </a:spcBef>
                        <a:spcAft>
                          <a:spcPts val="0"/>
                        </a:spcAft>
                        <a:buClr>
                          <a:schemeClr val="tx1"/>
                        </a:buClr>
                        <a:buSzTx/>
                        <a:buFont typeface="Arial" panose="020B0604020202020204" pitchFamily="34" charset="0"/>
                        <a:buChar char="•"/>
                        <a:tabLst/>
                        <a:defRPr/>
                      </a:pPr>
                      <a:r>
                        <a:rPr lang="fi-FI" sz="1050" b="0" kern="1200" noProof="0">
                          <a:solidFill>
                            <a:schemeClr val="tx1"/>
                          </a:solidFill>
                          <a:latin typeface="+mn-lt"/>
                          <a:ea typeface="+mn-ea"/>
                          <a:cs typeface="+mn-cs"/>
                        </a:rPr>
                        <a:t>EU kehittyy vahvasti kohti liittovaltion kaltaista toimijaa.</a:t>
                      </a:r>
                    </a:p>
                    <a:p>
                      <a:pPr marL="90488" marR="0" lvl="0" indent="-90488" algn="l" defTabSz="914355" rtl="0" eaLnBrk="1" fontAlgn="t" latinLnBrk="0" hangingPunct="1">
                        <a:lnSpc>
                          <a:spcPct val="100000"/>
                        </a:lnSpc>
                        <a:spcBef>
                          <a:spcPts val="100"/>
                        </a:spcBef>
                        <a:spcAft>
                          <a:spcPts val="0"/>
                        </a:spcAft>
                        <a:buClr>
                          <a:schemeClr val="tx1"/>
                        </a:buClr>
                        <a:buSzTx/>
                        <a:buFont typeface="Arial" panose="020B0604020202020204" pitchFamily="34" charset="0"/>
                        <a:buChar char="•"/>
                        <a:tabLst/>
                        <a:defRPr/>
                      </a:pPr>
                      <a:r>
                        <a:rPr lang="fi-FI" sz="1050" b="0" kern="1200" noProof="0">
                          <a:solidFill>
                            <a:schemeClr val="tx1"/>
                          </a:solidFill>
                          <a:latin typeface="+mn-lt"/>
                          <a:ea typeface="+mn-ea"/>
                          <a:cs typeface="+mn-cs"/>
                        </a:rPr>
                        <a:t>Ilmaston lämpenemistä ei saada kuriin.</a:t>
                      </a:r>
                    </a:p>
                    <a:p>
                      <a:pPr marL="90488" marR="0" lvl="0" indent="-90488" algn="l" defTabSz="914355" rtl="0" eaLnBrk="1" fontAlgn="t" latinLnBrk="0" hangingPunct="1">
                        <a:lnSpc>
                          <a:spcPct val="100000"/>
                        </a:lnSpc>
                        <a:spcBef>
                          <a:spcPts val="100"/>
                        </a:spcBef>
                        <a:spcAft>
                          <a:spcPts val="0"/>
                        </a:spcAft>
                        <a:buClr>
                          <a:schemeClr val="tx1"/>
                        </a:buClr>
                        <a:buSzTx/>
                        <a:buFont typeface="Arial" panose="020B0604020202020204" pitchFamily="34" charset="0"/>
                        <a:buChar char="•"/>
                        <a:tabLst/>
                        <a:defRPr/>
                      </a:pPr>
                      <a:r>
                        <a:rPr lang="fi-FI" sz="1050" b="0" kern="1200" noProof="0">
                          <a:solidFill>
                            <a:schemeClr val="tx1"/>
                          </a:solidFill>
                          <a:latin typeface="+mn-lt"/>
                          <a:ea typeface="+mn-ea"/>
                          <a:cs typeface="+mn-cs"/>
                        </a:rPr>
                        <a:t>Suomeen on syntynyt runsaasti energiaintensiivistä vihreää teollisuutta.</a:t>
                      </a:r>
                    </a:p>
                    <a:p>
                      <a:pPr marL="90488" marR="0" lvl="0" indent="-90488" algn="l" defTabSz="914355" rtl="0" eaLnBrk="1" fontAlgn="t" latinLnBrk="0" hangingPunct="1">
                        <a:lnSpc>
                          <a:spcPct val="100000"/>
                        </a:lnSpc>
                        <a:spcBef>
                          <a:spcPts val="100"/>
                        </a:spcBef>
                        <a:spcAft>
                          <a:spcPts val="0"/>
                        </a:spcAft>
                        <a:buClr>
                          <a:schemeClr val="tx1"/>
                        </a:buClr>
                        <a:buSzTx/>
                        <a:buFont typeface="Arial" panose="020B0604020202020204" pitchFamily="34" charset="0"/>
                        <a:buChar char="•"/>
                        <a:tabLst/>
                        <a:defRPr/>
                      </a:pPr>
                      <a:r>
                        <a:rPr lang="fi-FI" sz="1050" b="0" kern="1200" noProof="0">
                          <a:solidFill>
                            <a:schemeClr val="tx1"/>
                          </a:solidFill>
                          <a:latin typeface="+mn-lt"/>
                          <a:ea typeface="+mn-ea"/>
                          <a:cs typeface="+mn-cs"/>
                        </a:rPr>
                        <a:t>Taloudellinen kasvu on vähentänyt yhteiskunnallisia jännitteitä ja lisää yleistä hyvinvointia. </a:t>
                      </a:r>
                    </a:p>
                  </a:txBody>
                  <a:tcPr marL="121920" marR="121920" marT="48000" marB="480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05371291"/>
                  </a:ext>
                </a:extLst>
              </a:tr>
              <a:tr h="1314000">
                <a:tc>
                  <a:txBody>
                    <a:bodyPr/>
                    <a:lstStyle/>
                    <a:p>
                      <a:pPr marL="90488" marR="0" lvl="0" indent="-90488" algn="l" defTabSz="914355" rtl="0" eaLnBrk="1" fontAlgn="t" latinLnBrk="0" hangingPunct="1">
                        <a:lnSpc>
                          <a:spcPct val="100000"/>
                        </a:lnSpc>
                        <a:spcBef>
                          <a:spcPts val="100"/>
                        </a:spcBef>
                        <a:spcAft>
                          <a:spcPts val="0"/>
                        </a:spcAft>
                        <a:buClr>
                          <a:schemeClr val="tx1"/>
                        </a:buClr>
                        <a:buSzTx/>
                        <a:buFont typeface="Arial" panose="020B0604020202020204" pitchFamily="34" charset="0"/>
                        <a:buChar char="•"/>
                        <a:tabLst/>
                        <a:defRPr/>
                      </a:pPr>
                      <a:r>
                        <a:rPr lang="fi-FI" sz="1050" b="0" kern="1200" noProof="0">
                          <a:solidFill>
                            <a:schemeClr val="tx1"/>
                          </a:solidFill>
                          <a:latin typeface="+mn-lt"/>
                          <a:ea typeface="+mn-ea"/>
                          <a:cs typeface="+mn-cs"/>
                        </a:rPr>
                        <a:t>Maailma jakautuu kilpaileviin valtablokkeihin. </a:t>
                      </a:r>
                    </a:p>
                    <a:p>
                      <a:pPr marL="90488" marR="0" lvl="0" indent="-90488" algn="l" defTabSz="914355" rtl="0" eaLnBrk="1" fontAlgn="t" latinLnBrk="0" hangingPunct="1">
                        <a:lnSpc>
                          <a:spcPct val="100000"/>
                        </a:lnSpc>
                        <a:spcBef>
                          <a:spcPts val="100"/>
                        </a:spcBef>
                        <a:spcAft>
                          <a:spcPts val="0"/>
                        </a:spcAft>
                        <a:buClr>
                          <a:schemeClr val="tx1"/>
                        </a:buClr>
                        <a:buSzTx/>
                        <a:buFont typeface="Arial" panose="020B0604020202020204" pitchFamily="34" charset="0"/>
                        <a:buChar char="•"/>
                        <a:tabLst/>
                        <a:defRPr/>
                      </a:pPr>
                      <a:r>
                        <a:rPr lang="fi-FI" sz="1050" b="0" kern="1200" noProof="0">
                          <a:solidFill>
                            <a:schemeClr val="tx1"/>
                          </a:solidFill>
                          <a:latin typeface="+mn-lt"/>
                          <a:ea typeface="+mn-ea"/>
                          <a:cs typeface="+mn-cs"/>
                        </a:rPr>
                        <a:t>EU on ajautunut pysähtyneisyyden tilaan. Yhdysvallat ja Kiina porskuttavat valovuosia Euroopan edellä. </a:t>
                      </a:r>
                    </a:p>
                    <a:p>
                      <a:pPr marL="90488" marR="0" lvl="0" indent="-90488" algn="l" defTabSz="914355" rtl="0" eaLnBrk="1" fontAlgn="t" latinLnBrk="0" hangingPunct="1">
                        <a:lnSpc>
                          <a:spcPct val="100000"/>
                        </a:lnSpc>
                        <a:spcBef>
                          <a:spcPts val="100"/>
                        </a:spcBef>
                        <a:spcAft>
                          <a:spcPts val="0"/>
                        </a:spcAft>
                        <a:buClr>
                          <a:schemeClr val="tx1"/>
                        </a:buClr>
                        <a:buSzTx/>
                        <a:buFont typeface="Arial" panose="020B0604020202020204" pitchFamily="34" charset="0"/>
                        <a:buChar char="•"/>
                        <a:tabLst/>
                        <a:defRPr/>
                      </a:pPr>
                      <a:r>
                        <a:rPr lang="fi-FI" sz="1050" b="0" kern="1200" noProof="0">
                          <a:solidFill>
                            <a:schemeClr val="tx1"/>
                          </a:solidFill>
                          <a:latin typeface="+mn-lt"/>
                          <a:ea typeface="+mn-ea"/>
                          <a:cs typeface="+mn-cs"/>
                        </a:rPr>
                        <a:t>Suomessa tavoitellaan kasvun ohella hyvinvointitaloutta, jossa hyvinvointia kehitetään myös talouskasvusta riippumattomilla, ei-materiaalisilla tavoilla. </a:t>
                      </a:r>
                    </a:p>
                    <a:p>
                      <a:pPr marL="90488" marR="0" lvl="0" indent="-90488" algn="l" defTabSz="914355" rtl="0" eaLnBrk="1" fontAlgn="t" latinLnBrk="0" hangingPunct="1">
                        <a:lnSpc>
                          <a:spcPct val="100000"/>
                        </a:lnSpc>
                        <a:spcBef>
                          <a:spcPts val="100"/>
                        </a:spcBef>
                        <a:spcAft>
                          <a:spcPts val="0"/>
                        </a:spcAft>
                        <a:buClr>
                          <a:schemeClr val="tx1"/>
                        </a:buClr>
                        <a:buSzTx/>
                        <a:buFont typeface="Arial" panose="020B0604020202020204" pitchFamily="34" charset="0"/>
                        <a:buChar char="•"/>
                        <a:tabLst/>
                        <a:defRPr/>
                      </a:pPr>
                      <a:r>
                        <a:rPr lang="fi-FI" sz="1050" b="0" kern="1200" noProof="0">
                          <a:solidFill>
                            <a:schemeClr val="tx1"/>
                          </a:solidFill>
                          <a:latin typeface="+mn-lt"/>
                          <a:ea typeface="+mn-ea"/>
                          <a:cs typeface="+mn-cs"/>
                        </a:rPr>
                        <a:t>Hyvinvointitalousajattelu muuttaa yhteiskunta aiempaa sopuisammaksi.</a:t>
                      </a:r>
                    </a:p>
                    <a:p>
                      <a:pPr marL="90488" marR="0" lvl="0" indent="-90488" algn="l" defTabSz="914355" rtl="0" eaLnBrk="1" fontAlgn="t" latinLnBrk="0" hangingPunct="1">
                        <a:lnSpc>
                          <a:spcPct val="100000"/>
                        </a:lnSpc>
                        <a:spcBef>
                          <a:spcPts val="100"/>
                        </a:spcBef>
                        <a:spcAft>
                          <a:spcPts val="0"/>
                        </a:spcAft>
                        <a:buClr>
                          <a:schemeClr val="tx1"/>
                        </a:buClr>
                        <a:buSzTx/>
                        <a:buFont typeface="Arial" panose="020B0604020202020204" pitchFamily="34" charset="0"/>
                        <a:buChar char="•"/>
                        <a:tabLst/>
                        <a:defRPr/>
                      </a:pPr>
                      <a:r>
                        <a:rPr lang="fi-FI" sz="1050" b="0" kern="1200" noProof="0">
                          <a:solidFill>
                            <a:schemeClr val="tx1"/>
                          </a:solidFill>
                          <a:latin typeface="+mn-lt"/>
                          <a:ea typeface="+mn-ea"/>
                          <a:cs typeface="+mn-cs"/>
                        </a:rPr>
                        <a:t>Heikko huoltosuhde ja matala talouskasvu pysyvät merkittävinä haasteina.</a:t>
                      </a:r>
                    </a:p>
                  </a:txBody>
                  <a:tcPr marL="121920" marR="121920" marT="48000" marB="480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47913436"/>
                  </a:ext>
                </a:extLst>
              </a:tr>
              <a:tr h="1728000">
                <a:tc>
                  <a:txBody>
                    <a:bodyPr/>
                    <a:lstStyle/>
                    <a:p>
                      <a:pPr marL="90488" marR="0" lvl="0" indent="-90488" algn="l" defTabSz="914355" rtl="0" eaLnBrk="1" fontAlgn="t" latinLnBrk="0" hangingPunct="1">
                        <a:lnSpc>
                          <a:spcPct val="100000"/>
                        </a:lnSpc>
                        <a:spcBef>
                          <a:spcPts val="100"/>
                        </a:spcBef>
                        <a:spcAft>
                          <a:spcPts val="0"/>
                        </a:spcAft>
                        <a:buClr>
                          <a:schemeClr val="tx1"/>
                        </a:buClr>
                        <a:buSzTx/>
                        <a:buFont typeface="Arial" panose="020B0604020202020204" pitchFamily="34" charset="0"/>
                        <a:buChar char="•"/>
                        <a:tabLst/>
                        <a:defRPr/>
                      </a:pPr>
                      <a:r>
                        <a:rPr lang="fi-FI" sz="1050" b="0" kern="1200" noProof="0">
                          <a:solidFill>
                            <a:schemeClr val="tx1"/>
                          </a:solidFill>
                          <a:latin typeface="+mn-lt"/>
                          <a:ea typeface="+mn-ea"/>
                          <a:cs typeface="+mn-cs"/>
                        </a:rPr>
                        <a:t>Maailma kärsii voimakkaasta epävakaudesta ja konflikteista. </a:t>
                      </a:r>
                    </a:p>
                    <a:p>
                      <a:pPr marL="90488" marR="0" lvl="0" indent="-90488" algn="l" defTabSz="914355" rtl="0" eaLnBrk="1" fontAlgn="t" latinLnBrk="0" hangingPunct="1">
                        <a:lnSpc>
                          <a:spcPct val="100000"/>
                        </a:lnSpc>
                        <a:spcBef>
                          <a:spcPts val="100"/>
                        </a:spcBef>
                        <a:spcAft>
                          <a:spcPts val="0"/>
                        </a:spcAft>
                        <a:buClr>
                          <a:schemeClr val="tx1"/>
                        </a:buClr>
                        <a:buSzTx/>
                        <a:buFont typeface="Arial" panose="020B0604020202020204" pitchFamily="34" charset="0"/>
                        <a:buChar char="•"/>
                        <a:tabLst/>
                        <a:defRPr/>
                      </a:pPr>
                      <a:r>
                        <a:rPr lang="fi-FI" sz="1050" b="0" kern="1200" noProof="0">
                          <a:solidFill>
                            <a:schemeClr val="tx1"/>
                          </a:solidFill>
                          <a:latin typeface="+mn-lt"/>
                          <a:ea typeface="+mn-ea"/>
                          <a:cs typeface="+mn-cs"/>
                        </a:rPr>
                        <a:t>Riittämättömät ilmastotoimet ovat tehneet laajoista alueista asuinkelvottomia, mikä on johtanut massiiviseen pakolaisuuteen. </a:t>
                      </a:r>
                    </a:p>
                    <a:p>
                      <a:pPr marL="90488" marR="0" lvl="0" indent="-90488" algn="l" defTabSz="914355" rtl="0" eaLnBrk="1" fontAlgn="t" latinLnBrk="0" hangingPunct="1">
                        <a:lnSpc>
                          <a:spcPct val="100000"/>
                        </a:lnSpc>
                        <a:spcBef>
                          <a:spcPts val="100"/>
                        </a:spcBef>
                        <a:spcAft>
                          <a:spcPts val="0"/>
                        </a:spcAft>
                        <a:buClr>
                          <a:schemeClr val="tx1"/>
                        </a:buClr>
                        <a:buSzTx/>
                        <a:buFont typeface="Arial" panose="020B0604020202020204" pitchFamily="34" charset="0"/>
                        <a:buChar char="•"/>
                        <a:tabLst/>
                        <a:defRPr/>
                      </a:pPr>
                      <a:r>
                        <a:rPr lang="fi-FI" sz="1050" b="0" kern="1200" noProof="0">
                          <a:solidFill>
                            <a:schemeClr val="tx1"/>
                          </a:solidFill>
                          <a:latin typeface="+mn-lt"/>
                          <a:ea typeface="+mn-ea"/>
                          <a:cs typeface="+mn-cs"/>
                        </a:rPr>
                        <a:t>EU:n toimintakyky heikkenee ja kansallismieliset liikkeet ovat vahvistuneet talouskriisin ja pakolaisvirtojen takia.</a:t>
                      </a:r>
                    </a:p>
                    <a:p>
                      <a:pPr marL="90488" marR="0" lvl="0" indent="-90488" algn="l" defTabSz="914355" rtl="0" eaLnBrk="1" fontAlgn="t" latinLnBrk="0" hangingPunct="1">
                        <a:lnSpc>
                          <a:spcPct val="100000"/>
                        </a:lnSpc>
                        <a:spcBef>
                          <a:spcPts val="100"/>
                        </a:spcBef>
                        <a:spcAft>
                          <a:spcPts val="0"/>
                        </a:spcAft>
                        <a:buClr>
                          <a:schemeClr val="tx1"/>
                        </a:buClr>
                        <a:buSzTx/>
                        <a:buFont typeface="Arial" panose="020B0604020202020204" pitchFamily="34" charset="0"/>
                        <a:buChar char="•"/>
                        <a:tabLst/>
                        <a:defRPr/>
                      </a:pPr>
                      <a:r>
                        <a:rPr lang="fi-FI" sz="1050" b="0" kern="1200" noProof="0">
                          <a:solidFill>
                            <a:schemeClr val="tx1"/>
                          </a:solidFill>
                          <a:latin typeface="+mn-lt"/>
                          <a:ea typeface="+mn-ea"/>
                          <a:cs typeface="+mn-cs"/>
                        </a:rPr>
                        <a:t>Suomen elinkeinorakenne pohjautuu aiempaa enemmän paikalliseen tuotantoon ja perinteiseen teollisuuteen. </a:t>
                      </a:r>
                    </a:p>
                    <a:p>
                      <a:pPr marL="90488" marR="0" lvl="0" indent="-90488" algn="l" defTabSz="914355" rtl="0" eaLnBrk="1" fontAlgn="t" latinLnBrk="0" hangingPunct="1">
                        <a:lnSpc>
                          <a:spcPct val="100000"/>
                        </a:lnSpc>
                        <a:spcBef>
                          <a:spcPts val="100"/>
                        </a:spcBef>
                        <a:spcAft>
                          <a:spcPts val="0"/>
                        </a:spcAft>
                        <a:buClr>
                          <a:schemeClr val="tx1"/>
                        </a:buClr>
                        <a:buSzTx/>
                        <a:buFont typeface="Arial" panose="020B0604020202020204" pitchFamily="34" charset="0"/>
                        <a:buChar char="•"/>
                        <a:tabLst/>
                        <a:defRPr/>
                      </a:pPr>
                      <a:r>
                        <a:rPr lang="fi-FI" sz="1050" b="0" kern="1200" noProof="0">
                          <a:solidFill>
                            <a:schemeClr val="tx1"/>
                          </a:solidFill>
                          <a:latin typeface="+mn-lt"/>
                          <a:ea typeface="+mn-ea"/>
                          <a:cs typeface="+mn-cs"/>
                        </a:rPr>
                        <a:t>Suomen väestö on kasvanut maahanmuuton seurauksena.</a:t>
                      </a:r>
                    </a:p>
                    <a:p>
                      <a:pPr marL="90488" marR="0" lvl="0" indent="-90488" algn="l" defTabSz="914355" rtl="0" eaLnBrk="1" fontAlgn="t" latinLnBrk="0" hangingPunct="1">
                        <a:lnSpc>
                          <a:spcPct val="100000"/>
                        </a:lnSpc>
                        <a:spcBef>
                          <a:spcPts val="100"/>
                        </a:spcBef>
                        <a:spcAft>
                          <a:spcPts val="0"/>
                        </a:spcAft>
                        <a:buClr>
                          <a:schemeClr val="tx1"/>
                        </a:buClr>
                        <a:buSzTx/>
                        <a:buFont typeface="Arial" panose="020B0604020202020204" pitchFamily="34" charset="0"/>
                        <a:buChar char="•"/>
                        <a:tabLst/>
                        <a:defRPr/>
                      </a:pPr>
                      <a:r>
                        <a:rPr lang="fi-FI" sz="1050" b="0" kern="1200" noProof="0">
                          <a:solidFill>
                            <a:schemeClr val="tx1"/>
                          </a:solidFill>
                          <a:latin typeface="+mn-lt"/>
                          <a:ea typeface="+mn-ea"/>
                          <a:cs typeface="+mn-cs"/>
                        </a:rPr>
                        <a:t>Yhteiskunnan polarisaatio on lisääntynyt, ja jännitteitä esiintyy väestöryhmien, koulutustasojen ja sukupuolten välillä. </a:t>
                      </a:r>
                    </a:p>
                  </a:txBody>
                  <a:tcPr marL="121920" marR="121920" marT="48000" marB="480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86900479"/>
                  </a:ext>
                </a:extLst>
              </a:tr>
            </a:tbl>
          </a:graphicData>
        </a:graphic>
      </p:graphicFrame>
      <p:graphicFrame>
        <p:nvGraphicFramePr>
          <p:cNvPr id="20" name="Table 19">
            <a:extLst>
              <a:ext uri="{FF2B5EF4-FFF2-40B4-BE49-F238E27FC236}">
                <a16:creationId xmlns:a16="http://schemas.microsoft.com/office/drawing/2014/main" id="{5B232FF5-4302-16AA-690E-DFEF5E0DD8BA}"/>
              </a:ext>
            </a:extLst>
          </p:cNvPr>
          <p:cNvGraphicFramePr>
            <a:graphicFrameLocks noGrp="1"/>
          </p:cNvGraphicFramePr>
          <p:nvPr>
            <p:extLst>
              <p:ext uri="{D42A27DB-BD31-4B8C-83A1-F6EECF244321}">
                <p14:modId xmlns:p14="http://schemas.microsoft.com/office/powerpoint/2010/main" val="1274996898"/>
              </p:ext>
            </p:extLst>
          </p:nvPr>
        </p:nvGraphicFramePr>
        <p:xfrm>
          <a:off x="5461753" y="1084388"/>
          <a:ext cx="1487111" cy="5256000"/>
        </p:xfrm>
        <a:graphic>
          <a:graphicData uri="http://schemas.openxmlformats.org/drawingml/2006/table">
            <a:tbl>
              <a:tblPr firstRow="1" bandRow="1">
                <a:tableStyleId>{5C22544A-7EE6-4342-B048-85BDC9FD1C3A}</a:tableStyleId>
              </a:tblPr>
              <a:tblGrid>
                <a:gridCol w="1487111">
                  <a:extLst>
                    <a:ext uri="{9D8B030D-6E8A-4147-A177-3AD203B41FA5}">
                      <a16:colId xmlns:a16="http://schemas.microsoft.com/office/drawing/2014/main" val="769300316"/>
                    </a:ext>
                  </a:extLst>
                </a:gridCol>
              </a:tblGrid>
              <a:tr h="1314000">
                <a:tc>
                  <a:txBody>
                    <a:bodyPr/>
                    <a:lstStyle/>
                    <a:p>
                      <a:pPr marL="0" marR="0" lvl="0" indent="0" algn="ctr" defTabSz="914377" rtl="0" eaLnBrk="0" fontAlgn="base" latinLnBrk="0" hangingPunct="0">
                        <a:lnSpc>
                          <a:spcPct val="100000"/>
                        </a:lnSpc>
                        <a:spcBef>
                          <a:spcPct val="0"/>
                        </a:spcBef>
                        <a:spcAft>
                          <a:spcPts val="40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latin typeface="+mn-lt"/>
                          <a:ea typeface="+mn-ea"/>
                          <a:cs typeface="+mn-cs"/>
                        </a:rPr>
                        <a:t>SKENAARIO 1</a:t>
                      </a:r>
                    </a:p>
                    <a:p>
                      <a:pPr marL="0" marR="0" lvl="0" indent="0" algn="ctr" defTabSz="914377" rtl="0" eaLnBrk="0" fontAlgn="base" latinLnBrk="0" hangingPunct="0">
                        <a:lnSpc>
                          <a:spcPct val="100000"/>
                        </a:lnSpc>
                        <a:spcBef>
                          <a:spcPct val="0"/>
                        </a:spcBef>
                        <a:spcAft>
                          <a:spcPts val="400"/>
                        </a:spcAft>
                        <a:buClrTx/>
                        <a:buSzTx/>
                        <a:buFontTx/>
                        <a:buNone/>
                        <a:tabLst/>
                        <a:defRPr/>
                      </a:pPr>
                      <a:r>
                        <a:rPr lang="fi-FI" sz="1200" b="1" noProof="0">
                          <a:solidFill>
                            <a:schemeClr val="tx1">
                              <a:lumMod val="50000"/>
                            </a:schemeClr>
                          </a:solidFill>
                          <a:latin typeface="+mn-lt"/>
                        </a:rPr>
                        <a:t>Globaalin teknologian ehdoilla</a:t>
                      </a:r>
                    </a:p>
                  </a:txBody>
                  <a:tcPr marL="121920" marR="121920" marT="60960" marB="6096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B6E272"/>
                    </a:solidFill>
                  </a:tcPr>
                </a:tc>
                <a:extLst>
                  <a:ext uri="{0D108BD9-81ED-4DB2-BD59-A6C34878D82A}">
                    <a16:rowId xmlns:a16="http://schemas.microsoft.com/office/drawing/2014/main" val="1428794277"/>
                  </a:ext>
                </a:extLst>
              </a:tr>
              <a:tr h="1314000">
                <a:tc>
                  <a:txBody>
                    <a:bodyPr/>
                    <a:lstStyle/>
                    <a:p>
                      <a:pPr marL="0" marR="0" lvl="0" indent="0" algn="ctr" defTabSz="914377" rtl="0" eaLnBrk="0" fontAlgn="base" latinLnBrk="0" hangingPunct="0">
                        <a:lnSpc>
                          <a:spcPct val="100000"/>
                        </a:lnSpc>
                        <a:spcBef>
                          <a:spcPct val="0"/>
                        </a:spcBef>
                        <a:spcAft>
                          <a:spcPts val="40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latin typeface="+mn-lt"/>
                          <a:ea typeface="+mn-ea"/>
                          <a:cs typeface="+mn-cs"/>
                        </a:rPr>
                        <a:t>SKENAARIO 2</a:t>
                      </a:r>
                    </a:p>
                    <a:p>
                      <a:pPr marL="0" marR="0" lvl="0" indent="0" algn="ctr" defTabSz="914377" rtl="0" eaLnBrk="0" fontAlgn="base" latinLnBrk="0" hangingPunct="0">
                        <a:lnSpc>
                          <a:spcPct val="100000"/>
                        </a:lnSpc>
                        <a:spcBef>
                          <a:spcPct val="0"/>
                        </a:spcBef>
                        <a:spcAft>
                          <a:spcPts val="400"/>
                        </a:spcAft>
                        <a:buClrTx/>
                        <a:buSzTx/>
                        <a:buFontTx/>
                        <a:buNone/>
                        <a:tabLst/>
                        <a:defRPr/>
                      </a:pPr>
                      <a:r>
                        <a:rPr lang="fi-FI" sz="1200" b="1" noProof="0">
                          <a:solidFill>
                            <a:schemeClr val="tx1">
                              <a:lumMod val="50000"/>
                            </a:schemeClr>
                          </a:solidFill>
                          <a:latin typeface="+mn-lt"/>
                        </a:rPr>
                        <a:t>Euroopan renessanssi</a:t>
                      </a:r>
                    </a:p>
                  </a:txBody>
                  <a:tcPr marL="121920" marR="121920" marT="60960" marB="6096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7DADE0"/>
                    </a:solidFill>
                  </a:tcPr>
                </a:tc>
                <a:extLst>
                  <a:ext uri="{0D108BD9-81ED-4DB2-BD59-A6C34878D82A}">
                    <a16:rowId xmlns:a16="http://schemas.microsoft.com/office/drawing/2014/main" val="736719345"/>
                  </a:ext>
                </a:extLst>
              </a:tr>
              <a:tr h="1314000">
                <a:tc>
                  <a:txBody>
                    <a:bodyPr/>
                    <a:lstStyle/>
                    <a:p>
                      <a:pPr marL="0" marR="0" lvl="0" indent="0" algn="ctr" defTabSz="914377" rtl="0" eaLnBrk="0" fontAlgn="base" latinLnBrk="0" hangingPunct="0">
                        <a:lnSpc>
                          <a:spcPct val="100000"/>
                        </a:lnSpc>
                        <a:spcBef>
                          <a:spcPct val="0"/>
                        </a:spcBef>
                        <a:spcAft>
                          <a:spcPts val="40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latin typeface="+mn-lt"/>
                          <a:ea typeface="+mn-ea"/>
                          <a:cs typeface="+mn-cs"/>
                        </a:rPr>
                        <a:t>SKENAARIO 3</a:t>
                      </a:r>
                    </a:p>
                    <a:p>
                      <a:pPr marL="0" marR="0" lvl="0" indent="0" algn="ctr" defTabSz="914377" rtl="0" eaLnBrk="0" fontAlgn="base" latinLnBrk="0" hangingPunct="0">
                        <a:lnSpc>
                          <a:spcPct val="100000"/>
                        </a:lnSpc>
                        <a:spcBef>
                          <a:spcPct val="0"/>
                        </a:spcBef>
                        <a:spcAft>
                          <a:spcPts val="400"/>
                        </a:spcAft>
                        <a:buClrTx/>
                        <a:buSzTx/>
                        <a:buFontTx/>
                        <a:buNone/>
                        <a:tabLst/>
                        <a:defRPr/>
                      </a:pPr>
                      <a:r>
                        <a:rPr lang="fi-FI" sz="1200" b="1" noProof="0">
                          <a:solidFill>
                            <a:schemeClr val="tx1">
                              <a:lumMod val="50000"/>
                            </a:schemeClr>
                          </a:solidFill>
                          <a:latin typeface="+mn-lt"/>
                        </a:rPr>
                        <a:t>Näivettymisestä hyvinvointi-talouteen</a:t>
                      </a:r>
                    </a:p>
                  </a:txBody>
                  <a:tcPr marL="121920" marR="121920" marT="60960" marB="6096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191D3"/>
                    </a:solidFill>
                  </a:tcPr>
                </a:tc>
                <a:extLst>
                  <a:ext uri="{0D108BD9-81ED-4DB2-BD59-A6C34878D82A}">
                    <a16:rowId xmlns:a16="http://schemas.microsoft.com/office/drawing/2014/main" val="4286900479"/>
                  </a:ext>
                </a:extLst>
              </a:tr>
              <a:tr h="1314000">
                <a:tc>
                  <a:txBody>
                    <a:bodyPr/>
                    <a:lstStyle/>
                    <a:p>
                      <a:pPr marL="0" marR="0" lvl="0" indent="0" algn="ctr" defTabSz="914377" rtl="0" eaLnBrk="0" fontAlgn="base" latinLnBrk="0" hangingPunct="0">
                        <a:lnSpc>
                          <a:spcPct val="100000"/>
                        </a:lnSpc>
                        <a:spcBef>
                          <a:spcPct val="0"/>
                        </a:spcBef>
                        <a:spcAft>
                          <a:spcPts val="400"/>
                        </a:spcAft>
                        <a:buClrTx/>
                        <a:buSzTx/>
                        <a:buFontTx/>
                        <a:buNone/>
                        <a:tabLst/>
                        <a:defRPr/>
                      </a:pPr>
                      <a:r>
                        <a:rPr kumimoji="0" lang="fi-FI" sz="1200" b="0" i="0" u="none" strike="noStrike" kern="0" cap="none" spc="0" normalizeH="0" baseline="0" noProof="0">
                          <a:ln>
                            <a:noFill/>
                          </a:ln>
                          <a:solidFill>
                            <a:schemeClr val="tx1">
                              <a:lumMod val="50000"/>
                            </a:schemeClr>
                          </a:solidFill>
                          <a:effectLst/>
                          <a:uLnTx/>
                          <a:uFillTx/>
                          <a:latin typeface="+mn-lt"/>
                          <a:ea typeface="+mn-ea"/>
                          <a:cs typeface="+mn-cs"/>
                        </a:rPr>
                        <a:t>SKENAARIO 4</a:t>
                      </a:r>
                    </a:p>
                    <a:p>
                      <a:pPr marL="0" marR="0" lvl="0" indent="0" algn="ctr" defTabSz="914377" rtl="0" eaLnBrk="0" fontAlgn="base" latinLnBrk="0" hangingPunct="0">
                        <a:lnSpc>
                          <a:spcPct val="100000"/>
                        </a:lnSpc>
                        <a:spcBef>
                          <a:spcPct val="0"/>
                        </a:spcBef>
                        <a:spcAft>
                          <a:spcPts val="400"/>
                        </a:spcAft>
                        <a:buClrTx/>
                        <a:buSzTx/>
                        <a:buFontTx/>
                        <a:buNone/>
                        <a:tabLst/>
                        <a:defRPr/>
                      </a:pPr>
                      <a:r>
                        <a:rPr lang="fi-FI" sz="1200" b="1" noProof="0">
                          <a:solidFill>
                            <a:schemeClr val="tx1">
                              <a:lumMod val="50000"/>
                            </a:schemeClr>
                          </a:solidFill>
                          <a:latin typeface="+mn-lt"/>
                        </a:rPr>
                        <a:t>Pakolaiset ja polarisaatio</a:t>
                      </a:r>
                    </a:p>
                  </a:txBody>
                  <a:tcPr marL="121920" marR="121920" marT="60960" marB="6096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8C273"/>
                    </a:solidFill>
                  </a:tcPr>
                </a:tc>
                <a:extLst>
                  <a:ext uri="{0D108BD9-81ED-4DB2-BD59-A6C34878D82A}">
                    <a16:rowId xmlns:a16="http://schemas.microsoft.com/office/drawing/2014/main" val="1942801369"/>
                  </a:ext>
                </a:extLst>
              </a:tr>
            </a:tbl>
          </a:graphicData>
        </a:graphic>
      </p:graphicFrame>
      <p:graphicFrame>
        <p:nvGraphicFramePr>
          <p:cNvPr id="21" name="Group 122">
            <a:extLst>
              <a:ext uri="{FF2B5EF4-FFF2-40B4-BE49-F238E27FC236}">
                <a16:creationId xmlns:a16="http://schemas.microsoft.com/office/drawing/2014/main" id="{95AFE41B-4E70-0AFA-367C-A6D7AE1F1DDC}"/>
              </a:ext>
            </a:extLst>
          </p:cNvPr>
          <p:cNvGraphicFramePr>
            <a:graphicFrameLocks noGrp="1"/>
          </p:cNvGraphicFramePr>
          <p:nvPr>
            <p:extLst>
              <p:ext uri="{D42A27DB-BD31-4B8C-83A1-F6EECF244321}">
                <p14:modId xmlns:p14="http://schemas.microsoft.com/office/powerpoint/2010/main" val="3409505058"/>
              </p:ext>
            </p:extLst>
          </p:nvPr>
        </p:nvGraphicFramePr>
        <p:xfrm>
          <a:off x="220182" y="5100041"/>
          <a:ext cx="4470588" cy="1608000"/>
        </p:xfrm>
        <a:graphic>
          <a:graphicData uri="http://schemas.openxmlformats.org/drawingml/2006/table">
            <a:tbl>
              <a:tblPr/>
              <a:tblGrid>
                <a:gridCol w="4470588">
                  <a:extLst>
                    <a:ext uri="{9D8B030D-6E8A-4147-A177-3AD203B41FA5}">
                      <a16:colId xmlns:a16="http://schemas.microsoft.com/office/drawing/2014/main" val="3491472906"/>
                    </a:ext>
                  </a:extLst>
                </a:gridCol>
              </a:tblGrid>
              <a:tr h="672000">
                <a:tc>
                  <a:txBody>
                    <a:bodyPr/>
                    <a:lstStyle>
                      <a:lvl1pPr marL="0" algn="l" defTabSz="914400" rtl="0" eaLnBrk="1" latinLnBrk="0" hangingPunct="1">
                        <a:spcBef>
                          <a:spcPct val="20000"/>
                        </a:spcBef>
                        <a:defRPr sz="1600" kern="1200">
                          <a:solidFill>
                            <a:schemeClr val="tx1"/>
                          </a:solidFill>
                          <a:latin typeface="Arial" panose="020B0604020202020204" pitchFamily="34" charset="0"/>
                        </a:defRPr>
                      </a:lvl1pPr>
                      <a:lvl2pPr marL="457200" algn="l" defTabSz="914400" rtl="0" eaLnBrk="1" latinLnBrk="0" hangingPunct="1">
                        <a:spcBef>
                          <a:spcPct val="20000"/>
                        </a:spcBef>
                        <a:buClr>
                          <a:srgbClr val="DA6D00"/>
                        </a:buClr>
                        <a:defRPr sz="1400" kern="1200">
                          <a:solidFill>
                            <a:schemeClr val="tx1"/>
                          </a:solidFill>
                          <a:latin typeface="Arial" panose="020B0604020202020204" pitchFamily="34" charset="0"/>
                        </a:defRPr>
                      </a:lvl2pPr>
                      <a:lvl3pPr marL="914400" algn="l" defTabSz="914400" rtl="0" eaLnBrk="1" latinLnBrk="0" hangingPunct="1">
                        <a:spcBef>
                          <a:spcPct val="20000"/>
                        </a:spcBef>
                        <a:buClr>
                          <a:srgbClr val="DA6D00"/>
                        </a:buClr>
                        <a:defRPr sz="1400" kern="1200">
                          <a:solidFill>
                            <a:schemeClr val="tx1"/>
                          </a:solidFill>
                          <a:latin typeface="Arial" panose="020B0604020202020204" pitchFamily="34" charset="0"/>
                        </a:defRPr>
                      </a:lvl3pPr>
                      <a:lvl4pPr marL="1371600" algn="l" defTabSz="914400" rtl="0" eaLnBrk="1" latinLnBrk="0" hangingPunct="1">
                        <a:spcBef>
                          <a:spcPct val="20000"/>
                        </a:spcBef>
                        <a:buClr>
                          <a:srgbClr val="DA6D00"/>
                        </a:buClr>
                        <a:defRPr sz="1400" kern="1200">
                          <a:solidFill>
                            <a:schemeClr val="tx1"/>
                          </a:solidFill>
                          <a:latin typeface="Arial" panose="020B0604020202020204" pitchFamily="34" charset="0"/>
                        </a:defRPr>
                      </a:lvl4pPr>
                      <a:lvl5pPr marL="1828800" algn="l" defTabSz="914400" rtl="0" eaLnBrk="1" latinLnBrk="0" hangingPunct="1">
                        <a:spcBef>
                          <a:spcPct val="20000"/>
                        </a:spcBef>
                        <a:buClr>
                          <a:srgbClr val="DA6D00"/>
                        </a:buClr>
                        <a:defRPr sz="14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Pct val="80000"/>
                        <a:buFont typeface="Arial" panose="020B0604020202020204" pitchFamily="34" charset="0"/>
                        <a:buNone/>
                        <a:tabLst/>
                      </a:pPr>
                      <a:r>
                        <a:rPr kumimoji="0" lang="fi-FI" sz="1200" b="1" i="0" u="none" strike="noStrike" cap="none" normalizeH="0" baseline="0" noProof="0">
                          <a:ln>
                            <a:noFill/>
                          </a:ln>
                          <a:solidFill>
                            <a:schemeClr val="bg1"/>
                          </a:solidFill>
                          <a:effectLst/>
                          <a:latin typeface="+mn-lt"/>
                        </a:rPr>
                        <a:t>Trendit</a:t>
                      </a:r>
                    </a:p>
                    <a:p>
                      <a:pPr marL="0" marR="0" lvl="0" indent="0" algn="ctr" defTabSz="914400" rtl="0" eaLnBrk="0" fontAlgn="base" latinLnBrk="0" hangingPunct="0">
                        <a:lnSpc>
                          <a:spcPct val="100000"/>
                        </a:lnSpc>
                        <a:spcBef>
                          <a:spcPct val="20000"/>
                        </a:spcBef>
                        <a:spcAft>
                          <a:spcPct val="0"/>
                        </a:spcAft>
                        <a:buClrTx/>
                        <a:buSzPct val="80000"/>
                        <a:buFont typeface="Arial" panose="020B0604020202020204" pitchFamily="34" charset="0"/>
                        <a:buNone/>
                        <a:tabLst/>
                      </a:pPr>
                      <a:r>
                        <a:rPr kumimoji="0" lang="fi-FI" sz="1200" b="0" i="0" u="none" strike="noStrike" cap="none" normalizeH="0" baseline="0" noProof="0">
                          <a:ln>
                            <a:noFill/>
                          </a:ln>
                          <a:solidFill>
                            <a:schemeClr val="bg1"/>
                          </a:solidFill>
                          <a:effectLst/>
                          <a:latin typeface="+mn-lt"/>
                        </a:rPr>
                        <a:t>Skenaarioissa saman suuntaisina esiintyvät jatkuvuudet, </a:t>
                      </a:r>
                    </a:p>
                    <a:p>
                      <a:pPr marL="0" marR="0" lvl="0" indent="0" algn="ctr" defTabSz="914400" rtl="0" eaLnBrk="0" fontAlgn="base" latinLnBrk="0" hangingPunct="0">
                        <a:lnSpc>
                          <a:spcPct val="100000"/>
                        </a:lnSpc>
                        <a:spcBef>
                          <a:spcPct val="20000"/>
                        </a:spcBef>
                        <a:spcAft>
                          <a:spcPct val="0"/>
                        </a:spcAft>
                        <a:buClrTx/>
                        <a:buSzPct val="80000"/>
                        <a:buFont typeface="Arial" panose="020B0604020202020204" pitchFamily="34" charset="0"/>
                        <a:buNone/>
                        <a:tabLst/>
                      </a:pPr>
                      <a:r>
                        <a:rPr kumimoji="0" lang="fi-FI" sz="1200" b="0" i="0" u="none" strike="noStrike" cap="none" normalizeH="0" baseline="0" noProof="0">
                          <a:ln>
                            <a:noFill/>
                          </a:ln>
                          <a:solidFill>
                            <a:schemeClr val="bg1"/>
                          </a:solidFill>
                          <a:effectLst/>
                          <a:latin typeface="+mn-lt"/>
                        </a:rPr>
                        <a:t>pysyvyydet ja varmuudet</a:t>
                      </a:r>
                    </a:p>
                  </a:txBody>
                  <a:tcPr marL="54000" marR="54000"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chemeClr val="accent2">
                        <a:lumMod val="75000"/>
                      </a:schemeClr>
                    </a:solidFill>
                  </a:tcPr>
                </a:tc>
                <a:extLst>
                  <a:ext uri="{0D108BD9-81ED-4DB2-BD59-A6C34878D82A}">
                    <a16:rowId xmlns:a16="http://schemas.microsoft.com/office/drawing/2014/main" val="3406806811"/>
                  </a:ext>
                </a:extLst>
              </a:tr>
              <a:tr h="936000">
                <a:tc>
                  <a:txBody>
                    <a:bodyPr/>
                    <a:lstStyle>
                      <a:lvl1pPr marL="0" algn="l" defTabSz="914400" rtl="0" eaLnBrk="1" latinLnBrk="0" hangingPunct="1">
                        <a:spcBef>
                          <a:spcPct val="20000"/>
                        </a:spcBef>
                        <a:defRPr sz="1600" kern="1200">
                          <a:solidFill>
                            <a:schemeClr val="tx1"/>
                          </a:solidFill>
                          <a:latin typeface="Arial" panose="020B0604020202020204" pitchFamily="34" charset="0"/>
                        </a:defRPr>
                      </a:lvl1pPr>
                      <a:lvl2pPr marL="457200" algn="l" defTabSz="914400" rtl="0" eaLnBrk="1" latinLnBrk="0" hangingPunct="1">
                        <a:spcBef>
                          <a:spcPct val="20000"/>
                        </a:spcBef>
                        <a:buClr>
                          <a:srgbClr val="DA6D00"/>
                        </a:buClr>
                        <a:defRPr sz="1400" kern="1200">
                          <a:solidFill>
                            <a:schemeClr val="tx1"/>
                          </a:solidFill>
                          <a:latin typeface="Arial" panose="020B0604020202020204" pitchFamily="34" charset="0"/>
                        </a:defRPr>
                      </a:lvl2pPr>
                      <a:lvl3pPr marL="914400" algn="l" defTabSz="914400" rtl="0" eaLnBrk="1" latinLnBrk="0" hangingPunct="1">
                        <a:spcBef>
                          <a:spcPct val="20000"/>
                        </a:spcBef>
                        <a:buClr>
                          <a:srgbClr val="DA6D00"/>
                        </a:buClr>
                        <a:defRPr sz="1400" kern="1200">
                          <a:solidFill>
                            <a:schemeClr val="tx1"/>
                          </a:solidFill>
                          <a:latin typeface="Arial" panose="020B0604020202020204" pitchFamily="34" charset="0"/>
                        </a:defRPr>
                      </a:lvl3pPr>
                      <a:lvl4pPr marL="1371600" algn="l" defTabSz="914400" rtl="0" eaLnBrk="1" latinLnBrk="0" hangingPunct="1">
                        <a:spcBef>
                          <a:spcPct val="20000"/>
                        </a:spcBef>
                        <a:buClr>
                          <a:srgbClr val="DA6D00"/>
                        </a:buClr>
                        <a:defRPr sz="1400" kern="1200">
                          <a:solidFill>
                            <a:schemeClr val="tx1"/>
                          </a:solidFill>
                          <a:latin typeface="Arial" panose="020B0604020202020204" pitchFamily="34" charset="0"/>
                        </a:defRPr>
                      </a:lvl4pPr>
                      <a:lvl5pPr marL="1828800" algn="l" defTabSz="914400" rtl="0" eaLnBrk="1" latinLnBrk="0" hangingPunct="1">
                        <a:spcBef>
                          <a:spcPct val="20000"/>
                        </a:spcBef>
                        <a:buClr>
                          <a:srgbClr val="DA6D00"/>
                        </a:buClr>
                        <a:defRPr sz="14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9pPr>
                    </a:lstStyle>
                    <a:p>
                      <a:pPr marL="171450" marR="0" lvl="0" indent="-171450" algn="l" defTabSz="914378" rtl="0" eaLnBrk="1" fontAlgn="auto" latinLnBrk="0" hangingPunct="1">
                        <a:lnSpc>
                          <a:spcPts val="900"/>
                        </a:lnSpc>
                        <a:spcBef>
                          <a:spcPts val="600"/>
                        </a:spcBef>
                        <a:spcAft>
                          <a:spcPts val="0"/>
                        </a:spcAft>
                        <a:buClr>
                          <a:schemeClr val="tx1">
                            <a:lumMod val="50000"/>
                          </a:schemeClr>
                        </a:buClr>
                        <a:buSzTx/>
                        <a:buFont typeface="Arial" panose="020B0604020202020204" pitchFamily="34" charset="0"/>
                        <a:buChar char="•"/>
                        <a:tabLst/>
                        <a:defRPr/>
                      </a:pPr>
                      <a:r>
                        <a:rPr lang="fi-FI" sz="1200" b="1" noProof="0">
                          <a:solidFill>
                            <a:schemeClr val="tx1">
                              <a:lumMod val="75000"/>
                            </a:schemeClr>
                          </a:solidFill>
                          <a:latin typeface="+mj-lt"/>
                        </a:rPr>
                        <a:t>Ympäristökriisi</a:t>
                      </a:r>
                    </a:p>
                    <a:p>
                      <a:pPr marL="171450" marR="0" lvl="0" indent="-171450" algn="l" defTabSz="914378" rtl="0" eaLnBrk="1" fontAlgn="auto" latinLnBrk="0" hangingPunct="1">
                        <a:lnSpc>
                          <a:spcPts val="900"/>
                        </a:lnSpc>
                        <a:spcBef>
                          <a:spcPts val="600"/>
                        </a:spcBef>
                        <a:spcAft>
                          <a:spcPts val="0"/>
                        </a:spcAft>
                        <a:buClr>
                          <a:schemeClr val="tx1">
                            <a:lumMod val="50000"/>
                          </a:schemeClr>
                        </a:buClr>
                        <a:buSzTx/>
                        <a:buFont typeface="Arial" panose="020B0604020202020204" pitchFamily="34" charset="0"/>
                        <a:buChar char="•"/>
                        <a:tabLst/>
                        <a:defRPr/>
                      </a:pPr>
                      <a:r>
                        <a:rPr lang="fi-FI" sz="1200" b="1" noProof="0">
                          <a:solidFill>
                            <a:schemeClr val="tx1">
                              <a:lumMod val="75000"/>
                            </a:schemeClr>
                          </a:solidFill>
                          <a:latin typeface="+mj-lt"/>
                        </a:rPr>
                        <a:t>Epävarmuuden lisääntyminen</a:t>
                      </a:r>
                    </a:p>
                    <a:p>
                      <a:pPr marL="171450" marR="0" lvl="0" indent="-171450" algn="l" defTabSz="914378" rtl="0" eaLnBrk="1" fontAlgn="auto" latinLnBrk="0" hangingPunct="1">
                        <a:lnSpc>
                          <a:spcPts val="900"/>
                        </a:lnSpc>
                        <a:spcBef>
                          <a:spcPts val="600"/>
                        </a:spcBef>
                        <a:spcAft>
                          <a:spcPts val="0"/>
                        </a:spcAft>
                        <a:buClr>
                          <a:schemeClr val="tx1">
                            <a:lumMod val="50000"/>
                          </a:schemeClr>
                        </a:buClr>
                        <a:buSzTx/>
                        <a:buFont typeface="Arial" panose="020B0604020202020204" pitchFamily="34" charset="0"/>
                        <a:buChar char="•"/>
                        <a:tabLst/>
                        <a:defRPr/>
                      </a:pPr>
                      <a:r>
                        <a:rPr lang="fi-FI" sz="1200" b="1" noProof="0">
                          <a:solidFill>
                            <a:schemeClr val="tx1">
                              <a:lumMod val="75000"/>
                            </a:schemeClr>
                          </a:solidFill>
                          <a:latin typeface="+mj-lt"/>
                        </a:rPr>
                        <a:t>Resurssiniukkuus</a:t>
                      </a:r>
                    </a:p>
                    <a:p>
                      <a:pPr marL="171450" marR="0" lvl="0" indent="-171450" algn="l" defTabSz="914378" rtl="0" eaLnBrk="1" fontAlgn="auto" latinLnBrk="0" hangingPunct="1">
                        <a:lnSpc>
                          <a:spcPts val="900"/>
                        </a:lnSpc>
                        <a:spcBef>
                          <a:spcPts val="600"/>
                        </a:spcBef>
                        <a:spcAft>
                          <a:spcPts val="0"/>
                        </a:spcAft>
                        <a:buClr>
                          <a:schemeClr val="tx1">
                            <a:lumMod val="50000"/>
                          </a:schemeClr>
                        </a:buClr>
                        <a:buSzTx/>
                        <a:buFont typeface="Arial" panose="020B0604020202020204" pitchFamily="34" charset="0"/>
                        <a:buChar char="•"/>
                        <a:tabLst/>
                        <a:defRPr/>
                      </a:pPr>
                      <a:r>
                        <a:rPr lang="fi-FI" sz="1200" b="1" noProof="0">
                          <a:solidFill>
                            <a:schemeClr val="tx1">
                              <a:lumMod val="75000"/>
                            </a:schemeClr>
                          </a:solidFill>
                          <a:latin typeface="+mj-lt"/>
                        </a:rPr>
                        <a:t>Teknologiakehitys</a:t>
                      </a:r>
                    </a:p>
                  </a:txBody>
                  <a:tcPr marL="54000" marR="54000"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8F8F8"/>
                    </a:solidFill>
                  </a:tcPr>
                </a:tc>
                <a:extLst>
                  <a:ext uri="{0D108BD9-81ED-4DB2-BD59-A6C34878D82A}">
                    <a16:rowId xmlns:a16="http://schemas.microsoft.com/office/drawing/2014/main" val="564765360"/>
                  </a:ext>
                </a:extLst>
              </a:tr>
            </a:tbl>
          </a:graphicData>
        </a:graphic>
      </p:graphicFrame>
      <p:sp>
        <p:nvSpPr>
          <p:cNvPr id="22" name="AutoShape 71">
            <a:extLst>
              <a:ext uri="{FF2B5EF4-FFF2-40B4-BE49-F238E27FC236}">
                <a16:creationId xmlns:a16="http://schemas.microsoft.com/office/drawing/2014/main" id="{5D257383-929D-A8D8-018A-E7A49544C43C}"/>
              </a:ext>
            </a:extLst>
          </p:cNvPr>
          <p:cNvSpPr>
            <a:spLocks noChangeArrowheads="1"/>
          </p:cNvSpPr>
          <p:nvPr/>
        </p:nvSpPr>
        <p:spPr bwMode="gray">
          <a:xfrm>
            <a:off x="446577" y="3172642"/>
            <a:ext cx="3994864" cy="584007"/>
          </a:xfrm>
          <a:prstGeom prst="roundRect">
            <a:avLst>
              <a:gd name="adj" fmla="val 50000"/>
            </a:avLst>
          </a:prstGeom>
          <a:solidFill>
            <a:srgbClr val="FFFFFF"/>
          </a:solidFill>
          <a:ln w="12700" cap="rnd">
            <a:solidFill>
              <a:schemeClr val="bg1">
                <a:lumMod val="75000"/>
              </a:schemeClr>
            </a:solidFill>
            <a:prstDash val="sysDot"/>
            <a:round/>
            <a:headEnd/>
            <a:tailEnd/>
          </a:ln>
          <a:effectLst/>
          <a:extLst>
            <a:ext uri="{AF507438-7753-43E0-B8FC-AC1667EBCBE1}">
              <a14:hiddenEffects xmlns:a14="http://schemas.microsoft.com/office/drawing/2010/main">
                <a:effectLst>
                  <a:outerShdw dist="53882" dir="2700000" algn="ctr" rotWithShape="0">
                    <a:srgbClr val="474747"/>
                  </a:outerShdw>
                </a:effectLst>
              </a14:hiddenEffects>
            </a:ext>
          </a:extLst>
        </p:spPr>
        <p:txBody>
          <a:bodyPr anchor="ctr"/>
          <a:lstStyle/>
          <a:p>
            <a:pPr algn="ctr" defTabSz="914377" eaLnBrk="0" fontAlgn="base" hangingPunct="0">
              <a:lnSpc>
                <a:spcPct val="110000"/>
              </a:lnSpc>
              <a:spcBef>
                <a:spcPct val="0"/>
              </a:spcBef>
              <a:spcAft>
                <a:spcPct val="0"/>
              </a:spcAft>
              <a:defRPr/>
            </a:pPr>
            <a:r>
              <a:rPr lang="fi-FI" sz="1200" b="1">
                <a:solidFill>
                  <a:srgbClr val="5F5F5F">
                    <a:lumMod val="50000"/>
                  </a:srgbClr>
                </a:solidFill>
              </a:rPr>
              <a:t>Epävarmuustekijöillä on erilaisia kehitysvaihtoja ja ne näyttäytyvät erilaisina skenaarioissa. </a:t>
            </a:r>
          </a:p>
        </p:txBody>
      </p:sp>
      <p:graphicFrame>
        <p:nvGraphicFramePr>
          <p:cNvPr id="9" name="Group 122">
            <a:extLst>
              <a:ext uri="{FF2B5EF4-FFF2-40B4-BE49-F238E27FC236}">
                <a16:creationId xmlns:a16="http://schemas.microsoft.com/office/drawing/2014/main" id="{0494E211-81C9-FAEE-1BCC-18834FD847D2}"/>
              </a:ext>
            </a:extLst>
          </p:cNvPr>
          <p:cNvGraphicFramePr>
            <a:graphicFrameLocks noGrp="1"/>
          </p:cNvGraphicFramePr>
          <p:nvPr>
            <p:extLst>
              <p:ext uri="{D42A27DB-BD31-4B8C-83A1-F6EECF244321}">
                <p14:modId xmlns:p14="http://schemas.microsoft.com/office/powerpoint/2010/main" val="2221325433"/>
              </p:ext>
            </p:extLst>
          </p:nvPr>
        </p:nvGraphicFramePr>
        <p:xfrm>
          <a:off x="222636" y="1075368"/>
          <a:ext cx="4468133" cy="3900000"/>
        </p:xfrm>
        <a:graphic>
          <a:graphicData uri="http://schemas.openxmlformats.org/drawingml/2006/table">
            <a:tbl>
              <a:tblPr/>
              <a:tblGrid>
                <a:gridCol w="4468133">
                  <a:extLst>
                    <a:ext uri="{9D8B030D-6E8A-4147-A177-3AD203B41FA5}">
                      <a16:colId xmlns:a16="http://schemas.microsoft.com/office/drawing/2014/main" val="3491472906"/>
                    </a:ext>
                  </a:extLst>
                </a:gridCol>
              </a:tblGrid>
              <a:tr h="336000">
                <a:tc>
                  <a:txBody>
                    <a:bodyPr/>
                    <a:lstStyle>
                      <a:lvl1pPr marL="0" algn="l" defTabSz="914400" rtl="0" eaLnBrk="1" latinLnBrk="0" hangingPunct="1">
                        <a:spcBef>
                          <a:spcPct val="20000"/>
                        </a:spcBef>
                        <a:defRPr sz="1600" kern="1200">
                          <a:solidFill>
                            <a:schemeClr val="tx1"/>
                          </a:solidFill>
                          <a:latin typeface="Arial" panose="020B0604020202020204" pitchFamily="34" charset="0"/>
                        </a:defRPr>
                      </a:lvl1pPr>
                      <a:lvl2pPr marL="457200" algn="l" defTabSz="914400" rtl="0" eaLnBrk="1" latinLnBrk="0" hangingPunct="1">
                        <a:spcBef>
                          <a:spcPct val="20000"/>
                        </a:spcBef>
                        <a:buClr>
                          <a:srgbClr val="DA6D00"/>
                        </a:buClr>
                        <a:defRPr sz="1400" kern="1200">
                          <a:solidFill>
                            <a:schemeClr val="tx1"/>
                          </a:solidFill>
                          <a:latin typeface="Arial" panose="020B0604020202020204" pitchFamily="34" charset="0"/>
                        </a:defRPr>
                      </a:lvl2pPr>
                      <a:lvl3pPr marL="914400" algn="l" defTabSz="914400" rtl="0" eaLnBrk="1" latinLnBrk="0" hangingPunct="1">
                        <a:spcBef>
                          <a:spcPct val="20000"/>
                        </a:spcBef>
                        <a:buClr>
                          <a:srgbClr val="DA6D00"/>
                        </a:buClr>
                        <a:defRPr sz="1400" kern="1200">
                          <a:solidFill>
                            <a:schemeClr val="tx1"/>
                          </a:solidFill>
                          <a:latin typeface="Arial" panose="020B0604020202020204" pitchFamily="34" charset="0"/>
                        </a:defRPr>
                      </a:lvl3pPr>
                      <a:lvl4pPr marL="1371600" algn="l" defTabSz="914400" rtl="0" eaLnBrk="1" latinLnBrk="0" hangingPunct="1">
                        <a:spcBef>
                          <a:spcPct val="20000"/>
                        </a:spcBef>
                        <a:buClr>
                          <a:srgbClr val="DA6D00"/>
                        </a:buClr>
                        <a:defRPr sz="1400" kern="1200">
                          <a:solidFill>
                            <a:schemeClr val="tx1"/>
                          </a:solidFill>
                          <a:latin typeface="Arial" panose="020B0604020202020204" pitchFamily="34" charset="0"/>
                        </a:defRPr>
                      </a:lvl4pPr>
                      <a:lvl5pPr marL="1828800" algn="l" defTabSz="914400" rtl="0" eaLnBrk="1" latinLnBrk="0" hangingPunct="1">
                        <a:spcBef>
                          <a:spcPct val="20000"/>
                        </a:spcBef>
                        <a:buClr>
                          <a:srgbClr val="DA6D00"/>
                        </a:buClr>
                        <a:defRPr sz="14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Pct val="80000"/>
                        <a:buFont typeface="Arial" panose="020B0604020202020204" pitchFamily="34" charset="0"/>
                        <a:buNone/>
                        <a:tabLst/>
                      </a:pPr>
                      <a:r>
                        <a:rPr kumimoji="0" lang="fi-FI" sz="1200" b="1" i="0" u="none" strike="noStrike" cap="none" normalizeH="0" baseline="0" noProof="0">
                          <a:ln>
                            <a:noFill/>
                          </a:ln>
                          <a:solidFill>
                            <a:schemeClr val="bg1"/>
                          </a:solidFill>
                          <a:effectLst/>
                          <a:latin typeface="+mn-lt"/>
                        </a:rPr>
                        <a:t>Epävarmuustekijät maakuntien toimintaympäristössä</a:t>
                      </a:r>
                    </a:p>
                  </a:txBody>
                  <a:tcPr marL="54000" marR="54000"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chemeClr val="accent2">
                        <a:lumMod val="75000"/>
                      </a:schemeClr>
                    </a:solidFill>
                  </a:tcPr>
                </a:tc>
                <a:extLst>
                  <a:ext uri="{0D108BD9-81ED-4DB2-BD59-A6C34878D82A}">
                    <a16:rowId xmlns:a16="http://schemas.microsoft.com/office/drawing/2014/main" val="3406806811"/>
                  </a:ext>
                </a:extLst>
              </a:tr>
              <a:tr h="288000">
                <a:tc>
                  <a:txBody>
                    <a:bodyPr/>
                    <a:lstStyle>
                      <a:lvl1pPr marL="0" algn="l" defTabSz="914400" rtl="0" eaLnBrk="1" latinLnBrk="0" hangingPunct="1">
                        <a:spcBef>
                          <a:spcPct val="20000"/>
                        </a:spcBef>
                        <a:defRPr sz="1600" kern="1200">
                          <a:solidFill>
                            <a:schemeClr val="tx1"/>
                          </a:solidFill>
                          <a:latin typeface="Arial" panose="020B0604020202020204" pitchFamily="34" charset="0"/>
                        </a:defRPr>
                      </a:lvl1pPr>
                      <a:lvl2pPr marL="457200" algn="l" defTabSz="914400" rtl="0" eaLnBrk="1" latinLnBrk="0" hangingPunct="1">
                        <a:spcBef>
                          <a:spcPct val="20000"/>
                        </a:spcBef>
                        <a:buClr>
                          <a:srgbClr val="DA6D00"/>
                        </a:buClr>
                        <a:defRPr sz="1400" kern="1200">
                          <a:solidFill>
                            <a:schemeClr val="tx1"/>
                          </a:solidFill>
                          <a:latin typeface="Arial" panose="020B0604020202020204" pitchFamily="34" charset="0"/>
                        </a:defRPr>
                      </a:lvl2pPr>
                      <a:lvl3pPr marL="914400" algn="l" defTabSz="914400" rtl="0" eaLnBrk="1" latinLnBrk="0" hangingPunct="1">
                        <a:spcBef>
                          <a:spcPct val="20000"/>
                        </a:spcBef>
                        <a:buClr>
                          <a:srgbClr val="DA6D00"/>
                        </a:buClr>
                        <a:defRPr sz="1400" kern="1200">
                          <a:solidFill>
                            <a:schemeClr val="tx1"/>
                          </a:solidFill>
                          <a:latin typeface="Arial" panose="020B0604020202020204" pitchFamily="34" charset="0"/>
                        </a:defRPr>
                      </a:lvl3pPr>
                      <a:lvl4pPr marL="1371600" algn="l" defTabSz="914400" rtl="0" eaLnBrk="1" latinLnBrk="0" hangingPunct="1">
                        <a:spcBef>
                          <a:spcPct val="20000"/>
                        </a:spcBef>
                        <a:buClr>
                          <a:srgbClr val="DA6D00"/>
                        </a:buClr>
                        <a:defRPr sz="1400" kern="1200">
                          <a:solidFill>
                            <a:schemeClr val="tx1"/>
                          </a:solidFill>
                          <a:latin typeface="Arial" panose="020B0604020202020204" pitchFamily="34" charset="0"/>
                        </a:defRPr>
                      </a:lvl4pPr>
                      <a:lvl5pPr marL="1828800" algn="l" defTabSz="914400" rtl="0" eaLnBrk="1" latinLnBrk="0" hangingPunct="1">
                        <a:spcBef>
                          <a:spcPct val="20000"/>
                        </a:spcBef>
                        <a:buClr>
                          <a:srgbClr val="DA6D00"/>
                        </a:buClr>
                        <a:defRPr sz="14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9pPr>
                    </a:lstStyle>
                    <a:p>
                      <a:pPr marL="0" marR="0" lvl="0" indent="0" algn="ctr" defTabSz="914378" rtl="0" eaLnBrk="1" fontAlgn="auto" latinLnBrk="0" hangingPunct="1">
                        <a:lnSpc>
                          <a:spcPts val="700"/>
                        </a:lnSpc>
                        <a:spcBef>
                          <a:spcPts val="0"/>
                        </a:spcBef>
                        <a:spcAft>
                          <a:spcPts val="0"/>
                        </a:spcAft>
                        <a:buClrTx/>
                        <a:buSzTx/>
                        <a:buFontTx/>
                        <a:buNone/>
                        <a:tabLst/>
                        <a:defRPr/>
                      </a:pPr>
                      <a:r>
                        <a:rPr lang="fi-FI" sz="1200" b="0" kern="1200" noProof="0">
                          <a:solidFill>
                            <a:schemeClr val="tx1"/>
                          </a:solidFill>
                          <a:latin typeface="+mn-lt"/>
                          <a:ea typeface="+mn-ea"/>
                          <a:cs typeface="+mn-cs"/>
                        </a:rPr>
                        <a:t>Geopolitiikka ja turvallisuusympäristö</a:t>
                      </a:r>
                    </a:p>
                  </a:txBody>
                  <a:tcPr marL="54000" marR="54000"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dot"/>
                      <a:round/>
                      <a:headEnd type="none" w="med" len="med"/>
                      <a:tailEnd type="none" w="med" len="med"/>
                    </a:lnB>
                    <a:lnTlToBr>
                      <a:noFill/>
                    </a:lnTlToBr>
                    <a:lnBlToTr>
                      <a:noFill/>
                    </a:lnBlToTr>
                    <a:solidFill>
                      <a:srgbClr val="F8F8F8"/>
                    </a:solidFill>
                  </a:tcPr>
                </a:tc>
                <a:extLst>
                  <a:ext uri="{0D108BD9-81ED-4DB2-BD59-A6C34878D82A}">
                    <a16:rowId xmlns:a16="http://schemas.microsoft.com/office/drawing/2014/main" val="564765360"/>
                  </a:ext>
                </a:extLst>
              </a:tr>
              <a:tr h="288000">
                <a:tc>
                  <a:txBody>
                    <a:bodyPr/>
                    <a:lstStyle>
                      <a:lvl1pPr marL="0" algn="l" defTabSz="914400" rtl="0" eaLnBrk="1" latinLnBrk="0" hangingPunct="1">
                        <a:spcBef>
                          <a:spcPct val="20000"/>
                        </a:spcBef>
                        <a:defRPr sz="1600" kern="1200">
                          <a:solidFill>
                            <a:schemeClr val="tx1"/>
                          </a:solidFill>
                          <a:latin typeface="Arial" panose="020B0604020202020204" pitchFamily="34" charset="0"/>
                        </a:defRPr>
                      </a:lvl1pPr>
                      <a:lvl2pPr marL="457200" algn="l" defTabSz="914400" rtl="0" eaLnBrk="1" latinLnBrk="0" hangingPunct="1">
                        <a:spcBef>
                          <a:spcPct val="20000"/>
                        </a:spcBef>
                        <a:buClr>
                          <a:srgbClr val="DA6D00"/>
                        </a:buClr>
                        <a:defRPr sz="1400" kern="1200">
                          <a:solidFill>
                            <a:schemeClr val="tx1"/>
                          </a:solidFill>
                          <a:latin typeface="Arial" panose="020B0604020202020204" pitchFamily="34" charset="0"/>
                        </a:defRPr>
                      </a:lvl2pPr>
                      <a:lvl3pPr marL="914400" algn="l" defTabSz="914400" rtl="0" eaLnBrk="1" latinLnBrk="0" hangingPunct="1">
                        <a:spcBef>
                          <a:spcPct val="20000"/>
                        </a:spcBef>
                        <a:buClr>
                          <a:srgbClr val="DA6D00"/>
                        </a:buClr>
                        <a:defRPr sz="1400" kern="1200">
                          <a:solidFill>
                            <a:schemeClr val="tx1"/>
                          </a:solidFill>
                          <a:latin typeface="Arial" panose="020B0604020202020204" pitchFamily="34" charset="0"/>
                        </a:defRPr>
                      </a:lvl3pPr>
                      <a:lvl4pPr marL="1371600" algn="l" defTabSz="914400" rtl="0" eaLnBrk="1" latinLnBrk="0" hangingPunct="1">
                        <a:spcBef>
                          <a:spcPct val="20000"/>
                        </a:spcBef>
                        <a:buClr>
                          <a:srgbClr val="DA6D00"/>
                        </a:buClr>
                        <a:defRPr sz="1400" kern="1200">
                          <a:solidFill>
                            <a:schemeClr val="tx1"/>
                          </a:solidFill>
                          <a:latin typeface="Arial" panose="020B0604020202020204" pitchFamily="34" charset="0"/>
                        </a:defRPr>
                      </a:lvl4pPr>
                      <a:lvl5pPr marL="1828800" algn="l" defTabSz="914400" rtl="0" eaLnBrk="1" latinLnBrk="0" hangingPunct="1">
                        <a:spcBef>
                          <a:spcPct val="20000"/>
                        </a:spcBef>
                        <a:buClr>
                          <a:srgbClr val="DA6D00"/>
                        </a:buClr>
                        <a:defRPr sz="14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9pPr>
                    </a:lstStyle>
                    <a:p>
                      <a:pPr marL="0" marR="0" lvl="0" indent="0" algn="ctr" defTabSz="914378" rtl="0" eaLnBrk="1" fontAlgn="auto" latinLnBrk="0" hangingPunct="1">
                        <a:lnSpc>
                          <a:spcPts val="700"/>
                        </a:lnSpc>
                        <a:spcBef>
                          <a:spcPts val="0"/>
                        </a:spcBef>
                        <a:spcAft>
                          <a:spcPts val="0"/>
                        </a:spcAft>
                        <a:buClrTx/>
                        <a:buSzTx/>
                        <a:buFontTx/>
                        <a:buNone/>
                        <a:tabLst/>
                        <a:defRPr/>
                      </a:pPr>
                      <a:r>
                        <a:rPr lang="fi-FI" sz="1200" b="0" kern="1200" noProof="0">
                          <a:solidFill>
                            <a:schemeClr val="tx1"/>
                          </a:solidFill>
                          <a:latin typeface="+mn-lt"/>
                          <a:ea typeface="+mn-ea"/>
                          <a:cs typeface="+mn-cs"/>
                        </a:rPr>
                        <a:t>Ilmastonmuutos ja ekologinen kestävyyskriisi</a:t>
                      </a:r>
                    </a:p>
                  </a:txBody>
                  <a:tcPr marL="54000" marR="54000"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dot"/>
                      <a:round/>
                      <a:headEnd type="none" w="med" len="med"/>
                      <a:tailEnd type="none" w="med" len="med"/>
                    </a:lnT>
                    <a:lnB w="9525" cap="flat" cmpd="sng" algn="ctr">
                      <a:solidFill>
                        <a:schemeClr val="bg1">
                          <a:lumMod val="75000"/>
                        </a:schemeClr>
                      </a:solidFill>
                      <a:prstDash val="dot"/>
                      <a:round/>
                      <a:headEnd type="none" w="med" len="med"/>
                      <a:tailEnd type="none" w="med" len="med"/>
                    </a:lnB>
                    <a:lnTlToBr>
                      <a:noFill/>
                    </a:lnTlToBr>
                    <a:lnBlToTr>
                      <a:noFill/>
                    </a:lnBlToTr>
                    <a:solidFill>
                      <a:srgbClr val="F8F8F8"/>
                    </a:solidFill>
                  </a:tcPr>
                </a:tc>
                <a:extLst>
                  <a:ext uri="{0D108BD9-81ED-4DB2-BD59-A6C34878D82A}">
                    <a16:rowId xmlns:a16="http://schemas.microsoft.com/office/drawing/2014/main" val="2065288944"/>
                  </a:ext>
                </a:extLst>
              </a:tr>
              <a:tr h="288000">
                <a:tc>
                  <a:txBody>
                    <a:bodyPr/>
                    <a:lstStyle>
                      <a:lvl1pPr marL="0" algn="l" defTabSz="914400" rtl="0" eaLnBrk="1" latinLnBrk="0" hangingPunct="1">
                        <a:spcBef>
                          <a:spcPct val="20000"/>
                        </a:spcBef>
                        <a:defRPr sz="1600" kern="1200">
                          <a:solidFill>
                            <a:schemeClr val="tx1"/>
                          </a:solidFill>
                          <a:latin typeface="Arial" panose="020B0604020202020204" pitchFamily="34" charset="0"/>
                        </a:defRPr>
                      </a:lvl1pPr>
                      <a:lvl2pPr marL="457200" algn="l" defTabSz="914400" rtl="0" eaLnBrk="1" latinLnBrk="0" hangingPunct="1">
                        <a:spcBef>
                          <a:spcPct val="20000"/>
                        </a:spcBef>
                        <a:buClr>
                          <a:srgbClr val="DA6D00"/>
                        </a:buClr>
                        <a:defRPr sz="1400" kern="1200">
                          <a:solidFill>
                            <a:schemeClr val="tx1"/>
                          </a:solidFill>
                          <a:latin typeface="Arial" panose="020B0604020202020204" pitchFamily="34" charset="0"/>
                        </a:defRPr>
                      </a:lvl2pPr>
                      <a:lvl3pPr marL="914400" algn="l" defTabSz="914400" rtl="0" eaLnBrk="1" latinLnBrk="0" hangingPunct="1">
                        <a:spcBef>
                          <a:spcPct val="20000"/>
                        </a:spcBef>
                        <a:buClr>
                          <a:srgbClr val="DA6D00"/>
                        </a:buClr>
                        <a:defRPr sz="1400" kern="1200">
                          <a:solidFill>
                            <a:schemeClr val="tx1"/>
                          </a:solidFill>
                          <a:latin typeface="Arial" panose="020B0604020202020204" pitchFamily="34" charset="0"/>
                        </a:defRPr>
                      </a:lvl3pPr>
                      <a:lvl4pPr marL="1371600" algn="l" defTabSz="914400" rtl="0" eaLnBrk="1" latinLnBrk="0" hangingPunct="1">
                        <a:spcBef>
                          <a:spcPct val="20000"/>
                        </a:spcBef>
                        <a:buClr>
                          <a:srgbClr val="DA6D00"/>
                        </a:buClr>
                        <a:defRPr sz="1400" kern="1200">
                          <a:solidFill>
                            <a:schemeClr val="tx1"/>
                          </a:solidFill>
                          <a:latin typeface="Arial" panose="020B0604020202020204" pitchFamily="34" charset="0"/>
                        </a:defRPr>
                      </a:lvl4pPr>
                      <a:lvl5pPr marL="1828800" algn="l" defTabSz="914400" rtl="0" eaLnBrk="1" latinLnBrk="0" hangingPunct="1">
                        <a:spcBef>
                          <a:spcPct val="20000"/>
                        </a:spcBef>
                        <a:buClr>
                          <a:srgbClr val="DA6D00"/>
                        </a:buClr>
                        <a:defRPr sz="14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9pPr>
                    </a:lstStyle>
                    <a:p>
                      <a:pPr marL="0" marR="0" lvl="0" indent="0" algn="ctr" defTabSz="914378" rtl="0" eaLnBrk="1" fontAlgn="auto" latinLnBrk="0" hangingPunct="1">
                        <a:lnSpc>
                          <a:spcPts val="700"/>
                        </a:lnSpc>
                        <a:spcBef>
                          <a:spcPts val="0"/>
                        </a:spcBef>
                        <a:spcAft>
                          <a:spcPts val="0"/>
                        </a:spcAft>
                        <a:buClrTx/>
                        <a:buSzTx/>
                        <a:buFontTx/>
                        <a:buNone/>
                        <a:tabLst/>
                        <a:defRPr/>
                      </a:pPr>
                      <a:r>
                        <a:rPr lang="fi-FI" sz="1200" b="0" kern="1200" noProof="0">
                          <a:solidFill>
                            <a:schemeClr val="tx1"/>
                          </a:solidFill>
                          <a:latin typeface="+mn-lt"/>
                          <a:ea typeface="+mn-ea"/>
                          <a:cs typeface="+mn-cs"/>
                        </a:rPr>
                        <a:t>Euroopan kehitys ja asema</a:t>
                      </a:r>
                    </a:p>
                  </a:txBody>
                  <a:tcPr marL="54000" marR="54000"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dot"/>
                      <a:round/>
                      <a:headEnd type="none" w="med" len="med"/>
                      <a:tailEnd type="none" w="med" len="med"/>
                    </a:lnT>
                    <a:lnB w="9525" cap="flat" cmpd="sng" algn="ctr">
                      <a:solidFill>
                        <a:schemeClr val="bg1">
                          <a:lumMod val="75000"/>
                        </a:schemeClr>
                      </a:solidFill>
                      <a:prstDash val="dot"/>
                      <a:round/>
                      <a:headEnd type="none" w="med" len="med"/>
                      <a:tailEnd type="none" w="med" len="med"/>
                    </a:lnB>
                    <a:lnTlToBr>
                      <a:noFill/>
                    </a:lnTlToBr>
                    <a:lnBlToTr>
                      <a:noFill/>
                    </a:lnBlToTr>
                    <a:solidFill>
                      <a:srgbClr val="F8F8F8"/>
                    </a:solidFill>
                  </a:tcPr>
                </a:tc>
                <a:extLst>
                  <a:ext uri="{0D108BD9-81ED-4DB2-BD59-A6C34878D82A}">
                    <a16:rowId xmlns:a16="http://schemas.microsoft.com/office/drawing/2014/main" val="700619008"/>
                  </a:ext>
                </a:extLst>
              </a:tr>
              <a:tr h="288000">
                <a:tc>
                  <a:txBody>
                    <a:bodyPr/>
                    <a:lstStyle>
                      <a:lvl1pPr marL="0" algn="l" defTabSz="914400" rtl="0" eaLnBrk="1" latinLnBrk="0" hangingPunct="1">
                        <a:spcBef>
                          <a:spcPct val="20000"/>
                        </a:spcBef>
                        <a:defRPr sz="1600" kern="1200">
                          <a:solidFill>
                            <a:schemeClr val="tx1"/>
                          </a:solidFill>
                          <a:latin typeface="Arial" panose="020B0604020202020204" pitchFamily="34" charset="0"/>
                        </a:defRPr>
                      </a:lvl1pPr>
                      <a:lvl2pPr marL="457200" algn="l" defTabSz="914400" rtl="0" eaLnBrk="1" latinLnBrk="0" hangingPunct="1">
                        <a:spcBef>
                          <a:spcPct val="20000"/>
                        </a:spcBef>
                        <a:buClr>
                          <a:srgbClr val="DA6D00"/>
                        </a:buClr>
                        <a:defRPr sz="1400" kern="1200">
                          <a:solidFill>
                            <a:schemeClr val="tx1"/>
                          </a:solidFill>
                          <a:latin typeface="Arial" panose="020B0604020202020204" pitchFamily="34" charset="0"/>
                        </a:defRPr>
                      </a:lvl2pPr>
                      <a:lvl3pPr marL="914400" algn="l" defTabSz="914400" rtl="0" eaLnBrk="1" latinLnBrk="0" hangingPunct="1">
                        <a:spcBef>
                          <a:spcPct val="20000"/>
                        </a:spcBef>
                        <a:buClr>
                          <a:srgbClr val="DA6D00"/>
                        </a:buClr>
                        <a:defRPr sz="1400" kern="1200">
                          <a:solidFill>
                            <a:schemeClr val="tx1"/>
                          </a:solidFill>
                          <a:latin typeface="Arial" panose="020B0604020202020204" pitchFamily="34" charset="0"/>
                        </a:defRPr>
                      </a:lvl3pPr>
                      <a:lvl4pPr marL="1371600" algn="l" defTabSz="914400" rtl="0" eaLnBrk="1" latinLnBrk="0" hangingPunct="1">
                        <a:spcBef>
                          <a:spcPct val="20000"/>
                        </a:spcBef>
                        <a:buClr>
                          <a:srgbClr val="DA6D00"/>
                        </a:buClr>
                        <a:defRPr sz="1400" kern="1200">
                          <a:solidFill>
                            <a:schemeClr val="tx1"/>
                          </a:solidFill>
                          <a:latin typeface="Arial" panose="020B0604020202020204" pitchFamily="34" charset="0"/>
                        </a:defRPr>
                      </a:lvl4pPr>
                      <a:lvl5pPr marL="1828800" algn="l" defTabSz="914400" rtl="0" eaLnBrk="1" latinLnBrk="0" hangingPunct="1">
                        <a:spcBef>
                          <a:spcPct val="20000"/>
                        </a:spcBef>
                        <a:buClr>
                          <a:srgbClr val="DA6D00"/>
                        </a:buClr>
                        <a:defRPr sz="14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9pPr>
                    </a:lstStyle>
                    <a:p>
                      <a:pPr marL="0" marR="0" lvl="0" indent="0" algn="ctr" defTabSz="914378" rtl="0" eaLnBrk="1" fontAlgn="auto" latinLnBrk="0" hangingPunct="1">
                        <a:lnSpc>
                          <a:spcPts val="700"/>
                        </a:lnSpc>
                        <a:spcBef>
                          <a:spcPts val="0"/>
                        </a:spcBef>
                        <a:spcAft>
                          <a:spcPts val="0"/>
                        </a:spcAft>
                        <a:buClrTx/>
                        <a:buSzTx/>
                        <a:buFontTx/>
                        <a:buNone/>
                        <a:tabLst/>
                        <a:defRPr/>
                      </a:pPr>
                      <a:r>
                        <a:rPr lang="fi-FI" sz="1200" b="0" kern="1200" noProof="0">
                          <a:solidFill>
                            <a:schemeClr val="tx1"/>
                          </a:solidFill>
                          <a:latin typeface="+mn-lt"/>
                          <a:ea typeface="+mn-ea"/>
                          <a:cs typeface="+mn-cs"/>
                        </a:rPr>
                        <a:t>Työelämän murros ja työmarkkinat</a:t>
                      </a:r>
                    </a:p>
                  </a:txBody>
                  <a:tcPr marL="54000" marR="54000"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dot"/>
                      <a:round/>
                      <a:headEnd type="none" w="med" len="med"/>
                      <a:tailEnd type="none" w="med" len="med"/>
                    </a:lnT>
                    <a:lnB w="9525" cap="flat" cmpd="sng" algn="ctr">
                      <a:solidFill>
                        <a:schemeClr val="bg1">
                          <a:lumMod val="75000"/>
                        </a:schemeClr>
                      </a:solidFill>
                      <a:prstDash val="dot"/>
                      <a:round/>
                      <a:headEnd type="none" w="med" len="med"/>
                      <a:tailEnd type="none" w="med" len="med"/>
                    </a:lnB>
                    <a:lnTlToBr>
                      <a:noFill/>
                    </a:lnTlToBr>
                    <a:lnBlToTr>
                      <a:noFill/>
                    </a:lnBlToTr>
                    <a:solidFill>
                      <a:srgbClr val="F8F8F8"/>
                    </a:solidFill>
                  </a:tcPr>
                </a:tc>
                <a:extLst>
                  <a:ext uri="{0D108BD9-81ED-4DB2-BD59-A6C34878D82A}">
                    <a16:rowId xmlns:a16="http://schemas.microsoft.com/office/drawing/2014/main" val="3554732087"/>
                  </a:ext>
                </a:extLst>
              </a:tr>
              <a:tr h="288000">
                <a:tc>
                  <a:txBody>
                    <a:bodyPr/>
                    <a:lstStyle>
                      <a:lvl1pPr marL="0" algn="l" defTabSz="914400" rtl="0" eaLnBrk="1" latinLnBrk="0" hangingPunct="1">
                        <a:spcBef>
                          <a:spcPct val="20000"/>
                        </a:spcBef>
                        <a:defRPr sz="1600" kern="1200">
                          <a:solidFill>
                            <a:schemeClr val="tx1"/>
                          </a:solidFill>
                          <a:latin typeface="Arial" panose="020B0604020202020204" pitchFamily="34" charset="0"/>
                        </a:defRPr>
                      </a:lvl1pPr>
                      <a:lvl2pPr marL="457200" algn="l" defTabSz="914400" rtl="0" eaLnBrk="1" latinLnBrk="0" hangingPunct="1">
                        <a:spcBef>
                          <a:spcPct val="20000"/>
                        </a:spcBef>
                        <a:buClr>
                          <a:srgbClr val="DA6D00"/>
                        </a:buClr>
                        <a:defRPr sz="1400" kern="1200">
                          <a:solidFill>
                            <a:schemeClr val="tx1"/>
                          </a:solidFill>
                          <a:latin typeface="Arial" panose="020B0604020202020204" pitchFamily="34" charset="0"/>
                        </a:defRPr>
                      </a:lvl2pPr>
                      <a:lvl3pPr marL="914400" algn="l" defTabSz="914400" rtl="0" eaLnBrk="1" latinLnBrk="0" hangingPunct="1">
                        <a:spcBef>
                          <a:spcPct val="20000"/>
                        </a:spcBef>
                        <a:buClr>
                          <a:srgbClr val="DA6D00"/>
                        </a:buClr>
                        <a:defRPr sz="1400" kern="1200">
                          <a:solidFill>
                            <a:schemeClr val="tx1"/>
                          </a:solidFill>
                          <a:latin typeface="Arial" panose="020B0604020202020204" pitchFamily="34" charset="0"/>
                        </a:defRPr>
                      </a:lvl3pPr>
                      <a:lvl4pPr marL="1371600" algn="l" defTabSz="914400" rtl="0" eaLnBrk="1" latinLnBrk="0" hangingPunct="1">
                        <a:spcBef>
                          <a:spcPct val="20000"/>
                        </a:spcBef>
                        <a:buClr>
                          <a:srgbClr val="DA6D00"/>
                        </a:buClr>
                        <a:defRPr sz="1400" kern="1200">
                          <a:solidFill>
                            <a:schemeClr val="tx1"/>
                          </a:solidFill>
                          <a:latin typeface="Arial" panose="020B0604020202020204" pitchFamily="34" charset="0"/>
                        </a:defRPr>
                      </a:lvl4pPr>
                      <a:lvl5pPr marL="1828800" algn="l" defTabSz="914400" rtl="0" eaLnBrk="1" latinLnBrk="0" hangingPunct="1">
                        <a:spcBef>
                          <a:spcPct val="20000"/>
                        </a:spcBef>
                        <a:buClr>
                          <a:srgbClr val="DA6D00"/>
                        </a:buClr>
                        <a:defRPr sz="1400" kern="1200">
                          <a:solidFill>
                            <a:schemeClr val="tx1"/>
                          </a:solidFill>
                          <a:latin typeface="Arial" panose="020B0604020202020204" pitchFamily="34" charset="0"/>
                        </a:defRPr>
                      </a:lvl5pPr>
                      <a:lvl6pPr marL="22860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6pPr>
                      <a:lvl7pPr marL="27432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7pPr>
                      <a:lvl8pPr marL="32004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8pPr>
                      <a:lvl9pPr marL="3657600" algn="l" defTabSz="914400" rtl="0" eaLnBrk="0" fontAlgn="base" latinLnBrk="0" hangingPunct="0">
                        <a:spcBef>
                          <a:spcPct val="20000"/>
                        </a:spcBef>
                        <a:spcAft>
                          <a:spcPct val="0"/>
                        </a:spcAft>
                        <a:buClr>
                          <a:srgbClr val="DA6D00"/>
                        </a:buClr>
                        <a:defRPr sz="1400" kern="1200">
                          <a:solidFill>
                            <a:schemeClr val="tx1"/>
                          </a:solidFill>
                          <a:latin typeface="Arial" panose="020B0604020202020204" pitchFamily="34" charset="0"/>
                        </a:defRPr>
                      </a:lvl9pPr>
                    </a:lstStyle>
                    <a:p>
                      <a:pPr marL="0" marR="0" lvl="0" indent="0" algn="ctr" defTabSz="914378" rtl="0" eaLnBrk="1" fontAlgn="auto" latinLnBrk="0" hangingPunct="1">
                        <a:lnSpc>
                          <a:spcPts val="700"/>
                        </a:lnSpc>
                        <a:spcBef>
                          <a:spcPts val="0"/>
                        </a:spcBef>
                        <a:spcAft>
                          <a:spcPts val="0"/>
                        </a:spcAft>
                        <a:buClrTx/>
                        <a:buSzTx/>
                        <a:buFontTx/>
                        <a:buNone/>
                        <a:tabLst/>
                        <a:defRPr/>
                      </a:pPr>
                      <a:r>
                        <a:rPr lang="fi-FI" sz="1200" b="0" kern="1200" noProof="0">
                          <a:solidFill>
                            <a:schemeClr val="tx1"/>
                          </a:solidFill>
                          <a:latin typeface="+mn-lt"/>
                          <a:ea typeface="+mn-ea"/>
                          <a:cs typeface="+mn-cs"/>
                        </a:rPr>
                        <a:t>Alueellinen kehitys ja elinvoima</a:t>
                      </a:r>
                    </a:p>
                  </a:txBody>
                  <a:tcPr marL="54000" marR="54000"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dot"/>
                      <a:round/>
                      <a:headEnd type="none" w="med" len="med"/>
                      <a:tailEnd type="none" w="med" len="med"/>
                    </a:lnT>
                    <a:lnB w="9525" cap="flat" cmpd="sng" algn="ctr">
                      <a:solidFill>
                        <a:schemeClr val="bg1">
                          <a:lumMod val="75000"/>
                        </a:schemeClr>
                      </a:solidFill>
                      <a:prstDash val="dot"/>
                      <a:round/>
                      <a:headEnd type="none" w="med" len="med"/>
                      <a:tailEnd type="none" w="med" len="med"/>
                    </a:lnB>
                    <a:lnTlToBr>
                      <a:noFill/>
                    </a:lnTlToBr>
                    <a:lnBlToTr>
                      <a:noFill/>
                    </a:lnBlToTr>
                    <a:solidFill>
                      <a:srgbClr val="F8F8F8"/>
                    </a:solidFill>
                  </a:tcPr>
                </a:tc>
                <a:extLst>
                  <a:ext uri="{0D108BD9-81ED-4DB2-BD59-A6C34878D82A}">
                    <a16:rowId xmlns:a16="http://schemas.microsoft.com/office/drawing/2014/main" val="2513622583"/>
                  </a:ext>
                </a:extLst>
              </a:tr>
              <a:tr h="288000">
                <a:tc>
                  <a:txBody>
                    <a:bodyPr/>
                    <a:lstStyle/>
                    <a:p>
                      <a:pPr marL="0" marR="0" lvl="0" indent="0" algn="ctr" defTabSz="914378" rtl="0" eaLnBrk="1" fontAlgn="auto" latinLnBrk="0" hangingPunct="1">
                        <a:lnSpc>
                          <a:spcPts val="700"/>
                        </a:lnSpc>
                        <a:spcBef>
                          <a:spcPts val="0"/>
                        </a:spcBef>
                        <a:spcAft>
                          <a:spcPts val="0"/>
                        </a:spcAft>
                        <a:buClrTx/>
                        <a:buSzTx/>
                        <a:buFontTx/>
                        <a:buNone/>
                        <a:tabLst/>
                        <a:defRPr/>
                      </a:pPr>
                      <a:r>
                        <a:rPr lang="fi-FI" sz="1200" b="0" kern="1200" noProof="0">
                          <a:solidFill>
                            <a:schemeClr val="tx1"/>
                          </a:solidFill>
                          <a:latin typeface="+mn-lt"/>
                          <a:ea typeface="+mn-ea"/>
                          <a:cs typeface="+mn-cs"/>
                        </a:rPr>
                        <a:t>Maahanmuuton kehitys</a:t>
                      </a:r>
                    </a:p>
                  </a:txBody>
                  <a:tcPr marL="54000" marR="54000"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dot"/>
                      <a:round/>
                      <a:headEnd type="none" w="med" len="med"/>
                      <a:tailEnd type="none" w="med" len="med"/>
                    </a:lnT>
                    <a:lnB w="9525" cap="flat" cmpd="sng" algn="ctr">
                      <a:solidFill>
                        <a:schemeClr val="bg1">
                          <a:lumMod val="75000"/>
                        </a:schemeClr>
                      </a:solidFill>
                      <a:prstDash val="dot"/>
                      <a:round/>
                      <a:headEnd type="none" w="med" len="med"/>
                      <a:tailEnd type="none" w="med" len="med"/>
                    </a:lnB>
                    <a:lnTlToBr>
                      <a:noFill/>
                    </a:lnTlToBr>
                    <a:lnBlToTr>
                      <a:noFill/>
                    </a:lnBlToTr>
                    <a:solidFill>
                      <a:srgbClr val="F8F8F8"/>
                    </a:solidFill>
                  </a:tcPr>
                </a:tc>
                <a:extLst>
                  <a:ext uri="{0D108BD9-81ED-4DB2-BD59-A6C34878D82A}">
                    <a16:rowId xmlns:a16="http://schemas.microsoft.com/office/drawing/2014/main" val="4182358446"/>
                  </a:ext>
                </a:extLst>
              </a:tr>
              <a:tr h="684000">
                <a:tc>
                  <a:txBody>
                    <a:bodyPr/>
                    <a:lstStyle/>
                    <a:p>
                      <a:pPr marL="0" marR="0" lvl="0" indent="0" algn="ctr" defTabSz="914378" rtl="0" eaLnBrk="1" fontAlgn="auto" latinLnBrk="0" hangingPunct="1">
                        <a:lnSpc>
                          <a:spcPts val="700"/>
                        </a:lnSpc>
                        <a:spcBef>
                          <a:spcPts val="0"/>
                        </a:spcBef>
                        <a:spcAft>
                          <a:spcPts val="0"/>
                        </a:spcAft>
                        <a:buClrTx/>
                        <a:buSzTx/>
                        <a:buFontTx/>
                        <a:buNone/>
                        <a:tabLst/>
                        <a:defRPr/>
                      </a:pPr>
                      <a:endParaRPr lang="fi-FI" sz="900" b="0" kern="1200" noProof="0">
                        <a:solidFill>
                          <a:schemeClr val="tx1">
                            <a:lumMod val="50000"/>
                          </a:schemeClr>
                        </a:solidFill>
                        <a:latin typeface="+mn-lt"/>
                        <a:ea typeface="+mn-ea"/>
                        <a:cs typeface="+mn-cs"/>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dot"/>
                      <a:round/>
                      <a:headEnd type="none" w="med" len="med"/>
                      <a:tailEnd type="none" w="med" len="med"/>
                    </a:lnT>
                    <a:lnB w="9525" cap="flat" cmpd="sng" algn="ctr">
                      <a:solidFill>
                        <a:schemeClr val="bg1">
                          <a:lumMod val="75000"/>
                        </a:schemeClr>
                      </a:solidFill>
                      <a:prstDash val="dot"/>
                      <a:round/>
                      <a:headEnd type="none" w="med" len="med"/>
                      <a:tailEnd type="none" w="med" len="med"/>
                    </a:lnB>
                    <a:lnTlToBr>
                      <a:noFill/>
                    </a:lnTlToBr>
                    <a:lnBlToTr>
                      <a:noFill/>
                    </a:lnBlToTr>
                    <a:noFill/>
                  </a:tcPr>
                </a:tc>
                <a:extLst>
                  <a:ext uri="{0D108BD9-81ED-4DB2-BD59-A6C34878D82A}">
                    <a16:rowId xmlns:a16="http://schemas.microsoft.com/office/drawing/2014/main" val="2901835640"/>
                  </a:ext>
                </a:extLst>
              </a:tr>
              <a:tr h="288000">
                <a:tc>
                  <a:txBody>
                    <a:bodyPr/>
                    <a:lstStyle/>
                    <a:p>
                      <a:pPr marL="0" marR="0" lvl="0" indent="0" algn="ctr" defTabSz="914378" rtl="0" eaLnBrk="1" fontAlgn="auto" latinLnBrk="0" hangingPunct="1">
                        <a:lnSpc>
                          <a:spcPts val="700"/>
                        </a:lnSpc>
                        <a:spcBef>
                          <a:spcPts val="0"/>
                        </a:spcBef>
                        <a:spcAft>
                          <a:spcPts val="0"/>
                        </a:spcAft>
                        <a:buClrTx/>
                        <a:buSzTx/>
                        <a:buFontTx/>
                        <a:buNone/>
                        <a:tabLst/>
                        <a:defRPr/>
                      </a:pPr>
                      <a:r>
                        <a:rPr lang="fi-FI" sz="1200" b="0" kern="1200" noProof="0">
                          <a:solidFill>
                            <a:schemeClr val="tx1"/>
                          </a:solidFill>
                          <a:latin typeface="+mn-lt"/>
                          <a:ea typeface="+mn-ea"/>
                          <a:cs typeface="+mn-cs"/>
                        </a:rPr>
                        <a:t>Kulttuurin ja arvojen muutokset</a:t>
                      </a: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dot"/>
                      <a:round/>
                      <a:headEnd type="none" w="med" len="med"/>
                      <a:tailEnd type="none" w="med" len="med"/>
                    </a:lnT>
                    <a:lnB w="9525" cap="flat" cmpd="sng" algn="ctr">
                      <a:solidFill>
                        <a:schemeClr val="bg1">
                          <a:lumMod val="75000"/>
                        </a:schemeClr>
                      </a:solidFill>
                      <a:prstDash val="dot"/>
                      <a:round/>
                      <a:headEnd type="none" w="med" len="med"/>
                      <a:tailEnd type="none" w="med" len="med"/>
                    </a:lnB>
                    <a:lnTlToBr>
                      <a:noFill/>
                    </a:lnTlToBr>
                    <a:lnBlToTr>
                      <a:noFill/>
                    </a:lnBlToTr>
                    <a:solidFill>
                      <a:srgbClr val="F8F8F8"/>
                    </a:solidFill>
                  </a:tcPr>
                </a:tc>
                <a:extLst>
                  <a:ext uri="{0D108BD9-81ED-4DB2-BD59-A6C34878D82A}">
                    <a16:rowId xmlns:a16="http://schemas.microsoft.com/office/drawing/2014/main" val="3403535160"/>
                  </a:ext>
                </a:extLst>
              </a:tr>
              <a:tr h="288000">
                <a:tc>
                  <a:txBody>
                    <a:bodyPr/>
                    <a:lstStyle/>
                    <a:p>
                      <a:pPr marL="0" marR="0" lvl="0" indent="0" algn="ctr" defTabSz="914378" rtl="0" eaLnBrk="1" fontAlgn="auto" latinLnBrk="0" hangingPunct="1">
                        <a:lnSpc>
                          <a:spcPts val="700"/>
                        </a:lnSpc>
                        <a:spcBef>
                          <a:spcPts val="0"/>
                        </a:spcBef>
                        <a:spcAft>
                          <a:spcPts val="0"/>
                        </a:spcAft>
                        <a:buClrTx/>
                        <a:buSzTx/>
                        <a:buFontTx/>
                        <a:buNone/>
                        <a:tabLst/>
                        <a:defRPr/>
                      </a:pPr>
                      <a:r>
                        <a:rPr lang="fi-FI" sz="1200" b="0" kern="1200" noProof="0">
                          <a:solidFill>
                            <a:schemeClr val="tx1"/>
                          </a:solidFill>
                          <a:latin typeface="+mn-lt"/>
                          <a:ea typeface="+mn-ea"/>
                          <a:cs typeface="+mn-cs"/>
                        </a:rPr>
                        <a:t>Energiamurros, energiantuotanto ja luonnonvarat</a:t>
                      </a: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dot"/>
                      <a:round/>
                      <a:headEnd type="none" w="med" len="med"/>
                      <a:tailEnd type="none" w="med" len="med"/>
                    </a:lnT>
                    <a:lnB w="9525" cap="flat" cmpd="sng" algn="ctr">
                      <a:solidFill>
                        <a:schemeClr val="bg1">
                          <a:lumMod val="75000"/>
                        </a:schemeClr>
                      </a:solidFill>
                      <a:prstDash val="dot"/>
                      <a:round/>
                      <a:headEnd type="none" w="med" len="med"/>
                      <a:tailEnd type="none" w="med" len="med"/>
                    </a:lnB>
                    <a:lnTlToBr>
                      <a:noFill/>
                    </a:lnTlToBr>
                    <a:lnBlToTr>
                      <a:noFill/>
                    </a:lnBlToTr>
                    <a:solidFill>
                      <a:srgbClr val="F8F8F8"/>
                    </a:solidFill>
                  </a:tcPr>
                </a:tc>
                <a:extLst>
                  <a:ext uri="{0D108BD9-81ED-4DB2-BD59-A6C34878D82A}">
                    <a16:rowId xmlns:a16="http://schemas.microsoft.com/office/drawing/2014/main" val="2568541314"/>
                  </a:ext>
                </a:extLst>
              </a:tr>
              <a:tr h="288000">
                <a:tc>
                  <a:txBody>
                    <a:bodyPr/>
                    <a:lstStyle/>
                    <a:p>
                      <a:pPr marL="0" marR="0" lvl="0" indent="0" algn="ctr" defTabSz="914378" rtl="0" eaLnBrk="1" fontAlgn="auto" latinLnBrk="0" hangingPunct="1">
                        <a:lnSpc>
                          <a:spcPts val="700"/>
                        </a:lnSpc>
                        <a:spcBef>
                          <a:spcPts val="0"/>
                        </a:spcBef>
                        <a:spcAft>
                          <a:spcPts val="0"/>
                        </a:spcAft>
                        <a:buClrTx/>
                        <a:buSzTx/>
                        <a:buFontTx/>
                        <a:buNone/>
                        <a:tabLst/>
                        <a:defRPr/>
                      </a:pPr>
                      <a:r>
                        <a:rPr lang="fi-FI" sz="1200" b="0" kern="1200" noProof="0">
                          <a:solidFill>
                            <a:schemeClr val="tx1"/>
                          </a:solidFill>
                          <a:latin typeface="+mn-lt"/>
                          <a:ea typeface="+mn-ea"/>
                          <a:cs typeface="+mn-cs"/>
                        </a:rPr>
                        <a:t>Terveyden ja hyvinvoinnin tulevaisuus</a:t>
                      </a: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dot"/>
                      <a:round/>
                      <a:headEnd type="none" w="med" len="med"/>
                      <a:tailEnd type="none" w="med" len="med"/>
                    </a:lnT>
                    <a:lnB w="9525" cap="flat" cmpd="sng" algn="ctr">
                      <a:solidFill>
                        <a:schemeClr val="bg1">
                          <a:lumMod val="75000"/>
                        </a:schemeClr>
                      </a:solidFill>
                      <a:prstDash val="dot"/>
                      <a:round/>
                      <a:headEnd type="none" w="med" len="med"/>
                      <a:tailEnd type="none" w="med" len="med"/>
                    </a:lnB>
                    <a:lnTlToBr>
                      <a:noFill/>
                    </a:lnTlToBr>
                    <a:lnBlToTr>
                      <a:noFill/>
                    </a:lnBlToTr>
                    <a:solidFill>
                      <a:srgbClr val="F8F8F8"/>
                    </a:solidFill>
                  </a:tcPr>
                </a:tc>
                <a:extLst>
                  <a:ext uri="{0D108BD9-81ED-4DB2-BD59-A6C34878D82A}">
                    <a16:rowId xmlns:a16="http://schemas.microsoft.com/office/drawing/2014/main" val="2911125836"/>
                  </a:ext>
                </a:extLst>
              </a:tr>
              <a:tr h="288000">
                <a:tc>
                  <a:txBody>
                    <a:bodyPr/>
                    <a:lstStyle/>
                    <a:p>
                      <a:pPr marL="0" marR="0" lvl="0" indent="0" algn="ctr" defTabSz="914378" rtl="0" eaLnBrk="1" fontAlgn="auto" latinLnBrk="0" hangingPunct="1">
                        <a:lnSpc>
                          <a:spcPts val="700"/>
                        </a:lnSpc>
                        <a:spcBef>
                          <a:spcPts val="0"/>
                        </a:spcBef>
                        <a:spcAft>
                          <a:spcPts val="0"/>
                        </a:spcAft>
                        <a:buClrTx/>
                        <a:buSzTx/>
                        <a:buFontTx/>
                        <a:buNone/>
                        <a:tabLst/>
                        <a:defRPr/>
                      </a:pPr>
                      <a:r>
                        <a:rPr lang="fi-FI" sz="1200" b="0" kern="1200" noProof="0">
                          <a:solidFill>
                            <a:schemeClr val="tx1"/>
                          </a:solidFill>
                          <a:latin typeface="+mn-lt"/>
                          <a:ea typeface="+mn-ea"/>
                          <a:cs typeface="+mn-cs"/>
                        </a:rPr>
                        <a:t>Suomen elinkeinorakenne</a:t>
                      </a: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dot"/>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8F8F8"/>
                    </a:solidFill>
                  </a:tcPr>
                </a:tc>
                <a:extLst>
                  <a:ext uri="{0D108BD9-81ED-4DB2-BD59-A6C34878D82A}">
                    <a16:rowId xmlns:a16="http://schemas.microsoft.com/office/drawing/2014/main" val="68670689"/>
                  </a:ext>
                </a:extLst>
              </a:tr>
            </a:tbl>
          </a:graphicData>
        </a:graphic>
      </p:graphicFrame>
      <p:sp>
        <p:nvSpPr>
          <p:cNvPr id="2" name="Title 1">
            <a:extLst>
              <a:ext uri="{FF2B5EF4-FFF2-40B4-BE49-F238E27FC236}">
                <a16:creationId xmlns:a16="http://schemas.microsoft.com/office/drawing/2014/main" id="{11CC0C75-C8E3-AB97-35AA-871F08660B4D}"/>
              </a:ext>
            </a:extLst>
          </p:cNvPr>
          <p:cNvSpPr>
            <a:spLocks noGrp="1"/>
          </p:cNvSpPr>
          <p:nvPr>
            <p:ph type="title"/>
          </p:nvPr>
        </p:nvSpPr>
        <p:spPr>
          <a:xfrm>
            <a:off x="693977" y="138945"/>
            <a:ext cx="10801201" cy="1080120"/>
          </a:xfrm>
        </p:spPr>
        <p:txBody>
          <a:bodyPr/>
          <a:lstStyle/>
          <a:p>
            <a:r>
              <a:rPr lang="fi-FI" noProof="0"/>
              <a:t>Trendit, epävarmuustekijät ja skenaariot</a:t>
            </a:r>
          </a:p>
        </p:txBody>
      </p:sp>
      <p:sp>
        <p:nvSpPr>
          <p:cNvPr id="12" name="Slide Number Placeholder 11">
            <a:extLst>
              <a:ext uri="{FF2B5EF4-FFF2-40B4-BE49-F238E27FC236}">
                <a16:creationId xmlns:a16="http://schemas.microsoft.com/office/drawing/2014/main" id="{EA3E8215-E662-C9FB-AA8B-52D8D69E3094}"/>
              </a:ext>
            </a:extLst>
          </p:cNvPr>
          <p:cNvSpPr>
            <a:spLocks noGrp="1"/>
          </p:cNvSpPr>
          <p:nvPr>
            <p:ph type="sldNum" sz="quarter" idx="11"/>
          </p:nvPr>
        </p:nvSpPr>
        <p:spPr/>
        <p:txBody>
          <a:bodyPr/>
          <a:lstStyle/>
          <a:p>
            <a:fld id="{A807F21D-6A63-4E75-89AA-A3F521749085}" type="slidenum">
              <a:rPr lang="fi-FI" smtClean="0"/>
              <a:pPr/>
              <a:t>8</a:t>
            </a:fld>
            <a:endParaRPr lang="fi-FI"/>
          </a:p>
        </p:txBody>
      </p:sp>
    </p:spTree>
    <p:extLst>
      <p:ext uri="{BB962C8B-B14F-4D97-AF65-F5344CB8AC3E}">
        <p14:creationId xmlns:p14="http://schemas.microsoft.com/office/powerpoint/2010/main" val="302454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AA390-1B43-16FB-8C65-B4079DC1071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B18DADE-4135-67F8-8F26-FE7DF370ADEA}"/>
              </a:ext>
            </a:extLst>
          </p:cNvPr>
          <p:cNvSpPr>
            <a:spLocks noGrp="1"/>
          </p:cNvSpPr>
          <p:nvPr>
            <p:ph type="title"/>
          </p:nvPr>
        </p:nvSpPr>
        <p:spPr/>
        <p:txBody>
          <a:bodyPr/>
          <a:lstStyle/>
          <a:p>
            <a:r>
              <a:rPr lang="fi-FI" noProof="0"/>
              <a:t>Skenaarioiden keskeisten erojen vertailu</a:t>
            </a:r>
          </a:p>
        </p:txBody>
      </p:sp>
      <p:sp>
        <p:nvSpPr>
          <p:cNvPr id="8" name="Slide Number Placeholder 7">
            <a:extLst>
              <a:ext uri="{FF2B5EF4-FFF2-40B4-BE49-F238E27FC236}">
                <a16:creationId xmlns:a16="http://schemas.microsoft.com/office/drawing/2014/main" id="{70E406AB-DD7E-7C70-1AD1-C67B122013E3}"/>
              </a:ext>
            </a:extLst>
          </p:cNvPr>
          <p:cNvSpPr>
            <a:spLocks noGrp="1"/>
          </p:cNvSpPr>
          <p:nvPr>
            <p:ph type="sldNum" sz="quarter" idx="11"/>
          </p:nvPr>
        </p:nvSpPr>
        <p:spPr/>
        <p:txBody>
          <a:bodyPr/>
          <a:lstStyle/>
          <a:p>
            <a:fld id="{A807F21D-6A63-4E75-89AA-A3F521749085}" type="slidenum">
              <a:rPr lang="fi-FI" smtClean="0"/>
              <a:pPr/>
              <a:t>9</a:t>
            </a:fld>
            <a:endParaRPr lang="fi-FI"/>
          </a:p>
        </p:txBody>
      </p:sp>
      <p:grpSp>
        <p:nvGrpSpPr>
          <p:cNvPr id="12" name="Group 11" descr="Kuva, jossa visualisoidaan skenaarioiden välisiä keskeisiä eroja. Samat tiedot on esitetty skenaariotarinoissa.">
            <a:extLst>
              <a:ext uri="{FF2B5EF4-FFF2-40B4-BE49-F238E27FC236}">
                <a16:creationId xmlns:a16="http://schemas.microsoft.com/office/drawing/2014/main" id="{11ADB979-7813-ED7B-8BA3-918F1AA1562D}"/>
              </a:ext>
            </a:extLst>
          </p:cNvPr>
          <p:cNvGrpSpPr/>
          <p:nvPr/>
        </p:nvGrpSpPr>
        <p:grpSpPr>
          <a:xfrm>
            <a:off x="223261" y="1172871"/>
            <a:ext cx="10676742" cy="4990098"/>
            <a:chOff x="223261" y="1172871"/>
            <a:chExt cx="10676742" cy="4990098"/>
          </a:xfrm>
        </p:grpSpPr>
        <p:sp>
          <p:nvSpPr>
            <p:cNvPr id="126" name="Tekstiruutu 614">
              <a:extLst>
                <a:ext uri="{FF2B5EF4-FFF2-40B4-BE49-F238E27FC236}">
                  <a16:creationId xmlns:a16="http://schemas.microsoft.com/office/drawing/2014/main" id="{EA617BD4-9CAB-DE3B-1586-8D3F2525C10C}"/>
                </a:ext>
              </a:extLst>
            </p:cNvPr>
            <p:cNvSpPr txBox="1"/>
            <p:nvPr/>
          </p:nvSpPr>
          <p:spPr>
            <a:xfrm>
              <a:off x="5339225" y="1177903"/>
              <a:ext cx="1689375" cy="671851"/>
            </a:xfrm>
            <a:prstGeom prst="rect">
              <a:avLst/>
            </a:prstGeom>
            <a:noFill/>
          </p:spPr>
          <p:txBody>
            <a:bodyPr wrap="square" rtlCol="0">
              <a:spAutoFit/>
            </a:bodyPr>
            <a:lstStyle/>
            <a:p>
              <a:pPr algn="ctr" defTabSz="1219140">
                <a:defRPr/>
              </a:pPr>
              <a:r>
                <a:rPr lang="fi-FI" sz="1100" b="1"/>
                <a:t>Skenaario 2</a:t>
              </a:r>
            </a:p>
            <a:p>
              <a:pPr algn="ctr" defTabSz="1219140">
                <a:defRPr/>
              </a:pPr>
              <a:r>
                <a:rPr lang="fi-FI" sz="1333" b="1">
                  <a:solidFill>
                    <a:schemeClr val="accent6">
                      <a:lumMod val="60000"/>
                      <a:lumOff val="40000"/>
                    </a:schemeClr>
                  </a:solidFill>
                </a:rPr>
                <a:t>Euroopan renessanssi</a:t>
              </a:r>
            </a:p>
          </p:txBody>
        </p:sp>
        <p:sp>
          <p:nvSpPr>
            <p:cNvPr id="127" name="Tekstiruutu 863">
              <a:extLst>
                <a:ext uri="{FF2B5EF4-FFF2-40B4-BE49-F238E27FC236}">
                  <a16:creationId xmlns:a16="http://schemas.microsoft.com/office/drawing/2014/main" id="{5E72F86D-9C79-B689-D81A-5942F60B60B1}"/>
                </a:ext>
              </a:extLst>
            </p:cNvPr>
            <p:cNvSpPr txBox="1"/>
            <p:nvPr/>
          </p:nvSpPr>
          <p:spPr>
            <a:xfrm>
              <a:off x="3219451" y="1177903"/>
              <a:ext cx="2015860" cy="671851"/>
            </a:xfrm>
            <a:prstGeom prst="rect">
              <a:avLst/>
            </a:prstGeom>
            <a:noFill/>
          </p:spPr>
          <p:txBody>
            <a:bodyPr wrap="square" rtlCol="0">
              <a:spAutoFit/>
            </a:bodyPr>
            <a:lstStyle/>
            <a:p>
              <a:pPr algn="ctr" defTabSz="1219140">
                <a:defRPr/>
              </a:pPr>
              <a:r>
                <a:rPr lang="fi-FI" sz="1100" b="1"/>
                <a:t>Skenaario 1</a:t>
              </a:r>
            </a:p>
            <a:p>
              <a:pPr algn="ctr" defTabSz="1219140">
                <a:defRPr/>
              </a:pPr>
              <a:r>
                <a:rPr lang="fi-FI" sz="1333" b="1">
                  <a:solidFill>
                    <a:schemeClr val="accent4">
                      <a:lumMod val="50000"/>
                    </a:schemeClr>
                  </a:solidFill>
                </a:rPr>
                <a:t>Globaalin teknologian ehdoilla</a:t>
              </a:r>
            </a:p>
          </p:txBody>
        </p:sp>
        <p:sp>
          <p:nvSpPr>
            <p:cNvPr id="128" name="Tekstiruutu 1029">
              <a:extLst>
                <a:ext uri="{FF2B5EF4-FFF2-40B4-BE49-F238E27FC236}">
                  <a16:creationId xmlns:a16="http://schemas.microsoft.com/office/drawing/2014/main" id="{95DABB62-22E9-3F2E-DD78-F2283FF437F1}"/>
                </a:ext>
              </a:extLst>
            </p:cNvPr>
            <p:cNvSpPr txBox="1"/>
            <p:nvPr/>
          </p:nvSpPr>
          <p:spPr>
            <a:xfrm>
              <a:off x="7067550" y="1177903"/>
              <a:ext cx="2155848" cy="671851"/>
            </a:xfrm>
            <a:prstGeom prst="rect">
              <a:avLst/>
            </a:prstGeom>
            <a:noFill/>
          </p:spPr>
          <p:txBody>
            <a:bodyPr wrap="square" rtlCol="0">
              <a:spAutoFit/>
            </a:bodyPr>
            <a:lstStyle/>
            <a:p>
              <a:pPr algn="ctr" defTabSz="1219140">
                <a:defRPr/>
              </a:pPr>
              <a:r>
                <a:rPr lang="fi-FI" sz="1100" b="1"/>
                <a:t>Skenaario 3</a:t>
              </a:r>
            </a:p>
            <a:p>
              <a:pPr algn="ctr" defTabSz="1219140">
                <a:defRPr/>
              </a:pPr>
              <a:r>
                <a:rPr lang="fi-FI" sz="1333" b="1">
                  <a:solidFill>
                    <a:schemeClr val="accent3">
                      <a:lumMod val="75000"/>
                    </a:schemeClr>
                  </a:solidFill>
                </a:rPr>
                <a:t>Näivettymisestä hyvinvointitalouteen</a:t>
              </a:r>
            </a:p>
          </p:txBody>
        </p:sp>
        <p:sp>
          <p:nvSpPr>
            <p:cNvPr id="177" name="Tekstiruutu 1029">
              <a:extLst>
                <a:ext uri="{FF2B5EF4-FFF2-40B4-BE49-F238E27FC236}">
                  <a16:creationId xmlns:a16="http://schemas.microsoft.com/office/drawing/2014/main" id="{8EEA08FA-125C-B408-AC4F-EDF0F52512CA}"/>
                </a:ext>
              </a:extLst>
            </p:cNvPr>
            <p:cNvSpPr txBox="1"/>
            <p:nvPr/>
          </p:nvSpPr>
          <p:spPr>
            <a:xfrm>
              <a:off x="9233715" y="1172871"/>
              <a:ext cx="1666288" cy="671851"/>
            </a:xfrm>
            <a:prstGeom prst="rect">
              <a:avLst/>
            </a:prstGeom>
            <a:noFill/>
          </p:spPr>
          <p:txBody>
            <a:bodyPr wrap="square" rtlCol="0">
              <a:spAutoFit/>
            </a:bodyPr>
            <a:lstStyle/>
            <a:p>
              <a:pPr algn="ctr" defTabSz="1219140">
                <a:defRPr/>
              </a:pPr>
              <a:r>
                <a:rPr lang="fi-FI" sz="1100" b="1"/>
                <a:t>Skenaario 4</a:t>
              </a:r>
            </a:p>
            <a:p>
              <a:pPr algn="ctr" defTabSz="1219140">
                <a:defRPr/>
              </a:pPr>
              <a:r>
                <a:rPr lang="fi-FI" sz="1333" b="1">
                  <a:solidFill>
                    <a:schemeClr val="accent1">
                      <a:lumMod val="75000"/>
                    </a:schemeClr>
                  </a:solidFill>
                </a:rPr>
                <a:t>Pakolaiset ja polarisaatio</a:t>
              </a:r>
            </a:p>
          </p:txBody>
        </p:sp>
        <p:grpSp>
          <p:nvGrpSpPr>
            <p:cNvPr id="49" name="Ryhmä 48">
              <a:extLst>
                <a:ext uri="{FF2B5EF4-FFF2-40B4-BE49-F238E27FC236}">
                  <a16:creationId xmlns:a16="http://schemas.microsoft.com/office/drawing/2014/main" id="{477310CD-4DF1-10C9-A50F-E5A4BD32A99C}"/>
                </a:ext>
              </a:extLst>
            </p:cNvPr>
            <p:cNvGrpSpPr/>
            <p:nvPr/>
          </p:nvGrpSpPr>
          <p:grpSpPr>
            <a:xfrm>
              <a:off x="260631" y="1177004"/>
              <a:ext cx="2510538" cy="426946"/>
              <a:chOff x="259944" y="4668397"/>
              <a:chExt cx="3209656" cy="551287"/>
            </a:xfrm>
          </p:grpSpPr>
          <p:sp>
            <p:nvSpPr>
              <p:cNvPr id="4" name="TextBox 372">
                <a:extLst>
                  <a:ext uri="{FF2B5EF4-FFF2-40B4-BE49-F238E27FC236}">
                    <a16:creationId xmlns:a16="http://schemas.microsoft.com/office/drawing/2014/main" id="{183C168D-F2B6-A61D-2410-EEB544CD9E82}"/>
                  </a:ext>
                </a:extLst>
              </p:cNvPr>
              <p:cNvSpPr txBox="1"/>
              <p:nvPr/>
            </p:nvSpPr>
            <p:spPr>
              <a:xfrm>
                <a:off x="259944" y="4676390"/>
                <a:ext cx="1252399" cy="543294"/>
              </a:xfrm>
              <a:prstGeom prst="rect">
                <a:avLst/>
              </a:prstGeom>
              <a:noFill/>
            </p:spPr>
            <p:txBody>
              <a:bodyPr wrap="square" rtlCol="0" anchor="ctr">
                <a:spAutoFit/>
              </a:bodyPr>
              <a:lstStyle/>
              <a:p>
                <a:pPr defTabSz="1625519">
                  <a:defRPr/>
                </a:pPr>
                <a:r>
                  <a:rPr lang="fi-FI" sz="1067" b="1" kern="0">
                    <a:solidFill>
                      <a:schemeClr val="bg1">
                        <a:lumMod val="50000"/>
                      </a:schemeClr>
                    </a:solidFill>
                  </a:rPr>
                  <a:t>Vähäinen/ pieni</a:t>
                </a:r>
              </a:p>
            </p:txBody>
          </p:sp>
          <p:sp>
            <p:nvSpPr>
              <p:cNvPr id="6" name="TextBox 373">
                <a:extLst>
                  <a:ext uri="{FF2B5EF4-FFF2-40B4-BE49-F238E27FC236}">
                    <a16:creationId xmlns:a16="http://schemas.microsoft.com/office/drawing/2014/main" id="{2B7BBD58-3806-B049-3319-4E4857EE6713}"/>
                  </a:ext>
                </a:extLst>
              </p:cNvPr>
              <p:cNvSpPr txBox="1"/>
              <p:nvPr/>
            </p:nvSpPr>
            <p:spPr>
              <a:xfrm>
                <a:off x="2138403" y="4668397"/>
                <a:ext cx="1331197" cy="543294"/>
              </a:xfrm>
              <a:prstGeom prst="rect">
                <a:avLst/>
              </a:prstGeom>
              <a:noFill/>
            </p:spPr>
            <p:txBody>
              <a:bodyPr wrap="square" rtlCol="0" anchor="ctr">
                <a:spAutoFit/>
              </a:bodyPr>
              <a:lstStyle/>
              <a:p>
                <a:pPr algn="r" defTabSz="1625519">
                  <a:defRPr/>
                </a:pPr>
                <a:r>
                  <a:rPr lang="fi-FI" sz="1067" b="1" kern="0">
                    <a:solidFill>
                      <a:schemeClr val="bg1">
                        <a:lumMod val="50000"/>
                      </a:schemeClr>
                    </a:solidFill>
                  </a:rPr>
                  <a:t>Voimakas/ suuri</a:t>
                </a:r>
              </a:p>
            </p:txBody>
          </p:sp>
          <p:sp>
            <p:nvSpPr>
              <p:cNvPr id="26" name="Oval 69">
                <a:extLst>
                  <a:ext uri="{FF2B5EF4-FFF2-40B4-BE49-F238E27FC236}">
                    <a16:creationId xmlns:a16="http://schemas.microsoft.com/office/drawing/2014/main" id="{C422351C-8DC6-F436-575A-D336A839E5C2}"/>
                  </a:ext>
                </a:extLst>
              </p:cNvPr>
              <p:cNvSpPr/>
              <p:nvPr/>
            </p:nvSpPr>
            <p:spPr bwMode="auto">
              <a:xfrm>
                <a:off x="1260559" y="4850473"/>
                <a:ext cx="172595" cy="172595"/>
              </a:xfrm>
              <a:prstGeom prst="ellipse">
                <a:avLst/>
              </a:prstGeom>
              <a:solidFill>
                <a:schemeClr val="bg1">
                  <a:lumMod val="50000"/>
                </a:schemeClr>
              </a:solidFill>
              <a:ln w="6350" cap="flat" cmpd="sng" algn="ctr">
                <a:solidFill>
                  <a:schemeClr val="bg1">
                    <a:lumMod val="65000"/>
                  </a:schemeClr>
                </a:solidFill>
                <a:prstDash val="solid"/>
                <a:round/>
                <a:headEnd type="none" w="sm" len="sm"/>
                <a:tailEnd type="triangle" w="lg" len="med"/>
              </a:ln>
              <a:effectLst/>
            </p:spPr>
            <p:txBody>
              <a:bodyPr vert="horz" wrap="none" lIns="160000" tIns="83200" rIns="160000" bIns="83200" numCol="1" rtlCol="0" anchor="ctr" anchorCtr="0" compatLnSpc="1">
                <a:prstTxWarp prst="textNoShape">
                  <a:avLst/>
                </a:prstTxWarp>
                <a:noAutofit/>
              </a:bodyPr>
              <a:lstStyle/>
              <a:p>
                <a:pPr algn="ctr" defTabSz="1625479" eaLnBrk="0" fontAlgn="base" hangingPunct="0">
                  <a:spcBef>
                    <a:spcPct val="0"/>
                  </a:spcBef>
                  <a:spcAft>
                    <a:spcPct val="0"/>
                  </a:spcAft>
                  <a:defRPr/>
                </a:pPr>
                <a:endParaRPr lang="fi-FI" sz="1423" b="1" kern="0">
                  <a:solidFill>
                    <a:srgbClr val="000000">
                      <a:lumMod val="75000"/>
                      <a:lumOff val="25000"/>
                    </a:srgbClr>
                  </a:solidFill>
                </a:endParaRPr>
              </a:p>
            </p:txBody>
          </p:sp>
          <p:sp>
            <p:nvSpPr>
              <p:cNvPr id="32" name="Oval 72">
                <a:extLst>
                  <a:ext uri="{FF2B5EF4-FFF2-40B4-BE49-F238E27FC236}">
                    <a16:creationId xmlns:a16="http://schemas.microsoft.com/office/drawing/2014/main" id="{4F05A5CF-93F2-864C-A946-3B93AFFC0879}"/>
                  </a:ext>
                </a:extLst>
              </p:cNvPr>
              <p:cNvSpPr/>
              <p:nvPr/>
            </p:nvSpPr>
            <p:spPr bwMode="auto">
              <a:xfrm>
                <a:off x="1497498" y="4850473"/>
                <a:ext cx="172595" cy="172595"/>
              </a:xfrm>
              <a:prstGeom prst="ellipse">
                <a:avLst/>
              </a:prstGeom>
              <a:solidFill>
                <a:schemeClr val="bg1">
                  <a:lumMod val="50000"/>
                </a:schemeClr>
              </a:solidFill>
              <a:ln w="6350" cap="flat" cmpd="sng" algn="ctr">
                <a:solidFill>
                  <a:schemeClr val="bg1">
                    <a:lumMod val="65000"/>
                  </a:schemeClr>
                </a:solidFill>
                <a:prstDash val="solid"/>
                <a:round/>
                <a:headEnd type="none" w="sm" len="sm"/>
                <a:tailEnd type="triangle" w="lg" len="med"/>
              </a:ln>
              <a:effectLst/>
            </p:spPr>
            <p:txBody>
              <a:bodyPr vert="horz" wrap="none" lIns="160000" tIns="83200" rIns="160000" bIns="83200" numCol="1" rtlCol="0" anchor="ctr" anchorCtr="0" compatLnSpc="1">
                <a:prstTxWarp prst="textNoShape">
                  <a:avLst/>
                </a:prstTxWarp>
                <a:noAutofit/>
              </a:bodyPr>
              <a:lstStyle/>
              <a:p>
                <a:pPr algn="ctr" defTabSz="1625479" eaLnBrk="0" fontAlgn="base" hangingPunct="0">
                  <a:spcBef>
                    <a:spcPct val="0"/>
                  </a:spcBef>
                  <a:spcAft>
                    <a:spcPct val="0"/>
                  </a:spcAft>
                  <a:defRPr/>
                </a:pPr>
                <a:endParaRPr lang="fi-FI" sz="1423" b="1" kern="0">
                  <a:solidFill>
                    <a:srgbClr val="000000">
                      <a:lumMod val="75000"/>
                      <a:lumOff val="25000"/>
                    </a:srgbClr>
                  </a:solidFill>
                </a:endParaRPr>
              </a:p>
            </p:txBody>
          </p:sp>
          <p:sp>
            <p:nvSpPr>
              <p:cNvPr id="33" name="Oval 72">
                <a:extLst>
                  <a:ext uri="{FF2B5EF4-FFF2-40B4-BE49-F238E27FC236}">
                    <a16:creationId xmlns:a16="http://schemas.microsoft.com/office/drawing/2014/main" id="{C58E7E9F-BF87-354B-86C2-C99755E43192}"/>
                  </a:ext>
                </a:extLst>
              </p:cNvPr>
              <p:cNvSpPr/>
              <p:nvPr/>
            </p:nvSpPr>
            <p:spPr bwMode="auto">
              <a:xfrm>
                <a:off x="1734437" y="4850473"/>
                <a:ext cx="172595" cy="172595"/>
              </a:xfrm>
              <a:prstGeom prst="ellipse">
                <a:avLst/>
              </a:prstGeom>
              <a:solidFill>
                <a:schemeClr val="bg1">
                  <a:lumMod val="50000"/>
                </a:schemeClr>
              </a:solidFill>
              <a:ln w="6350" cap="flat" cmpd="sng" algn="ctr">
                <a:solidFill>
                  <a:schemeClr val="bg1">
                    <a:lumMod val="65000"/>
                  </a:schemeClr>
                </a:solidFill>
                <a:prstDash val="solid"/>
                <a:round/>
                <a:headEnd type="none" w="sm" len="sm"/>
                <a:tailEnd type="triangle" w="lg" len="med"/>
              </a:ln>
              <a:effectLst/>
            </p:spPr>
            <p:txBody>
              <a:bodyPr vert="horz" wrap="none" lIns="160000" tIns="83200" rIns="160000" bIns="83200" numCol="1" rtlCol="0" anchor="ctr" anchorCtr="0" compatLnSpc="1">
                <a:prstTxWarp prst="textNoShape">
                  <a:avLst/>
                </a:prstTxWarp>
                <a:noAutofit/>
              </a:bodyPr>
              <a:lstStyle/>
              <a:p>
                <a:pPr algn="ctr" defTabSz="1625479" eaLnBrk="0" fontAlgn="base" hangingPunct="0">
                  <a:spcBef>
                    <a:spcPct val="0"/>
                  </a:spcBef>
                  <a:spcAft>
                    <a:spcPct val="0"/>
                  </a:spcAft>
                  <a:defRPr/>
                </a:pPr>
                <a:endParaRPr lang="fi-FI" sz="1423" b="1" kern="0">
                  <a:solidFill>
                    <a:srgbClr val="000000">
                      <a:lumMod val="75000"/>
                      <a:lumOff val="25000"/>
                    </a:srgbClr>
                  </a:solidFill>
                </a:endParaRPr>
              </a:p>
            </p:txBody>
          </p:sp>
          <p:sp>
            <p:nvSpPr>
              <p:cNvPr id="38" name="Oval 72">
                <a:extLst>
                  <a:ext uri="{FF2B5EF4-FFF2-40B4-BE49-F238E27FC236}">
                    <a16:creationId xmlns:a16="http://schemas.microsoft.com/office/drawing/2014/main" id="{82C14B7B-16AA-81DC-A0BB-679564F41149}"/>
                  </a:ext>
                </a:extLst>
              </p:cNvPr>
              <p:cNvSpPr/>
              <p:nvPr/>
            </p:nvSpPr>
            <p:spPr bwMode="auto">
              <a:xfrm>
                <a:off x="1971375" y="4850473"/>
                <a:ext cx="172595" cy="172595"/>
              </a:xfrm>
              <a:prstGeom prst="ellipse">
                <a:avLst/>
              </a:prstGeom>
              <a:solidFill>
                <a:schemeClr val="bg1">
                  <a:lumMod val="50000"/>
                </a:schemeClr>
              </a:solidFill>
              <a:ln w="6350" cap="flat" cmpd="sng" algn="ctr">
                <a:solidFill>
                  <a:schemeClr val="bg1">
                    <a:lumMod val="65000"/>
                  </a:schemeClr>
                </a:solidFill>
                <a:prstDash val="solid"/>
                <a:round/>
                <a:headEnd type="none" w="sm" len="sm"/>
                <a:tailEnd type="triangle" w="lg" len="med"/>
              </a:ln>
              <a:effectLst/>
            </p:spPr>
            <p:txBody>
              <a:bodyPr vert="horz" wrap="none" lIns="160000" tIns="83200" rIns="160000" bIns="83200" numCol="1" rtlCol="0" anchor="ctr" anchorCtr="0" compatLnSpc="1">
                <a:prstTxWarp prst="textNoShape">
                  <a:avLst/>
                </a:prstTxWarp>
                <a:noAutofit/>
              </a:bodyPr>
              <a:lstStyle/>
              <a:p>
                <a:pPr algn="ctr" defTabSz="1625479" eaLnBrk="0" fontAlgn="base" hangingPunct="0">
                  <a:spcBef>
                    <a:spcPct val="0"/>
                  </a:spcBef>
                  <a:spcAft>
                    <a:spcPct val="0"/>
                  </a:spcAft>
                  <a:defRPr/>
                </a:pPr>
                <a:endParaRPr lang="fi-FI" sz="1423" b="1" kern="0">
                  <a:solidFill>
                    <a:srgbClr val="000000">
                      <a:lumMod val="75000"/>
                      <a:lumOff val="25000"/>
                    </a:srgbClr>
                  </a:solidFill>
                </a:endParaRPr>
              </a:p>
            </p:txBody>
          </p:sp>
          <p:sp>
            <p:nvSpPr>
              <p:cNvPr id="47" name="Oval 72">
                <a:extLst>
                  <a:ext uri="{FF2B5EF4-FFF2-40B4-BE49-F238E27FC236}">
                    <a16:creationId xmlns:a16="http://schemas.microsoft.com/office/drawing/2014/main" id="{957420D5-4E89-D5F1-EA04-36BE80247657}"/>
                  </a:ext>
                </a:extLst>
              </p:cNvPr>
              <p:cNvSpPr/>
              <p:nvPr/>
            </p:nvSpPr>
            <p:spPr bwMode="auto">
              <a:xfrm>
                <a:off x="2208317" y="4850473"/>
                <a:ext cx="172595" cy="172595"/>
              </a:xfrm>
              <a:prstGeom prst="ellipse">
                <a:avLst/>
              </a:prstGeom>
              <a:solidFill>
                <a:srgbClr val="FFFFFF">
                  <a:lumMod val="95000"/>
                </a:srgbClr>
              </a:solidFill>
              <a:ln w="9525" cap="flat" cmpd="sng" algn="ctr">
                <a:solidFill>
                  <a:schemeClr val="bg1">
                    <a:lumMod val="65000"/>
                  </a:schemeClr>
                </a:solidFill>
                <a:prstDash val="solid"/>
                <a:round/>
                <a:headEnd type="none" w="sm" len="sm"/>
                <a:tailEnd type="triangle" w="lg" len="med"/>
              </a:ln>
              <a:effectLst/>
            </p:spPr>
            <p:txBody>
              <a:bodyPr vert="horz" wrap="none" lIns="160000" tIns="83200" rIns="160000" bIns="83200" numCol="1" rtlCol="0" anchor="ctr" anchorCtr="0" compatLnSpc="1">
                <a:prstTxWarp prst="textNoShape">
                  <a:avLst/>
                </a:prstTxWarp>
                <a:noAutofit/>
              </a:bodyPr>
              <a:lstStyle/>
              <a:p>
                <a:pPr algn="ctr" defTabSz="1625479" eaLnBrk="0" fontAlgn="base" hangingPunct="0">
                  <a:spcBef>
                    <a:spcPct val="0"/>
                  </a:spcBef>
                  <a:spcAft>
                    <a:spcPct val="0"/>
                  </a:spcAft>
                  <a:defRPr/>
                </a:pPr>
                <a:endParaRPr lang="fi-FI" sz="1423" b="1" kern="0">
                  <a:solidFill>
                    <a:srgbClr val="000000">
                      <a:lumMod val="75000"/>
                      <a:lumOff val="25000"/>
                    </a:srgbClr>
                  </a:solidFill>
                </a:endParaRPr>
              </a:p>
            </p:txBody>
          </p:sp>
        </p:grpSp>
        <p:sp>
          <p:nvSpPr>
            <p:cNvPr id="81" name="TextBox 95">
              <a:extLst>
                <a:ext uri="{FF2B5EF4-FFF2-40B4-BE49-F238E27FC236}">
                  <a16:creationId xmlns:a16="http://schemas.microsoft.com/office/drawing/2014/main" id="{CA69E4A0-6FE0-7F5E-9CE2-3EFE6F1BF420}"/>
                </a:ext>
              </a:extLst>
            </p:cNvPr>
            <p:cNvSpPr txBox="1"/>
            <p:nvPr/>
          </p:nvSpPr>
          <p:spPr>
            <a:xfrm>
              <a:off x="655781" y="1833572"/>
              <a:ext cx="2741445" cy="449872"/>
            </a:xfrm>
            <a:prstGeom prst="rect">
              <a:avLst/>
            </a:prstGeom>
            <a:noFill/>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rPr>
                <a:t>GEOPOLIITTISET JÄNNITTEET</a:t>
              </a:r>
            </a:p>
          </p:txBody>
        </p:sp>
        <p:sp>
          <p:nvSpPr>
            <p:cNvPr id="82" name="TextBox 59">
              <a:extLst>
                <a:ext uri="{FF2B5EF4-FFF2-40B4-BE49-F238E27FC236}">
                  <a16:creationId xmlns:a16="http://schemas.microsoft.com/office/drawing/2014/main" id="{14A73C79-8A1A-3519-63C4-8494753C4FC4}"/>
                </a:ext>
              </a:extLst>
            </p:cNvPr>
            <p:cNvSpPr txBox="1"/>
            <p:nvPr/>
          </p:nvSpPr>
          <p:spPr>
            <a:xfrm>
              <a:off x="655781" y="2387897"/>
              <a:ext cx="2741445" cy="449872"/>
            </a:xfrm>
            <a:prstGeom prst="rect">
              <a:avLst/>
            </a:prstGeom>
            <a:noFill/>
            <a:ln>
              <a:noFill/>
            </a:ln>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rPr>
                <a:t>EUROOPAN YHTENÄISYYS</a:t>
              </a:r>
            </a:p>
          </p:txBody>
        </p:sp>
        <p:sp>
          <p:nvSpPr>
            <p:cNvPr id="83" name="TextBox 59">
              <a:extLst>
                <a:ext uri="{FF2B5EF4-FFF2-40B4-BE49-F238E27FC236}">
                  <a16:creationId xmlns:a16="http://schemas.microsoft.com/office/drawing/2014/main" id="{0705C8BB-6A17-2559-332F-6957B69DFFFF}"/>
                </a:ext>
              </a:extLst>
            </p:cNvPr>
            <p:cNvSpPr txBox="1"/>
            <p:nvPr/>
          </p:nvSpPr>
          <p:spPr>
            <a:xfrm>
              <a:off x="507541" y="2942223"/>
              <a:ext cx="2889685" cy="449872"/>
            </a:xfrm>
            <a:prstGeom prst="rect">
              <a:avLst/>
            </a:prstGeom>
            <a:noFill/>
            <a:ln>
              <a:noFill/>
            </a:ln>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rPr>
                <a:t>EKOLOGISEN KRIISIN VAIKUTUKSET</a:t>
              </a:r>
            </a:p>
          </p:txBody>
        </p:sp>
        <p:sp>
          <p:nvSpPr>
            <p:cNvPr id="84" name="TextBox 59">
              <a:extLst>
                <a:ext uri="{FF2B5EF4-FFF2-40B4-BE49-F238E27FC236}">
                  <a16:creationId xmlns:a16="http://schemas.microsoft.com/office/drawing/2014/main" id="{EF41D784-DA65-31E2-D79F-B9F16B4A490C}"/>
                </a:ext>
              </a:extLst>
            </p:cNvPr>
            <p:cNvSpPr txBox="1"/>
            <p:nvPr/>
          </p:nvSpPr>
          <p:spPr>
            <a:xfrm>
              <a:off x="685597" y="4605199"/>
              <a:ext cx="2741445" cy="449872"/>
            </a:xfrm>
            <a:prstGeom prst="rect">
              <a:avLst/>
            </a:prstGeom>
            <a:noFill/>
            <a:ln>
              <a:noFill/>
            </a:ln>
          </p:spPr>
          <p:txBody>
            <a:bodyPr wrap="square" rtlCol="0" anchor="ctr">
              <a:noAutofit/>
            </a:bodyPr>
            <a:lstStyle/>
            <a:p>
              <a:pPr algn="r" defTabSz="1219140" eaLnBrk="0" fontAlgn="base" hangingPunct="0">
                <a:spcBef>
                  <a:spcPct val="0"/>
                </a:spcBef>
                <a:spcAft>
                  <a:spcPct val="0"/>
                </a:spcAft>
                <a:defRPr/>
              </a:pPr>
              <a:r>
                <a:rPr lang="fi-FI" sz="1200" b="1" kern="0">
                  <a:solidFill>
                    <a:srgbClr val="000000"/>
                  </a:solidFill>
                </a:rPr>
                <a:t>VÄESTÖNKASVU</a:t>
              </a:r>
            </a:p>
          </p:txBody>
        </p:sp>
        <p:sp>
          <p:nvSpPr>
            <p:cNvPr id="94" name="TextBox 97">
              <a:extLst>
                <a:ext uri="{FF2B5EF4-FFF2-40B4-BE49-F238E27FC236}">
                  <a16:creationId xmlns:a16="http://schemas.microsoft.com/office/drawing/2014/main" id="{A0D6F302-85ED-1B41-86BA-5E9B218B085C}"/>
                </a:ext>
              </a:extLst>
            </p:cNvPr>
            <p:cNvSpPr txBox="1"/>
            <p:nvPr/>
          </p:nvSpPr>
          <p:spPr>
            <a:xfrm>
              <a:off x="685597" y="5159528"/>
              <a:ext cx="2741445" cy="449872"/>
            </a:xfrm>
            <a:prstGeom prst="rect">
              <a:avLst/>
            </a:prstGeom>
            <a:noFill/>
          </p:spPr>
          <p:txBody>
            <a:bodyPr wrap="square" rtlCol="0" anchor="ctr">
              <a:noAutofit/>
            </a:bodyPr>
            <a:lstStyle/>
            <a:p>
              <a:pPr algn="r" defTabSz="1320662" eaLnBrk="0" fontAlgn="base" hangingPunct="0">
                <a:spcBef>
                  <a:spcPct val="0"/>
                </a:spcBef>
                <a:spcAft>
                  <a:spcPct val="0"/>
                </a:spcAft>
                <a:defRPr/>
              </a:pPr>
              <a:r>
                <a:rPr lang="fi-FI" sz="1200" b="1" kern="0">
                  <a:solidFill>
                    <a:srgbClr val="000000"/>
                  </a:solidFill>
                </a:rPr>
                <a:t>KAUPUNGISTUMISEN ASTE</a:t>
              </a:r>
            </a:p>
          </p:txBody>
        </p:sp>
        <p:sp>
          <p:nvSpPr>
            <p:cNvPr id="95" name="TextBox 98">
              <a:extLst>
                <a:ext uri="{FF2B5EF4-FFF2-40B4-BE49-F238E27FC236}">
                  <a16:creationId xmlns:a16="http://schemas.microsoft.com/office/drawing/2014/main" id="{E6C543B4-3BE7-647B-BE11-15063DD7D79F}"/>
                </a:ext>
              </a:extLst>
            </p:cNvPr>
            <p:cNvSpPr txBox="1"/>
            <p:nvPr/>
          </p:nvSpPr>
          <p:spPr>
            <a:xfrm>
              <a:off x="655781" y="3496548"/>
              <a:ext cx="2741445" cy="449872"/>
            </a:xfrm>
            <a:prstGeom prst="rect">
              <a:avLst/>
            </a:prstGeom>
            <a:noFill/>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rPr>
                <a:t>TEKNOLOGIAKEHITYKSEN NOPEUS</a:t>
              </a:r>
            </a:p>
          </p:txBody>
        </p:sp>
        <p:sp>
          <p:nvSpPr>
            <p:cNvPr id="96" name="TextBox 59">
              <a:extLst>
                <a:ext uri="{FF2B5EF4-FFF2-40B4-BE49-F238E27FC236}">
                  <a16:creationId xmlns:a16="http://schemas.microsoft.com/office/drawing/2014/main" id="{9BDFD516-DE26-A811-F429-5D1779AA075C}"/>
                </a:ext>
              </a:extLst>
            </p:cNvPr>
            <p:cNvSpPr txBox="1"/>
            <p:nvPr/>
          </p:nvSpPr>
          <p:spPr>
            <a:xfrm>
              <a:off x="665970" y="4050873"/>
              <a:ext cx="2741445" cy="449872"/>
            </a:xfrm>
            <a:prstGeom prst="rect">
              <a:avLst/>
            </a:prstGeom>
            <a:noFill/>
            <a:ln>
              <a:noFill/>
            </a:ln>
          </p:spPr>
          <p:txBody>
            <a:bodyPr wrap="square" rtlCol="0" anchor="ctr">
              <a:noAutofit/>
            </a:bodyPr>
            <a:lstStyle/>
            <a:p>
              <a:pPr algn="r" defTabSz="1219110" eaLnBrk="0" fontAlgn="base" hangingPunct="0">
                <a:spcBef>
                  <a:spcPct val="0"/>
                </a:spcBef>
                <a:spcAft>
                  <a:spcPct val="0"/>
                </a:spcAft>
                <a:defRPr/>
              </a:pPr>
              <a:r>
                <a:rPr lang="fi-FI" sz="1200" b="1" kern="0">
                  <a:solidFill>
                    <a:srgbClr val="000000"/>
                  </a:solidFill>
                </a:rPr>
                <a:t>SUOMEN TALOUSKASVU</a:t>
              </a:r>
            </a:p>
          </p:txBody>
        </p:sp>
        <p:sp>
          <p:nvSpPr>
            <p:cNvPr id="97" name="TextBox 97">
              <a:extLst>
                <a:ext uri="{FF2B5EF4-FFF2-40B4-BE49-F238E27FC236}">
                  <a16:creationId xmlns:a16="http://schemas.microsoft.com/office/drawing/2014/main" id="{B949575D-158A-E394-3A2F-EC0D64499188}"/>
                </a:ext>
              </a:extLst>
            </p:cNvPr>
            <p:cNvSpPr txBox="1"/>
            <p:nvPr/>
          </p:nvSpPr>
          <p:spPr>
            <a:xfrm>
              <a:off x="685597" y="5713097"/>
              <a:ext cx="2741445" cy="449872"/>
            </a:xfrm>
            <a:prstGeom prst="rect">
              <a:avLst/>
            </a:prstGeom>
            <a:noFill/>
          </p:spPr>
          <p:txBody>
            <a:bodyPr wrap="square" rtlCol="0" anchor="ctr">
              <a:noAutofit/>
            </a:bodyPr>
            <a:lstStyle/>
            <a:p>
              <a:pPr algn="r" defTabSz="1320662" eaLnBrk="0" fontAlgn="base" hangingPunct="0">
                <a:spcBef>
                  <a:spcPct val="0"/>
                </a:spcBef>
                <a:spcAft>
                  <a:spcPct val="0"/>
                </a:spcAft>
                <a:defRPr/>
              </a:pPr>
              <a:r>
                <a:rPr lang="fi-FI" sz="1200" b="1" kern="0">
                  <a:solidFill>
                    <a:srgbClr val="000000"/>
                  </a:solidFill>
                </a:rPr>
                <a:t>YHTEISKUNNAN POLARISAATIO</a:t>
              </a:r>
            </a:p>
          </p:txBody>
        </p:sp>
        <p:sp>
          <p:nvSpPr>
            <p:cNvPr id="5" name="Oval 69">
              <a:extLst>
                <a:ext uri="{FF2B5EF4-FFF2-40B4-BE49-F238E27FC236}">
                  <a16:creationId xmlns:a16="http://schemas.microsoft.com/office/drawing/2014/main" id="{36AF72A0-3C5E-8AC1-41BD-EF24EFD456B7}"/>
                </a:ext>
              </a:extLst>
            </p:cNvPr>
            <p:cNvSpPr/>
            <p:nvPr/>
          </p:nvSpPr>
          <p:spPr bwMode="auto">
            <a:xfrm>
              <a:off x="3523905" y="1953393"/>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FCA4AA"/>
                </a:solidFill>
              </a:endParaRPr>
            </a:p>
          </p:txBody>
        </p:sp>
        <p:sp>
          <p:nvSpPr>
            <p:cNvPr id="7" name="Oval 72">
              <a:extLst>
                <a:ext uri="{FF2B5EF4-FFF2-40B4-BE49-F238E27FC236}">
                  <a16:creationId xmlns:a16="http://schemas.microsoft.com/office/drawing/2014/main" id="{6D3BE5D0-1199-E955-9D72-12FED124C7FB}"/>
                </a:ext>
              </a:extLst>
            </p:cNvPr>
            <p:cNvSpPr/>
            <p:nvPr/>
          </p:nvSpPr>
          <p:spPr bwMode="auto">
            <a:xfrm>
              <a:off x="3829744" y="1953393"/>
              <a:ext cx="208000" cy="208000"/>
            </a:xfrm>
            <a:prstGeom prst="ellipse">
              <a:avLst/>
            </a:prstGeom>
            <a:solidFill>
              <a:schemeClr val="bg1"/>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FCA4AA"/>
                </a:solidFill>
              </a:endParaRPr>
            </a:p>
          </p:txBody>
        </p:sp>
        <p:sp>
          <p:nvSpPr>
            <p:cNvPr id="11" name="Oval 72">
              <a:extLst>
                <a:ext uri="{FF2B5EF4-FFF2-40B4-BE49-F238E27FC236}">
                  <a16:creationId xmlns:a16="http://schemas.microsoft.com/office/drawing/2014/main" id="{8CD3B291-6E97-16C4-CFFD-392DF39854B2}"/>
                </a:ext>
              </a:extLst>
            </p:cNvPr>
            <p:cNvSpPr/>
            <p:nvPr/>
          </p:nvSpPr>
          <p:spPr bwMode="auto">
            <a:xfrm>
              <a:off x="4135124" y="1953393"/>
              <a:ext cx="208000" cy="208000"/>
            </a:xfrm>
            <a:prstGeom prst="ellipse">
              <a:avLst/>
            </a:prstGeom>
            <a:solidFill>
              <a:schemeClr val="bg1"/>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FCA4AA"/>
                </a:solidFill>
              </a:endParaRPr>
            </a:p>
          </p:txBody>
        </p:sp>
        <p:sp>
          <p:nvSpPr>
            <p:cNvPr id="17" name="Oval 72">
              <a:extLst>
                <a:ext uri="{FF2B5EF4-FFF2-40B4-BE49-F238E27FC236}">
                  <a16:creationId xmlns:a16="http://schemas.microsoft.com/office/drawing/2014/main" id="{BE2439F2-59BA-38FD-2764-63D95CAA343B}"/>
                </a:ext>
              </a:extLst>
            </p:cNvPr>
            <p:cNvSpPr/>
            <p:nvPr/>
          </p:nvSpPr>
          <p:spPr bwMode="auto">
            <a:xfrm>
              <a:off x="4440504" y="1953393"/>
              <a:ext cx="208000" cy="208000"/>
            </a:xfrm>
            <a:prstGeom prst="ellipse">
              <a:avLst/>
            </a:prstGeom>
            <a:solidFill>
              <a:schemeClr val="bg1"/>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FCA4AA"/>
                </a:solidFill>
              </a:endParaRPr>
            </a:p>
          </p:txBody>
        </p:sp>
        <p:sp>
          <p:nvSpPr>
            <p:cNvPr id="18" name="Oval 72">
              <a:extLst>
                <a:ext uri="{FF2B5EF4-FFF2-40B4-BE49-F238E27FC236}">
                  <a16:creationId xmlns:a16="http://schemas.microsoft.com/office/drawing/2014/main" id="{997D47A7-8BE4-9172-616F-67C7F47C041F}"/>
                </a:ext>
              </a:extLst>
            </p:cNvPr>
            <p:cNvSpPr/>
            <p:nvPr/>
          </p:nvSpPr>
          <p:spPr bwMode="auto">
            <a:xfrm>
              <a:off x="4745884" y="1953393"/>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9" name="Oval 69">
              <a:extLst>
                <a:ext uri="{FF2B5EF4-FFF2-40B4-BE49-F238E27FC236}">
                  <a16:creationId xmlns:a16="http://schemas.microsoft.com/office/drawing/2014/main" id="{6BCE4B69-82D7-7D11-9F30-E3CBE192C3D1}"/>
                </a:ext>
              </a:extLst>
            </p:cNvPr>
            <p:cNvSpPr/>
            <p:nvPr/>
          </p:nvSpPr>
          <p:spPr bwMode="auto">
            <a:xfrm>
              <a:off x="3523905" y="2507718"/>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20" name="Oval 72">
              <a:extLst>
                <a:ext uri="{FF2B5EF4-FFF2-40B4-BE49-F238E27FC236}">
                  <a16:creationId xmlns:a16="http://schemas.microsoft.com/office/drawing/2014/main" id="{D813B193-CE3E-1466-7668-A75FF2AE62CE}"/>
                </a:ext>
              </a:extLst>
            </p:cNvPr>
            <p:cNvSpPr/>
            <p:nvPr/>
          </p:nvSpPr>
          <p:spPr bwMode="auto">
            <a:xfrm>
              <a:off x="3829744" y="2507718"/>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1" name="Oval 72">
              <a:extLst>
                <a:ext uri="{FF2B5EF4-FFF2-40B4-BE49-F238E27FC236}">
                  <a16:creationId xmlns:a16="http://schemas.microsoft.com/office/drawing/2014/main" id="{90942A0D-2764-E2F4-3EED-5D96943C237E}"/>
                </a:ext>
              </a:extLst>
            </p:cNvPr>
            <p:cNvSpPr/>
            <p:nvPr/>
          </p:nvSpPr>
          <p:spPr bwMode="auto">
            <a:xfrm>
              <a:off x="4135124" y="2507718"/>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2" name="Oval 72">
              <a:extLst>
                <a:ext uri="{FF2B5EF4-FFF2-40B4-BE49-F238E27FC236}">
                  <a16:creationId xmlns:a16="http://schemas.microsoft.com/office/drawing/2014/main" id="{777FD7FC-FA5B-284A-DE32-51F243A97D01}"/>
                </a:ext>
              </a:extLst>
            </p:cNvPr>
            <p:cNvSpPr/>
            <p:nvPr/>
          </p:nvSpPr>
          <p:spPr bwMode="auto">
            <a:xfrm>
              <a:off x="4440504" y="2507718"/>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3" name="Oval 72">
              <a:extLst>
                <a:ext uri="{FF2B5EF4-FFF2-40B4-BE49-F238E27FC236}">
                  <a16:creationId xmlns:a16="http://schemas.microsoft.com/office/drawing/2014/main" id="{3D8441AF-B3A0-1AF5-6591-2D45414AE89C}"/>
                </a:ext>
              </a:extLst>
            </p:cNvPr>
            <p:cNvSpPr/>
            <p:nvPr/>
          </p:nvSpPr>
          <p:spPr bwMode="auto">
            <a:xfrm>
              <a:off x="4745884" y="2507718"/>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4" name="Oval 69">
              <a:extLst>
                <a:ext uri="{FF2B5EF4-FFF2-40B4-BE49-F238E27FC236}">
                  <a16:creationId xmlns:a16="http://schemas.microsoft.com/office/drawing/2014/main" id="{574CA29C-31F5-0C79-010A-AFDF410945F6}"/>
                </a:ext>
              </a:extLst>
            </p:cNvPr>
            <p:cNvSpPr/>
            <p:nvPr/>
          </p:nvSpPr>
          <p:spPr bwMode="auto">
            <a:xfrm>
              <a:off x="3523905" y="3062044"/>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25" name="Oval 72">
              <a:extLst>
                <a:ext uri="{FF2B5EF4-FFF2-40B4-BE49-F238E27FC236}">
                  <a16:creationId xmlns:a16="http://schemas.microsoft.com/office/drawing/2014/main" id="{190A8F93-10B3-741B-CEC9-8834DA5C2FC3}"/>
                </a:ext>
              </a:extLst>
            </p:cNvPr>
            <p:cNvSpPr/>
            <p:nvPr/>
          </p:nvSpPr>
          <p:spPr bwMode="auto">
            <a:xfrm>
              <a:off x="3829744" y="3062044"/>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7" name="Oval 72">
              <a:extLst>
                <a:ext uri="{FF2B5EF4-FFF2-40B4-BE49-F238E27FC236}">
                  <a16:creationId xmlns:a16="http://schemas.microsoft.com/office/drawing/2014/main" id="{BEE87447-E3C0-F46B-EA78-B266DDC77D2F}"/>
                </a:ext>
              </a:extLst>
            </p:cNvPr>
            <p:cNvSpPr/>
            <p:nvPr/>
          </p:nvSpPr>
          <p:spPr bwMode="auto">
            <a:xfrm>
              <a:off x="4135124" y="3062044"/>
              <a:ext cx="208000" cy="208000"/>
            </a:xfrm>
            <a:prstGeom prst="ellipse">
              <a:avLst/>
            </a:prstGeom>
            <a:solidFill>
              <a:schemeClr val="bg1"/>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8" name="Oval 72">
              <a:extLst>
                <a:ext uri="{FF2B5EF4-FFF2-40B4-BE49-F238E27FC236}">
                  <a16:creationId xmlns:a16="http://schemas.microsoft.com/office/drawing/2014/main" id="{CBE04718-03B8-88DA-4C6D-A7172DA24D9F}"/>
                </a:ext>
              </a:extLst>
            </p:cNvPr>
            <p:cNvSpPr/>
            <p:nvPr/>
          </p:nvSpPr>
          <p:spPr bwMode="auto">
            <a:xfrm>
              <a:off x="4440504" y="3062044"/>
              <a:ext cx="208000" cy="208000"/>
            </a:xfrm>
            <a:prstGeom prst="ellipse">
              <a:avLst/>
            </a:prstGeom>
            <a:solidFill>
              <a:schemeClr val="bg1"/>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9" name="Oval 72">
              <a:extLst>
                <a:ext uri="{FF2B5EF4-FFF2-40B4-BE49-F238E27FC236}">
                  <a16:creationId xmlns:a16="http://schemas.microsoft.com/office/drawing/2014/main" id="{8FCE9E67-FB86-F28F-CBF7-1DAF53DB39EA}"/>
                </a:ext>
              </a:extLst>
            </p:cNvPr>
            <p:cNvSpPr/>
            <p:nvPr/>
          </p:nvSpPr>
          <p:spPr bwMode="auto">
            <a:xfrm>
              <a:off x="4745884" y="3062044"/>
              <a:ext cx="208000" cy="208000"/>
            </a:xfrm>
            <a:prstGeom prst="ellipse">
              <a:avLst/>
            </a:prstGeom>
            <a:solidFill>
              <a:schemeClr val="bg1"/>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24" name="Oval 69">
              <a:extLst>
                <a:ext uri="{FF2B5EF4-FFF2-40B4-BE49-F238E27FC236}">
                  <a16:creationId xmlns:a16="http://schemas.microsoft.com/office/drawing/2014/main" id="{9F3E5883-EDD6-BCF9-F9AF-7586261FADA8}"/>
                </a:ext>
              </a:extLst>
            </p:cNvPr>
            <p:cNvSpPr/>
            <p:nvPr/>
          </p:nvSpPr>
          <p:spPr bwMode="auto">
            <a:xfrm>
              <a:off x="3543403" y="4725020"/>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225" name="Oval 72">
              <a:extLst>
                <a:ext uri="{FF2B5EF4-FFF2-40B4-BE49-F238E27FC236}">
                  <a16:creationId xmlns:a16="http://schemas.microsoft.com/office/drawing/2014/main" id="{C7AF79DB-1A4E-52F3-3601-8A2D2533E833}"/>
                </a:ext>
              </a:extLst>
            </p:cNvPr>
            <p:cNvSpPr/>
            <p:nvPr/>
          </p:nvSpPr>
          <p:spPr bwMode="auto">
            <a:xfrm>
              <a:off x="3849241" y="4725020"/>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26" name="Oval 72">
              <a:extLst>
                <a:ext uri="{FF2B5EF4-FFF2-40B4-BE49-F238E27FC236}">
                  <a16:creationId xmlns:a16="http://schemas.microsoft.com/office/drawing/2014/main" id="{0D017AEE-1734-E67D-95A7-6182A38EB769}"/>
                </a:ext>
              </a:extLst>
            </p:cNvPr>
            <p:cNvSpPr/>
            <p:nvPr/>
          </p:nvSpPr>
          <p:spPr bwMode="auto">
            <a:xfrm>
              <a:off x="4154621" y="4725020"/>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27" name="Oval 72">
              <a:extLst>
                <a:ext uri="{FF2B5EF4-FFF2-40B4-BE49-F238E27FC236}">
                  <a16:creationId xmlns:a16="http://schemas.microsoft.com/office/drawing/2014/main" id="{E2699DB0-3CBB-546F-1913-CE642536B7C2}"/>
                </a:ext>
              </a:extLst>
            </p:cNvPr>
            <p:cNvSpPr/>
            <p:nvPr/>
          </p:nvSpPr>
          <p:spPr bwMode="auto">
            <a:xfrm>
              <a:off x="4460001" y="4725020"/>
              <a:ext cx="208000" cy="208000"/>
            </a:xfrm>
            <a:prstGeom prst="ellipse">
              <a:avLst/>
            </a:prstGeom>
            <a:solidFill>
              <a:schemeClr val="bg1"/>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28" name="Oval 72">
              <a:extLst>
                <a:ext uri="{FF2B5EF4-FFF2-40B4-BE49-F238E27FC236}">
                  <a16:creationId xmlns:a16="http://schemas.microsoft.com/office/drawing/2014/main" id="{38DB18CA-7547-454E-520A-3DF5FB506738}"/>
                </a:ext>
              </a:extLst>
            </p:cNvPr>
            <p:cNvSpPr/>
            <p:nvPr/>
          </p:nvSpPr>
          <p:spPr bwMode="auto">
            <a:xfrm>
              <a:off x="4765381" y="4725020"/>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29" name="Oval 69">
              <a:extLst>
                <a:ext uri="{FF2B5EF4-FFF2-40B4-BE49-F238E27FC236}">
                  <a16:creationId xmlns:a16="http://schemas.microsoft.com/office/drawing/2014/main" id="{FC302754-AD17-610E-6461-A9B15E77F02F}"/>
                </a:ext>
              </a:extLst>
            </p:cNvPr>
            <p:cNvSpPr/>
            <p:nvPr/>
          </p:nvSpPr>
          <p:spPr bwMode="auto">
            <a:xfrm>
              <a:off x="3543403" y="5279349"/>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234" name="Oval 72">
              <a:extLst>
                <a:ext uri="{FF2B5EF4-FFF2-40B4-BE49-F238E27FC236}">
                  <a16:creationId xmlns:a16="http://schemas.microsoft.com/office/drawing/2014/main" id="{F9191C73-C781-6615-7E48-1B58CBA12051}"/>
                </a:ext>
              </a:extLst>
            </p:cNvPr>
            <p:cNvSpPr/>
            <p:nvPr/>
          </p:nvSpPr>
          <p:spPr bwMode="auto">
            <a:xfrm>
              <a:off x="3849241" y="5279349"/>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35" name="Oval 72">
              <a:extLst>
                <a:ext uri="{FF2B5EF4-FFF2-40B4-BE49-F238E27FC236}">
                  <a16:creationId xmlns:a16="http://schemas.microsoft.com/office/drawing/2014/main" id="{E6D482E0-990D-6EE4-51D3-33EDB70BAC8E}"/>
                </a:ext>
              </a:extLst>
            </p:cNvPr>
            <p:cNvSpPr/>
            <p:nvPr/>
          </p:nvSpPr>
          <p:spPr bwMode="auto">
            <a:xfrm>
              <a:off x="4154621" y="5279349"/>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37" name="Oval 72">
              <a:extLst>
                <a:ext uri="{FF2B5EF4-FFF2-40B4-BE49-F238E27FC236}">
                  <a16:creationId xmlns:a16="http://schemas.microsoft.com/office/drawing/2014/main" id="{EAA2EBED-6883-899D-7A68-AEBB42F75612}"/>
                </a:ext>
              </a:extLst>
            </p:cNvPr>
            <p:cNvSpPr/>
            <p:nvPr/>
          </p:nvSpPr>
          <p:spPr bwMode="auto">
            <a:xfrm>
              <a:off x="4460001" y="5279349"/>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42" name="Oval 72">
              <a:extLst>
                <a:ext uri="{FF2B5EF4-FFF2-40B4-BE49-F238E27FC236}">
                  <a16:creationId xmlns:a16="http://schemas.microsoft.com/office/drawing/2014/main" id="{6AEE04DA-D159-9EAC-2708-EDDC0FC7C983}"/>
                </a:ext>
              </a:extLst>
            </p:cNvPr>
            <p:cNvSpPr/>
            <p:nvPr/>
          </p:nvSpPr>
          <p:spPr bwMode="auto">
            <a:xfrm>
              <a:off x="4765381" y="5279349"/>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43" name="Oval 69">
              <a:extLst>
                <a:ext uri="{FF2B5EF4-FFF2-40B4-BE49-F238E27FC236}">
                  <a16:creationId xmlns:a16="http://schemas.microsoft.com/office/drawing/2014/main" id="{A5C13DB0-3A16-66C4-716D-57762941F892}"/>
                </a:ext>
              </a:extLst>
            </p:cNvPr>
            <p:cNvSpPr/>
            <p:nvPr/>
          </p:nvSpPr>
          <p:spPr bwMode="auto">
            <a:xfrm>
              <a:off x="3523905" y="3616369"/>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244" name="Oval 72">
              <a:extLst>
                <a:ext uri="{FF2B5EF4-FFF2-40B4-BE49-F238E27FC236}">
                  <a16:creationId xmlns:a16="http://schemas.microsoft.com/office/drawing/2014/main" id="{059042DD-C3B9-FD41-3BF1-1CDF351EEA70}"/>
                </a:ext>
              </a:extLst>
            </p:cNvPr>
            <p:cNvSpPr/>
            <p:nvPr/>
          </p:nvSpPr>
          <p:spPr bwMode="auto">
            <a:xfrm>
              <a:off x="3829744" y="3616369"/>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45" name="Oval 72">
              <a:extLst>
                <a:ext uri="{FF2B5EF4-FFF2-40B4-BE49-F238E27FC236}">
                  <a16:creationId xmlns:a16="http://schemas.microsoft.com/office/drawing/2014/main" id="{27D77DCB-EA20-D500-2AF6-50B466E2D7A8}"/>
                </a:ext>
              </a:extLst>
            </p:cNvPr>
            <p:cNvSpPr/>
            <p:nvPr/>
          </p:nvSpPr>
          <p:spPr bwMode="auto">
            <a:xfrm>
              <a:off x="4135124" y="3616369"/>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47" name="Oval 72">
              <a:extLst>
                <a:ext uri="{FF2B5EF4-FFF2-40B4-BE49-F238E27FC236}">
                  <a16:creationId xmlns:a16="http://schemas.microsoft.com/office/drawing/2014/main" id="{22172433-1A07-72AA-035D-6E49171FC4EE}"/>
                </a:ext>
              </a:extLst>
            </p:cNvPr>
            <p:cNvSpPr/>
            <p:nvPr/>
          </p:nvSpPr>
          <p:spPr bwMode="auto">
            <a:xfrm>
              <a:off x="4440504" y="3616369"/>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35" name="Oval 72">
              <a:extLst>
                <a:ext uri="{FF2B5EF4-FFF2-40B4-BE49-F238E27FC236}">
                  <a16:creationId xmlns:a16="http://schemas.microsoft.com/office/drawing/2014/main" id="{89526EEF-D947-EF97-6B3E-9D3F1A2A8B05}"/>
                </a:ext>
              </a:extLst>
            </p:cNvPr>
            <p:cNvSpPr/>
            <p:nvPr/>
          </p:nvSpPr>
          <p:spPr bwMode="auto">
            <a:xfrm>
              <a:off x="4745884" y="3616369"/>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36" name="Oval 69">
              <a:extLst>
                <a:ext uri="{FF2B5EF4-FFF2-40B4-BE49-F238E27FC236}">
                  <a16:creationId xmlns:a16="http://schemas.microsoft.com/office/drawing/2014/main" id="{5D4C8465-26AC-DD2A-070F-A6128AA19F85}"/>
                </a:ext>
              </a:extLst>
            </p:cNvPr>
            <p:cNvSpPr/>
            <p:nvPr/>
          </p:nvSpPr>
          <p:spPr bwMode="auto">
            <a:xfrm>
              <a:off x="3534096" y="4170694"/>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37" name="Oval 72">
              <a:extLst>
                <a:ext uri="{FF2B5EF4-FFF2-40B4-BE49-F238E27FC236}">
                  <a16:creationId xmlns:a16="http://schemas.microsoft.com/office/drawing/2014/main" id="{EB4D3575-4E91-5EE2-3A6F-2859FF573F2D}"/>
                </a:ext>
              </a:extLst>
            </p:cNvPr>
            <p:cNvSpPr/>
            <p:nvPr/>
          </p:nvSpPr>
          <p:spPr bwMode="auto">
            <a:xfrm>
              <a:off x="3839935" y="4170694"/>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39" name="Oval 72">
              <a:extLst>
                <a:ext uri="{FF2B5EF4-FFF2-40B4-BE49-F238E27FC236}">
                  <a16:creationId xmlns:a16="http://schemas.microsoft.com/office/drawing/2014/main" id="{2C40C476-4670-C863-A64F-997E15690D9B}"/>
                </a:ext>
              </a:extLst>
            </p:cNvPr>
            <p:cNvSpPr/>
            <p:nvPr/>
          </p:nvSpPr>
          <p:spPr bwMode="auto">
            <a:xfrm>
              <a:off x="4145315" y="4170694"/>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40" name="Oval 72">
              <a:extLst>
                <a:ext uri="{FF2B5EF4-FFF2-40B4-BE49-F238E27FC236}">
                  <a16:creationId xmlns:a16="http://schemas.microsoft.com/office/drawing/2014/main" id="{4C3FDBB3-1BC5-2119-60B2-123484E2F910}"/>
                </a:ext>
              </a:extLst>
            </p:cNvPr>
            <p:cNvSpPr/>
            <p:nvPr/>
          </p:nvSpPr>
          <p:spPr bwMode="auto">
            <a:xfrm>
              <a:off x="4450695" y="4170694"/>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41" name="Oval 72">
              <a:extLst>
                <a:ext uri="{FF2B5EF4-FFF2-40B4-BE49-F238E27FC236}">
                  <a16:creationId xmlns:a16="http://schemas.microsoft.com/office/drawing/2014/main" id="{AF3AAEF1-7528-E76C-966B-D18D1FDE4744}"/>
                </a:ext>
              </a:extLst>
            </p:cNvPr>
            <p:cNvSpPr/>
            <p:nvPr/>
          </p:nvSpPr>
          <p:spPr bwMode="auto">
            <a:xfrm>
              <a:off x="4756075" y="4170694"/>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42" name="Oval 69">
              <a:extLst>
                <a:ext uri="{FF2B5EF4-FFF2-40B4-BE49-F238E27FC236}">
                  <a16:creationId xmlns:a16="http://schemas.microsoft.com/office/drawing/2014/main" id="{C530E9B1-4FE0-AC79-C147-21E96990BDDC}"/>
                </a:ext>
              </a:extLst>
            </p:cNvPr>
            <p:cNvSpPr/>
            <p:nvPr/>
          </p:nvSpPr>
          <p:spPr bwMode="auto">
            <a:xfrm>
              <a:off x="3543403" y="5832918"/>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43" name="Oval 72">
              <a:extLst>
                <a:ext uri="{FF2B5EF4-FFF2-40B4-BE49-F238E27FC236}">
                  <a16:creationId xmlns:a16="http://schemas.microsoft.com/office/drawing/2014/main" id="{5D246E1A-9578-056A-00DA-4322E3182298}"/>
                </a:ext>
              </a:extLst>
            </p:cNvPr>
            <p:cNvSpPr/>
            <p:nvPr/>
          </p:nvSpPr>
          <p:spPr bwMode="auto">
            <a:xfrm>
              <a:off x="3849241" y="5832918"/>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44" name="Oval 72">
              <a:extLst>
                <a:ext uri="{FF2B5EF4-FFF2-40B4-BE49-F238E27FC236}">
                  <a16:creationId xmlns:a16="http://schemas.microsoft.com/office/drawing/2014/main" id="{1D4DDD50-326E-BFDC-3E53-2630B92F2B14}"/>
                </a:ext>
              </a:extLst>
            </p:cNvPr>
            <p:cNvSpPr/>
            <p:nvPr/>
          </p:nvSpPr>
          <p:spPr bwMode="auto">
            <a:xfrm>
              <a:off x="4154621" y="5832918"/>
              <a:ext cx="208000" cy="208000"/>
            </a:xfrm>
            <a:prstGeom prst="ellipse">
              <a:avLst/>
            </a:prstGeom>
            <a:solidFill>
              <a:schemeClr val="accent4">
                <a:lumMod val="60000"/>
                <a:lumOff val="40000"/>
              </a:schemeClr>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45" name="Oval 72">
              <a:extLst>
                <a:ext uri="{FF2B5EF4-FFF2-40B4-BE49-F238E27FC236}">
                  <a16:creationId xmlns:a16="http://schemas.microsoft.com/office/drawing/2014/main" id="{3105C3C4-C15B-D61D-FC3B-C33663A7408A}"/>
                </a:ext>
              </a:extLst>
            </p:cNvPr>
            <p:cNvSpPr/>
            <p:nvPr/>
          </p:nvSpPr>
          <p:spPr bwMode="auto">
            <a:xfrm>
              <a:off x="4460001" y="5832918"/>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46" name="Oval 72">
              <a:extLst>
                <a:ext uri="{FF2B5EF4-FFF2-40B4-BE49-F238E27FC236}">
                  <a16:creationId xmlns:a16="http://schemas.microsoft.com/office/drawing/2014/main" id="{EFBB17E6-6B03-CD86-1B32-4204B48F88F7}"/>
                </a:ext>
              </a:extLst>
            </p:cNvPr>
            <p:cNvSpPr/>
            <p:nvPr/>
          </p:nvSpPr>
          <p:spPr bwMode="auto">
            <a:xfrm>
              <a:off x="4765381" y="5832918"/>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68" name="Oval 69">
              <a:extLst>
                <a:ext uri="{FF2B5EF4-FFF2-40B4-BE49-F238E27FC236}">
                  <a16:creationId xmlns:a16="http://schemas.microsoft.com/office/drawing/2014/main" id="{4E72F886-EEFA-E9B5-3040-03A799BEBB64}"/>
                </a:ext>
              </a:extLst>
            </p:cNvPr>
            <p:cNvSpPr/>
            <p:nvPr/>
          </p:nvSpPr>
          <p:spPr bwMode="auto">
            <a:xfrm>
              <a:off x="5499629" y="1957660"/>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FCA4AA"/>
                </a:solidFill>
              </a:endParaRPr>
            </a:p>
          </p:txBody>
        </p:sp>
        <p:sp>
          <p:nvSpPr>
            <p:cNvPr id="85" name="Oval 72">
              <a:extLst>
                <a:ext uri="{FF2B5EF4-FFF2-40B4-BE49-F238E27FC236}">
                  <a16:creationId xmlns:a16="http://schemas.microsoft.com/office/drawing/2014/main" id="{EA5FB9DD-962A-056A-56D1-F1063DB0C0E7}"/>
                </a:ext>
              </a:extLst>
            </p:cNvPr>
            <p:cNvSpPr/>
            <p:nvPr/>
          </p:nvSpPr>
          <p:spPr bwMode="auto">
            <a:xfrm>
              <a:off x="5805468" y="1957660"/>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FCA4AA"/>
                </a:solidFill>
              </a:endParaRPr>
            </a:p>
          </p:txBody>
        </p:sp>
        <p:sp>
          <p:nvSpPr>
            <p:cNvPr id="86" name="Oval 72">
              <a:extLst>
                <a:ext uri="{FF2B5EF4-FFF2-40B4-BE49-F238E27FC236}">
                  <a16:creationId xmlns:a16="http://schemas.microsoft.com/office/drawing/2014/main" id="{D5B37392-56D7-1B7F-C424-0FDB1B51278C}"/>
                </a:ext>
              </a:extLst>
            </p:cNvPr>
            <p:cNvSpPr/>
            <p:nvPr/>
          </p:nvSpPr>
          <p:spPr bwMode="auto">
            <a:xfrm>
              <a:off x="6110848" y="1957660"/>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FCA4AA"/>
                </a:solidFill>
              </a:endParaRPr>
            </a:p>
          </p:txBody>
        </p:sp>
        <p:sp>
          <p:nvSpPr>
            <p:cNvPr id="87" name="Oval 72">
              <a:extLst>
                <a:ext uri="{FF2B5EF4-FFF2-40B4-BE49-F238E27FC236}">
                  <a16:creationId xmlns:a16="http://schemas.microsoft.com/office/drawing/2014/main" id="{7EB4DDB6-C4AA-53C5-28C7-E4B2F4485921}"/>
                </a:ext>
              </a:extLst>
            </p:cNvPr>
            <p:cNvSpPr/>
            <p:nvPr/>
          </p:nvSpPr>
          <p:spPr bwMode="auto">
            <a:xfrm>
              <a:off x="6416228" y="1957660"/>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FCA4AA"/>
                </a:solidFill>
              </a:endParaRPr>
            </a:p>
          </p:txBody>
        </p:sp>
        <p:sp>
          <p:nvSpPr>
            <p:cNvPr id="88" name="Oval 72">
              <a:extLst>
                <a:ext uri="{FF2B5EF4-FFF2-40B4-BE49-F238E27FC236}">
                  <a16:creationId xmlns:a16="http://schemas.microsoft.com/office/drawing/2014/main" id="{8D823475-4BA9-0B31-65D8-F8A8B32B88C4}"/>
                </a:ext>
              </a:extLst>
            </p:cNvPr>
            <p:cNvSpPr/>
            <p:nvPr/>
          </p:nvSpPr>
          <p:spPr bwMode="auto">
            <a:xfrm>
              <a:off x="6721608" y="1957660"/>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89" name="Oval 69">
              <a:extLst>
                <a:ext uri="{FF2B5EF4-FFF2-40B4-BE49-F238E27FC236}">
                  <a16:creationId xmlns:a16="http://schemas.microsoft.com/office/drawing/2014/main" id="{993A139A-AB9C-F747-E67D-A274B316121C}"/>
                </a:ext>
              </a:extLst>
            </p:cNvPr>
            <p:cNvSpPr/>
            <p:nvPr/>
          </p:nvSpPr>
          <p:spPr bwMode="auto">
            <a:xfrm>
              <a:off x="5499629" y="2511985"/>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90" name="Oval 72">
              <a:extLst>
                <a:ext uri="{FF2B5EF4-FFF2-40B4-BE49-F238E27FC236}">
                  <a16:creationId xmlns:a16="http://schemas.microsoft.com/office/drawing/2014/main" id="{6D2616B7-E15C-7D5C-5B93-A93A6C0CAE77}"/>
                </a:ext>
              </a:extLst>
            </p:cNvPr>
            <p:cNvSpPr/>
            <p:nvPr/>
          </p:nvSpPr>
          <p:spPr bwMode="auto">
            <a:xfrm>
              <a:off x="5805468" y="2511985"/>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91" name="Oval 72">
              <a:extLst>
                <a:ext uri="{FF2B5EF4-FFF2-40B4-BE49-F238E27FC236}">
                  <a16:creationId xmlns:a16="http://schemas.microsoft.com/office/drawing/2014/main" id="{8A7F84A8-DFC1-7E80-E3D9-15C6F75F3F60}"/>
                </a:ext>
              </a:extLst>
            </p:cNvPr>
            <p:cNvSpPr/>
            <p:nvPr/>
          </p:nvSpPr>
          <p:spPr bwMode="auto">
            <a:xfrm>
              <a:off x="6110848" y="2511985"/>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92" name="Oval 72">
              <a:extLst>
                <a:ext uri="{FF2B5EF4-FFF2-40B4-BE49-F238E27FC236}">
                  <a16:creationId xmlns:a16="http://schemas.microsoft.com/office/drawing/2014/main" id="{C7439D31-8F79-C072-6F47-7E7C6D057B42}"/>
                </a:ext>
              </a:extLst>
            </p:cNvPr>
            <p:cNvSpPr/>
            <p:nvPr/>
          </p:nvSpPr>
          <p:spPr bwMode="auto">
            <a:xfrm>
              <a:off x="6416228" y="2511985"/>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93" name="Oval 72">
              <a:extLst>
                <a:ext uri="{FF2B5EF4-FFF2-40B4-BE49-F238E27FC236}">
                  <a16:creationId xmlns:a16="http://schemas.microsoft.com/office/drawing/2014/main" id="{47F06D68-96F6-79A2-92DD-30E60A94E734}"/>
                </a:ext>
              </a:extLst>
            </p:cNvPr>
            <p:cNvSpPr/>
            <p:nvPr/>
          </p:nvSpPr>
          <p:spPr bwMode="auto">
            <a:xfrm>
              <a:off x="6721608" y="2511985"/>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98" name="Oval 69">
              <a:extLst>
                <a:ext uri="{FF2B5EF4-FFF2-40B4-BE49-F238E27FC236}">
                  <a16:creationId xmlns:a16="http://schemas.microsoft.com/office/drawing/2014/main" id="{6E14B41D-B854-9BF9-2D57-3161905AEA90}"/>
                </a:ext>
              </a:extLst>
            </p:cNvPr>
            <p:cNvSpPr/>
            <p:nvPr/>
          </p:nvSpPr>
          <p:spPr bwMode="auto">
            <a:xfrm>
              <a:off x="5499629" y="3066311"/>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99" name="Oval 72">
              <a:extLst>
                <a:ext uri="{FF2B5EF4-FFF2-40B4-BE49-F238E27FC236}">
                  <a16:creationId xmlns:a16="http://schemas.microsoft.com/office/drawing/2014/main" id="{85774CC7-EC7B-E5FB-A43C-D90475F03F4A}"/>
                </a:ext>
              </a:extLst>
            </p:cNvPr>
            <p:cNvSpPr/>
            <p:nvPr/>
          </p:nvSpPr>
          <p:spPr bwMode="auto">
            <a:xfrm>
              <a:off x="5805468" y="3066311"/>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00" name="Oval 72">
              <a:extLst>
                <a:ext uri="{FF2B5EF4-FFF2-40B4-BE49-F238E27FC236}">
                  <a16:creationId xmlns:a16="http://schemas.microsoft.com/office/drawing/2014/main" id="{82BB344D-8369-0F10-F3FC-D0BD24252325}"/>
                </a:ext>
              </a:extLst>
            </p:cNvPr>
            <p:cNvSpPr/>
            <p:nvPr/>
          </p:nvSpPr>
          <p:spPr bwMode="auto">
            <a:xfrm>
              <a:off x="6110848" y="3066311"/>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01" name="Oval 72">
              <a:extLst>
                <a:ext uri="{FF2B5EF4-FFF2-40B4-BE49-F238E27FC236}">
                  <a16:creationId xmlns:a16="http://schemas.microsoft.com/office/drawing/2014/main" id="{5E1CBE74-7DB2-B40D-03FE-6FBE407D3D69}"/>
                </a:ext>
              </a:extLst>
            </p:cNvPr>
            <p:cNvSpPr/>
            <p:nvPr/>
          </p:nvSpPr>
          <p:spPr bwMode="auto">
            <a:xfrm>
              <a:off x="6416228" y="3066311"/>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02" name="Oval 72">
              <a:extLst>
                <a:ext uri="{FF2B5EF4-FFF2-40B4-BE49-F238E27FC236}">
                  <a16:creationId xmlns:a16="http://schemas.microsoft.com/office/drawing/2014/main" id="{253A0C31-6E99-AE6D-8A65-F809DE073F5D}"/>
                </a:ext>
              </a:extLst>
            </p:cNvPr>
            <p:cNvSpPr/>
            <p:nvPr/>
          </p:nvSpPr>
          <p:spPr bwMode="auto">
            <a:xfrm>
              <a:off x="6721608" y="3066311"/>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03" name="Oval 69">
              <a:extLst>
                <a:ext uri="{FF2B5EF4-FFF2-40B4-BE49-F238E27FC236}">
                  <a16:creationId xmlns:a16="http://schemas.microsoft.com/office/drawing/2014/main" id="{5872ABFD-3CD5-3874-65AE-8D620B5A386F}"/>
                </a:ext>
              </a:extLst>
            </p:cNvPr>
            <p:cNvSpPr/>
            <p:nvPr/>
          </p:nvSpPr>
          <p:spPr bwMode="auto">
            <a:xfrm>
              <a:off x="5519127" y="4729287"/>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104" name="Oval 72">
              <a:extLst>
                <a:ext uri="{FF2B5EF4-FFF2-40B4-BE49-F238E27FC236}">
                  <a16:creationId xmlns:a16="http://schemas.microsoft.com/office/drawing/2014/main" id="{FD2DD7CE-2386-654C-190B-A2F7671D0D0C}"/>
                </a:ext>
              </a:extLst>
            </p:cNvPr>
            <p:cNvSpPr/>
            <p:nvPr/>
          </p:nvSpPr>
          <p:spPr bwMode="auto">
            <a:xfrm>
              <a:off x="5824965" y="4729287"/>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05" name="Oval 72">
              <a:extLst>
                <a:ext uri="{FF2B5EF4-FFF2-40B4-BE49-F238E27FC236}">
                  <a16:creationId xmlns:a16="http://schemas.microsoft.com/office/drawing/2014/main" id="{B6207924-C45A-803B-4955-A02CECDE4C4F}"/>
                </a:ext>
              </a:extLst>
            </p:cNvPr>
            <p:cNvSpPr/>
            <p:nvPr/>
          </p:nvSpPr>
          <p:spPr bwMode="auto">
            <a:xfrm>
              <a:off x="6130345" y="4729287"/>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06" name="Oval 72">
              <a:extLst>
                <a:ext uri="{FF2B5EF4-FFF2-40B4-BE49-F238E27FC236}">
                  <a16:creationId xmlns:a16="http://schemas.microsoft.com/office/drawing/2014/main" id="{3895BB88-594C-AABD-CDC1-0DD0A82E7D38}"/>
                </a:ext>
              </a:extLst>
            </p:cNvPr>
            <p:cNvSpPr/>
            <p:nvPr/>
          </p:nvSpPr>
          <p:spPr bwMode="auto">
            <a:xfrm>
              <a:off x="6435725" y="4729287"/>
              <a:ext cx="208000" cy="208000"/>
            </a:xfrm>
            <a:prstGeom prst="ellipse">
              <a:avLst/>
            </a:prstGeom>
            <a:solidFill>
              <a:schemeClr val="bg1"/>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07" name="Oval 72">
              <a:extLst>
                <a:ext uri="{FF2B5EF4-FFF2-40B4-BE49-F238E27FC236}">
                  <a16:creationId xmlns:a16="http://schemas.microsoft.com/office/drawing/2014/main" id="{BFFDC15C-E2A0-5D0C-792E-EF2F06BCBCB0}"/>
                </a:ext>
              </a:extLst>
            </p:cNvPr>
            <p:cNvSpPr/>
            <p:nvPr/>
          </p:nvSpPr>
          <p:spPr bwMode="auto">
            <a:xfrm>
              <a:off x="6741105" y="4729287"/>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08" name="Oval 69">
              <a:extLst>
                <a:ext uri="{FF2B5EF4-FFF2-40B4-BE49-F238E27FC236}">
                  <a16:creationId xmlns:a16="http://schemas.microsoft.com/office/drawing/2014/main" id="{203DCC44-DA3F-1996-B9F7-C4DFB905585F}"/>
                </a:ext>
              </a:extLst>
            </p:cNvPr>
            <p:cNvSpPr/>
            <p:nvPr/>
          </p:nvSpPr>
          <p:spPr bwMode="auto">
            <a:xfrm>
              <a:off x="5519127" y="5283616"/>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109" name="Oval 72">
              <a:extLst>
                <a:ext uri="{FF2B5EF4-FFF2-40B4-BE49-F238E27FC236}">
                  <a16:creationId xmlns:a16="http://schemas.microsoft.com/office/drawing/2014/main" id="{23BC6507-65CF-4419-003F-FCC1BC30B532}"/>
                </a:ext>
              </a:extLst>
            </p:cNvPr>
            <p:cNvSpPr/>
            <p:nvPr/>
          </p:nvSpPr>
          <p:spPr bwMode="auto">
            <a:xfrm>
              <a:off x="5824965" y="5283616"/>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10" name="Oval 72">
              <a:extLst>
                <a:ext uri="{FF2B5EF4-FFF2-40B4-BE49-F238E27FC236}">
                  <a16:creationId xmlns:a16="http://schemas.microsoft.com/office/drawing/2014/main" id="{65B3145B-C3AD-17AB-AC1E-CB7043E55AE3}"/>
                </a:ext>
              </a:extLst>
            </p:cNvPr>
            <p:cNvSpPr/>
            <p:nvPr/>
          </p:nvSpPr>
          <p:spPr bwMode="auto">
            <a:xfrm>
              <a:off x="6130345" y="5283616"/>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11" name="Oval 72">
              <a:extLst>
                <a:ext uri="{FF2B5EF4-FFF2-40B4-BE49-F238E27FC236}">
                  <a16:creationId xmlns:a16="http://schemas.microsoft.com/office/drawing/2014/main" id="{29B76192-FBEB-FA9F-267B-97258BF928E7}"/>
                </a:ext>
              </a:extLst>
            </p:cNvPr>
            <p:cNvSpPr/>
            <p:nvPr/>
          </p:nvSpPr>
          <p:spPr bwMode="auto">
            <a:xfrm>
              <a:off x="6435725" y="5283616"/>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12" name="Oval 72">
              <a:extLst>
                <a:ext uri="{FF2B5EF4-FFF2-40B4-BE49-F238E27FC236}">
                  <a16:creationId xmlns:a16="http://schemas.microsoft.com/office/drawing/2014/main" id="{47C0861E-04AF-CBB0-16E2-6AB85498FA16}"/>
                </a:ext>
              </a:extLst>
            </p:cNvPr>
            <p:cNvSpPr/>
            <p:nvPr/>
          </p:nvSpPr>
          <p:spPr bwMode="auto">
            <a:xfrm>
              <a:off x="6741105" y="5283616"/>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13" name="Oval 69">
              <a:extLst>
                <a:ext uri="{FF2B5EF4-FFF2-40B4-BE49-F238E27FC236}">
                  <a16:creationId xmlns:a16="http://schemas.microsoft.com/office/drawing/2014/main" id="{2EF6D0E3-2A09-AF7A-6E82-054C5F14F032}"/>
                </a:ext>
              </a:extLst>
            </p:cNvPr>
            <p:cNvSpPr/>
            <p:nvPr/>
          </p:nvSpPr>
          <p:spPr bwMode="auto">
            <a:xfrm>
              <a:off x="5499629" y="3620636"/>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114" name="Oval 72">
              <a:extLst>
                <a:ext uri="{FF2B5EF4-FFF2-40B4-BE49-F238E27FC236}">
                  <a16:creationId xmlns:a16="http://schemas.microsoft.com/office/drawing/2014/main" id="{6785CA0A-0FA6-B6EB-EE75-FE63F2EE96F4}"/>
                </a:ext>
              </a:extLst>
            </p:cNvPr>
            <p:cNvSpPr/>
            <p:nvPr/>
          </p:nvSpPr>
          <p:spPr bwMode="auto">
            <a:xfrm>
              <a:off x="5805468" y="3620636"/>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15" name="Oval 72">
              <a:extLst>
                <a:ext uri="{FF2B5EF4-FFF2-40B4-BE49-F238E27FC236}">
                  <a16:creationId xmlns:a16="http://schemas.microsoft.com/office/drawing/2014/main" id="{8A720AF2-B6D4-997B-C0E5-883C2C7ED359}"/>
                </a:ext>
              </a:extLst>
            </p:cNvPr>
            <p:cNvSpPr/>
            <p:nvPr/>
          </p:nvSpPr>
          <p:spPr bwMode="auto">
            <a:xfrm>
              <a:off x="6110848" y="3620636"/>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16" name="Oval 72">
              <a:extLst>
                <a:ext uri="{FF2B5EF4-FFF2-40B4-BE49-F238E27FC236}">
                  <a16:creationId xmlns:a16="http://schemas.microsoft.com/office/drawing/2014/main" id="{F6C53EA8-813B-617F-5B21-601F45B770FA}"/>
                </a:ext>
              </a:extLst>
            </p:cNvPr>
            <p:cNvSpPr/>
            <p:nvPr/>
          </p:nvSpPr>
          <p:spPr bwMode="auto">
            <a:xfrm>
              <a:off x="6416228" y="3620636"/>
              <a:ext cx="208000" cy="208000"/>
            </a:xfrm>
            <a:prstGeom prst="ellipse">
              <a:avLst/>
            </a:prstGeom>
            <a:solidFill>
              <a:schemeClr val="bg1"/>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17" name="Oval 72">
              <a:extLst>
                <a:ext uri="{FF2B5EF4-FFF2-40B4-BE49-F238E27FC236}">
                  <a16:creationId xmlns:a16="http://schemas.microsoft.com/office/drawing/2014/main" id="{D192EEA7-266F-0529-6B30-496B66D71B60}"/>
                </a:ext>
              </a:extLst>
            </p:cNvPr>
            <p:cNvSpPr/>
            <p:nvPr/>
          </p:nvSpPr>
          <p:spPr bwMode="auto">
            <a:xfrm>
              <a:off x="6721608" y="3620636"/>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18" name="Oval 69">
              <a:extLst>
                <a:ext uri="{FF2B5EF4-FFF2-40B4-BE49-F238E27FC236}">
                  <a16:creationId xmlns:a16="http://schemas.microsoft.com/office/drawing/2014/main" id="{698D7C44-E8E3-859C-E109-DAF01ACF5143}"/>
                </a:ext>
              </a:extLst>
            </p:cNvPr>
            <p:cNvSpPr/>
            <p:nvPr/>
          </p:nvSpPr>
          <p:spPr bwMode="auto">
            <a:xfrm>
              <a:off x="5509820" y="4174961"/>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119" name="Oval 72">
              <a:extLst>
                <a:ext uri="{FF2B5EF4-FFF2-40B4-BE49-F238E27FC236}">
                  <a16:creationId xmlns:a16="http://schemas.microsoft.com/office/drawing/2014/main" id="{D814C80E-7661-932C-2669-C9B4AAC683F8}"/>
                </a:ext>
              </a:extLst>
            </p:cNvPr>
            <p:cNvSpPr/>
            <p:nvPr/>
          </p:nvSpPr>
          <p:spPr bwMode="auto">
            <a:xfrm>
              <a:off x="5815659" y="4174961"/>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20" name="Oval 72">
              <a:extLst>
                <a:ext uri="{FF2B5EF4-FFF2-40B4-BE49-F238E27FC236}">
                  <a16:creationId xmlns:a16="http://schemas.microsoft.com/office/drawing/2014/main" id="{1FA614FD-33B1-EBD0-564D-D776AD4DAFB0}"/>
                </a:ext>
              </a:extLst>
            </p:cNvPr>
            <p:cNvSpPr/>
            <p:nvPr/>
          </p:nvSpPr>
          <p:spPr bwMode="auto">
            <a:xfrm>
              <a:off x="6121039" y="4174961"/>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21" name="Oval 72">
              <a:extLst>
                <a:ext uri="{FF2B5EF4-FFF2-40B4-BE49-F238E27FC236}">
                  <a16:creationId xmlns:a16="http://schemas.microsoft.com/office/drawing/2014/main" id="{91651207-5831-E4E4-0782-EAC42EE5A282}"/>
                </a:ext>
              </a:extLst>
            </p:cNvPr>
            <p:cNvSpPr/>
            <p:nvPr/>
          </p:nvSpPr>
          <p:spPr bwMode="auto">
            <a:xfrm>
              <a:off x="6426419" y="4174961"/>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346" name="Oval 72">
              <a:extLst>
                <a:ext uri="{FF2B5EF4-FFF2-40B4-BE49-F238E27FC236}">
                  <a16:creationId xmlns:a16="http://schemas.microsoft.com/office/drawing/2014/main" id="{36B943F1-42CD-A851-A0F6-CB4C26C7EF23}"/>
                </a:ext>
              </a:extLst>
            </p:cNvPr>
            <p:cNvSpPr/>
            <p:nvPr/>
          </p:nvSpPr>
          <p:spPr bwMode="auto">
            <a:xfrm>
              <a:off x="6731799" y="4174961"/>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347" name="Oval 69">
              <a:extLst>
                <a:ext uri="{FF2B5EF4-FFF2-40B4-BE49-F238E27FC236}">
                  <a16:creationId xmlns:a16="http://schemas.microsoft.com/office/drawing/2014/main" id="{B56B4E73-10EA-72FB-AE29-A25A68CC7064}"/>
                </a:ext>
              </a:extLst>
            </p:cNvPr>
            <p:cNvSpPr/>
            <p:nvPr/>
          </p:nvSpPr>
          <p:spPr bwMode="auto">
            <a:xfrm>
              <a:off x="5519127" y="5837185"/>
              <a:ext cx="208000" cy="208000"/>
            </a:xfrm>
            <a:prstGeom prst="ellipse">
              <a:avLst/>
            </a:prstGeom>
            <a:solidFill>
              <a:srgbClr val="7DADE0"/>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348" name="Oval 72">
              <a:extLst>
                <a:ext uri="{FF2B5EF4-FFF2-40B4-BE49-F238E27FC236}">
                  <a16:creationId xmlns:a16="http://schemas.microsoft.com/office/drawing/2014/main" id="{051D77D0-019A-45D3-F518-A9000B51EF46}"/>
                </a:ext>
              </a:extLst>
            </p:cNvPr>
            <p:cNvSpPr/>
            <p:nvPr/>
          </p:nvSpPr>
          <p:spPr bwMode="auto">
            <a:xfrm>
              <a:off x="5824965" y="5837185"/>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349" name="Oval 72">
              <a:extLst>
                <a:ext uri="{FF2B5EF4-FFF2-40B4-BE49-F238E27FC236}">
                  <a16:creationId xmlns:a16="http://schemas.microsoft.com/office/drawing/2014/main" id="{E2410E68-6270-5DC2-620A-0BA461161935}"/>
                </a:ext>
              </a:extLst>
            </p:cNvPr>
            <p:cNvSpPr/>
            <p:nvPr/>
          </p:nvSpPr>
          <p:spPr bwMode="auto">
            <a:xfrm>
              <a:off x="6130345" y="5837185"/>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350" name="Oval 72">
              <a:extLst>
                <a:ext uri="{FF2B5EF4-FFF2-40B4-BE49-F238E27FC236}">
                  <a16:creationId xmlns:a16="http://schemas.microsoft.com/office/drawing/2014/main" id="{C59B4605-5E10-D466-631D-2EA7E3E11889}"/>
                </a:ext>
              </a:extLst>
            </p:cNvPr>
            <p:cNvSpPr/>
            <p:nvPr/>
          </p:nvSpPr>
          <p:spPr bwMode="auto">
            <a:xfrm>
              <a:off x="6435725" y="5837185"/>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351" name="Oval 72">
              <a:extLst>
                <a:ext uri="{FF2B5EF4-FFF2-40B4-BE49-F238E27FC236}">
                  <a16:creationId xmlns:a16="http://schemas.microsoft.com/office/drawing/2014/main" id="{F97A3AED-6AB7-21F5-8DED-97FB1C26E96A}"/>
                </a:ext>
              </a:extLst>
            </p:cNvPr>
            <p:cNvSpPr/>
            <p:nvPr/>
          </p:nvSpPr>
          <p:spPr bwMode="auto">
            <a:xfrm>
              <a:off x="6741105" y="5837185"/>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29" name="Oval 69">
              <a:extLst>
                <a:ext uri="{FF2B5EF4-FFF2-40B4-BE49-F238E27FC236}">
                  <a16:creationId xmlns:a16="http://schemas.microsoft.com/office/drawing/2014/main" id="{0B7E4ED3-EAED-79B5-311F-A0641F96F811}"/>
                </a:ext>
              </a:extLst>
            </p:cNvPr>
            <p:cNvSpPr/>
            <p:nvPr/>
          </p:nvSpPr>
          <p:spPr bwMode="auto">
            <a:xfrm>
              <a:off x="7418909" y="1957660"/>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FCA4AA"/>
                </a:solidFill>
              </a:endParaRPr>
            </a:p>
          </p:txBody>
        </p:sp>
        <p:sp>
          <p:nvSpPr>
            <p:cNvPr id="130" name="Oval 72">
              <a:extLst>
                <a:ext uri="{FF2B5EF4-FFF2-40B4-BE49-F238E27FC236}">
                  <a16:creationId xmlns:a16="http://schemas.microsoft.com/office/drawing/2014/main" id="{781A3C06-2E25-720E-ABF0-EB9D11B6AE7C}"/>
                </a:ext>
              </a:extLst>
            </p:cNvPr>
            <p:cNvSpPr/>
            <p:nvPr/>
          </p:nvSpPr>
          <p:spPr bwMode="auto">
            <a:xfrm>
              <a:off x="7724748" y="1957660"/>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FCA4AA"/>
                </a:solidFill>
              </a:endParaRPr>
            </a:p>
          </p:txBody>
        </p:sp>
        <p:sp>
          <p:nvSpPr>
            <p:cNvPr id="131" name="Oval 72">
              <a:extLst>
                <a:ext uri="{FF2B5EF4-FFF2-40B4-BE49-F238E27FC236}">
                  <a16:creationId xmlns:a16="http://schemas.microsoft.com/office/drawing/2014/main" id="{268CD710-00A3-DC68-48A4-B9F4BC347C28}"/>
                </a:ext>
              </a:extLst>
            </p:cNvPr>
            <p:cNvSpPr/>
            <p:nvPr/>
          </p:nvSpPr>
          <p:spPr bwMode="auto">
            <a:xfrm>
              <a:off x="8030128" y="1957660"/>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FCA4AA"/>
                </a:solidFill>
              </a:endParaRPr>
            </a:p>
          </p:txBody>
        </p:sp>
        <p:sp>
          <p:nvSpPr>
            <p:cNvPr id="133" name="Oval 72">
              <a:extLst>
                <a:ext uri="{FF2B5EF4-FFF2-40B4-BE49-F238E27FC236}">
                  <a16:creationId xmlns:a16="http://schemas.microsoft.com/office/drawing/2014/main" id="{0BD66A99-0CAD-B060-10AE-50441183EC55}"/>
                </a:ext>
              </a:extLst>
            </p:cNvPr>
            <p:cNvSpPr/>
            <p:nvPr/>
          </p:nvSpPr>
          <p:spPr bwMode="auto">
            <a:xfrm>
              <a:off x="8335508" y="1957660"/>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FCA4AA"/>
                </a:solidFill>
              </a:endParaRPr>
            </a:p>
          </p:txBody>
        </p:sp>
        <p:sp>
          <p:nvSpPr>
            <p:cNvPr id="135" name="Oval 72">
              <a:extLst>
                <a:ext uri="{FF2B5EF4-FFF2-40B4-BE49-F238E27FC236}">
                  <a16:creationId xmlns:a16="http://schemas.microsoft.com/office/drawing/2014/main" id="{84990FBC-78E2-B903-99CF-7A16B2A039D7}"/>
                </a:ext>
              </a:extLst>
            </p:cNvPr>
            <p:cNvSpPr/>
            <p:nvPr/>
          </p:nvSpPr>
          <p:spPr bwMode="auto">
            <a:xfrm>
              <a:off x="8640888" y="1957660"/>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40" name="Oval 69">
              <a:extLst>
                <a:ext uri="{FF2B5EF4-FFF2-40B4-BE49-F238E27FC236}">
                  <a16:creationId xmlns:a16="http://schemas.microsoft.com/office/drawing/2014/main" id="{CA833D27-E210-ECF4-EE12-2BD60735A7F2}"/>
                </a:ext>
              </a:extLst>
            </p:cNvPr>
            <p:cNvSpPr/>
            <p:nvPr/>
          </p:nvSpPr>
          <p:spPr bwMode="auto">
            <a:xfrm>
              <a:off x="7418909" y="2511985"/>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142" name="Oval 72">
              <a:extLst>
                <a:ext uri="{FF2B5EF4-FFF2-40B4-BE49-F238E27FC236}">
                  <a16:creationId xmlns:a16="http://schemas.microsoft.com/office/drawing/2014/main" id="{7A5D9805-5975-28F5-951C-A083DCB4912A}"/>
                </a:ext>
              </a:extLst>
            </p:cNvPr>
            <p:cNvSpPr/>
            <p:nvPr/>
          </p:nvSpPr>
          <p:spPr bwMode="auto">
            <a:xfrm>
              <a:off x="7724748" y="2511985"/>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45" name="Oval 72">
              <a:extLst>
                <a:ext uri="{FF2B5EF4-FFF2-40B4-BE49-F238E27FC236}">
                  <a16:creationId xmlns:a16="http://schemas.microsoft.com/office/drawing/2014/main" id="{5A5E831F-8729-365B-D659-C0D7DF59E5F6}"/>
                </a:ext>
              </a:extLst>
            </p:cNvPr>
            <p:cNvSpPr/>
            <p:nvPr/>
          </p:nvSpPr>
          <p:spPr bwMode="auto">
            <a:xfrm>
              <a:off x="8030128" y="2511985"/>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46" name="Oval 72">
              <a:extLst>
                <a:ext uri="{FF2B5EF4-FFF2-40B4-BE49-F238E27FC236}">
                  <a16:creationId xmlns:a16="http://schemas.microsoft.com/office/drawing/2014/main" id="{9CAEDB1B-5AB5-D2B7-232A-A3513C4859AC}"/>
                </a:ext>
              </a:extLst>
            </p:cNvPr>
            <p:cNvSpPr/>
            <p:nvPr/>
          </p:nvSpPr>
          <p:spPr bwMode="auto">
            <a:xfrm>
              <a:off x="8335508" y="2511985"/>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47" name="Oval 72">
              <a:extLst>
                <a:ext uri="{FF2B5EF4-FFF2-40B4-BE49-F238E27FC236}">
                  <a16:creationId xmlns:a16="http://schemas.microsoft.com/office/drawing/2014/main" id="{5852A8CA-D815-EE9B-9A03-C6CB050F3999}"/>
                </a:ext>
              </a:extLst>
            </p:cNvPr>
            <p:cNvSpPr/>
            <p:nvPr/>
          </p:nvSpPr>
          <p:spPr bwMode="auto">
            <a:xfrm>
              <a:off x="8640888" y="2511985"/>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49" name="Oval 69">
              <a:extLst>
                <a:ext uri="{FF2B5EF4-FFF2-40B4-BE49-F238E27FC236}">
                  <a16:creationId xmlns:a16="http://schemas.microsoft.com/office/drawing/2014/main" id="{DB1C91EC-B8DE-FBC6-8CF6-55FDF7F3962F}"/>
                </a:ext>
              </a:extLst>
            </p:cNvPr>
            <p:cNvSpPr/>
            <p:nvPr/>
          </p:nvSpPr>
          <p:spPr bwMode="auto">
            <a:xfrm>
              <a:off x="7418909" y="3066311"/>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150" name="Oval 72">
              <a:extLst>
                <a:ext uri="{FF2B5EF4-FFF2-40B4-BE49-F238E27FC236}">
                  <a16:creationId xmlns:a16="http://schemas.microsoft.com/office/drawing/2014/main" id="{D7E8E8D7-7912-2BA3-6132-CDC1E79857EA}"/>
                </a:ext>
              </a:extLst>
            </p:cNvPr>
            <p:cNvSpPr/>
            <p:nvPr/>
          </p:nvSpPr>
          <p:spPr bwMode="auto">
            <a:xfrm>
              <a:off x="7724748" y="3066311"/>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57" name="Oval 72">
              <a:extLst>
                <a:ext uri="{FF2B5EF4-FFF2-40B4-BE49-F238E27FC236}">
                  <a16:creationId xmlns:a16="http://schemas.microsoft.com/office/drawing/2014/main" id="{7F38C0DB-F973-E779-FD61-F0DAE4111E0F}"/>
                </a:ext>
              </a:extLst>
            </p:cNvPr>
            <p:cNvSpPr/>
            <p:nvPr/>
          </p:nvSpPr>
          <p:spPr bwMode="auto">
            <a:xfrm>
              <a:off x="8030128" y="3066311"/>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58" name="Oval 72">
              <a:extLst>
                <a:ext uri="{FF2B5EF4-FFF2-40B4-BE49-F238E27FC236}">
                  <a16:creationId xmlns:a16="http://schemas.microsoft.com/office/drawing/2014/main" id="{517F7297-0A61-B9F4-4F07-F4AB9F034E59}"/>
                </a:ext>
              </a:extLst>
            </p:cNvPr>
            <p:cNvSpPr/>
            <p:nvPr/>
          </p:nvSpPr>
          <p:spPr bwMode="auto">
            <a:xfrm>
              <a:off x="8335508" y="3066311"/>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59" name="Oval 72">
              <a:extLst>
                <a:ext uri="{FF2B5EF4-FFF2-40B4-BE49-F238E27FC236}">
                  <a16:creationId xmlns:a16="http://schemas.microsoft.com/office/drawing/2014/main" id="{A4698086-3374-FC84-3440-22435BF2BAC5}"/>
                </a:ext>
              </a:extLst>
            </p:cNvPr>
            <p:cNvSpPr/>
            <p:nvPr/>
          </p:nvSpPr>
          <p:spPr bwMode="auto">
            <a:xfrm>
              <a:off x="8640888" y="3066311"/>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352" name="Oval 69">
              <a:extLst>
                <a:ext uri="{FF2B5EF4-FFF2-40B4-BE49-F238E27FC236}">
                  <a16:creationId xmlns:a16="http://schemas.microsoft.com/office/drawing/2014/main" id="{C2254490-D107-825B-44F7-D7C98AD61075}"/>
                </a:ext>
              </a:extLst>
            </p:cNvPr>
            <p:cNvSpPr/>
            <p:nvPr/>
          </p:nvSpPr>
          <p:spPr bwMode="auto">
            <a:xfrm>
              <a:off x="7438407" y="4729287"/>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353" name="Oval 72">
              <a:extLst>
                <a:ext uri="{FF2B5EF4-FFF2-40B4-BE49-F238E27FC236}">
                  <a16:creationId xmlns:a16="http://schemas.microsoft.com/office/drawing/2014/main" id="{FE8096A5-A9EA-1129-7EFD-9D6E3972A65B}"/>
                </a:ext>
              </a:extLst>
            </p:cNvPr>
            <p:cNvSpPr/>
            <p:nvPr/>
          </p:nvSpPr>
          <p:spPr bwMode="auto">
            <a:xfrm>
              <a:off x="7744245" y="4729287"/>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354" name="Oval 72">
              <a:extLst>
                <a:ext uri="{FF2B5EF4-FFF2-40B4-BE49-F238E27FC236}">
                  <a16:creationId xmlns:a16="http://schemas.microsoft.com/office/drawing/2014/main" id="{A3DB0449-D377-2445-C923-C259F18C0CEA}"/>
                </a:ext>
              </a:extLst>
            </p:cNvPr>
            <p:cNvSpPr/>
            <p:nvPr/>
          </p:nvSpPr>
          <p:spPr bwMode="auto">
            <a:xfrm>
              <a:off x="8049625" y="4729287"/>
              <a:ext cx="208000" cy="208000"/>
            </a:xfrm>
            <a:prstGeom prst="ellipse">
              <a:avLst/>
            </a:prstGeom>
            <a:solidFill>
              <a:schemeClr val="bg1"/>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356" name="Oval 72">
              <a:extLst>
                <a:ext uri="{FF2B5EF4-FFF2-40B4-BE49-F238E27FC236}">
                  <a16:creationId xmlns:a16="http://schemas.microsoft.com/office/drawing/2014/main" id="{4BC6B1D0-BAB5-BFF3-5B0E-D7478E20AC73}"/>
                </a:ext>
              </a:extLst>
            </p:cNvPr>
            <p:cNvSpPr/>
            <p:nvPr/>
          </p:nvSpPr>
          <p:spPr bwMode="auto">
            <a:xfrm>
              <a:off x="8355005" y="4729287"/>
              <a:ext cx="208000" cy="208000"/>
            </a:xfrm>
            <a:prstGeom prst="ellipse">
              <a:avLst/>
            </a:prstGeom>
            <a:solidFill>
              <a:schemeClr val="bg1"/>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358" name="Oval 72">
              <a:extLst>
                <a:ext uri="{FF2B5EF4-FFF2-40B4-BE49-F238E27FC236}">
                  <a16:creationId xmlns:a16="http://schemas.microsoft.com/office/drawing/2014/main" id="{88BDBE74-B71C-47FF-647D-92B369EF7638}"/>
                </a:ext>
              </a:extLst>
            </p:cNvPr>
            <p:cNvSpPr/>
            <p:nvPr/>
          </p:nvSpPr>
          <p:spPr bwMode="auto">
            <a:xfrm>
              <a:off x="8660385" y="4729287"/>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365" name="Oval 69">
              <a:extLst>
                <a:ext uri="{FF2B5EF4-FFF2-40B4-BE49-F238E27FC236}">
                  <a16:creationId xmlns:a16="http://schemas.microsoft.com/office/drawing/2014/main" id="{BE7E2094-E822-6D5C-0064-A9D8AEB9CDD0}"/>
                </a:ext>
              </a:extLst>
            </p:cNvPr>
            <p:cNvSpPr/>
            <p:nvPr/>
          </p:nvSpPr>
          <p:spPr bwMode="auto">
            <a:xfrm>
              <a:off x="7438407" y="5283616"/>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366" name="Oval 72">
              <a:extLst>
                <a:ext uri="{FF2B5EF4-FFF2-40B4-BE49-F238E27FC236}">
                  <a16:creationId xmlns:a16="http://schemas.microsoft.com/office/drawing/2014/main" id="{7D30D11C-488D-C655-9AE1-5D7DE56E1E03}"/>
                </a:ext>
              </a:extLst>
            </p:cNvPr>
            <p:cNvSpPr/>
            <p:nvPr/>
          </p:nvSpPr>
          <p:spPr bwMode="auto">
            <a:xfrm>
              <a:off x="7744245" y="5283616"/>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367" name="Oval 72">
              <a:extLst>
                <a:ext uri="{FF2B5EF4-FFF2-40B4-BE49-F238E27FC236}">
                  <a16:creationId xmlns:a16="http://schemas.microsoft.com/office/drawing/2014/main" id="{96D38343-B933-0116-5F16-E4FBBD6831C2}"/>
                </a:ext>
              </a:extLst>
            </p:cNvPr>
            <p:cNvSpPr/>
            <p:nvPr/>
          </p:nvSpPr>
          <p:spPr bwMode="auto">
            <a:xfrm>
              <a:off x="8049625" y="5283616"/>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368" name="Oval 72">
              <a:extLst>
                <a:ext uri="{FF2B5EF4-FFF2-40B4-BE49-F238E27FC236}">
                  <a16:creationId xmlns:a16="http://schemas.microsoft.com/office/drawing/2014/main" id="{109F1A8A-0EB5-6FA6-46AB-44CF51392089}"/>
                </a:ext>
              </a:extLst>
            </p:cNvPr>
            <p:cNvSpPr/>
            <p:nvPr/>
          </p:nvSpPr>
          <p:spPr bwMode="auto">
            <a:xfrm>
              <a:off x="8355005" y="5283616"/>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371" name="Oval 72">
              <a:extLst>
                <a:ext uri="{FF2B5EF4-FFF2-40B4-BE49-F238E27FC236}">
                  <a16:creationId xmlns:a16="http://schemas.microsoft.com/office/drawing/2014/main" id="{6A93ABCC-52FD-0E64-D0CB-34F9E9233BFE}"/>
                </a:ext>
              </a:extLst>
            </p:cNvPr>
            <p:cNvSpPr/>
            <p:nvPr/>
          </p:nvSpPr>
          <p:spPr bwMode="auto">
            <a:xfrm>
              <a:off x="8660385" y="5283616"/>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378" name="Oval 69">
              <a:extLst>
                <a:ext uri="{FF2B5EF4-FFF2-40B4-BE49-F238E27FC236}">
                  <a16:creationId xmlns:a16="http://schemas.microsoft.com/office/drawing/2014/main" id="{C209CC93-EC76-C212-56AE-464CFCA08192}"/>
                </a:ext>
              </a:extLst>
            </p:cNvPr>
            <p:cNvSpPr/>
            <p:nvPr/>
          </p:nvSpPr>
          <p:spPr bwMode="auto">
            <a:xfrm>
              <a:off x="7418909" y="3620636"/>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379" name="Oval 72">
              <a:extLst>
                <a:ext uri="{FF2B5EF4-FFF2-40B4-BE49-F238E27FC236}">
                  <a16:creationId xmlns:a16="http://schemas.microsoft.com/office/drawing/2014/main" id="{06AEC36A-6313-7F51-3724-D7434B0EE0C9}"/>
                </a:ext>
              </a:extLst>
            </p:cNvPr>
            <p:cNvSpPr/>
            <p:nvPr/>
          </p:nvSpPr>
          <p:spPr bwMode="auto">
            <a:xfrm>
              <a:off x="7724748" y="3620636"/>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383" name="Oval 72">
              <a:extLst>
                <a:ext uri="{FF2B5EF4-FFF2-40B4-BE49-F238E27FC236}">
                  <a16:creationId xmlns:a16="http://schemas.microsoft.com/office/drawing/2014/main" id="{5464B7AF-E455-52E6-B043-5F63C420B039}"/>
                </a:ext>
              </a:extLst>
            </p:cNvPr>
            <p:cNvSpPr/>
            <p:nvPr/>
          </p:nvSpPr>
          <p:spPr bwMode="auto">
            <a:xfrm>
              <a:off x="8030128" y="3620636"/>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60" name="Oval 72">
              <a:extLst>
                <a:ext uri="{FF2B5EF4-FFF2-40B4-BE49-F238E27FC236}">
                  <a16:creationId xmlns:a16="http://schemas.microsoft.com/office/drawing/2014/main" id="{E4B86B6B-8BEA-4CED-2D67-3DE586D729F2}"/>
                </a:ext>
              </a:extLst>
            </p:cNvPr>
            <p:cNvSpPr/>
            <p:nvPr/>
          </p:nvSpPr>
          <p:spPr bwMode="auto">
            <a:xfrm>
              <a:off x="8335508" y="3620636"/>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61" name="Oval 72">
              <a:extLst>
                <a:ext uri="{FF2B5EF4-FFF2-40B4-BE49-F238E27FC236}">
                  <a16:creationId xmlns:a16="http://schemas.microsoft.com/office/drawing/2014/main" id="{BA96A973-BE31-ED1D-597F-382ECCFB573F}"/>
                </a:ext>
              </a:extLst>
            </p:cNvPr>
            <p:cNvSpPr/>
            <p:nvPr/>
          </p:nvSpPr>
          <p:spPr bwMode="auto">
            <a:xfrm>
              <a:off x="8640888" y="3620636"/>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62" name="Oval 69">
              <a:extLst>
                <a:ext uri="{FF2B5EF4-FFF2-40B4-BE49-F238E27FC236}">
                  <a16:creationId xmlns:a16="http://schemas.microsoft.com/office/drawing/2014/main" id="{3318B401-1704-DC59-B281-591CF7939FAB}"/>
                </a:ext>
              </a:extLst>
            </p:cNvPr>
            <p:cNvSpPr/>
            <p:nvPr/>
          </p:nvSpPr>
          <p:spPr bwMode="auto">
            <a:xfrm>
              <a:off x="7429100" y="4174961"/>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163" name="Oval 72">
              <a:extLst>
                <a:ext uri="{FF2B5EF4-FFF2-40B4-BE49-F238E27FC236}">
                  <a16:creationId xmlns:a16="http://schemas.microsoft.com/office/drawing/2014/main" id="{0CA60B92-E7C4-000E-B0C0-7821CBC8FB43}"/>
                </a:ext>
              </a:extLst>
            </p:cNvPr>
            <p:cNvSpPr/>
            <p:nvPr/>
          </p:nvSpPr>
          <p:spPr bwMode="auto">
            <a:xfrm>
              <a:off x="7734939" y="4174961"/>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64" name="Oval 72">
              <a:extLst>
                <a:ext uri="{FF2B5EF4-FFF2-40B4-BE49-F238E27FC236}">
                  <a16:creationId xmlns:a16="http://schemas.microsoft.com/office/drawing/2014/main" id="{FD4EEC73-9281-2476-86CF-60AC7704080F}"/>
                </a:ext>
              </a:extLst>
            </p:cNvPr>
            <p:cNvSpPr/>
            <p:nvPr/>
          </p:nvSpPr>
          <p:spPr bwMode="auto">
            <a:xfrm>
              <a:off x="8040319" y="4174961"/>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65" name="Oval 72">
              <a:extLst>
                <a:ext uri="{FF2B5EF4-FFF2-40B4-BE49-F238E27FC236}">
                  <a16:creationId xmlns:a16="http://schemas.microsoft.com/office/drawing/2014/main" id="{12051A1E-5634-D625-FBDF-394A1A9062EB}"/>
                </a:ext>
              </a:extLst>
            </p:cNvPr>
            <p:cNvSpPr/>
            <p:nvPr/>
          </p:nvSpPr>
          <p:spPr bwMode="auto">
            <a:xfrm>
              <a:off x="8345699" y="4174961"/>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66" name="Oval 72">
              <a:extLst>
                <a:ext uri="{FF2B5EF4-FFF2-40B4-BE49-F238E27FC236}">
                  <a16:creationId xmlns:a16="http://schemas.microsoft.com/office/drawing/2014/main" id="{DB63A02E-356E-A359-B2BD-CEBCDE86405C}"/>
                </a:ext>
              </a:extLst>
            </p:cNvPr>
            <p:cNvSpPr/>
            <p:nvPr/>
          </p:nvSpPr>
          <p:spPr bwMode="auto">
            <a:xfrm>
              <a:off x="8651079" y="4174961"/>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88" name="Oval 69">
              <a:extLst>
                <a:ext uri="{FF2B5EF4-FFF2-40B4-BE49-F238E27FC236}">
                  <a16:creationId xmlns:a16="http://schemas.microsoft.com/office/drawing/2014/main" id="{3095C486-F68D-F276-D504-ABD441A9AC9D}"/>
                </a:ext>
              </a:extLst>
            </p:cNvPr>
            <p:cNvSpPr/>
            <p:nvPr/>
          </p:nvSpPr>
          <p:spPr bwMode="auto">
            <a:xfrm>
              <a:off x="7438407" y="5837185"/>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189" name="Oval 72">
              <a:extLst>
                <a:ext uri="{FF2B5EF4-FFF2-40B4-BE49-F238E27FC236}">
                  <a16:creationId xmlns:a16="http://schemas.microsoft.com/office/drawing/2014/main" id="{4D4B95F2-EE9E-1C14-4159-45C5CB58CBD3}"/>
                </a:ext>
              </a:extLst>
            </p:cNvPr>
            <p:cNvSpPr/>
            <p:nvPr/>
          </p:nvSpPr>
          <p:spPr bwMode="auto">
            <a:xfrm>
              <a:off x="7744245" y="5837185"/>
              <a:ext cx="208000" cy="208000"/>
            </a:xfrm>
            <a:prstGeom prst="ellipse">
              <a:avLst/>
            </a:prstGeom>
            <a:solidFill>
              <a:srgbClr val="F191D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90" name="Oval 72">
              <a:extLst>
                <a:ext uri="{FF2B5EF4-FFF2-40B4-BE49-F238E27FC236}">
                  <a16:creationId xmlns:a16="http://schemas.microsoft.com/office/drawing/2014/main" id="{15BBE5F9-FBA2-8A22-D83D-99D582A11BB1}"/>
                </a:ext>
              </a:extLst>
            </p:cNvPr>
            <p:cNvSpPr/>
            <p:nvPr/>
          </p:nvSpPr>
          <p:spPr bwMode="auto">
            <a:xfrm>
              <a:off x="8049625" y="5837185"/>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91" name="Oval 72">
              <a:extLst>
                <a:ext uri="{FF2B5EF4-FFF2-40B4-BE49-F238E27FC236}">
                  <a16:creationId xmlns:a16="http://schemas.microsoft.com/office/drawing/2014/main" id="{105E3FC1-B2A8-2AEB-1C48-C2E72D6300F4}"/>
                </a:ext>
              </a:extLst>
            </p:cNvPr>
            <p:cNvSpPr/>
            <p:nvPr/>
          </p:nvSpPr>
          <p:spPr bwMode="auto">
            <a:xfrm>
              <a:off x="8355005" y="5837185"/>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386" name="Oval 72">
              <a:extLst>
                <a:ext uri="{FF2B5EF4-FFF2-40B4-BE49-F238E27FC236}">
                  <a16:creationId xmlns:a16="http://schemas.microsoft.com/office/drawing/2014/main" id="{B3C05225-5D23-B572-091C-58424ABA153D}"/>
                </a:ext>
              </a:extLst>
            </p:cNvPr>
            <p:cNvSpPr/>
            <p:nvPr/>
          </p:nvSpPr>
          <p:spPr bwMode="auto">
            <a:xfrm>
              <a:off x="8660385" y="5837185"/>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387" name="Oval 69">
              <a:extLst>
                <a:ext uri="{FF2B5EF4-FFF2-40B4-BE49-F238E27FC236}">
                  <a16:creationId xmlns:a16="http://schemas.microsoft.com/office/drawing/2014/main" id="{FC9FEE56-B1FA-C36F-B1F0-881D220CFA41}"/>
                </a:ext>
              </a:extLst>
            </p:cNvPr>
            <p:cNvSpPr/>
            <p:nvPr/>
          </p:nvSpPr>
          <p:spPr bwMode="auto">
            <a:xfrm>
              <a:off x="9363180" y="1953393"/>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FCA4AA"/>
                </a:solidFill>
              </a:endParaRPr>
            </a:p>
          </p:txBody>
        </p:sp>
        <p:sp>
          <p:nvSpPr>
            <p:cNvPr id="388" name="Oval 72">
              <a:extLst>
                <a:ext uri="{FF2B5EF4-FFF2-40B4-BE49-F238E27FC236}">
                  <a16:creationId xmlns:a16="http://schemas.microsoft.com/office/drawing/2014/main" id="{B05E113F-D351-9834-A471-47F82FFF328A}"/>
                </a:ext>
              </a:extLst>
            </p:cNvPr>
            <p:cNvSpPr/>
            <p:nvPr/>
          </p:nvSpPr>
          <p:spPr bwMode="auto">
            <a:xfrm>
              <a:off x="9669019" y="1953393"/>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FCA4AA"/>
                </a:solidFill>
              </a:endParaRPr>
            </a:p>
          </p:txBody>
        </p:sp>
        <p:sp>
          <p:nvSpPr>
            <p:cNvPr id="389" name="Oval 72">
              <a:extLst>
                <a:ext uri="{FF2B5EF4-FFF2-40B4-BE49-F238E27FC236}">
                  <a16:creationId xmlns:a16="http://schemas.microsoft.com/office/drawing/2014/main" id="{16625435-74AD-DB89-19C2-FB3DF1FF1C55}"/>
                </a:ext>
              </a:extLst>
            </p:cNvPr>
            <p:cNvSpPr/>
            <p:nvPr/>
          </p:nvSpPr>
          <p:spPr bwMode="auto">
            <a:xfrm>
              <a:off x="9974399" y="1953393"/>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FCA4AA"/>
                </a:solidFill>
              </a:endParaRPr>
            </a:p>
          </p:txBody>
        </p:sp>
        <p:sp>
          <p:nvSpPr>
            <p:cNvPr id="390" name="Oval 72">
              <a:extLst>
                <a:ext uri="{FF2B5EF4-FFF2-40B4-BE49-F238E27FC236}">
                  <a16:creationId xmlns:a16="http://schemas.microsoft.com/office/drawing/2014/main" id="{1FBD1EFD-5F5B-758A-658F-E780AB065192}"/>
                </a:ext>
              </a:extLst>
            </p:cNvPr>
            <p:cNvSpPr/>
            <p:nvPr/>
          </p:nvSpPr>
          <p:spPr bwMode="auto">
            <a:xfrm>
              <a:off x="10279779" y="1953393"/>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FCA4AA"/>
                </a:solidFill>
              </a:endParaRPr>
            </a:p>
          </p:txBody>
        </p:sp>
        <p:sp>
          <p:nvSpPr>
            <p:cNvPr id="391" name="Oval 72">
              <a:extLst>
                <a:ext uri="{FF2B5EF4-FFF2-40B4-BE49-F238E27FC236}">
                  <a16:creationId xmlns:a16="http://schemas.microsoft.com/office/drawing/2014/main" id="{E9CD6C9A-4C6C-D27C-FBDB-759F7DC4F67E}"/>
                </a:ext>
              </a:extLst>
            </p:cNvPr>
            <p:cNvSpPr/>
            <p:nvPr/>
          </p:nvSpPr>
          <p:spPr bwMode="auto">
            <a:xfrm>
              <a:off x="10585159" y="1953393"/>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397" name="Oval 69">
              <a:extLst>
                <a:ext uri="{FF2B5EF4-FFF2-40B4-BE49-F238E27FC236}">
                  <a16:creationId xmlns:a16="http://schemas.microsoft.com/office/drawing/2014/main" id="{9E524EFE-77A1-FF0E-3560-B3A7CA05A8E1}"/>
                </a:ext>
              </a:extLst>
            </p:cNvPr>
            <p:cNvSpPr/>
            <p:nvPr/>
          </p:nvSpPr>
          <p:spPr bwMode="auto">
            <a:xfrm>
              <a:off x="9363180" y="2507718"/>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398" name="Oval 72">
              <a:extLst>
                <a:ext uri="{FF2B5EF4-FFF2-40B4-BE49-F238E27FC236}">
                  <a16:creationId xmlns:a16="http://schemas.microsoft.com/office/drawing/2014/main" id="{A0C4AA1B-8E22-F614-6F7D-3035179C0857}"/>
                </a:ext>
              </a:extLst>
            </p:cNvPr>
            <p:cNvSpPr/>
            <p:nvPr/>
          </p:nvSpPr>
          <p:spPr bwMode="auto">
            <a:xfrm>
              <a:off x="9669019" y="2507718"/>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399" name="Oval 72">
              <a:extLst>
                <a:ext uri="{FF2B5EF4-FFF2-40B4-BE49-F238E27FC236}">
                  <a16:creationId xmlns:a16="http://schemas.microsoft.com/office/drawing/2014/main" id="{4A841F43-9F10-F092-F2C2-69895F6358F5}"/>
                </a:ext>
              </a:extLst>
            </p:cNvPr>
            <p:cNvSpPr/>
            <p:nvPr/>
          </p:nvSpPr>
          <p:spPr bwMode="auto">
            <a:xfrm>
              <a:off x="9974399" y="2507718"/>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400" name="Oval 72">
              <a:extLst>
                <a:ext uri="{FF2B5EF4-FFF2-40B4-BE49-F238E27FC236}">
                  <a16:creationId xmlns:a16="http://schemas.microsoft.com/office/drawing/2014/main" id="{A64AC57C-72AE-3D48-7C45-99E104CD50B7}"/>
                </a:ext>
              </a:extLst>
            </p:cNvPr>
            <p:cNvSpPr/>
            <p:nvPr/>
          </p:nvSpPr>
          <p:spPr bwMode="auto">
            <a:xfrm>
              <a:off x="10279779" y="2507718"/>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401" name="Oval 72">
              <a:extLst>
                <a:ext uri="{FF2B5EF4-FFF2-40B4-BE49-F238E27FC236}">
                  <a16:creationId xmlns:a16="http://schemas.microsoft.com/office/drawing/2014/main" id="{7101B6CA-F270-F488-23D1-613ED8BFDED9}"/>
                </a:ext>
              </a:extLst>
            </p:cNvPr>
            <p:cNvSpPr/>
            <p:nvPr/>
          </p:nvSpPr>
          <p:spPr bwMode="auto">
            <a:xfrm>
              <a:off x="10585159" y="2507718"/>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402" name="Oval 69">
              <a:extLst>
                <a:ext uri="{FF2B5EF4-FFF2-40B4-BE49-F238E27FC236}">
                  <a16:creationId xmlns:a16="http://schemas.microsoft.com/office/drawing/2014/main" id="{F2FE835C-F2B3-330D-5681-E06EAC114087}"/>
                </a:ext>
              </a:extLst>
            </p:cNvPr>
            <p:cNvSpPr/>
            <p:nvPr/>
          </p:nvSpPr>
          <p:spPr bwMode="auto">
            <a:xfrm>
              <a:off x="9363180" y="3062044"/>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403" name="Oval 72">
              <a:extLst>
                <a:ext uri="{FF2B5EF4-FFF2-40B4-BE49-F238E27FC236}">
                  <a16:creationId xmlns:a16="http://schemas.microsoft.com/office/drawing/2014/main" id="{C9CEE30B-0BF2-8515-CFB5-381CE8519F09}"/>
                </a:ext>
              </a:extLst>
            </p:cNvPr>
            <p:cNvSpPr/>
            <p:nvPr/>
          </p:nvSpPr>
          <p:spPr bwMode="auto">
            <a:xfrm>
              <a:off x="9669019" y="3062044"/>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404" name="Oval 72">
              <a:extLst>
                <a:ext uri="{FF2B5EF4-FFF2-40B4-BE49-F238E27FC236}">
                  <a16:creationId xmlns:a16="http://schemas.microsoft.com/office/drawing/2014/main" id="{5DDCCF88-A524-7A8A-D51A-FD1CF06CEFEF}"/>
                </a:ext>
              </a:extLst>
            </p:cNvPr>
            <p:cNvSpPr/>
            <p:nvPr/>
          </p:nvSpPr>
          <p:spPr bwMode="auto">
            <a:xfrm>
              <a:off x="9974399" y="3062044"/>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405" name="Oval 72">
              <a:extLst>
                <a:ext uri="{FF2B5EF4-FFF2-40B4-BE49-F238E27FC236}">
                  <a16:creationId xmlns:a16="http://schemas.microsoft.com/office/drawing/2014/main" id="{E0C4F5E8-B053-4A3A-3E78-59EA44741F4F}"/>
                </a:ext>
              </a:extLst>
            </p:cNvPr>
            <p:cNvSpPr/>
            <p:nvPr/>
          </p:nvSpPr>
          <p:spPr bwMode="auto">
            <a:xfrm>
              <a:off x="10279779" y="3062044"/>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406" name="Oval 72">
              <a:extLst>
                <a:ext uri="{FF2B5EF4-FFF2-40B4-BE49-F238E27FC236}">
                  <a16:creationId xmlns:a16="http://schemas.microsoft.com/office/drawing/2014/main" id="{F1123852-699A-D4C3-EAD3-095DE84DABE8}"/>
                </a:ext>
              </a:extLst>
            </p:cNvPr>
            <p:cNvSpPr/>
            <p:nvPr/>
          </p:nvSpPr>
          <p:spPr bwMode="auto">
            <a:xfrm>
              <a:off x="10585159" y="3062044"/>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407" name="Oval 69">
              <a:extLst>
                <a:ext uri="{FF2B5EF4-FFF2-40B4-BE49-F238E27FC236}">
                  <a16:creationId xmlns:a16="http://schemas.microsoft.com/office/drawing/2014/main" id="{601F8207-DFCA-AEB6-9F91-AA183D10C14D}"/>
                </a:ext>
              </a:extLst>
            </p:cNvPr>
            <p:cNvSpPr/>
            <p:nvPr/>
          </p:nvSpPr>
          <p:spPr bwMode="auto">
            <a:xfrm>
              <a:off x="9382678" y="4725020"/>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408" name="Oval 72">
              <a:extLst>
                <a:ext uri="{FF2B5EF4-FFF2-40B4-BE49-F238E27FC236}">
                  <a16:creationId xmlns:a16="http://schemas.microsoft.com/office/drawing/2014/main" id="{D715D834-D642-3B43-7371-8B1AA203FA1E}"/>
                </a:ext>
              </a:extLst>
            </p:cNvPr>
            <p:cNvSpPr/>
            <p:nvPr/>
          </p:nvSpPr>
          <p:spPr bwMode="auto">
            <a:xfrm>
              <a:off x="9688516" y="4725020"/>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409" name="Oval 72">
              <a:extLst>
                <a:ext uri="{FF2B5EF4-FFF2-40B4-BE49-F238E27FC236}">
                  <a16:creationId xmlns:a16="http://schemas.microsoft.com/office/drawing/2014/main" id="{CB71A982-3638-0D1E-178D-AADC44BB43D0}"/>
                </a:ext>
              </a:extLst>
            </p:cNvPr>
            <p:cNvSpPr/>
            <p:nvPr/>
          </p:nvSpPr>
          <p:spPr bwMode="auto">
            <a:xfrm>
              <a:off x="9993896" y="4725020"/>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410" name="Oval 72">
              <a:extLst>
                <a:ext uri="{FF2B5EF4-FFF2-40B4-BE49-F238E27FC236}">
                  <a16:creationId xmlns:a16="http://schemas.microsoft.com/office/drawing/2014/main" id="{2843D038-F46A-EEFF-0311-793BC4DD62DB}"/>
                </a:ext>
              </a:extLst>
            </p:cNvPr>
            <p:cNvSpPr/>
            <p:nvPr/>
          </p:nvSpPr>
          <p:spPr bwMode="auto">
            <a:xfrm>
              <a:off x="10299276" y="4725020"/>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411" name="Oval 72">
              <a:extLst>
                <a:ext uri="{FF2B5EF4-FFF2-40B4-BE49-F238E27FC236}">
                  <a16:creationId xmlns:a16="http://schemas.microsoft.com/office/drawing/2014/main" id="{B2A38C94-8E5B-CAE6-836D-13482CFDF2CE}"/>
                </a:ext>
              </a:extLst>
            </p:cNvPr>
            <p:cNvSpPr/>
            <p:nvPr/>
          </p:nvSpPr>
          <p:spPr bwMode="auto">
            <a:xfrm>
              <a:off x="10604656" y="4725020"/>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412" name="Oval 69">
              <a:extLst>
                <a:ext uri="{FF2B5EF4-FFF2-40B4-BE49-F238E27FC236}">
                  <a16:creationId xmlns:a16="http://schemas.microsoft.com/office/drawing/2014/main" id="{233F7D0C-D969-2387-9228-B354714F5218}"/>
                </a:ext>
              </a:extLst>
            </p:cNvPr>
            <p:cNvSpPr/>
            <p:nvPr/>
          </p:nvSpPr>
          <p:spPr bwMode="auto">
            <a:xfrm>
              <a:off x="9382678" y="5279349"/>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413" name="Oval 72">
              <a:extLst>
                <a:ext uri="{FF2B5EF4-FFF2-40B4-BE49-F238E27FC236}">
                  <a16:creationId xmlns:a16="http://schemas.microsoft.com/office/drawing/2014/main" id="{A12162BC-AB05-E695-3DD3-45FF25529EE8}"/>
                </a:ext>
              </a:extLst>
            </p:cNvPr>
            <p:cNvSpPr/>
            <p:nvPr/>
          </p:nvSpPr>
          <p:spPr bwMode="auto">
            <a:xfrm>
              <a:off x="9688516" y="5279349"/>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414" name="Oval 72">
              <a:extLst>
                <a:ext uri="{FF2B5EF4-FFF2-40B4-BE49-F238E27FC236}">
                  <a16:creationId xmlns:a16="http://schemas.microsoft.com/office/drawing/2014/main" id="{AD3060EB-2D71-60F5-4504-7D4A5F25D0EB}"/>
                </a:ext>
              </a:extLst>
            </p:cNvPr>
            <p:cNvSpPr/>
            <p:nvPr/>
          </p:nvSpPr>
          <p:spPr bwMode="auto">
            <a:xfrm>
              <a:off x="9993896" y="5279349"/>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415" name="Oval 72">
              <a:extLst>
                <a:ext uri="{FF2B5EF4-FFF2-40B4-BE49-F238E27FC236}">
                  <a16:creationId xmlns:a16="http://schemas.microsoft.com/office/drawing/2014/main" id="{9998A2CA-DFFE-A924-FF14-498AB5139DD5}"/>
                </a:ext>
              </a:extLst>
            </p:cNvPr>
            <p:cNvSpPr/>
            <p:nvPr/>
          </p:nvSpPr>
          <p:spPr bwMode="auto">
            <a:xfrm>
              <a:off x="10299276" y="5279349"/>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92" name="Oval 72">
              <a:extLst>
                <a:ext uri="{FF2B5EF4-FFF2-40B4-BE49-F238E27FC236}">
                  <a16:creationId xmlns:a16="http://schemas.microsoft.com/office/drawing/2014/main" id="{C348CCE3-77BB-669C-976E-70F01BA34CBA}"/>
                </a:ext>
              </a:extLst>
            </p:cNvPr>
            <p:cNvSpPr/>
            <p:nvPr/>
          </p:nvSpPr>
          <p:spPr bwMode="auto">
            <a:xfrm>
              <a:off x="10604656" y="5279349"/>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94" name="Oval 69">
              <a:extLst>
                <a:ext uri="{FF2B5EF4-FFF2-40B4-BE49-F238E27FC236}">
                  <a16:creationId xmlns:a16="http://schemas.microsoft.com/office/drawing/2014/main" id="{174A3F57-A404-D686-53D6-444FE3670A56}"/>
                </a:ext>
              </a:extLst>
            </p:cNvPr>
            <p:cNvSpPr/>
            <p:nvPr/>
          </p:nvSpPr>
          <p:spPr bwMode="auto">
            <a:xfrm>
              <a:off x="9363180" y="3616369"/>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199" name="Oval 72">
              <a:extLst>
                <a:ext uri="{FF2B5EF4-FFF2-40B4-BE49-F238E27FC236}">
                  <a16:creationId xmlns:a16="http://schemas.microsoft.com/office/drawing/2014/main" id="{0A781364-1058-3172-1A6A-04CBECE480E0}"/>
                </a:ext>
              </a:extLst>
            </p:cNvPr>
            <p:cNvSpPr/>
            <p:nvPr/>
          </p:nvSpPr>
          <p:spPr bwMode="auto">
            <a:xfrm>
              <a:off x="9669019" y="3616369"/>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00" name="Oval 72">
              <a:extLst>
                <a:ext uri="{FF2B5EF4-FFF2-40B4-BE49-F238E27FC236}">
                  <a16:creationId xmlns:a16="http://schemas.microsoft.com/office/drawing/2014/main" id="{E0F3A4B6-E592-CE33-A879-6A16F61A4A28}"/>
                </a:ext>
              </a:extLst>
            </p:cNvPr>
            <p:cNvSpPr/>
            <p:nvPr/>
          </p:nvSpPr>
          <p:spPr bwMode="auto">
            <a:xfrm>
              <a:off x="9974399" y="3616369"/>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01" name="Oval 72">
              <a:extLst>
                <a:ext uri="{FF2B5EF4-FFF2-40B4-BE49-F238E27FC236}">
                  <a16:creationId xmlns:a16="http://schemas.microsoft.com/office/drawing/2014/main" id="{F6C7684E-DDAC-4AEF-7673-B295898D833D}"/>
                </a:ext>
              </a:extLst>
            </p:cNvPr>
            <p:cNvSpPr/>
            <p:nvPr/>
          </p:nvSpPr>
          <p:spPr bwMode="auto">
            <a:xfrm>
              <a:off x="10279779" y="3616369"/>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06" name="Oval 72">
              <a:extLst>
                <a:ext uri="{FF2B5EF4-FFF2-40B4-BE49-F238E27FC236}">
                  <a16:creationId xmlns:a16="http://schemas.microsoft.com/office/drawing/2014/main" id="{94DCE4F4-D5F3-57D8-90AC-BE72BBD1F1D4}"/>
                </a:ext>
              </a:extLst>
            </p:cNvPr>
            <p:cNvSpPr/>
            <p:nvPr/>
          </p:nvSpPr>
          <p:spPr bwMode="auto">
            <a:xfrm>
              <a:off x="10585159" y="3616369"/>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07" name="Oval 69">
              <a:extLst>
                <a:ext uri="{FF2B5EF4-FFF2-40B4-BE49-F238E27FC236}">
                  <a16:creationId xmlns:a16="http://schemas.microsoft.com/office/drawing/2014/main" id="{7682F5D3-0690-C6DE-B187-BCCA91D37283}"/>
                </a:ext>
              </a:extLst>
            </p:cNvPr>
            <p:cNvSpPr/>
            <p:nvPr/>
          </p:nvSpPr>
          <p:spPr bwMode="auto">
            <a:xfrm>
              <a:off x="9373371" y="4170694"/>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208" name="Oval 72">
              <a:extLst>
                <a:ext uri="{FF2B5EF4-FFF2-40B4-BE49-F238E27FC236}">
                  <a16:creationId xmlns:a16="http://schemas.microsoft.com/office/drawing/2014/main" id="{FB9DB958-CE0D-436C-A024-CC37A0605B8E}"/>
                </a:ext>
              </a:extLst>
            </p:cNvPr>
            <p:cNvSpPr/>
            <p:nvPr/>
          </p:nvSpPr>
          <p:spPr bwMode="auto">
            <a:xfrm>
              <a:off x="9679210" y="4170694"/>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09" name="Oval 72">
              <a:extLst>
                <a:ext uri="{FF2B5EF4-FFF2-40B4-BE49-F238E27FC236}">
                  <a16:creationId xmlns:a16="http://schemas.microsoft.com/office/drawing/2014/main" id="{BA3ED91F-9DD3-EAD5-A8ED-667552CAA244}"/>
                </a:ext>
              </a:extLst>
            </p:cNvPr>
            <p:cNvSpPr/>
            <p:nvPr/>
          </p:nvSpPr>
          <p:spPr bwMode="auto">
            <a:xfrm>
              <a:off x="9984590" y="4170694"/>
              <a:ext cx="208000" cy="208000"/>
            </a:xfrm>
            <a:prstGeom prst="ellipse">
              <a:avLst/>
            </a:prstGeom>
            <a:no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10" name="Oval 72">
              <a:extLst>
                <a:ext uri="{FF2B5EF4-FFF2-40B4-BE49-F238E27FC236}">
                  <a16:creationId xmlns:a16="http://schemas.microsoft.com/office/drawing/2014/main" id="{6571D8B4-8BE6-A2D5-CE79-BB1BDAB85A08}"/>
                </a:ext>
              </a:extLst>
            </p:cNvPr>
            <p:cNvSpPr/>
            <p:nvPr/>
          </p:nvSpPr>
          <p:spPr bwMode="auto">
            <a:xfrm>
              <a:off x="10289970" y="4170694"/>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11" name="Oval 72">
              <a:extLst>
                <a:ext uri="{FF2B5EF4-FFF2-40B4-BE49-F238E27FC236}">
                  <a16:creationId xmlns:a16="http://schemas.microsoft.com/office/drawing/2014/main" id="{F14B2083-79B5-E956-633E-7B35FBB74D02}"/>
                </a:ext>
              </a:extLst>
            </p:cNvPr>
            <p:cNvSpPr/>
            <p:nvPr/>
          </p:nvSpPr>
          <p:spPr bwMode="auto">
            <a:xfrm>
              <a:off x="10595350" y="4170694"/>
              <a:ext cx="208000" cy="208000"/>
            </a:xfrm>
            <a:prstGeom prst="ellipse">
              <a:avLst/>
            </a:prstGeom>
            <a:solidFill>
              <a:srgbClr val="FFFFFF"/>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12" name="Oval 69">
              <a:extLst>
                <a:ext uri="{FF2B5EF4-FFF2-40B4-BE49-F238E27FC236}">
                  <a16:creationId xmlns:a16="http://schemas.microsoft.com/office/drawing/2014/main" id="{FA44D8CE-EB4D-57CA-F05E-B21742AE19D5}"/>
                </a:ext>
              </a:extLst>
            </p:cNvPr>
            <p:cNvSpPr/>
            <p:nvPr/>
          </p:nvSpPr>
          <p:spPr bwMode="auto">
            <a:xfrm>
              <a:off x="9382678" y="5832918"/>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kern="0">
                <a:solidFill>
                  <a:srgbClr val="000000"/>
                </a:solidFill>
              </a:endParaRPr>
            </a:p>
          </p:txBody>
        </p:sp>
        <p:sp>
          <p:nvSpPr>
            <p:cNvPr id="213" name="Oval 72">
              <a:extLst>
                <a:ext uri="{FF2B5EF4-FFF2-40B4-BE49-F238E27FC236}">
                  <a16:creationId xmlns:a16="http://schemas.microsoft.com/office/drawing/2014/main" id="{70047DD1-7C00-EE10-AA4F-D6974081F08C}"/>
                </a:ext>
              </a:extLst>
            </p:cNvPr>
            <p:cNvSpPr/>
            <p:nvPr/>
          </p:nvSpPr>
          <p:spPr bwMode="auto">
            <a:xfrm>
              <a:off x="9688516" y="5832918"/>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14" name="Oval 72">
              <a:extLst>
                <a:ext uri="{FF2B5EF4-FFF2-40B4-BE49-F238E27FC236}">
                  <a16:creationId xmlns:a16="http://schemas.microsoft.com/office/drawing/2014/main" id="{572D7408-B1B4-48FD-00D5-9632C5AE3FC0}"/>
                </a:ext>
              </a:extLst>
            </p:cNvPr>
            <p:cNvSpPr/>
            <p:nvPr/>
          </p:nvSpPr>
          <p:spPr bwMode="auto">
            <a:xfrm>
              <a:off x="9993896" y="5832918"/>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15" name="Oval 72">
              <a:extLst>
                <a:ext uri="{FF2B5EF4-FFF2-40B4-BE49-F238E27FC236}">
                  <a16:creationId xmlns:a16="http://schemas.microsoft.com/office/drawing/2014/main" id="{209B1312-F452-46D3-4E5A-7FD590265F3F}"/>
                </a:ext>
              </a:extLst>
            </p:cNvPr>
            <p:cNvSpPr/>
            <p:nvPr/>
          </p:nvSpPr>
          <p:spPr bwMode="auto">
            <a:xfrm>
              <a:off x="10299276" y="5832918"/>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216" name="Oval 72">
              <a:extLst>
                <a:ext uri="{FF2B5EF4-FFF2-40B4-BE49-F238E27FC236}">
                  <a16:creationId xmlns:a16="http://schemas.microsoft.com/office/drawing/2014/main" id="{3B2789DC-1FBE-AFF5-4118-1B27E26397C7}"/>
                </a:ext>
              </a:extLst>
            </p:cNvPr>
            <p:cNvSpPr/>
            <p:nvPr/>
          </p:nvSpPr>
          <p:spPr bwMode="auto">
            <a:xfrm>
              <a:off x="10604656" y="5832918"/>
              <a:ext cx="208000" cy="208000"/>
            </a:xfrm>
            <a:prstGeom prst="ellipse">
              <a:avLst/>
            </a:prstGeom>
            <a:solidFill>
              <a:srgbClr val="F8C273"/>
            </a:solidFill>
            <a:ln w="6350" cap="flat" cmpd="sng" algn="ctr">
              <a:solidFill>
                <a:srgbClr val="FFFFFF">
                  <a:lumMod val="65000"/>
                </a:srgbClr>
              </a:solidFill>
              <a:prstDash val="solid"/>
              <a:round/>
              <a:headEnd type="none" w="sm" len="sm"/>
              <a:tailEnd type="triangle" w="lg" len="med"/>
            </a:ln>
            <a:effectLst/>
          </p:spPr>
          <p:txBody>
            <a:bodyPr vert="horz" wrap="none" lIns="130000" tIns="67600" rIns="130000" bIns="67600" numCol="1" rtlCol="0" anchor="ctr" anchorCtr="0" compatLnSpc="1">
              <a:prstTxWarp prst="textNoShape">
                <a:avLst/>
              </a:prstTxWarp>
              <a:noAutofit/>
            </a:bodyPr>
            <a:lstStyle/>
            <a:p>
              <a:pPr algn="ctr" defTabSz="1320662" eaLnBrk="0" fontAlgn="base" hangingPunct="0">
                <a:spcBef>
                  <a:spcPct val="0"/>
                </a:spcBef>
                <a:spcAft>
                  <a:spcPct val="0"/>
                </a:spcAft>
                <a:defRPr/>
              </a:pPr>
              <a:endParaRPr lang="fi-FI" sz="1156" b="1" kern="0">
                <a:solidFill>
                  <a:srgbClr val="000000">
                    <a:lumMod val="75000"/>
                    <a:lumOff val="25000"/>
                  </a:srgbClr>
                </a:solidFill>
              </a:endParaRPr>
            </a:p>
          </p:txBody>
        </p:sp>
        <p:sp>
          <p:nvSpPr>
            <p:cNvPr id="10" name="Rectangle 9">
              <a:extLst>
                <a:ext uri="{FF2B5EF4-FFF2-40B4-BE49-F238E27FC236}">
                  <a16:creationId xmlns:a16="http://schemas.microsoft.com/office/drawing/2014/main" id="{6FD2461D-47FD-CFDB-FB74-7A67BBC4D617}"/>
                </a:ext>
              </a:extLst>
            </p:cNvPr>
            <p:cNvSpPr/>
            <p:nvPr/>
          </p:nvSpPr>
          <p:spPr>
            <a:xfrm>
              <a:off x="223261" y="1953393"/>
              <a:ext cx="284280" cy="4209576"/>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r>
                <a:rPr lang="fi-FI" sz="1200">
                  <a:solidFill>
                    <a:schemeClr val="tx1">
                      <a:lumMod val="50000"/>
                    </a:schemeClr>
                  </a:solidFill>
                </a:rPr>
                <a:t>Skenaarioissa kuvattuja ilmiöitä ja muutostekijöitä</a:t>
              </a:r>
            </a:p>
          </p:txBody>
        </p:sp>
      </p:grpSp>
      <p:pic>
        <p:nvPicPr>
          <p:cNvPr id="9" name="Picture 8" descr="A black background with a black square&#10;&#10;AI-generated content may be incorrect.">
            <a:extLst>
              <a:ext uri="{FF2B5EF4-FFF2-40B4-BE49-F238E27FC236}">
                <a16:creationId xmlns:a16="http://schemas.microsoft.com/office/drawing/2014/main" id="{669B6540-5212-3C47-2A29-8281A8A16CB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01285" y="6583401"/>
            <a:ext cx="1079322" cy="248016"/>
          </a:xfrm>
          <a:prstGeom prst="rect">
            <a:avLst/>
          </a:prstGeom>
        </p:spPr>
      </p:pic>
    </p:spTree>
    <p:extLst>
      <p:ext uri="{BB962C8B-B14F-4D97-AF65-F5344CB8AC3E}">
        <p14:creationId xmlns:p14="http://schemas.microsoft.com/office/powerpoint/2010/main" val="2717664801"/>
      </p:ext>
    </p:extLst>
  </p:cSld>
  <p:clrMapOvr>
    <a:masterClrMapping/>
  </p:clrMapOvr>
</p:sld>
</file>

<file path=ppt/theme/theme1.xml><?xml version="1.0" encoding="utf-8"?>
<a:theme xmlns:a="http://schemas.openxmlformats.org/drawingml/2006/main" name="Uudenmaan liitto">
  <a:themeElements>
    <a:clrScheme name="Uudenmaan liitto">
      <a:dk1>
        <a:srgbClr val="3F3F3F"/>
      </a:dk1>
      <a:lt1>
        <a:sysClr val="window" lastClr="FFFFFF"/>
      </a:lt1>
      <a:dk2>
        <a:srgbClr val="3F3F3F"/>
      </a:dk2>
      <a:lt2>
        <a:srgbClr val="EBEBEB"/>
      </a:lt2>
      <a:accent1>
        <a:srgbClr val="F49915"/>
      </a:accent1>
      <a:accent2>
        <a:srgbClr val="969696"/>
      </a:accent2>
      <a:accent3>
        <a:srgbClr val="B31681"/>
      </a:accent3>
      <a:accent4>
        <a:srgbClr val="81BB27"/>
      </a:accent4>
      <a:accent5>
        <a:srgbClr val="00A1D4"/>
      </a:accent5>
      <a:accent6>
        <a:srgbClr val="153557"/>
      </a:accent6>
      <a:hlink>
        <a:srgbClr val="0454A4"/>
      </a:hlink>
      <a:folHlink>
        <a:srgbClr val="0454A4"/>
      </a:folHlink>
    </a:clrScheme>
    <a:fontScheme name="Mukautettu 1">
      <a:majorFont>
        <a:latin typeface="Titillium Web Bold"/>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BEBEB"/>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pohja-laajakuva" id="{C4FD2114-D32A-4BDE-B928-4148043A664F}" vid="{4BE91028-9C73-4FAF-8F7B-403EF8853FC3}"/>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369D76BC18C81146957C01EA6167D13B" ma:contentTypeVersion="19" ma:contentTypeDescription="Luo uusi asiakirja." ma:contentTypeScope="" ma:versionID="149f9cb73cfac8690ea544bfa744e824">
  <xsd:schema xmlns:xsd="http://www.w3.org/2001/XMLSchema" xmlns:xs="http://www.w3.org/2001/XMLSchema" xmlns:p="http://schemas.microsoft.com/office/2006/metadata/properties" xmlns:ns2="f0f2afc7-b0c6-4fec-a442-a257c1b3e10a" xmlns:ns3="f948c82a-e8bb-4d33-bf7a-1b44ef7d30bf" targetNamespace="http://schemas.microsoft.com/office/2006/metadata/properties" ma:root="true" ma:fieldsID="f0dbc096904016abddcce28085b32fab" ns2:_="" ns3:_="">
    <xsd:import namespace="f0f2afc7-b0c6-4fec-a442-a257c1b3e10a"/>
    <xsd:import namespace="f948c82a-e8bb-4d33-bf7a-1b44ef7d30b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ServiceAutoKeyPoints" minOccurs="0"/>
                <xsd:element ref="ns2:MediaServiceKeyPoints" minOccurs="0"/>
                <xsd:element ref="ns2:_Flow_SignoffStatu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f2afc7-b0c6-4fec-a442-a257c1b3e1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Kuittauksen tila" ma:internalName="Kuittauksen_x0020_tila">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Kuvien tunnisteet" ma:readOnly="false" ma:fieldId="{5cf76f15-5ced-4ddc-b409-7134ff3c332f}" ma:taxonomyMulti="true" ma:sspId="a72b57c0-1650-46f6-8e6c-ab8285ddd90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48c82a-e8bb-4d33-bf7a-1b44ef7d30bf" elementFormDefault="qualified">
    <xsd:import namespace="http://schemas.microsoft.com/office/2006/documentManagement/types"/>
    <xsd:import namespace="http://schemas.microsoft.com/office/infopath/2007/PartnerControls"/>
    <xsd:element name="SharedWithUsers" ma:index="15"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Jakamisen tiedot" ma:internalName="SharedWithDetails" ma:readOnly="true">
      <xsd:simpleType>
        <xsd:restriction base="dms:Note">
          <xsd:maxLength value="255"/>
        </xsd:restriction>
      </xsd:simpleType>
    </xsd:element>
    <xsd:element name="TaxCatchAll" ma:index="24" nillable="true" ma:displayName="Taxonomy Catch All Column" ma:hidden="true" ma:list="{e8573446-a7d6-4870-bef7-ee8f4ea02ad9}" ma:internalName="TaxCatchAll" ma:showField="CatchAllData" ma:web="f948c82a-e8bb-4d33-bf7a-1b44ef7d30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0f2afc7-b0c6-4fec-a442-a257c1b3e10a">
      <Terms xmlns="http://schemas.microsoft.com/office/infopath/2007/PartnerControls"/>
    </lcf76f155ced4ddcb4097134ff3c332f>
    <TaxCatchAll xmlns="f948c82a-e8bb-4d33-bf7a-1b44ef7d30bf" xsi:nil="true"/>
    <_Flow_SignoffStatus xmlns="f0f2afc7-b0c6-4fec-a442-a257c1b3e10a" xsi:nil="true"/>
  </documentManagement>
</p:properties>
</file>

<file path=customXml/itemProps1.xml><?xml version="1.0" encoding="utf-8"?>
<ds:datastoreItem xmlns:ds="http://schemas.openxmlformats.org/officeDocument/2006/customXml" ds:itemID="{3C4B00EC-D61C-4D6E-85E7-9197CABEE812}">
  <ds:schemaRefs>
    <ds:schemaRef ds:uri="http://schemas.microsoft.com/sharepoint/v3/contenttype/forms"/>
  </ds:schemaRefs>
</ds:datastoreItem>
</file>

<file path=customXml/itemProps2.xml><?xml version="1.0" encoding="utf-8"?>
<ds:datastoreItem xmlns:ds="http://schemas.openxmlformats.org/officeDocument/2006/customXml" ds:itemID="{B3035BE5-A7CB-434E-BCFF-9054ECF136E1}">
  <ds:schemaRefs>
    <ds:schemaRef ds:uri="f0f2afc7-b0c6-4fec-a442-a257c1b3e10a"/>
    <ds:schemaRef ds:uri="f948c82a-e8bb-4d33-bf7a-1b44ef7d30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D257058-6406-4C02-B818-D062749AA3C4}">
  <ds:schemaRefs>
    <ds:schemaRef ds:uri="f0f2afc7-b0c6-4fec-a442-a257c1b3e10a"/>
    <ds:schemaRef ds:uri="f948c82a-e8bb-4d33-bf7a-1b44ef7d30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Powerpoint-pohja-laajakuva</Template>
  <TotalTime>19</TotalTime>
  <Words>11753</Words>
  <Application>Microsoft Office PowerPoint</Application>
  <PresentationFormat>Laajakuva</PresentationFormat>
  <Paragraphs>1066</Paragraphs>
  <Slides>54</Slides>
  <Notes>36</Notes>
  <HiddenSlides>0</HiddenSlides>
  <MMClips>0</MMClips>
  <ScaleCrop>false</ScaleCrop>
  <HeadingPairs>
    <vt:vector size="6" baseType="variant">
      <vt:variant>
        <vt:lpstr>Käytetyt fontit</vt:lpstr>
      </vt:variant>
      <vt:variant>
        <vt:i4>11</vt:i4>
      </vt:variant>
      <vt:variant>
        <vt:lpstr>Teema</vt:lpstr>
      </vt:variant>
      <vt:variant>
        <vt:i4>1</vt:i4>
      </vt:variant>
      <vt:variant>
        <vt:lpstr>Dian otsikot</vt:lpstr>
      </vt:variant>
      <vt:variant>
        <vt:i4>54</vt:i4>
      </vt:variant>
    </vt:vector>
  </HeadingPairs>
  <TitlesOfParts>
    <vt:vector size="66" baseType="lpstr">
      <vt:lpstr>Titillium Web Bold</vt:lpstr>
      <vt:lpstr>Calibri</vt:lpstr>
      <vt:lpstr>Titillium Web</vt:lpstr>
      <vt:lpstr>Source Sans Pro</vt:lpstr>
      <vt:lpstr>Arial,Sans-Serif</vt:lpstr>
      <vt:lpstr>Wingdings</vt:lpstr>
      <vt:lpstr>Arial Nova</vt:lpstr>
      <vt:lpstr>Arial Nova Light</vt:lpstr>
      <vt:lpstr>Avenir LT 35 Light</vt:lpstr>
      <vt:lpstr>Microsoft PhagsPa</vt:lpstr>
      <vt:lpstr>Arial</vt:lpstr>
      <vt:lpstr>Uudenmaan liitto</vt:lpstr>
      <vt:lpstr>Uudenmaan ja Pohjois-Pohjanmaan yhteinen skenaariotarkastelu</vt:lpstr>
      <vt:lpstr>Sisällysluettelo</vt:lpstr>
      <vt:lpstr>Johdanto ja lukuohje</vt:lpstr>
      <vt:lpstr>Skenaariotyön prosessi ja menetelmät</vt:lpstr>
      <vt:lpstr>Osa 1:  Neljä skenaariota tulevaisuuteen </vt:lpstr>
      <vt:lpstr>Neljä skenaariota vuoteen 2050</vt:lpstr>
      <vt:lpstr>Skenaarioiden tiivistelmät</vt:lpstr>
      <vt:lpstr>Trendit, epävarmuustekijät ja skenaariot</vt:lpstr>
      <vt:lpstr>Skenaarioiden keskeisten erojen vertailu</vt:lpstr>
      <vt:lpstr>Skenaario 1: Globaalin teknologian ehdoilla</vt:lpstr>
      <vt:lpstr>Skenaario 1 - Globaalin teknologian ehdoilla  Tiivistelmä</vt:lpstr>
      <vt:lpstr>Skenaario 1 – Globaalin teknologian ehdoilla  Tarina 1/2</vt:lpstr>
      <vt:lpstr>Skenaario 1 – Globaalin teknologian ehdoilla  Tarina 2/2</vt:lpstr>
      <vt:lpstr>Skenaario 1 – Globaalin teknologian ehdoilla Skenaarion toteutuminen ja keskeiset ajurit</vt:lpstr>
      <vt:lpstr>Skenaario 1 – Globaalin teknologian ehdoilla  Uusimaa skenaariossa 1</vt:lpstr>
      <vt:lpstr>Skenaario 1 – Globaalin teknologian ehdoilla  Pohjois-Pohjanmaa skenaariossa 1</vt:lpstr>
      <vt:lpstr>Skenaario 1 – Globaalin teknologian ehdoilla – Vaikutukset Uudenmaan varautumissuunnitelma skenaarion toteutumiseen</vt:lpstr>
      <vt:lpstr>Skenaario 1 – Globaalin teknologian ehdoilla – Vaikutukset Pohjois-Pohjanmaan varautumissuunnitelma skenaarion toteutumiseen</vt:lpstr>
      <vt:lpstr>Skenaario 2: Euroopan  renessanssi</vt:lpstr>
      <vt:lpstr>Skenaario 2 – Euroopan renessanssi Tiivistelmä</vt:lpstr>
      <vt:lpstr>Skenaario 2 – Euroopan renessanssi Tarina 1/2</vt:lpstr>
      <vt:lpstr>Skenaario 2 – Euroopan renessanssi Tarina 2/2</vt:lpstr>
      <vt:lpstr>Skenaario 2 – Euroopan renessanssi Skenaarion toteutuminen ja keskeiset ajurit</vt:lpstr>
      <vt:lpstr>Skenaario 2 – Euroopan renessanssi Uusimaa skenaariossa 2</vt:lpstr>
      <vt:lpstr>Skenaario 2 – Euroopan renessanssi Pohjois-Pohjanmaa skenaariossa 2</vt:lpstr>
      <vt:lpstr>Skenaario 2 – Euroopan renessanssi – Vaikutukset Uudenmaan varautumissuunnitelma skenaarion toteutumiseen</vt:lpstr>
      <vt:lpstr>Skenaario 2 – Euroopan renessanssi – Vaikutukset Pohjois-Pohjanmaan varautumissuunnitelma skenaarion toteutumiseen</vt:lpstr>
      <vt:lpstr>Skenaario 3: Näivettymisestä hyvinvointitalouteen</vt:lpstr>
      <vt:lpstr>Skenaario 3 – Näivettymisestä hyvinvointitalouteen Tiivistelmä</vt:lpstr>
      <vt:lpstr>Skenaario 3 – Näivettymisestä hyvinvointitalouteen Tarina 1/2</vt:lpstr>
      <vt:lpstr>Skenaario 3 – Näivettymisestä hyvinvointitalouteen Tarina 2/2</vt:lpstr>
      <vt:lpstr>Skenaario 3 – Näivettymisestä hyvinvointitalouteen Skenaarion toteutuminen ja keskeiset ajurit</vt:lpstr>
      <vt:lpstr>Skenaario 3 – Näivettymisestä hyvinvointitalouteen Uusimaa skenaariossa 3</vt:lpstr>
      <vt:lpstr>Skenaario 3 – Näivettymisestä hyvinvointitalouteen Pohjois-Pohjanmaa skenaariossa 3</vt:lpstr>
      <vt:lpstr>Skenaario 3 – Näivettymisestä hyvinvointitalouteen – Vaikutukset Uudenmaan varautumissuunnitelma skenaarion toteutumiseen</vt:lpstr>
      <vt:lpstr>Skenaario 3 – Näivettymisestä hyvinvointitalouteen – Vaikutukset Pohjois-Pohjanmaan varautumissuunnitelma skenaarion toteutumiseen</vt:lpstr>
      <vt:lpstr>Skenaario 4: Pakolaiset ja polarisaatio</vt:lpstr>
      <vt:lpstr>Skenaario 4 – Pakolaiset ja polarisaatio Tiivistelmä</vt:lpstr>
      <vt:lpstr>Skenaario 4 – Pakolaiset ja polarisaatio Tarina 1/2</vt:lpstr>
      <vt:lpstr>Skenaario 4 – Pakolaiset ja polarisaatio Tarina 2/2</vt:lpstr>
      <vt:lpstr>Skenaario 4 – Pakolaiset ja polarisaatio Skenaarion toteutuminen ja keskeiset ajurit</vt:lpstr>
      <vt:lpstr>Skenaario 4 – Pakolaiset ja polarisaatio Uusimaa skenaariossa 4</vt:lpstr>
      <vt:lpstr>Skenaario 4 – Pakolaiset ja polarisaatio Pohjois-Pohjanmaa skenaariossa 4</vt:lpstr>
      <vt:lpstr>Skenaario 4 – Pakolaiset ja polarisaatio – Vaikutukset Uudenmaan varautumissuunnitelma skenaarion toteutumiseen</vt:lpstr>
      <vt:lpstr>Skenaario 4 – Pakolaiset ja polarisaatio – Vaikutukset Pohjois-Pohjanmaan varautumissuunnitelma skenaarion toteutumiseen</vt:lpstr>
      <vt:lpstr>Osa 2:  Maakuntien väliset erot skenaarioissa</vt:lpstr>
      <vt:lpstr>Skenaarion vaikutukset – Leimalliset piirteet maakunnissa skenaariossa 1</vt:lpstr>
      <vt:lpstr>Skenaarion vaikutukset – Leimalliset piirteet maakunnissa skenaariossa 2</vt:lpstr>
      <vt:lpstr>Skenaarion vaikutukset – Leimalliset piirteet maakunnissa skenaariossa 3</vt:lpstr>
      <vt:lpstr>Skenaarion vaikutukset – Leimalliset piirteet maakunnissa skenaariossa 4</vt:lpstr>
      <vt:lpstr>Osa 3: Johtopäätökset</vt:lpstr>
      <vt:lpstr>Johtopäätökset: Mihin tulisi ainakin panostaa, jotta  Uusimaa menestyy tulevaisuudessa?</vt:lpstr>
      <vt:lpstr>Johtopäätökset: Mihin tulisi ainakin panostaa, jotta  Pohjois-Pohjanmaa menestyy tulevaisuudessa?</vt:lpstr>
      <vt:lpstr>Uudenmaan ja Pohjois-Pohjanmaan yhteinen skenaariotarkastelu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Uudenmaan liitto</dc:creator>
  <cp:lastModifiedBy>Mikko Väisänen</cp:lastModifiedBy>
  <cp:revision>3</cp:revision>
  <dcterms:created xsi:type="dcterms:W3CDTF">2022-05-17T10:36:41Z</dcterms:created>
  <dcterms:modified xsi:type="dcterms:W3CDTF">2025-03-13T11:43:06Z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0x010100369D76BC18C81146957C01EA6167D13B</vt:lpwstr>
  </property>
  <property fmtid="{D5CDD505-2E9C-101B-9397-08002B2CF9AE}" pid="3" name="MediaServiceImageTags">
    <vt:lpwstr/>
  </property>
</Properties>
</file>